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45" r:id="rId13"/>
    <p:sldId id="735" r:id="rId14"/>
    <p:sldId id="608" r:id="rId15"/>
    <p:sldId id="691" r:id="rId16"/>
    <p:sldId id="742" r:id="rId17"/>
    <p:sldId id="744" r:id="rId18"/>
    <p:sldId id="738" r:id="rId19"/>
    <p:sldId id="650" r:id="rId20"/>
    <p:sldId id="498" r:id="rId21"/>
    <p:sldId id="402" r:id="rId22"/>
    <p:sldId id="403" r:id="rId23"/>
    <p:sldId id="692" r:id="rId24"/>
    <p:sldId id="743" r:id="rId25"/>
    <p:sldId id="737" r:id="rId26"/>
    <p:sldId id="739" r:id="rId27"/>
    <p:sldId id="728"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56" autoAdjust="0"/>
  </p:normalViewPr>
  <p:slideViewPr>
    <p:cSldViewPr>
      <p:cViewPr varScale="1">
        <p:scale>
          <a:sx n="111" d="100"/>
          <a:sy n="111" d="100"/>
        </p:scale>
        <p:origin x="558" y="10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200" d="100"/>
        <a:sy n="200" d="100"/>
      </p:scale>
      <p:origin x="0" y="-7434"/>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07-Jan-21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59826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836101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sz="1200" b="0" dirty="0">
              <a:solidFill>
                <a:schemeClr val="tx1"/>
              </a:solidFill>
            </a:endParaRP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07Jan21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07Jan21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07Jan21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802.18-20/0161r00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163-00-0000-ised-consultation-on-the-technical-and-policy-framework-for-licence-exempt-use-in-the-6-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gov.ae/en/about-tra/telecommunication-sector/regulations-and-ruling/details.aspx#document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slide" Target="slide27.xml"/></Relationships>
</file>

<file path=ppt/slides/_rels/slide15.xml.rels><?xml version="1.0" encoding="UTF-8" standalone="yes"?>
<Relationships xmlns="http://schemas.openxmlformats.org/package/2006/relationships"><Relationship Id="rId3" Type="http://schemas.openxmlformats.org/officeDocument/2006/relationships/hyperlink" Target="https://apps.fcc.gov/oetcf/kdb/forms/FTSSearchResultPage.cfm?id=277034&amp;switch=P"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urldefense.com/v3/__https:/www.wirelessinnovation.org/6ghz-multistakeholder-committee__;!!F7jv3iA!miq8gKDh5u9EeBEqnJQ0xEKNYPoCPGlGj45FX_qjQNRwSaW1Br7N6myjjcdbTNciew$"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1/07/2020-25880/restoring-internet-freedom-bridging-the-digital-divide-for-low-income-consumers-lifeline-and-link-up?utm_campaign=subscription*mailing*list&amp;utm_source=federalregister.gov&amp;utm_medium=email__;Kys!!F7jv3iA!nEr3tUVNwUldmPWpHN7gwMsgM2PpKI3AB-oNOCYaQC6cSggcnprDMWU_64e0MEcSt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25880?utm_campaign=subscription*mailing*list&amp;utm_source=federalregister.gov&amp;utm_medium=email__;Kys!!F7jv3iA!nEr3tUVNwUldmPWpHN7gwMsgM2PpKI3AB-oNOCYaQC6cSggcnprDMWU_64fTrcH2WQ$" TargetMode="External"/><Relationship Id="rId4" Type="http://schemas.openxmlformats.org/officeDocument/2006/relationships/hyperlink" Target="https://urldefense.com/v3/__https:/www.govinfo.gov/content/pkg/FR-2021-01-07/pdf/2020-25880.pdf?utm_campaign=subscription*mailing*list&amp;utm_source=federalregister.gov&amp;utm_medium=email__;Kys!!F7jv3iA!nEr3tUVNwUldmPWpHN7gwMsgM2PpKI3AB-oNOCYaQC6cSggcnprDMWU_64eqZibaHw$"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60-00-0000-minutes-17dec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07Jan21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07 January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&lt;ojeu&gt;</a:t>
            </a:r>
            <a:r>
              <a:rPr lang="en-US" altLang="en-US" sz="1600" b="0" dirty="0"/>
              <a:t>   </a:t>
            </a:r>
            <a:r>
              <a:rPr lang="en-US" altLang="en-US" sz="1600" b="0" dirty="0">
                <a:hlinkClick r:id="rId4"/>
              </a:rPr>
              <a:t>&lt;HStds&gt;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(#108a-18,21,22,25Jan21(90min))</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17Dec:There are other calls being setup for different activities, stay tuned.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Remember BRAN reacts to CEPT and needs to considered their calls and work.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See below for what is being worked.  The 5 GHz has a lot to do and has visibility.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10dec: Meeting all week, user access requirement is what is left to discuss.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Current draft is in .11 members area, EN  303 687  and is in pretty good shape.</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rPr>
              <a:t>Narrow band requirements have moved to a later time. (no agreement w/contributions)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Will be some ad </a:t>
            </a:r>
            <a:r>
              <a:rPr lang="en-US" sz="1200" dirty="0" err="1">
                <a:solidFill>
                  <a:schemeClr val="tx1"/>
                </a:solidFill>
                <a:ea typeface="Calibri" panose="020F0502020204030204" pitchFamily="34" charset="0"/>
              </a:rPr>
              <a:t>hocs</a:t>
            </a:r>
            <a:r>
              <a:rPr lang="en-US" sz="1200" dirty="0">
                <a:solidFill>
                  <a:schemeClr val="tx1"/>
                </a:solidFill>
                <a:ea typeface="Calibri" panose="020F0502020204030204" pitchFamily="34" charset="0"/>
              </a:rPr>
              <a:t> before Feb meeting, they can make decisions.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EN 301 893 5 GHz, still working on adaptivity,  so not there yet.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TV WS pulled out geo location (not an essential requirement so not in Harmonized Std.) , and rest is going out for publication.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60GHz still many drafts…..</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03Nov20-22Feb20,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1">
              <a:spcBef>
                <a:spcPts val="0"/>
              </a:spcBef>
              <a:buFont typeface="Arial" panose="020B0604020202020204" pitchFamily="34" charset="0"/>
              <a:buChar char="•"/>
            </a:pPr>
            <a:r>
              <a:rPr lang="en-US" sz="1800" dirty="0">
                <a:solidFill>
                  <a:schemeClr val="tx1"/>
                </a:solidFill>
              </a:rPr>
              <a:t>From t</a:t>
            </a:r>
            <a:r>
              <a:rPr lang="en-IE" sz="1800" dirty="0">
                <a:ea typeface="Calibri" panose="020F0502020204030204" pitchFamily="34" charset="0"/>
              </a:rPr>
              <a:t>he CEPT Presidency and the ECO</a:t>
            </a:r>
            <a:endParaRPr lang="en-US" sz="1800" dirty="0">
              <a:ea typeface="Calibri" panose="020F0502020204030204" pitchFamily="34" charset="0"/>
            </a:endParaRPr>
          </a:p>
          <a:p>
            <a:pPr lvl="2">
              <a:spcBef>
                <a:spcPts val="0"/>
              </a:spcBef>
              <a:buFont typeface="Arial" panose="020B0604020202020204" pitchFamily="34" charset="0"/>
              <a:buChar char="•"/>
            </a:pPr>
            <a:r>
              <a:rPr lang="en-IE" sz="1600" dirty="0">
                <a:effectLst/>
                <a:ea typeface="Calibri" panose="020F0502020204030204" pitchFamily="34" charset="0"/>
              </a:rPr>
              <a:t>COVID-19 Crisis - Latest update from the CEPT Presidency and the ECO – Meetings of CEPT groups will remain online until at least 30 April 2021</a:t>
            </a:r>
            <a:endParaRPr lang="en-US" sz="1600" dirty="0">
              <a:effectLst/>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r>
              <a:rPr lang="en-US" sz="1200" dirty="0">
                <a:solidFill>
                  <a:schemeClr val="tx1"/>
                </a:solidFill>
              </a:rPr>
              <a:t>17Dec: </a:t>
            </a:r>
            <a:r>
              <a:rPr lang="en-US" sz="1200" b="1" dirty="0">
                <a:solidFill>
                  <a:schemeClr val="tx1"/>
                </a:solidFill>
              </a:rPr>
              <a:t>EC</a:t>
            </a:r>
            <a:r>
              <a:rPr lang="en-US" sz="1200" dirty="0">
                <a:solidFill>
                  <a:schemeClr val="tx1"/>
                </a:solidFill>
              </a:rPr>
              <a:t> update from </a:t>
            </a:r>
            <a:r>
              <a:rPr lang="en-US" sz="1200" dirty="0" err="1">
                <a:solidFill>
                  <a:schemeClr val="tx1"/>
                </a:solidFill>
              </a:rPr>
              <a:t>RSCom</a:t>
            </a:r>
            <a:r>
              <a:rPr lang="en-US" sz="1200" dirty="0">
                <a:solidFill>
                  <a:schemeClr val="tx1"/>
                </a:solidFill>
              </a:rPr>
              <a:t> Dec 9, 10 - mandatory in 27 countries by 1 Dec 2021 (rules for the 500MHz)</a:t>
            </a:r>
          </a:p>
          <a:p>
            <a:pPr lvl="2">
              <a:spcBef>
                <a:spcPts val="0"/>
              </a:spcBef>
              <a:buFont typeface="Arial" panose="020B0604020202020204" pitchFamily="34" charset="0"/>
              <a:buChar char="•"/>
            </a:pPr>
            <a:r>
              <a:rPr lang="en-US" sz="1200" dirty="0">
                <a:solidFill>
                  <a:schemeClr val="tx1"/>
                </a:solidFill>
              </a:rPr>
              <a:t>To allow Denmark to change CBTC (train control) frequency plans to stay below 5935 MHz (to 5915 MHz)</a:t>
            </a:r>
          </a:p>
          <a:p>
            <a:pPr lvl="2">
              <a:spcBef>
                <a:spcPts val="0"/>
              </a:spcBef>
              <a:buFont typeface="Arial" panose="020B0604020202020204" pitchFamily="34" charset="0"/>
              <a:buChar char="•"/>
            </a:pPr>
            <a:r>
              <a:rPr lang="en-US" sz="1200" dirty="0">
                <a:solidFill>
                  <a:srgbClr val="000000"/>
                </a:solidFill>
                <a:effectLst/>
                <a:ea typeface="Calibri" panose="020F0502020204030204" pitchFamily="34" charset="0"/>
              </a:rPr>
              <a:t>The Committee reached a stable draft (on the substance) of the Implementing Decision (RSCOM20-42rev2). After completing internal preparations, it is planned that the Committee’s regulatory opinion will be requested by written procedure just after the next meeting in March 2021.</a:t>
            </a:r>
            <a:endParaRPr lang="en-US" sz="1200" dirty="0">
              <a:effectLst/>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rPr>
              <a:t> </a:t>
            </a:r>
            <a:r>
              <a:rPr lang="en-US" sz="1200" dirty="0">
                <a:solidFill>
                  <a:schemeClr val="tx1"/>
                </a:solidFill>
              </a:rPr>
              <a:t>10dec:  ECC was voluntary before.  (3 countries objected – Denmark was one of these) </a:t>
            </a:r>
          </a:p>
          <a:p>
            <a:pPr lvl="2">
              <a:spcBef>
                <a:spcPts val="0"/>
              </a:spcBef>
              <a:buFont typeface="Arial" panose="020B0604020202020204" pitchFamily="34" charset="0"/>
              <a:buChar char="•"/>
            </a:pPr>
            <a:r>
              <a:rPr lang="en-US" sz="1200" dirty="0">
                <a:solidFill>
                  <a:schemeClr val="tx1"/>
                </a:solidFill>
              </a:rPr>
              <a:t>03dec: The list of 31 countries did not make the minutes, though the 31 countries will be implementing the ECC DEC (20)01 by 18May21.  Some with caveats as expected. </a:t>
            </a:r>
          </a:p>
          <a:p>
            <a:pPr lvl="1">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call/meeting  </a:t>
            </a:r>
            <a:r>
              <a:rPr lang="en-US" sz="1800" dirty="0"/>
              <a:t>#87,  11-15 Jan 21  (#88-19-23Apr21)</a:t>
            </a:r>
            <a:endParaRPr lang="en-US" sz="1800" dirty="0">
              <a:highlight>
                <a:srgbClr val="FFFF00"/>
              </a:highlight>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#13, </a:t>
            </a:r>
            <a:r>
              <a:rPr lang="en-US" sz="1800" dirty="0">
                <a:sym typeface="Wingdings" panose="05000000000000000000" pitchFamily="2" charset="2"/>
              </a:rPr>
              <a:t>18-21Jan21  		(#14 now 19-22Apr21)</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0" y="966926"/>
            <a:ext cx="8271387" cy="4495800"/>
          </a:xfrm>
        </p:spPr>
        <p:txBody>
          <a:bodyPr/>
          <a:lstStyle/>
          <a:p>
            <a:pPr algn="l">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endParaRPr lang="en-US" sz="1800" b="0" dirty="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07Jan: No input received by the end of they year, so will move to monitor outcome. </a:t>
            </a:r>
          </a:p>
          <a:p>
            <a:pPr marL="800100"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The final RABC meeting is today/07Jan21.</a:t>
            </a:r>
          </a:p>
          <a:p>
            <a:pPr marL="0" marR="0">
              <a:spcBef>
                <a:spcPts val="0"/>
              </a:spcBef>
              <a:spcAft>
                <a:spcPts val="0"/>
              </a:spcAft>
              <a:buFont typeface="Arial" panose="020B0604020202020204" pitchFamily="34" charset="0"/>
              <a:buChar char="•"/>
            </a:pPr>
            <a:endParaRPr lang="en-US" sz="1600" b="0" dirty="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0/17Dec: Canada consultation we talked to a few weeks back, comments are due 19Jan21.</a:t>
            </a:r>
          </a:p>
          <a:p>
            <a:pPr marL="800100" lvl="2">
              <a:spcBef>
                <a:spcPts val="0"/>
              </a:spcBef>
              <a:spcAft>
                <a:spcPts val="0"/>
              </a:spcAft>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Much was to harmonize with USA. </a:t>
            </a:r>
          </a:p>
          <a:p>
            <a:pPr marL="800100" lvl="2">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hlinkClick r:id="rId3"/>
              </a:rPr>
              <a:t>https://mentor.ieee.org/802.18/dcn/20/18-20-0163-00-0000-ised-consultation-on-the-technical-and-policy-framework-for-licence-exempt-use-in-the-6-ghz-band.docx</a:t>
            </a:r>
            <a:endParaRPr lang="en-US" sz="1600" b="0" dirty="0">
              <a:ea typeface="Times New Roman" panose="02020603050405020304" pitchFamily="18"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RABC has 2 more meetings to respon</a:t>
            </a:r>
            <a:r>
              <a:rPr lang="en-US" sz="1600" dirty="0">
                <a:ea typeface="Times New Roman" panose="02020603050405020304" pitchFamily="18" charset="0"/>
                <a:cs typeface="Times New Roman" panose="02020603050405020304" pitchFamily="18" charset="0"/>
              </a:rPr>
              <a:t>d/update the  18 questions. (RABC is technical only) </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For the Canada consultation on 6 GHz, if anyone wants IEEE 802 to comment, please send some initial text before the end of the year. </a:t>
            </a:r>
          </a:p>
          <a:p>
            <a:pPr marL="800100"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RABC last meeting for inputs i</a:t>
            </a:r>
            <a:r>
              <a:rPr lang="en-US" sz="1600" dirty="0">
                <a:solidFill>
                  <a:schemeClr val="tx1"/>
                </a:solidFill>
                <a:ea typeface="Times New Roman" panose="02020603050405020304" pitchFamily="18" charset="0"/>
                <a:cs typeface="Times New Roman" panose="02020603050405020304" pitchFamily="18" charset="0"/>
              </a:rPr>
              <a:t>s Monday, 21Dec20, their last inputs are not out yet. </a:t>
            </a:r>
          </a:p>
          <a:p>
            <a:pPr marL="0" marR="0">
              <a:spcBef>
                <a:spcPts val="0"/>
              </a:spcBef>
              <a:spcAft>
                <a:spcPts val="0"/>
              </a:spcAft>
              <a:buFont typeface="Arial" panose="020B0604020202020204" pitchFamily="34" charset="0"/>
              <a:buChar char="•"/>
            </a:pPr>
            <a:endParaRPr lang="en-US" sz="1800" b="0" dirty="0">
              <a:effectLs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3315309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0" y="966925"/>
            <a:ext cx="8271387" cy="5508487"/>
          </a:xfrm>
        </p:spPr>
        <p:txBody>
          <a:bodyPr/>
          <a:lstStyle/>
          <a:p>
            <a:pPr algn="l">
              <a:buFont typeface="Arial" panose="020B0604020202020204" pitchFamily="34" charset="0"/>
              <a:buChar char="•"/>
            </a:pPr>
            <a:r>
              <a:rPr lang="en-US" sz="1800" b="0" i="0" u="none" strike="noStrike" baseline="0" dirty="0">
                <a:solidFill>
                  <a:srgbClr val="000000"/>
                </a:solidFill>
              </a:rPr>
              <a:t>UAE Regulator – Telecommunication Regulatory Authority (TRA) - published Ultra-Wide Band and Short-Range Devices (UWB and SRD) Regulation Version 4.0 on 22nd December 2020. The new regulation took effect immediately.  Some of the points: </a:t>
            </a:r>
            <a:endParaRPr lang="en-US" sz="1800" b="0" dirty="0">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endParaRPr lang="en-US" sz="1600" b="0" i="0" u="none" strike="noStrike" baseline="0" dirty="0">
              <a:solidFill>
                <a:srgbClr val="000000"/>
              </a:solidFill>
            </a:endParaRPr>
          </a:p>
          <a:p>
            <a:pPr lvl="1">
              <a:spcBef>
                <a:spcPts val="0"/>
              </a:spcBef>
              <a:buFont typeface="Arial" panose="020B0604020202020204" pitchFamily="34" charset="0"/>
              <a:buChar char="•"/>
            </a:pPr>
            <a:r>
              <a:rPr lang="en-US" sz="1600" b="0" i="0" u="none" strike="noStrike" baseline="0" dirty="0">
                <a:solidFill>
                  <a:srgbClr val="000000"/>
                </a:solidFill>
              </a:rPr>
              <a:t>Allows 5925-6425 MHz for Wireless Access System (</a:t>
            </a:r>
            <a:r>
              <a:rPr lang="en-US" sz="1600" b="0" i="0" u="none" strike="noStrike" baseline="0" dirty="0" err="1">
                <a:solidFill>
                  <a:srgbClr val="000000"/>
                </a:solidFill>
              </a:rPr>
              <a:t>WiFi</a:t>
            </a:r>
            <a:r>
              <a:rPr lang="en-US" sz="1600" b="0" i="0" u="none" strike="noStrike" baseline="0" dirty="0">
                <a:solidFill>
                  <a:srgbClr val="000000"/>
                </a:solidFill>
              </a:rPr>
              <a:t> 6E) for in-building use only at an EIRP of 250 </a:t>
            </a:r>
            <a:r>
              <a:rPr lang="en-US" sz="1600" b="0" i="0" u="none" strike="noStrike" baseline="0" dirty="0" err="1">
                <a:solidFill>
                  <a:srgbClr val="000000"/>
                </a:solidFill>
              </a:rPr>
              <a:t>mW</a:t>
            </a:r>
            <a:r>
              <a:rPr lang="en-US" sz="1600" b="0" i="0" u="none" strike="noStrike" baseline="0" dirty="0">
                <a:solidFill>
                  <a:srgbClr val="000000"/>
                </a:solidFill>
              </a:rPr>
              <a:t> </a:t>
            </a:r>
          </a:p>
          <a:p>
            <a:pPr lvl="1">
              <a:spcBef>
                <a:spcPts val="0"/>
              </a:spcBef>
              <a:buFont typeface="Arial" panose="020B0604020202020204" pitchFamily="34" charset="0"/>
              <a:buChar char="•"/>
            </a:pPr>
            <a:r>
              <a:rPr lang="en-US" sz="1600" b="0" i="0" u="none" strike="noStrike" baseline="0" dirty="0">
                <a:solidFill>
                  <a:srgbClr val="000000"/>
                </a:solidFill>
              </a:rPr>
              <a:t>Allows 5855 MHz - 5925 MHz for Intelligent Transport Systems (ITS) at an EIRP of 2W </a:t>
            </a:r>
          </a:p>
          <a:p>
            <a:pPr lvl="1">
              <a:spcBef>
                <a:spcPts val="0"/>
              </a:spcBef>
              <a:buFont typeface="Arial" panose="020B0604020202020204" pitchFamily="34" charset="0"/>
              <a:buChar char="•"/>
            </a:pPr>
            <a:endParaRPr lang="en-US" sz="1600" b="0" i="0" u="none" strike="noStrike" baseline="0" dirty="0">
              <a:solidFill>
                <a:srgbClr val="000000"/>
              </a:solidFill>
            </a:endParaRPr>
          </a:p>
          <a:p>
            <a:pPr lvl="1">
              <a:spcBef>
                <a:spcPts val="0"/>
              </a:spcBef>
              <a:buFont typeface="Arial" panose="020B0604020202020204" pitchFamily="34" charset="0"/>
              <a:buChar char="•"/>
            </a:pPr>
            <a:r>
              <a:rPr lang="en-US" sz="1600" b="0" i="0" u="none" strike="noStrike" baseline="0" dirty="0">
                <a:solidFill>
                  <a:srgbClr val="000000"/>
                </a:solidFill>
              </a:rPr>
              <a:t>Level Probing Radar (LPR) usage </a:t>
            </a:r>
          </a:p>
          <a:p>
            <a:pPr lvl="2">
              <a:spcBef>
                <a:spcPts val="0"/>
              </a:spcBef>
              <a:buFont typeface="Arial" panose="020B0604020202020204" pitchFamily="34" charset="0"/>
              <a:buChar char="•"/>
            </a:pPr>
            <a:r>
              <a:rPr lang="en-US" sz="1600" b="0" i="0" u="none" strike="noStrike" baseline="0" dirty="0">
                <a:solidFill>
                  <a:srgbClr val="000000"/>
                </a:solidFill>
              </a:rPr>
              <a:t> 6 GHz – 8.5 GHz 	5mW (7 dBm/50 MHz peak </a:t>
            </a:r>
            <a:r>
              <a:rPr lang="en-US" sz="1600" b="0" i="0" u="none" strike="noStrike" baseline="0" dirty="0" err="1">
                <a:solidFill>
                  <a:srgbClr val="000000"/>
                </a:solidFill>
              </a:rPr>
              <a:t>e.i.r.p</a:t>
            </a:r>
            <a:r>
              <a:rPr lang="en-US" sz="1600" b="0" i="0" u="none" strike="noStrike" baseline="0" dirty="0">
                <a:solidFill>
                  <a:srgbClr val="000000"/>
                </a:solidFill>
              </a:rPr>
              <a:t>.) </a:t>
            </a:r>
          </a:p>
          <a:p>
            <a:pPr lvl="2">
              <a:spcBef>
                <a:spcPts val="0"/>
              </a:spcBef>
              <a:buFont typeface="Arial" panose="020B0604020202020204" pitchFamily="34" charset="0"/>
              <a:buChar char="•"/>
            </a:pPr>
            <a:r>
              <a:rPr lang="en-US" sz="1600" b="0" i="0" u="none" strike="noStrike" baseline="0" dirty="0">
                <a:solidFill>
                  <a:srgbClr val="000000"/>
                </a:solidFill>
              </a:rPr>
              <a:t>(- 33 dBm/MHz mean </a:t>
            </a:r>
            <a:r>
              <a:rPr lang="en-US" sz="1600" b="0" i="0" u="none" strike="noStrike" baseline="0" dirty="0" err="1">
                <a:solidFill>
                  <a:srgbClr val="000000"/>
                </a:solidFill>
              </a:rPr>
              <a:t>e.i.r.p</a:t>
            </a:r>
            <a:r>
              <a:rPr lang="en-US" sz="1600" b="0" i="0" u="none" strike="noStrike" baseline="0" dirty="0">
                <a:solidFill>
                  <a:srgbClr val="000000"/>
                </a:solidFill>
              </a:rPr>
              <a:t>. within the LPR operating Bandwidths - within main beam) 	EN 302 729 </a:t>
            </a:r>
          </a:p>
          <a:p>
            <a:pPr lvl="2">
              <a:spcBef>
                <a:spcPts val="0"/>
              </a:spcBef>
              <a:buFont typeface="Arial" panose="020B0604020202020204" pitchFamily="34" charset="0"/>
              <a:buChar char="•"/>
            </a:pPr>
            <a:r>
              <a:rPr lang="en-US" sz="1600" b="0" i="0" u="none" strike="noStrike" baseline="0" dirty="0">
                <a:solidFill>
                  <a:srgbClr val="000000"/>
                </a:solidFill>
              </a:rPr>
              <a:t>ECC Decision (11)02 	</a:t>
            </a:r>
          </a:p>
          <a:p>
            <a:pPr lvl="1">
              <a:spcBef>
                <a:spcPts val="0"/>
              </a:spcBef>
              <a:buFont typeface="Arial" panose="020B0604020202020204" pitchFamily="34" charset="0"/>
              <a:buChar char="•"/>
            </a:pPr>
            <a:endParaRPr lang="en-US" sz="1600" b="0" i="0" u="none" strike="noStrike" baseline="0" dirty="0">
              <a:solidFill>
                <a:srgbClr val="000000"/>
              </a:solidFill>
            </a:endParaRPr>
          </a:p>
          <a:p>
            <a:pPr lvl="1">
              <a:spcBef>
                <a:spcPts val="0"/>
              </a:spcBef>
              <a:buFont typeface="Arial" panose="020B0604020202020204" pitchFamily="34" charset="0"/>
              <a:buChar char="•"/>
            </a:pPr>
            <a:r>
              <a:rPr lang="en-US" sz="1600" b="0" i="0" u="none" strike="noStrike" baseline="0" dirty="0">
                <a:solidFill>
                  <a:srgbClr val="000000"/>
                </a:solidFill>
              </a:rPr>
              <a:t>Includes technical conditions for UWB devices of below purposes: </a:t>
            </a:r>
          </a:p>
          <a:p>
            <a:pPr lvl="2">
              <a:spcBef>
                <a:spcPts val="0"/>
              </a:spcBef>
              <a:buFont typeface="Arial" panose="020B0604020202020204" pitchFamily="34" charset="0"/>
              <a:buChar char="•"/>
            </a:pPr>
            <a:r>
              <a:rPr lang="en-US" sz="1600" b="0" i="0" u="none" strike="noStrike" baseline="0" dirty="0">
                <a:solidFill>
                  <a:srgbClr val="000000"/>
                </a:solidFill>
              </a:rPr>
              <a:t>- UWB devices for Ground Penetration Radars (GPR) / Wall Penetration Radars (WPR) imaging systems </a:t>
            </a:r>
          </a:p>
          <a:p>
            <a:pPr lvl="2">
              <a:spcBef>
                <a:spcPts val="0"/>
              </a:spcBef>
              <a:buFont typeface="Arial" panose="020B0604020202020204" pitchFamily="34" charset="0"/>
              <a:buChar char="•"/>
            </a:pPr>
            <a:r>
              <a:rPr lang="en-US" sz="1600" b="0" i="0" u="none" strike="noStrike" baseline="0" dirty="0">
                <a:solidFill>
                  <a:srgbClr val="000000"/>
                </a:solidFill>
              </a:rPr>
              <a:t>- UWB Devices in Motor and Railway Vehicles </a:t>
            </a:r>
          </a:p>
          <a:p>
            <a:pPr lvl="2">
              <a:spcBef>
                <a:spcPts val="0"/>
              </a:spcBef>
              <a:buFont typeface="Arial" panose="020B0604020202020204" pitchFamily="34" charset="0"/>
              <a:buChar char="•"/>
            </a:pPr>
            <a:r>
              <a:rPr lang="en-US" sz="1600" b="0" i="0" u="none" strike="noStrike" baseline="0" dirty="0">
                <a:solidFill>
                  <a:srgbClr val="000000"/>
                </a:solidFill>
              </a:rPr>
              <a:t>- Trigger-before-transmit mitigation technique for vehicular access systems </a:t>
            </a:r>
          </a:p>
          <a:p>
            <a:pPr marL="800100" lvl="2">
              <a:spcBef>
                <a:spcPts val="0"/>
              </a:spcBef>
              <a:spcAft>
                <a:spcPts val="0"/>
              </a:spcAft>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hlinkClick r:id="rId3"/>
              </a:rPr>
              <a:t>https://www.tra.gov.ae/en/about-tra/telecommunication-sector/regulations-and-ruling/details.aspx#documents</a:t>
            </a:r>
            <a:r>
              <a:rPr lang="en-US" sz="1400" b="0" dirty="0">
                <a:ea typeface="Times New Roman" panose="02020603050405020304" pitchFamily="18" charset="0"/>
                <a:cs typeface="Times New Roman" panose="02020603050405020304" pitchFamily="18" charset="0"/>
              </a:rPr>
              <a:t> </a:t>
            </a:r>
          </a:p>
          <a:p>
            <a:pPr marL="0" marR="0" indent="0">
              <a:spcBef>
                <a:spcPts val="0"/>
              </a:spcBef>
              <a:spcAft>
                <a:spcPts val="0"/>
              </a:spcAft>
            </a:pPr>
            <a:endParaRPr lang="en-US" sz="1800" b="0" dirty="0">
              <a:effectLs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305800" cy="5463999"/>
          </a:xfrm>
        </p:spPr>
        <p:txBody>
          <a:bodyPr/>
          <a:lstStyle/>
          <a:p>
            <a:pPr marL="285750" indent="-285750">
              <a:spcBef>
                <a:spcPts val="0"/>
              </a:spcBef>
              <a:buFont typeface="Arial" panose="020B0604020202020204" pitchFamily="34" charset="0"/>
              <a:buChar char="•"/>
            </a:pPr>
            <a:r>
              <a:rPr lang="en-US" sz="1800" b="0" dirty="0">
                <a:solidFill>
                  <a:schemeClr val="bg1">
                    <a:lumMod val="75000"/>
                  </a:schemeClr>
                </a:solidFill>
              </a:rPr>
              <a:t>Nothing to share</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400" dirty="0">
              <a:solidFill>
                <a:schemeClr val="tx1"/>
              </a:solidFill>
            </a:endParaRPr>
          </a:p>
          <a:p>
            <a:pPr lvl="1" indent="-228600">
              <a:spcBef>
                <a:spcPts val="0"/>
              </a:spcBef>
              <a:spcAft>
                <a:spcPts val="0"/>
              </a:spcAft>
              <a:buFont typeface="+mj-lt"/>
              <a:buAutoNum type="romanLcParenR"/>
            </a:pPr>
            <a:r>
              <a:rPr lang="en-US" sz="1400" dirty="0">
                <a:solidFill>
                  <a:srgbClr val="00B0F0"/>
                </a:solidFill>
                <a:effectLst/>
                <a:ea typeface="Times New Roman" panose="02020603050405020304" pitchFamily="18" charset="0"/>
              </a:rPr>
              <a:t>Need to </a:t>
            </a:r>
            <a:r>
              <a:rPr lang="en-US" sz="1400" dirty="0">
                <a:solidFill>
                  <a:srgbClr val="00B0F0"/>
                </a:solidFill>
                <a:ea typeface="SimSun" panose="02010600030101010101" pitchFamily="2" charset="-122"/>
              </a:rPr>
              <a:t>w</a:t>
            </a:r>
            <a:r>
              <a:rPr lang="en-US" sz="14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
        <p:nvSpPr>
          <p:cNvPr id="7" name="TextBox 6">
            <a:extLst>
              <a:ext uri="{FF2B5EF4-FFF2-40B4-BE49-F238E27FC236}">
                <a16:creationId xmlns:a16="http://schemas.microsoft.com/office/drawing/2014/main" id="{BA592A38-37DA-43F3-B29B-83A35AE6BD30}"/>
              </a:ext>
            </a:extLst>
          </p:cNvPr>
          <p:cNvSpPr txBox="1"/>
          <p:nvPr/>
        </p:nvSpPr>
        <p:spPr>
          <a:xfrm>
            <a:off x="727841"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 news on 1</a:t>
            </a:r>
            <a:r>
              <a:rPr lang="en-US" sz="1800" baseline="30000" dirty="0"/>
              <a:t>st</a:t>
            </a:r>
            <a:r>
              <a:rPr lang="en-US" sz="1800" dirty="0"/>
              <a:t> circuit court of appeals?</a:t>
            </a:r>
          </a:p>
          <a:p>
            <a:pPr lvl="1">
              <a:spcBef>
                <a:spcPts val="0"/>
              </a:spcBef>
              <a:buFont typeface="Arial" panose="020B0604020202020204" pitchFamily="34" charset="0"/>
              <a:buChar char="•"/>
            </a:pPr>
            <a:r>
              <a:rPr lang="en-US" sz="1400" dirty="0"/>
              <a:t>As reported earlier, they denied motions to the stay and denied motions to expedite, so now there is basically no more clock to get to done. </a:t>
            </a:r>
          </a:p>
          <a:p>
            <a:pPr lvl="1">
              <a:spcBef>
                <a:spcPts val="0"/>
              </a:spcBef>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Latest: 	</a:t>
            </a:r>
            <a:r>
              <a:rPr lang="en-US" sz="1600" dirty="0">
                <a:effectLst/>
                <a:ea typeface="Times New Roman" panose="02020603050405020304" pitchFamily="18" charset="0"/>
                <a:cs typeface="Times New Roman" panose="02020603050405020304" pitchFamily="18" charset="0"/>
              </a:rPr>
              <a:t>April 16, 2021	Final Briefs</a:t>
            </a:r>
          </a:p>
          <a:p>
            <a:pPr lvl="1">
              <a:spcBef>
                <a:spcPts val="0"/>
              </a:spcBef>
              <a:buFont typeface="Arial" panose="020B0604020202020204" pitchFamily="34" charset="0"/>
              <a:buChar char="•"/>
            </a:pPr>
            <a:r>
              <a:rPr lang="en-US" sz="1600" dirty="0">
                <a:effectLst/>
                <a:ea typeface="Times New Roman" panose="02020603050405020304" pitchFamily="18" charset="0"/>
                <a:cs typeface="Times New Roman" panose="02020603050405020304" pitchFamily="18" charset="0"/>
              </a:rPr>
              <a:t> 			TBD			Oral Argument (probably just FCC and Petitioners)</a:t>
            </a:r>
          </a:p>
          <a:p>
            <a:pPr>
              <a:buFont typeface="Arial" panose="020B0604020202020204" pitchFamily="34" charset="0"/>
              <a:buChar char="•"/>
            </a:pPr>
            <a:r>
              <a:rPr lang="en-US" sz="1800" dirty="0"/>
              <a:t>BTW – FCC KDB </a:t>
            </a:r>
            <a:r>
              <a:rPr lang="en-US" sz="1800" u="sng" dirty="0">
                <a:solidFill>
                  <a:srgbClr val="0000FF"/>
                </a:solidFill>
                <a:effectLst/>
                <a:ea typeface="Times New Roman" panose="02020603050405020304" pitchFamily="18" charset="0"/>
                <a:hlinkClick r:id="rId3"/>
              </a:rPr>
              <a:t>987594</a:t>
            </a:r>
            <a:r>
              <a:rPr lang="en-US" sz="1800" dirty="0">
                <a:effectLst/>
                <a:ea typeface="Times New Roman" panose="02020603050405020304" pitchFamily="18" charset="0"/>
              </a:rPr>
              <a:t> for 6 GHz is out</a:t>
            </a:r>
            <a:r>
              <a:rPr lang="en-US" sz="1800" dirty="0">
                <a:ea typeface="Times New Roman" panose="02020603050405020304" pitchFamily="18" charset="0"/>
              </a:rPr>
              <a:t> with a revision. </a:t>
            </a:r>
            <a:endParaRPr lang="en-US" sz="1800" dirty="0">
              <a:effectLst/>
              <a:ea typeface="Times New Roman" panose="02020603050405020304" pitchFamily="18" charset="0"/>
            </a:endParaRPr>
          </a:p>
          <a:p>
            <a:pPr>
              <a:buFont typeface="Arial" panose="020B0604020202020204" pitchFamily="34" charset="0"/>
              <a:buChar char="•"/>
            </a:pPr>
            <a:r>
              <a:rPr lang="en-US" sz="1800" dirty="0"/>
              <a:t>Multi-stake holder group (MSG) on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Last overall MSG meeting  - 18Dec20</a:t>
            </a:r>
            <a:r>
              <a:rPr lang="en-US" sz="1600" b="0" dirty="0"/>
              <a:t>;  next: ___________</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Ben</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an 802.15 table before to review and see if that gets the overall table started.</a:t>
            </a:r>
          </a:p>
          <a:p>
            <a:pPr marL="285750" marR="0" indent="-285750">
              <a:spcBef>
                <a:spcPts val="0"/>
              </a:spcBef>
              <a:spcAft>
                <a:spcPts val="0"/>
              </a:spcAft>
              <a:buFont typeface="Arial" panose="020B0604020202020204" pitchFamily="34" charset="0"/>
              <a:buChar char="•"/>
            </a:pPr>
            <a:r>
              <a:rPr lang="en-US" sz="1800" b="0" dirty="0">
                <a:solidFill>
                  <a:srgbClr val="00B0F0"/>
                </a:solidFill>
                <a:ea typeface="Times New Roman" panose="02020603050405020304" pitchFamily="18" charset="0"/>
              </a:rPr>
              <a:t>The ad hoc team on the table of frequency bands will meet over the next few months, and work on a recommendation.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status report in the .18 weekly teleconferences as appropriate.</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rPr>
              <a:t>Co-leads setting up </a:t>
            </a:r>
            <a:r>
              <a:rPr lang="en-US" sz="1600" dirty="0">
                <a:solidFill>
                  <a:srgbClr val="333333"/>
                </a:solidFill>
                <a:ea typeface="Times New Roman" panose="02020603050405020304" pitchFamily="18" charset="0"/>
              </a:rPr>
              <a:t>Tuesday 26 Jan 21, 15:00et, for next ad hoc call.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Table of Frequency Bands – IEEE 802 Stds</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Discussion: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Maintaining a database is different from  a list of bands for coexistence  assessment </a:t>
            </a:r>
          </a:p>
          <a:p>
            <a:pPr marL="1085850" lvl="2">
              <a:spcBef>
                <a:spcPts val="0"/>
              </a:spcBef>
              <a:spcAft>
                <a:spcPts val="0"/>
              </a:spcAft>
              <a:buFont typeface="Arial" panose="020B0604020202020204" pitchFamily="34" charset="0"/>
              <a:buChar char="•"/>
            </a:pPr>
            <a:r>
              <a:rPr lang="en-US" sz="1600" i="1" u="sng" dirty="0">
                <a:ea typeface="Calibri" panose="020F0502020204030204" pitchFamily="34" charset="0"/>
              </a:rPr>
              <a:t>It is a matter if interpretation/clarity  of the first statement.  </a:t>
            </a:r>
          </a:p>
          <a:p>
            <a:pPr marL="1085850" lvl="2">
              <a:spcBef>
                <a:spcPts val="0"/>
              </a:spcBef>
              <a:spcAft>
                <a:spcPts val="0"/>
              </a:spcAft>
              <a:buFont typeface="Arial" panose="020B0604020202020204" pitchFamily="34" charset="0"/>
              <a:buChar char="•"/>
            </a:pPr>
            <a:r>
              <a:rPr lang="en-US" sz="1600" dirty="0">
                <a:ea typeface="Calibri" panose="020F0502020204030204" pitchFamily="34" charset="0"/>
              </a:rPr>
              <a:t>What is the actual task at hand?</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Maybe start with coexistence needs and drop down the possible audiences,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a:t>
            </a:r>
            <a:r>
              <a:rPr lang="en-US" sz="1600" dirty="0">
                <a:ea typeface="Calibri" panose="020F0502020204030204" pitchFamily="34" charset="0"/>
              </a:rPr>
              <a:t>C</a:t>
            </a:r>
            <a:r>
              <a:rPr lang="en-US" sz="1600" dirty="0">
                <a:effectLst/>
                <a:ea typeface="Calibri" panose="020F0502020204030204" pitchFamily="34" charset="0"/>
              </a:rPr>
              <a:t>oexistence” will be different in different regions, though where does this come in? </a:t>
            </a:r>
          </a:p>
          <a:p>
            <a:pPr marL="400050" lvl="1" indent="0">
              <a:spcBef>
                <a:spcPts val="0"/>
              </a:spcBef>
              <a:spcAft>
                <a:spcPts val="0"/>
              </a:spcAft>
            </a:pPr>
            <a:r>
              <a:rPr lang="en-US" sz="1600" dirty="0">
                <a:effectLst/>
                <a:ea typeface="Calibri" panose="020F0502020204030204" pitchFamily="34" charset="0"/>
              </a:rPr>
              <a:t>  </a:t>
            </a:r>
            <a:endParaRPr lang="en-US" sz="10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07Jan: can we add 802.18 here? </a:t>
            </a:r>
          </a:p>
          <a:p>
            <a:pPr marL="685800" lvl="1">
              <a:spcBef>
                <a:spcPts val="0"/>
              </a:spcBef>
              <a:spcAft>
                <a:spcPts val="0"/>
              </a:spcAft>
              <a:buFont typeface="Arial" panose="020B0604020202020204" pitchFamily="34" charset="0"/>
              <a:buChar char="•"/>
            </a:pPr>
            <a:endParaRPr lang="en-US" sz="1600" u="sng"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u="sng" dirty="0">
                <a:effectLst/>
                <a:ea typeface="Calibri" panose="020F0502020204030204" pitchFamily="34" charset="0"/>
              </a:rPr>
              <a:t>17Dec20: Stop here for now, </a:t>
            </a:r>
            <a:r>
              <a:rPr lang="en-US" sz="1600" dirty="0">
                <a:effectLst/>
                <a:ea typeface="Calibri" panose="020F0502020204030204" pitchFamily="34" charset="0"/>
              </a:rPr>
              <a:t> then below are secondary audiences for later. </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076178"/>
            <a:ext cx="8153400" cy="5399235"/>
          </a:xfrm>
        </p:spPr>
        <p:txBody>
          <a:bodyPr/>
          <a:lstStyle/>
          <a:p>
            <a:pPr marL="66675" marR="0">
              <a:spcBef>
                <a:spcPts val="0"/>
              </a:spcBef>
              <a:spcAft>
                <a:spcPts val="0"/>
              </a:spcAft>
              <a:buFont typeface="Arial" panose="020B0604020202020204" pitchFamily="34" charset="0"/>
              <a:buChar char="•"/>
            </a:pPr>
            <a:r>
              <a:rPr lang="en-US" sz="1800" b="0" dirty="0">
                <a:effectLst/>
                <a:ea typeface="Times New Roman" panose="02020603050405020304" pitchFamily="18" charset="0"/>
                <a:cs typeface="Times New Roman" panose="02020603050405020304" pitchFamily="18" charset="0"/>
              </a:rPr>
              <a:t>FCC </a:t>
            </a:r>
            <a:r>
              <a:rPr lang="en-US" sz="1800" b="0" dirty="0">
                <a:solidFill>
                  <a:srgbClr val="191919"/>
                </a:solidFill>
                <a:effectLst/>
                <a:ea typeface="Times New Roman" panose="02020603050405020304" pitchFamily="18" charset="0"/>
              </a:rPr>
              <a:t>Rules - </a:t>
            </a:r>
            <a:r>
              <a:rPr lang="en-US" sz="1800" b="0" dirty="0">
                <a:solidFill>
                  <a:srgbClr val="333333"/>
                </a:solidFill>
                <a:effectLst/>
                <a:ea typeface="Times New Roman" panose="02020603050405020304" pitchFamily="18" charset="0"/>
              </a:rPr>
              <a:t>Restoring Internet Freedom; Bridging the Digital Divide for Low-Income Consumers; Lifeline and Link Up Reform and Modernization </a:t>
            </a:r>
            <a:r>
              <a:rPr lang="en-US" sz="1800" b="0" dirty="0">
                <a:effectLst/>
                <a:ea typeface="Times New Roman" panose="02020603050405020304" pitchFamily="18" charset="0"/>
              </a:rPr>
              <a:t>FR Document:</a:t>
            </a:r>
            <a:r>
              <a:rPr lang="en-US" sz="1800" b="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3"/>
              </a:rPr>
              <a:t>2020-25880</a:t>
            </a:r>
            <a:r>
              <a:rPr lang="en-US" sz="1800" b="0" dirty="0">
                <a:solidFill>
                  <a:srgbClr val="000000"/>
                </a:solidFill>
                <a:effectLst/>
                <a:ea typeface="Times New Roman" panose="02020603050405020304" pitchFamily="18" charset="0"/>
              </a:rPr>
              <a:t>  Citation: 86 FR 994  </a:t>
            </a:r>
            <a:r>
              <a:rPr lang="en-US" sz="1800" b="0" u="sng" dirty="0">
                <a:solidFill>
                  <a:srgbClr val="3071A9"/>
                </a:solidFill>
                <a:effectLst/>
                <a:ea typeface="Times New Roman" panose="02020603050405020304" pitchFamily="18" charset="0"/>
                <a:hlinkClick r:id="rId4"/>
              </a:rPr>
              <a:t>PDF</a:t>
            </a:r>
            <a:r>
              <a:rPr lang="en-US" sz="1800" b="0" dirty="0">
                <a:solidFill>
                  <a:srgbClr val="000000"/>
                </a:solidFill>
                <a:effectLst/>
                <a:ea typeface="Times New Roman" panose="02020603050405020304" pitchFamily="18" charset="0"/>
              </a:rPr>
              <a:t> Pages 994-1021 </a:t>
            </a:r>
            <a:r>
              <a:rPr lang="en-US" sz="1800" b="0" i="1" dirty="0">
                <a:solidFill>
                  <a:srgbClr val="000000"/>
                </a:solidFill>
                <a:effectLst/>
                <a:ea typeface="Times New Roman" panose="02020603050405020304" pitchFamily="18" charset="0"/>
              </a:rPr>
              <a:t>(28 pages)</a:t>
            </a:r>
            <a:r>
              <a:rPr lang="en-US" sz="1800" b="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0" dirty="0">
                <a:solidFill>
                  <a:srgbClr val="000000"/>
                </a:solidFill>
                <a:effectLst/>
                <a:ea typeface="Times New Roman" panose="02020603050405020304" pitchFamily="18" charset="0"/>
              </a:rPr>
              <a:t> </a:t>
            </a:r>
            <a:endParaRPr lang="en-US" sz="18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a:solidFill>
                  <a:srgbClr val="000000"/>
                </a:solidFill>
                <a:effectLst/>
                <a:ea typeface="Times New Roman" panose="02020603050405020304" pitchFamily="18" charset="0"/>
              </a:rPr>
              <a:t>Abstract: In this document, the Federal Communications Commission (Commission) responds to a remand from the U.S. Court of Appeals for the D.C. Circuit directing the Commission to assess the effects of the Commission's Restoring Internet Freedom Order on public safety, pole attachments, and the statutory basis for broadband internet access service's inclusion in the universal service Lifeline program. This document also amends the Commission's rules to remove broadband internet service from the list of... </a:t>
            </a:r>
            <a:endParaRPr lang="en-US" sz="1400" b="0" dirty="0">
              <a:effectLst/>
              <a:ea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800" b="0" dirty="0">
                <a:latin typeface="Segoe UI" panose="020B0502040204020203" pitchFamily="34" charset="0"/>
                <a:cs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37835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 </a:t>
            </a:r>
          </a:p>
          <a:p>
            <a:pPr marL="285750" indent="-285750">
              <a:buClr>
                <a:srgbClr val="00B0F0"/>
              </a:buClr>
              <a:buFont typeface="Wingdings" panose="05000000000000000000" pitchFamily="2" charset="2"/>
              <a:buChar char="q"/>
            </a:pPr>
            <a:endParaRPr lang="en-US" sz="180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The ad hoc team on the table of frequency bands will meet over the next few months, and work on a recommendation.  Co-leads setup call for 26Jan21.</a:t>
            </a:r>
          </a:p>
          <a:p>
            <a:pPr marL="285750" indent="-285750">
              <a:buClr>
                <a:srgbClr val="00B0F0"/>
              </a:buClr>
              <a:buFont typeface="Wingdings" panose="05000000000000000000" pitchFamily="2" charset="2"/>
              <a:buChar char="q"/>
            </a:pPr>
            <a:r>
              <a:rPr lang="en-US" sz="1800" b="0" dirty="0">
                <a:solidFill>
                  <a:srgbClr val="00B0F0"/>
                </a:solidFill>
              </a:rPr>
              <a:t>Chair – start up document with 4 + 3 WRC-23 agenda items IEEE 802 should consider viewpoints on. </a:t>
            </a:r>
          </a:p>
          <a:p>
            <a:pPr marL="685800" lvl="1">
              <a:buClr>
                <a:srgbClr val="00B0F0"/>
              </a:buClr>
              <a:buFont typeface="Wingdings" panose="05000000000000000000" pitchFamily="2" charset="2"/>
              <a:buChar char="q"/>
            </a:pPr>
            <a:r>
              <a:rPr lang="en-US" sz="1600" b="0" dirty="0">
                <a:solidFill>
                  <a:srgbClr val="00B0F0"/>
                </a:solidFill>
              </a:rPr>
              <a:t>Work with APT so IEEE 802 is a recognized SDO for comments.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43 (8 on LMSC);  Nearly Voters: 2;  Aspirant members:13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75000"/>
                  </a:schemeClr>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p>
          <a:p>
            <a:pPr marL="285750" indent="-285750">
              <a:buFont typeface="Arial" panose="020B0604020202020204" pitchFamily="34" charset="0"/>
              <a:buChar char="•"/>
            </a:pPr>
            <a:r>
              <a:rPr lang="en-US" sz="2000" dirty="0"/>
              <a:t>Next week, 14Jan21, will be the first of 2 Interim teleconferences. </a:t>
            </a:r>
          </a:p>
          <a:p>
            <a:pPr marL="685800" lvl="1">
              <a:buFont typeface="Arial" panose="020B0604020202020204" pitchFamily="34" charset="0"/>
              <a:buChar char="•"/>
            </a:pPr>
            <a:r>
              <a:rPr lang="en-US" sz="1600" dirty="0"/>
              <a:t>Agenda will be much like a weekly and same call-in as weekly. </a:t>
            </a:r>
          </a:p>
          <a:p>
            <a:pPr lvl="1">
              <a:spcBef>
                <a:spcPts val="0"/>
              </a:spcBef>
              <a:buFont typeface="Arial" panose="020B0604020202020204" pitchFamily="34" charset="0"/>
              <a:buChar char="•"/>
            </a:pPr>
            <a:r>
              <a:rPr lang="en-US" sz="1800" dirty="0"/>
              <a:t>Call in info: </a:t>
            </a:r>
            <a:r>
              <a:rPr lang="en-US" sz="1800" dirty="0">
                <a:hlinkClick r:id="rId2"/>
              </a:rPr>
              <a:t>https://mentor.ieee.org/802.18/dcn/16/18-16-0038-17-0000-teleconference-call-in-info.pptx</a:t>
            </a:r>
            <a:r>
              <a:rPr lang="en-US" sz="1800" dirty="0"/>
              <a:t>  </a:t>
            </a:r>
            <a:r>
              <a:rPr lang="en-US" sz="1600" dirty="0"/>
              <a:t>(</a:t>
            </a:r>
            <a:r>
              <a:rPr lang="en-US" sz="1600" dirty="0">
                <a:highlight>
                  <a:srgbClr val="FFFF00"/>
                </a:highlight>
              </a:rPr>
              <a:t>new call-in starting 14Jan21)</a:t>
            </a:r>
            <a:endParaRPr lang="en-US" altLang="en-US" sz="1800" b="1" i="1" dirty="0">
              <a:highlight>
                <a:srgbClr val="FFFF00"/>
              </a:highlight>
            </a:endParaRPr>
          </a:p>
          <a:p>
            <a:pPr lvl="2">
              <a:spcBef>
                <a:spcPts val="0"/>
              </a:spcBef>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spcBef>
                <a:spcPts val="0"/>
              </a:spcBef>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600" b="0" dirty="0"/>
              <a:t>Next “weekly” teleconference (</a:t>
            </a:r>
            <a:r>
              <a:rPr lang="en-US" sz="1600" b="0" dirty="0" err="1"/>
              <a:t>sched’d</a:t>
            </a:r>
            <a:r>
              <a:rPr lang="en-US" sz="1600" b="0" dirty="0"/>
              <a:t> to 20may21): ) 28Jan21–</a:t>
            </a:r>
            <a:r>
              <a:rPr lang="en-US" sz="1600" b="0" i="1" u="sng" dirty="0"/>
              <a:t>15:00–&lt;15:55</a:t>
            </a:r>
            <a:r>
              <a:rPr lang="en-US" sz="1600" b="0" dirty="0"/>
              <a:t> ET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15:__________________52et</a:t>
            </a:r>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30Jul20</a:t>
            </a:r>
            <a:r>
              <a:rPr lang="en-US" sz="2400" dirty="0">
                <a:highlight>
                  <a:srgbClr val="808080"/>
                </a:highlight>
              </a:rPr>
              <a:t> to 07Jan21</a:t>
            </a:r>
          </a:p>
        </p:txBody>
      </p:sp>
    </p:spTree>
    <p:extLst>
      <p:ext uri="{BB962C8B-B14F-4D97-AF65-F5344CB8AC3E}">
        <p14:creationId xmlns:p14="http://schemas.microsoft.com/office/powerpoint/2010/main" val="249017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confirmed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07Jan21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07Jan21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07Jan21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07Jan21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07Jan21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07Jan21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07Jan21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Peter E.</a:t>
            </a:r>
          </a:p>
          <a:p>
            <a:pPr lvl="1">
              <a:spcBef>
                <a:spcPts val="0"/>
              </a:spcBef>
              <a:buFont typeface="Arial" panose="020B0604020202020204" pitchFamily="34" charset="0"/>
              <a:buChar char="•"/>
            </a:pPr>
            <a:r>
              <a:rPr lang="en-US" altLang="en-US" sz="1400">
                <a:solidFill>
                  <a:schemeClr val="tx1"/>
                </a:solidFill>
              </a:rPr>
              <a:t>Attendance </a:t>
            </a:r>
            <a:r>
              <a:rPr lang="en-US" altLang="en-US" sz="1400" dirty="0">
                <a:solidFill>
                  <a:schemeClr val="tx1"/>
                </a:solidFill>
              </a:rPr>
              <a:t>&amp; monitor chat</a:t>
            </a:r>
            <a:r>
              <a:rPr lang="en-US" altLang="en-US" sz="1400">
                <a:solidFill>
                  <a:schemeClr val="tx1"/>
                </a:solidFill>
              </a:rPr>
              <a:t>, Stuart K.</a:t>
            </a: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endParaRPr lang="en-US" altLang="en-US" sz="1400" dirty="0">
              <a:solidFill>
                <a:schemeClr val="tx1"/>
              </a:solidFill>
            </a:endParaRPr>
          </a:p>
          <a:p>
            <a:pPr lvl="1">
              <a:buFont typeface="Arial" panose="020B0604020202020204" pitchFamily="34" charset="0"/>
              <a:buChar char="•"/>
            </a:pPr>
            <a:r>
              <a:rPr lang="en-US" altLang="en-US" sz="1200" dirty="0">
                <a:solidFill>
                  <a:schemeClr val="tx1"/>
                </a:solidFill>
              </a:rPr>
              <a:t>Table of Frequency Bands, ad hoc</a:t>
            </a:r>
          </a:p>
          <a:p>
            <a:pPr lvl="1">
              <a:buFont typeface="Arial" panose="020B0604020202020204" pitchFamily="34" charset="0"/>
              <a:buChar char="•"/>
            </a:pPr>
            <a:r>
              <a:rPr lang="en-US" altLang="en-US" sz="1200" dirty="0">
                <a:solidFill>
                  <a:schemeClr val="tx1"/>
                </a:solidFill>
              </a:rPr>
              <a:t>WRC-23 IEEE 802 viewpoints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 &amp; FCC</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action on digital divide.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7785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Vijay A. </a:t>
            </a:r>
          </a:p>
          <a:p>
            <a:pPr>
              <a:spcBef>
                <a:spcPts val="0"/>
              </a:spcBef>
            </a:pPr>
            <a:r>
              <a:rPr lang="en-US" altLang="en-US" sz="1800" b="0" dirty="0">
                <a:solidFill>
                  <a:schemeClr val="bg1">
                    <a:lumMod val="75000"/>
                  </a:schemeClr>
                </a:solidFill>
              </a:rPr>
              <a:t>		Seconded by: 	 Joe L</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10</a:t>
            </a:r>
            <a:r>
              <a:rPr lang="en-GB" sz="1600" b="0" dirty="0">
                <a:effectLst/>
                <a:ea typeface="SimSun" panose="02010600030101010101" pitchFamily="2" charset="-122"/>
              </a:rPr>
              <a:t> December 2020 in document </a:t>
            </a:r>
            <a:r>
              <a:rPr lang="en-GB" sz="1600" b="0" dirty="0">
                <a:solidFill>
                  <a:schemeClr val="bg1">
                    <a:lumMod val="75000"/>
                  </a:schemeClr>
                </a:solidFill>
                <a:ea typeface="SimSun" panose="02010600030101010101" pitchFamily="2" charset="-122"/>
                <a:hlinkClick r:id="rId3"/>
              </a:rPr>
              <a:t>https://mentor.ieee.org/802.18/dcn/20/18-20-0160-00-0000-minutes-17dec20-rrtag-teleconference.docx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18-Dec-2020 09:02:36 ET ,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Mike L</a:t>
            </a:r>
          </a:p>
          <a:p>
            <a:pPr marL="0" indent="0">
              <a:spcBef>
                <a:spcPts val="0"/>
              </a:spcBef>
            </a:pPr>
            <a:r>
              <a:rPr lang="en-US" altLang="en-US" sz="1800" b="0" dirty="0">
                <a:solidFill>
                  <a:schemeClr val="bg1">
                    <a:lumMod val="75000"/>
                  </a:schemeClr>
                </a:solidFill>
              </a:rPr>
              <a:t>	Seconded by:   Ben R</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07Jan21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675442" y="741491"/>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a:t>
            </a:r>
            <a:r>
              <a:rPr lang="en-US" altLang="en-US" sz="1600" b="0" strike="sngStrike" dirty="0">
                <a:solidFill>
                  <a:schemeClr val="tx1"/>
                </a:solidFill>
              </a:rPr>
              <a:t>The LMSC (EC) rules are being reviewed for possible participation credit.   </a:t>
            </a:r>
            <a:r>
              <a:rPr lang="en-US" altLang="en-US" sz="1600" dirty="0">
                <a:solidFill>
                  <a:schemeClr val="tx1"/>
                </a:solidFill>
              </a:rPr>
              <a:t>With that, the chair has announced that .18 will have an interim session on the 14</a:t>
            </a:r>
            <a:r>
              <a:rPr lang="en-US" altLang="en-US" sz="1600" baseline="30000" dirty="0">
                <a:solidFill>
                  <a:schemeClr val="tx1"/>
                </a:solidFill>
              </a:rPr>
              <a:t>th</a:t>
            </a:r>
            <a:r>
              <a:rPr lang="en-US" altLang="en-US" sz="1600" dirty="0">
                <a:solidFill>
                  <a:schemeClr val="tx1"/>
                </a:solidFill>
              </a:rPr>
              <a:t> and 21</a:t>
            </a:r>
            <a:r>
              <a:rPr lang="en-US" altLang="en-US" sz="1600" baseline="30000" dirty="0">
                <a:solidFill>
                  <a:schemeClr val="tx1"/>
                </a:solidFill>
              </a:rPr>
              <a:t>st</a:t>
            </a:r>
            <a:r>
              <a:rPr lang="en-US" altLang="en-US" sz="1600" dirty="0">
                <a:solidFill>
                  <a:schemeClr val="tx1"/>
                </a:solidFill>
              </a:rPr>
              <a:t> of January 2021, each call, 1500-1555et.</a:t>
            </a:r>
            <a:r>
              <a:rPr lang="en-US" altLang="en-US" sz="1600" b="0" dirty="0">
                <a:solidFill>
                  <a:schemeClr val="tx1"/>
                </a:solidFill>
              </a:rPr>
              <a:t>  (Call-in info is in the back up slides here and will be elsewhere.)  Attendance will be like we do. </a:t>
            </a:r>
          </a:p>
          <a:p>
            <a:pPr marL="285750" indent="-285750">
              <a:spcBef>
                <a:spcPts val="400"/>
              </a:spcBef>
              <a:buFont typeface="Arial" panose="020B0604020202020204" pitchFamily="34" charset="0"/>
              <a:buChar char="•"/>
            </a:pPr>
            <a:r>
              <a:rPr lang="en-US" altLang="en-US" sz="1600" b="0" dirty="0">
                <a:solidFill>
                  <a:schemeClr val="tx1"/>
                </a:solidFill>
              </a:rPr>
              <a:t>Wireless interims: </a:t>
            </a:r>
          </a:p>
          <a:p>
            <a:pPr lvl="1">
              <a:buFont typeface="Arial" panose="020B0604020202020204" pitchFamily="34" charset="0"/>
              <a:buChar char="•"/>
            </a:pPr>
            <a:r>
              <a:rPr lang="en-US" altLang="en-US" sz="1600" dirty="0">
                <a:solidFill>
                  <a:schemeClr val="tx1"/>
                </a:solidFill>
              </a:rPr>
              <a:t>802.11 -  11-15jan21		</a:t>
            </a:r>
            <a:r>
              <a:rPr lang="en-US" altLang="en-US" sz="1600" b="0" dirty="0">
                <a:solidFill>
                  <a:schemeClr val="tx1"/>
                </a:solidFill>
              </a:rPr>
              <a:t>802.15 -  15-21jan21</a:t>
            </a:r>
          </a:p>
          <a:p>
            <a:pPr lvl="1">
              <a:buFont typeface="Arial" panose="020B0604020202020204" pitchFamily="34" charset="0"/>
              <a:buChar char="•"/>
            </a:pPr>
            <a:r>
              <a:rPr lang="en-US" altLang="en-US" sz="1600" dirty="0">
                <a:solidFill>
                  <a:schemeClr val="tx1"/>
                </a:solidFill>
              </a:rPr>
              <a:t>802.18 -  14-21jan21		802.19 -   not meeting </a:t>
            </a:r>
          </a:p>
          <a:p>
            <a:pPr lvl="1">
              <a:buFont typeface="Arial" panose="020B0604020202020204" pitchFamily="34" charset="0"/>
              <a:buChar char="•"/>
            </a:pPr>
            <a:r>
              <a:rPr lang="en-US" altLang="en-US" sz="1600" dirty="0">
                <a:solidFill>
                  <a:schemeClr val="tx1"/>
                </a:solidFill>
              </a:rPr>
              <a:t>802.24	 -  13jan21 </a:t>
            </a:r>
            <a:endParaRPr lang="en-US" altLang="en-US" sz="1600" b="0" dirty="0">
              <a:solidFill>
                <a:schemeClr val="tx1"/>
              </a:solidFill>
            </a:endParaRPr>
          </a:p>
          <a:p>
            <a:pPr lvl="4">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 EC at their monthly telecon  on 01Dec20 </a:t>
            </a:r>
            <a:r>
              <a:rPr lang="en-US" altLang="en-US" sz="1600" dirty="0">
                <a:solidFill>
                  <a:schemeClr val="tx1"/>
                </a:solidFill>
              </a:rPr>
              <a:t>approved to cancel the in-person part</a:t>
            </a:r>
            <a:r>
              <a:rPr lang="en-US" altLang="en-US" sz="1600" b="0" dirty="0">
                <a:solidFill>
                  <a:schemeClr val="tx1"/>
                </a:solidFill>
              </a:rPr>
              <a:t> of the March 2021 Plenary originally at Hyatt Denver and to hold an electronic session for the plenary.  The EC is taking up the rule exceptions needed like in July and Nov.</a:t>
            </a:r>
          </a:p>
          <a:p>
            <a:pPr lvl="1">
              <a:buFont typeface="Arial" panose="020B0604020202020204" pitchFamily="34" charset="0"/>
              <a:buChar char="•"/>
            </a:pPr>
            <a:r>
              <a:rPr lang="en-US" altLang="en-US" sz="1600" dirty="0">
                <a:solidFill>
                  <a:schemeClr val="tx1"/>
                </a:solidFill>
              </a:rPr>
              <a:t>Proposed time frame from 05Mar21 (Friday) to 19Mar21(Friday -tbd) </a:t>
            </a:r>
            <a:endParaRPr lang="en-US" altLang="en-US" sz="1600" b="0" dirty="0">
              <a:solidFill>
                <a:schemeClr val="tx1"/>
              </a:solidFill>
            </a:endParaRPr>
          </a:p>
          <a:p>
            <a:pPr lvl="4">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WCSC straw poll earlier was to continue with the contract with clear cancellation policies.  With that, the IEEE has new language on cancellation policies, considering the pandemic, so it is much clearer.  On the WCSC  09Dec20 call the </a:t>
            </a:r>
            <a:r>
              <a:rPr lang="en-US" altLang="en-US" sz="1600" dirty="0">
                <a:solidFill>
                  <a:schemeClr val="tx1"/>
                </a:solidFill>
              </a:rPr>
              <a:t>plan is to review Panama on the 03Feb21 WCSC call</a:t>
            </a:r>
            <a:r>
              <a:rPr lang="en-US" altLang="en-US" sz="1600" b="0" dirty="0">
                <a:solidFill>
                  <a:schemeClr val="tx1"/>
                </a:solidFill>
              </a:rPr>
              <a:t>.  </a:t>
            </a:r>
            <a:endParaRPr lang="en-US" altLang="en-US" sz="1600" b="0" dirty="0">
              <a:solidFill>
                <a:schemeClr val="tx1"/>
              </a:solidFill>
              <a:highlight>
                <a:srgbClr val="FFFF00"/>
              </a:highlight>
            </a:endParaRP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07Jan21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57111</TotalTime>
  <Words>7682</Words>
  <Application>Microsoft Office PowerPoint</Application>
  <PresentationFormat>On-screen Show (4:3)</PresentationFormat>
  <Paragraphs>764</Paragraphs>
  <Slides>33</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4" baseType="lpstr">
      <vt:lpstr>Arial</vt:lpstr>
      <vt:lpstr>Calibri</vt:lpstr>
      <vt:lpstr>Consolas</vt:lpstr>
      <vt:lpstr>Helvetica</vt:lpstr>
      <vt:lpstr>Monotype Sorts</vt:lpstr>
      <vt:lpstr>Segoe UI</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Other regions (outside EU-Stds and USA), items to share</vt:lpstr>
      <vt:lpstr>ITU-R items to share  -</vt:lpstr>
      <vt:lpstr>MSG 6 GHz &amp; FCC</vt:lpstr>
      <vt:lpstr>Table of Frequency Bands – IEEE 802 Stds </vt:lpstr>
      <vt:lpstr>Table of Frequency Bands – IEEE 802 Stds</vt:lpstr>
      <vt:lpstr>General Discussion Items</vt:lpstr>
      <vt:lpstr>Actions Required</vt:lpstr>
      <vt:lpstr>Any Other Business</vt:lpstr>
      <vt:lpstr>Adjourn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3566</cp:revision>
  <cp:lastPrinted>1601-01-01T00:00:00Z</cp:lastPrinted>
  <dcterms:created xsi:type="dcterms:W3CDTF">2016-03-03T14:54:45Z</dcterms:created>
  <dcterms:modified xsi:type="dcterms:W3CDTF">2021-01-07T14:49:47Z</dcterms:modified>
</cp:coreProperties>
</file>