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741" r:id="rId16"/>
    <p:sldId id="742" r:id="rId17"/>
    <p:sldId id="744" r:id="rId18"/>
    <p:sldId id="738" r:id="rId19"/>
    <p:sldId id="650" r:id="rId20"/>
    <p:sldId id="498" r:id="rId21"/>
    <p:sldId id="402" r:id="rId22"/>
    <p:sldId id="403" r:id="rId23"/>
    <p:sldId id="692" r:id="rId24"/>
    <p:sldId id="743" r:id="rId25"/>
    <p:sldId id="737" r:id="rId26"/>
    <p:sldId id="739" r:id="rId27"/>
    <p:sldId id="728"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60" d="100"/>
          <a:sy n="60" d="100"/>
        </p:scale>
        <p:origin x="84" y="12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200" d="100"/>
        <a:sy n="200" d="100"/>
      </p:scale>
      <p:origin x="0" y="-743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38768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49-01-0000-apac-update-november-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slide" Target="slide27.xml"/></Relationships>
</file>

<file path=ppt/slides/_rels/slide14.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docs.fcc.gov/public/attachments/DOC-368272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urldefense.com/v3/__https:/docs.fcc.gov/public/attachments/DOC-368271A1.pdf__;!!F7jv3iA!m13olgZ0cSG_3jouIBHdTZsoe-HyNyzDpHt4Jm_i33u7QqM3G245t11hNHUgJK5k6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56-00-0000-minutes-10dec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There are other calls being setup for different activities, stay tuned.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Remember BRAN reacts to CEPT and need to considered their calls and work.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See below for what is being worked.  The 5 GHz has a lot to do and has visibility.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10dec: Meeting all week, user access requirement is what is left to discuss.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Current draft is in .11 members area, EN  303 687  and is in pretty good shape.</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Will be some ad </a:t>
            </a:r>
            <a:r>
              <a:rPr lang="en-US" sz="1400" dirty="0" err="1">
                <a:solidFill>
                  <a:schemeClr val="tx1"/>
                </a:solidFill>
                <a:ea typeface="Calibri" panose="020F0502020204030204" pitchFamily="34" charset="0"/>
              </a:rPr>
              <a:t>hocs</a:t>
            </a:r>
            <a:r>
              <a:rPr lang="en-US" sz="1400"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endParaRPr lang="en-US" sz="1400" dirty="0">
              <a:solidFill>
                <a:schemeClr val="tx1"/>
              </a:solidFill>
              <a:effectLst/>
              <a:ea typeface="Calibri" panose="020F0502020204030204" pitchFamily="34"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TV WS pulled out geo location (not an essential requirement so not in Harmonized Std.) , and rest is going out for publication.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b="1" dirty="0">
                <a:solidFill>
                  <a:schemeClr val="tx1"/>
                </a:solidFill>
              </a:rPr>
              <a:t>EC</a:t>
            </a:r>
            <a:r>
              <a:rPr lang="en-US" sz="1600" dirty="0">
                <a:solidFill>
                  <a:schemeClr val="tx1"/>
                </a:solidFill>
              </a:rPr>
              <a:t> update from </a:t>
            </a:r>
            <a:r>
              <a:rPr lang="en-US" sz="1600" dirty="0" err="1">
                <a:solidFill>
                  <a:schemeClr val="tx1"/>
                </a:solidFill>
              </a:rPr>
              <a:t>RSCom</a:t>
            </a:r>
            <a:r>
              <a:rPr lang="en-US" sz="1600" dirty="0">
                <a:solidFill>
                  <a:schemeClr val="tx1"/>
                </a:solidFill>
              </a:rPr>
              <a:t> Dec 9, 10 - mandatory in 27 countries by 1 Dec 2021 </a:t>
            </a:r>
          </a:p>
          <a:p>
            <a:pPr lvl="2">
              <a:spcBef>
                <a:spcPts val="0"/>
              </a:spcBef>
              <a:buFont typeface="Arial" panose="020B0604020202020204" pitchFamily="34" charset="0"/>
              <a:buChar char="•"/>
            </a:pPr>
            <a:r>
              <a:rPr lang="en-US" sz="1400" dirty="0">
                <a:solidFill>
                  <a:schemeClr val="tx1"/>
                </a:solidFill>
              </a:rPr>
              <a:t>To allow Denmark to change CBTC (train control) frequency plans to stay below 5935 MHz (to 5915 MHz)</a:t>
            </a:r>
          </a:p>
          <a:p>
            <a:pPr lvl="1">
              <a:spcBef>
                <a:spcPts val="0"/>
              </a:spcBef>
              <a:buFont typeface="Arial" panose="020B0604020202020204" pitchFamily="34" charset="0"/>
              <a:buChar char="•"/>
            </a:pPr>
            <a:r>
              <a:rPr lang="en-US" sz="1600" dirty="0">
                <a:solidFill>
                  <a:srgbClr val="000000"/>
                </a:solidFill>
                <a:effectLst/>
                <a:ea typeface="Calibri" panose="020F0502020204030204" pitchFamily="34" charset="0"/>
              </a:rPr>
              <a:t>The Committee reached a stable draft (on the substance) of the Implementing Decision (RSCOM20-42rev2). After completing internal preparations, it is planned that the Committee’s regulatory opinion will be requested by written procedure just after the next meeting in March 2021.</a:t>
            </a:r>
            <a:endParaRPr lang="en-US" sz="1600" dirty="0">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400" dirty="0">
                <a:solidFill>
                  <a:schemeClr val="tx1"/>
                </a:solidFill>
              </a:rPr>
              <a:t>10dec: </a:t>
            </a:r>
            <a:r>
              <a:rPr lang="en-US" sz="1400" dirty="0" err="1">
                <a:solidFill>
                  <a:schemeClr val="tx1"/>
                </a:solidFill>
              </a:rPr>
              <a:t>RSComm</a:t>
            </a:r>
            <a:r>
              <a:rPr lang="en-US" sz="1400" dirty="0">
                <a:solidFill>
                  <a:schemeClr val="tx1"/>
                </a:solidFill>
              </a:rPr>
              <a:t> met yesterday/today, and made decision on 6 GHz, processing output from ECC.</a:t>
            </a:r>
          </a:p>
          <a:p>
            <a:pPr lvl="2">
              <a:spcBef>
                <a:spcPts val="0"/>
              </a:spcBef>
              <a:buFont typeface="Arial" panose="020B0604020202020204" pitchFamily="34" charset="0"/>
              <a:buChar char="•"/>
            </a:pPr>
            <a:r>
              <a:rPr lang="en-US" sz="1400" dirty="0">
                <a:solidFill>
                  <a:schemeClr val="tx1"/>
                </a:solidFill>
              </a:rPr>
              <a:t>Decision becomes  mandatory when from EC,  27 counties by end of September 2021 have to have rules in place on the 500MHz, that is after March EC General Assembly approves action from </a:t>
            </a:r>
            <a:r>
              <a:rPr lang="en-US" sz="1400" dirty="0" err="1">
                <a:solidFill>
                  <a:schemeClr val="tx1"/>
                </a:solidFill>
              </a:rPr>
              <a:t>RSComm</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ECC was voluntary before.  (3 countries objected – Denmark was one of these) </a:t>
            </a:r>
          </a:p>
          <a:p>
            <a:pPr lvl="2">
              <a:spcBef>
                <a:spcPts val="0"/>
              </a:spcBef>
              <a:buFont typeface="Arial" panose="020B0604020202020204" pitchFamily="34" charset="0"/>
              <a:buChar char="•"/>
            </a:pPr>
            <a:r>
              <a:rPr lang="en-US" sz="1400" dirty="0">
                <a:solidFill>
                  <a:schemeClr val="tx1"/>
                </a:solidFill>
              </a:rPr>
              <a:t>03dec: The list of 31 countries did not make the minutes, thought the 31 countries will be implementing the ECC DEC (20)01 by 18May21.  Some with caveats as expected. </a:t>
            </a: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(#88-19-23Apr21)</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0" marR="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Canada consultation we talked to a few weeks back, comments are due 19Jan21.</a:t>
            </a:r>
          </a:p>
          <a:p>
            <a:pPr marL="800100" lvl="2">
              <a:spcBef>
                <a:spcPts val="0"/>
              </a:spcBef>
              <a:spcAft>
                <a:spcPts val="0"/>
              </a:spcAft>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Much was to harmonize with USA. </a:t>
            </a:r>
          </a:p>
          <a:p>
            <a:pPr marL="800100" lvl="2">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RABC has 2 more meetings to respon</a:t>
            </a:r>
            <a:r>
              <a:rPr lang="en-US" sz="1600" dirty="0">
                <a:ea typeface="Times New Roman" panose="02020603050405020304" pitchFamily="18" charset="0"/>
                <a:cs typeface="Times New Roman" panose="02020603050405020304" pitchFamily="18" charset="0"/>
              </a:rPr>
              <a:t>d/update the  18 questions. (RABC is technical only) </a:t>
            </a:r>
          </a:p>
          <a:p>
            <a:pPr marL="800100" lvl="2">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cs typeface="Times New Roman" panose="02020603050405020304" pitchFamily="18" charset="0"/>
              </a:rPr>
              <a:t>For the Canada consultation on 6 GHz, if anyone wants IEEE 802 to comment, please send some initial text before the end of the year. </a:t>
            </a: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RABC last meeting for inputs i</a:t>
            </a:r>
            <a:r>
              <a:rPr lang="en-US" sz="1600" dirty="0">
                <a:solidFill>
                  <a:schemeClr val="tx1"/>
                </a:solidFill>
                <a:ea typeface="Times New Roman" panose="02020603050405020304" pitchFamily="18" charset="0"/>
                <a:cs typeface="Times New Roman" panose="02020603050405020304" pitchFamily="18" charset="0"/>
              </a:rPr>
              <a:t>s Monday, 21Dec20, their last inputs are not out yet. </a:t>
            </a: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Then final RABC meeting is 07Jan.</a:t>
            </a:r>
          </a:p>
          <a:p>
            <a:pPr marL="0" marR="0">
              <a:spcBef>
                <a:spcPts val="0"/>
              </a:spcBef>
              <a:spcAft>
                <a:spcPts val="0"/>
              </a:spcAft>
              <a:buFont typeface="Arial" panose="020B0604020202020204" pitchFamily="34" charset="0"/>
              <a:buChar char="•"/>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3"/>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Nothing to share</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685800" y="6081409"/>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 </a:t>
            </a:r>
          </a:p>
          <a:p>
            <a:pPr lvl="1">
              <a:buFont typeface="Arial" panose="020B0604020202020204" pitchFamily="34" charset="0"/>
              <a:buChar char="•"/>
            </a:pPr>
            <a:r>
              <a:rPr lang="en-US" sz="1400" dirty="0">
                <a:effectLst/>
                <a:ea typeface="Calibri" panose="020F0502020204030204" pitchFamily="34" charset="0"/>
              </a:rPr>
              <a:t>Change Notice:</a:t>
            </a:r>
            <a:br>
              <a:rPr lang="en-US" sz="1400" dirty="0">
                <a:effectLst/>
                <a:ea typeface="Calibri" panose="020F0502020204030204" pitchFamily="34" charset="0"/>
              </a:rPr>
            </a:br>
            <a:r>
              <a:rPr lang="en-US" sz="1400" dirty="0">
                <a:effectLst/>
                <a:ea typeface="Calibri" panose="020F0502020204030204" pitchFamily="34" charset="0"/>
              </a:rPr>
              <a:t>12/16/2020: 987594 D01 U-NII 6GHz General Requirements v01r01 replaces 987594 D01 U-NII 6GHz General Requirements v01 to correct Table 6. The previous version v01 erroneously indicated that indoor and dual clients required an integral Antenna. It was updated to display, along with other devices, that 15.203 applies</a:t>
            </a: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- 18Dec20</a:t>
            </a: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no update  </a:t>
            </a:r>
          </a:p>
        </p:txBody>
      </p:sp>
      <p:sp>
        <p:nvSpPr>
          <p:cNvPr id="3" name="Content Placeholder 2"/>
          <p:cNvSpPr>
            <a:spLocks noGrp="1"/>
          </p:cNvSpPr>
          <p:nvPr>
            <p:ph idx="1"/>
          </p:nvPr>
        </p:nvSpPr>
        <p:spPr>
          <a:xfrm>
            <a:off x="698889" y="935885"/>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From the ad hoc meeting on the 8</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of Dec.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Key starting priority:  start with just frequency bands and 802 standards</a:t>
            </a:r>
          </a:p>
          <a:p>
            <a:pPr marL="1543050" lvl="3">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Later we can build on that with prioritizing other areas such as domains, licensed exempt or licensed and etc. as previously discussed. </a:t>
            </a: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This does not line up with all the possible audiences and the audiences need to consider all the 802 WGs. Including .16, .22, etc.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For 802.11, annex E is already there and is being maintained, so should just point there and not re-create it. </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So maybe this </a:t>
            </a:r>
            <a:r>
              <a:rPr lang="en-US" sz="1600" dirty="0">
                <a:ea typeface="Calibri" panose="020F0502020204030204" pitchFamily="34" charset="0"/>
              </a:rPr>
              <a:t>new effort</a:t>
            </a:r>
            <a:r>
              <a:rPr lang="en-US" sz="1600" dirty="0">
                <a:effectLst/>
                <a:ea typeface="Calibri" panose="020F0502020204030204" pitchFamily="34" charset="0"/>
              </a:rPr>
              <a:t> is more where to look for the</a:t>
            </a:r>
            <a:r>
              <a:rPr lang="en-US" sz="1600" dirty="0">
                <a:ea typeface="Calibri" panose="020F0502020204030204" pitchFamily="34" charset="0"/>
              </a:rPr>
              <a:t> table of bands for the different Standards. tbd. </a:t>
            </a:r>
          </a:p>
          <a:p>
            <a:pPr marL="1543050" lvl="3">
              <a:spcBef>
                <a:spcPts val="0"/>
              </a:spcBef>
              <a:spcAft>
                <a:spcPts val="0"/>
              </a:spcAft>
              <a:buFont typeface="Arial" panose="020B0604020202020204" pitchFamily="34" charset="0"/>
              <a:buChar char="•"/>
            </a:pP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400" dirty="0">
                <a:effectLst/>
                <a:ea typeface="Calibri" panose="020F0502020204030204" pitchFamily="34" charset="0"/>
              </a:rPr>
              <a:t>802 wireless standards developers		</a:t>
            </a:r>
            <a:r>
              <a:rPr lang="en-US" sz="1400" dirty="0">
                <a:ea typeface="Calibri" panose="020F0502020204030204" pitchFamily="34" charset="0"/>
              </a:rPr>
              <a:t>2) 802.19 wireless coexistence working group</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3</a:t>
            </a:r>
            <a:r>
              <a:rPr lang="en-US" sz="1400" dirty="0">
                <a:effectLst/>
                <a:ea typeface="Calibri" panose="020F0502020204030204" pitchFamily="34" charset="0"/>
              </a:rPr>
              <a:t>) non-802 wireless standards developers	</a:t>
            </a:r>
            <a:r>
              <a:rPr lang="en-US" sz="1400" dirty="0">
                <a:ea typeface="Calibri" panose="020F0502020204030204" pitchFamily="34" charset="0"/>
              </a:rPr>
              <a:t>4</a:t>
            </a:r>
            <a:r>
              <a:rPr lang="en-US" sz="14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5</a:t>
            </a:r>
            <a:r>
              <a:rPr lang="en-US" sz="1400" dirty="0">
                <a:effectLst/>
                <a:ea typeface="Calibri" panose="020F0502020204030204" pitchFamily="34" charset="0"/>
              </a:rPr>
              <a:t>) ITU-R						</a:t>
            </a:r>
            <a:r>
              <a:rPr lang="en-US" sz="1400" dirty="0">
                <a:ea typeface="Calibri" panose="020F0502020204030204" pitchFamily="34" charset="0"/>
              </a:rPr>
              <a:t>6) 802.18 Radio Regulatory TAG.</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7) I</a:t>
            </a:r>
            <a:r>
              <a:rPr lang="en-US" sz="1400" dirty="0">
                <a:ea typeface="Calibri" panose="020F0502020204030204" pitchFamily="34" charset="0"/>
              </a:rPr>
              <a:t>mplementors </a:t>
            </a:r>
            <a:r>
              <a:rPr lang="en-US" sz="14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35730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Working on creating an ad hoc team, .18 chair to lead the .18/.19 joint effort with all the wireless groups participating. </a:t>
            </a:r>
          </a:p>
          <a:p>
            <a:pPr marL="68580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Ben</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report in the .18 weekly teleconferences as appropriate.</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a:t>
            </a:r>
          </a:p>
        </p:txBody>
      </p:sp>
      <p:sp>
        <p:nvSpPr>
          <p:cNvPr id="3" name="Content Placeholder 2"/>
          <p:cNvSpPr>
            <a:spLocks noGrp="1"/>
          </p:cNvSpPr>
          <p:nvPr>
            <p:ph idx="1"/>
          </p:nvPr>
        </p:nvSpPr>
        <p:spPr>
          <a:xfrm>
            <a:off x="705816" y="989227"/>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Discussion: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6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Seems “coexistence” will be different in different regions, though where does this come in? </a:t>
            </a:r>
          </a:p>
          <a:p>
            <a:pPr marL="400050" lvl="1" indent="0">
              <a:spcBef>
                <a:spcPts val="0"/>
              </a:spcBef>
              <a:spcAft>
                <a:spcPts val="0"/>
              </a:spcAft>
            </a:pPr>
            <a:r>
              <a:rPr lang="en-US" sz="1600" dirty="0">
                <a:effectLst/>
                <a:ea typeface="Calibri" panose="020F0502020204030204" pitchFamily="34" charset="0"/>
              </a:rPr>
              <a:t>  </a:t>
            </a: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  	</a:t>
            </a: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							</a:t>
            </a: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76178"/>
            <a:ext cx="8153400" cy="5399235"/>
          </a:xfrm>
        </p:spPr>
        <p:txBody>
          <a:bodyPr/>
          <a:lstStyle/>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IEEE 802 cha</a:t>
            </a:r>
            <a:r>
              <a:rPr lang="en-US" sz="1800" b="0" dirty="0">
                <a:latin typeface="Segoe UI" panose="020B0502040204020203" pitchFamily="34" charset="0"/>
                <a:ea typeface="Times New Roman" panose="02020603050405020304" pitchFamily="18" charset="0"/>
                <a:cs typeface="Times New Roman" panose="02020603050405020304" pitchFamily="18" charset="0"/>
              </a:rPr>
              <a:t>ir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was on an interesting NSF Workshop Panel for the Spectrum Innovation Initiative National Center for Wireless Spectrum Research.  A former 802 member</a:t>
            </a:r>
            <a:r>
              <a:rPr lang="en-US" sz="1800" b="0" dirty="0">
                <a:latin typeface="Segoe UI" panose="020B0502040204020203" pitchFamily="34" charset="0"/>
                <a:ea typeface="Times New Roman" panose="02020603050405020304" pitchFamily="18" charset="0"/>
                <a:cs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was also on the panel.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They</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had a lively discussion on 802.11/cellular coexistence and fair sharing of unlicensed spectrum.  One of the points made is that deliberations on fair sharing must include economic considerations.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Coincidentally it was discovered these notices from the FCC regarding the importance of including economics into the decision-making process.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Press release: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https://docs.fcc.gov/public/attachments/DOC-368272A1.pdf</a:t>
            </a:r>
            <a:endParaRPr lang="en-US" sz="1600" b="0" u="sng"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Memorandum: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4"/>
              </a:rPr>
              <a:t>https://docs.fcc.gov/public/attachments/DOC-368271A1.pdf</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Does this affect anything </a:t>
            </a:r>
            <a:r>
              <a:rPr lang="en-US" sz="1800" b="0" dirty="0">
                <a:latin typeface="Segoe UI" panose="020B0502040204020203" pitchFamily="34" charset="0"/>
                <a:ea typeface="Times New Roman" panose="02020603050405020304" pitchFamily="18" charset="0"/>
                <a:cs typeface="Times New Roman" panose="02020603050405020304" pitchFamily="18" charset="0"/>
              </a:rPr>
              <a:t>our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Radio Regulatory group is doing or to 	consider moving forward?  </a:t>
            </a:r>
          </a:p>
          <a:p>
            <a:pPr marL="0" marR="0">
              <a:spcBef>
                <a:spcPts val="0"/>
              </a:spcBef>
              <a:spcAft>
                <a:spcPts val="0"/>
              </a:spcAft>
              <a:buFont typeface="Arial" panose="020B0604020202020204" pitchFamily="34" charset="0"/>
              <a:buChar char="•"/>
            </a:pPr>
            <a:endParaRPr lang="en-US" sz="1800" b="0" dirty="0">
              <a:effectLst/>
              <a:latin typeface="Segoe UI" panose="020B0502040204020203"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Will review one last time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this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week (17</a:t>
            </a:r>
            <a:r>
              <a:rPr lang="en-US" sz="1800" b="0" baseline="30000" dirty="0">
                <a:effectLst/>
                <a:latin typeface="Segoe UI" panose="020B0502040204020203" pitchFamily="34" charset="0"/>
                <a:ea typeface="Times New Roman" panose="02020603050405020304" pitchFamily="18" charset="0"/>
                <a:cs typeface="Times New Roman" panose="02020603050405020304" pitchFamily="18" charset="0"/>
              </a:rPr>
              <a:t>th</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a:t>
            </a:r>
            <a:endParaRPr lang="en-US" sz="1800" dirty="0">
              <a:solidFill>
                <a:srgbClr val="333333"/>
              </a:solidFill>
              <a:latin typeface="Segoe UI" panose="020B0502040204020203" pitchFamily="34" charset="0"/>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latin typeface="Segoe UI" panose="020B0502040204020203" pitchFamily="34" charset="0"/>
                <a:cs typeface="Times New Roman" panose="02020603050405020304" pitchFamily="18" charset="0"/>
              </a:rPr>
              <a:t>Need to be careful how to bring up the economic considerations, e.g.  licensed .vs. un-licensed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For the Canada consultation on 6 GHz, if anyone wants IEEE 802 to comment, please send some initial text before the end of the year. </a:t>
            </a:r>
            <a:endParaRPr lang="en-US" sz="1800" b="0" dirty="0">
              <a:solidFill>
                <a:srgbClr val="00B0F0"/>
              </a:solidFill>
              <a:ea typeface="Times New Roman" panose="02020603050405020304" pitchFamily="18" charset="0"/>
              <a:cs typeface="Times New Roman" panose="02020603050405020304" pitchFamily="18" charset="0"/>
            </a:endParaRPr>
          </a:p>
          <a:p>
            <a:pPr marL="285750" indent="-285750">
              <a:buClr>
                <a:srgbClr val="00B0F0"/>
              </a:buClr>
              <a:buFont typeface="Wingdings" panose="05000000000000000000" pitchFamily="2" charset="2"/>
              <a:buChar char="q"/>
            </a:pPr>
            <a:endParaRPr lang="en-US" sz="18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The ad hoc team on the table of frequency bands will meet over the next few months, and work on a recommendation. </a:t>
            </a: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dirty="0">
                <a:solidFill>
                  <a:srgbClr val="7030A0"/>
                </a:solidFill>
              </a:rPr>
              <a:t>There will be no call on 24</a:t>
            </a:r>
            <a:r>
              <a:rPr lang="en-US" sz="2000" baseline="30000" dirty="0">
                <a:solidFill>
                  <a:srgbClr val="7030A0"/>
                </a:solidFill>
              </a:rPr>
              <a:t>th</a:t>
            </a:r>
            <a:r>
              <a:rPr lang="en-US" sz="2000" dirty="0">
                <a:solidFill>
                  <a:srgbClr val="7030A0"/>
                </a:solidFill>
              </a:rPr>
              <a:t> or 31</a:t>
            </a:r>
            <a:r>
              <a:rPr lang="en-US" sz="2000" baseline="30000" dirty="0">
                <a:solidFill>
                  <a:srgbClr val="7030A0"/>
                </a:solidFill>
              </a:rPr>
              <a:t>st</a:t>
            </a:r>
            <a:r>
              <a:rPr lang="en-US" sz="2000" dirty="0">
                <a:solidFill>
                  <a:srgbClr val="7030A0"/>
                </a:solidFill>
              </a:rPr>
              <a:t> of Dec20, Happy Holidays</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Attendance on-line today: __ and voters on-line: ___ will get from </a:t>
            </a:r>
            <a:r>
              <a:rPr lang="en-US" sz="2000" b="0" dirty="0" err="1">
                <a:solidFill>
                  <a:schemeClr val="tx1"/>
                </a:solidFill>
              </a:rPr>
              <a:t>Webex</a:t>
            </a:r>
            <a:r>
              <a:rPr lang="en-US" sz="2000" b="0" dirty="0">
                <a:solidFill>
                  <a:schemeClr val="tx1"/>
                </a:solidFill>
              </a:rPr>
              <a:t>.</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20may21)</a:t>
            </a:r>
            <a:r>
              <a:rPr lang="en-US" sz="2000" dirty="0"/>
              <a:t>: ) </a:t>
            </a:r>
            <a:r>
              <a:rPr lang="en-US" sz="1800" dirty="0"/>
              <a:t>07Jan21–</a:t>
            </a:r>
            <a:r>
              <a:rPr lang="en-US" sz="1800" i="1" u="sng" dirty="0"/>
              <a:t>15:00–&lt;15:55</a:t>
            </a:r>
            <a:r>
              <a:rPr lang="en-US" sz="1800" dirty="0"/>
              <a:t> ET</a:t>
            </a:r>
            <a:r>
              <a:rPr lang="en-US" sz="2000" dirty="0"/>
              <a:t> </a:t>
            </a:r>
          </a:p>
          <a:p>
            <a:pPr lvl="1">
              <a:spcBef>
                <a:spcPts val="0"/>
              </a:spcBef>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a:t>
            </a:r>
            <a:r>
              <a:rPr lang="en-US" sz="1600" dirty="0">
                <a:highlight>
                  <a:srgbClr val="FFFF00"/>
                </a:highlight>
              </a:rPr>
              <a:t>r16 is only good to 07Jan21, new call in after that.)</a:t>
            </a:r>
            <a:endParaRPr lang="en-US" altLang="en-US" sz="1800" b="1" i="1" dirty="0">
              <a:highlight>
                <a:srgbClr val="FFFF00"/>
              </a:highlight>
            </a:endParaRPr>
          </a:p>
          <a:p>
            <a:pPr lvl="2">
              <a:spcBef>
                <a:spcPts val="0"/>
              </a:spcBef>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spcBef>
                <a:spcPts val="0"/>
              </a:spcBef>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15:52et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solidFill>
                  <a:srgbClr val="FF0000"/>
                </a:solidFill>
                <a:highlight>
                  <a:srgbClr val="00FF00"/>
                </a:highlight>
              </a:rPr>
              <a:t>Thank You, enjoy the holidays and stay safe.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17Dec20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17Dec20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17Dec20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from </a:t>
            </a:r>
            <a:r>
              <a:rPr lang="en-US" altLang="en-US" sz="1400" dirty="0" err="1">
                <a:solidFill>
                  <a:schemeClr val="tx1"/>
                </a:solidFill>
              </a:rPr>
              <a:t>Webex</a:t>
            </a:r>
            <a:r>
              <a:rPr lang="en-US" altLang="en-US" sz="1400" dirty="0">
                <a:solidFill>
                  <a:schemeClr val="tx1"/>
                </a:solidFill>
              </a:rPr>
              <a:t> &amp; monitor chat, jay</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2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Economics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7785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Vijay A. </a:t>
            </a:r>
          </a:p>
          <a:p>
            <a:pPr>
              <a:spcBef>
                <a:spcPts val="0"/>
              </a:spcBef>
            </a:pPr>
            <a:r>
              <a:rPr lang="en-US" altLang="en-US" sz="1800" b="0" dirty="0">
                <a:solidFill>
                  <a:schemeClr val="tx1"/>
                </a:solidFill>
              </a:rPr>
              <a:t>		Seconded by: 	 Joe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10</a:t>
            </a:r>
            <a:r>
              <a:rPr lang="en-GB" sz="1600" b="0" dirty="0">
                <a:effectLst/>
                <a:ea typeface="SimSun" panose="02010600030101010101" pitchFamily="2" charset="-122"/>
              </a:rPr>
              <a:t> December 2020 in document </a:t>
            </a:r>
            <a:r>
              <a:rPr lang="en-GB" sz="1600" b="0" dirty="0">
                <a:solidFill>
                  <a:schemeClr val="bg1">
                    <a:lumMod val="75000"/>
                  </a:schemeClr>
                </a:solidFill>
                <a:ea typeface="SimSun" panose="02010600030101010101" pitchFamily="2" charset="-122"/>
                <a:hlinkClick r:id="rId3"/>
              </a:rPr>
              <a:t>https://mentor.ieee.org/802.18/dcn/20/18-20-0156-00-0000-minutes-10dec20-rrtag-teleconference.docx</a:t>
            </a:r>
            <a:r>
              <a:rPr lang="en-GB" sz="1600" b="0" dirty="0">
                <a:solidFill>
                  <a:schemeClr val="bg1">
                    <a:lumMod val="75000"/>
                  </a:schemeClr>
                </a:solidFill>
                <a:ea typeface="SimSun" panose="02010600030101010101" pitchFamily="2" charset="-122"/>
              </a:rPr>
              <a:t> </a:t>
            </a:r>
            <a:r>
              <a:rPr lang="en-US" sz="900" b="0" i="0" dirty="0">
                <a:solidFill>
                  <a:srgbClr val="000000"/>
                </a:solidFill>
                <a:effectLst/>
                <a:latin typeface="Verdana" panose="020B0604030504040204" pitchFamily="34" charset="0"/>
              </a:rPr>
              <a:t>11-Dec-2020 10:54:00 ET,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Mike L</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   </a:t>
            </a:r>
            <a:r>
              <a:rPr lang="en-US" altLang="en-US" sz="1600" dirty="0">
                <a:solidFill>
                  <a:schemeClr val="tx1"/>
                </a:solidFill>
              </a:rPr>
              <a:t>With that, the chair has announced that .18 will have an interim session on the 14</a:t>
            </a:r>
            <a:r>
              <a:rPr lang="en-US" altLang="en-US" sz="1600" baseline="30000" dirty="0">
                <a:solidFill>
                  <a:schemeClr val="tx1"/>
                </a:solidFill>
              </a:rPr>
              <a:t>th</a:t>
            </a:r>
            <a:r>
              <a:rPr lang="en-US" altLang="en-US" sz="1600" dirty="0">
                <a:solidFill>
                  <a:schemeClr val="tx1"/>
                </a:solidFill>
              </a:rPr>
              <a:t> and 21</a:t>
            </a:r>
            <a:r>
              <a:rPr lang="en-US" altLang="en-US" sz="1600" baseline="30000" dirty="0">
                <a:solidFill>
                  <a:schemeClr val="tx1"/>
                </a:solidFill>
              </a:rPr>
              <a:t>st</a:t>
            </a:r>
            <a:r>
              <a:rPr lang="en-US" altLang="en-US" sz="1600" dirty="0">
                <a:solidFill>
                  <a:schemeClr val="tx1"/>
                </a:solidFill>
              </a:rPr>
              <a:t> of January 2021, each call, 1500-1555et.</a:t>
            </a:r>
            <a:r>
              <a:rPr lang="en-US" altLang="en-US" sz="1600" b="0" dirty="0">
                <a:solidFill>
                  <a:schemeClr val="tx1"/>
                </a:solidFill>
              </a:rPr>
              <a:t>  (Call-in info is in the back up slides here and will be elsewhere.)  Wireless interims: </a:t>
            </a:r>
          </a:p>
          <a:p>
            <a:pPr lvl="1">
              <a:buFont typeface="Arial" panose="020B0604020202020204" pitchFamily="34" charset="0"/>
              <a:buChar char="•"/>
            </a:pPr>
            <a:r>
              <a:rPr lang="en-US" altLang="en-US" sz="1600" dirty="0">
                <a:solidFill>
                  <a:schemeClr val="tx1"/>
                </a:solidFill>
              </a:rPr>
              <a:t>802.11 -  11-15jan21</a:t>
            </a:r>
          </a:p>
          <a:p>
            <a:pPr lvl="1">
              <a:buFont typeface="Arial" panose="020B0604020202020204" pitchFamily="34" charset="0"/>
              <a:buChar char="•"/>
            </a:pPr>
            <a:r>
              <a:rPr lang="en-US" altLang="en-US" sz="1600" b="0" dirty="0">
                <a:solidFill>
                  <a:schemeClr val="tx1"/>
                </a:solidFill>
              </a:rPr>
              <a:t>802.15 -  15-21jan21</a:t>
            </a:r>
          </a:p>
          <a:p>
            <a:pPr lvl="1">
              <a:buFont typeface="Arial" panose="020B0604020202020204" pitchFamily="34" charset="0"/>
              <a:buChar char="•"/>
            </a:pPr>
            <a:r>
              <a:rPr lang="en-US" altLang="en-US" sz="1600" dirty="0">
                <a:solidFill>
                  <a:schemeClr val="tx1"/>
                </a:solidFill>
              </a:rPr>
              <a:t>802.18 -  14-21jan21</a:t>
            </a:r>
            <a:endParaRPr lang="en-US" altLang="en-US" sz="1600" b="0" dirty="0">
              <a:solidFill>
                <a:schemeClr val="tx1"/>
              </a:solidFill>
            </a:endParaRPr>
          </a:p>
          <a:p>
            <a:pPr lvl="1">
              <a:buFont typeface="Arial" panose="020B0604020202020204" pitchFamily="34" charset="0"/>
              <a:buChar char="•"/>
            </a:pPr>
            <a:r>
              <a:rPr lang="en-US" altLang="en-US" sz="1600" dirty="0">
                <a:solidFill>
                  <a:schemeClr val="tx1"/>
                </a:solidFill>
              </a:rPr>
              <a:t>802.19 &amp; 24 - not meeting &amp; tbd</a:t>
            </a:r>
            <a:endParaRPr lang="en-US" altLang="en-US" sz="1600" b="0" dirty="0">
              <a:solidFill>
                <a:schemeClr val="tx1"/>
              </a:solidFill>
            </a:endParaRPr>
          </a:p>
          <a:p>
            <a:pPr lvl="4">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on 01Dec20 </a:t>
            </a:r>
            <a:r>
              <a:rPr lang="en-US" altLang="en-US" sz="1600" dirty="0">
                <a:solidFill>
                  <a:schemeClr val="tx1"/>
                </a:solidFill>
              </a:rPr>
              <a:t>approved to cancel the in-person part</a:t>
            </a:r>
            <a:r>
              <a:rPr lang="en-US" altLang="en-US" sz="16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600" dirty="0">
                <a:solidFill>
                  <a:schemeClr val="tx1"/>
                </a:solidFill>
              </a:rPr>
              <a:t>Proposed time frame from 05Mar21 (Friday) to 19Mar21(Friday) </a:t>
            </a:r>
            <a:endParaRPr lang="en-US" altLang="en-US" sz="1600" b="0" dirty="0">
              <a:solidFill>
                <a:schemeClr val="tx1"/>
              </a:solidFill>
            </a:endParaRPr>
          </a:p>
          <a:p>
            <a:pPr lvl="4">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600" dirty="0">
                <a:solidFill>
                  <a:schemeClr val="tx1"/>
                </a:solidFill>
              </a:rPr>
              <a:t>plan is to review Panama on the 03Feb21 WCSC call</a:t>
            </a:r>
            <a:r>
              <a:rPr lang="en-US" altLang="en-US" sz="1600" b="0" dirty="0">
                <a:solidFill>
                  <a:schemeClr val="tx1"/>
                </a:solidFill>
              </a:rPr>
              <a:t>.  </a:t>
            </a:r>
            <a:endParaRPr lang="en-US" altLang="en-US" sz="1600" b="0" dirty="0">
              <a:solidFill>
                <a:schemeClr val="tx1"/>
              </a:solidFill>
              <a:highlight>
                <a:srgbClr val="FFFF00"/>
              </a:highlight>
            </a:endParaRP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56988</TotalTime>
  <Words>7776</Words>
  <Application>Microsoft Office PowerPoint</Application>
  <PresentationFormat>On-screen Show (4:3)</PresentationFormat>
  <Paragraphs>766</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Helvetica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MSG 6 GHz &amp; FCC</vt:lpstr>
      <vt:lpstr>Table of Frequency Bands – IEEE 802 Stds - no update  </vt:lpstr>
      <vt:lpstr>Table of Frequency Bands – IEEE 802 Stds </vt:lpstr>
      <vt:lpstr>Table of Frequency Bands – IEEE 802 Stds</vt:lpstr>
      <vt:lpstr>General Discussion Items</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3549</cp:revision>
  <cp:lastPrinted>1601-01-01T00:00:00Z</cp:lastPrinted>
  <dcterms:created xsi:type="dcterms:W3CDTF">2016-03-03T14:54:45Z</dcterms:created>
  <dcterms:modified xsi:type="dcterms:W3CDTF">2020-12-18T14:00:16Z</dcterms:modified>
</cp:coreProperties>
</file>