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691" r:id="rId15"/>
    <p:sldId id="741" r:id="rId16"/>
    <p:sldId id="742" r:id="rId17"/>
    <p:sldId id="744" r:id="rId18"/>
    <p:sldId id="738" r:id="rId19"/>
    <p:sldId id="650" r:id="rId20"/>
    <p:sldId id="498" r:id="rId21"/>
    <p:sldId id="402" r:id="rId22"/>
    <p:sldId id="403" r:id="rId23"/>
    <p:sldId id="692" r:id="rId24"/>
    <p:sldId id="743" r:id="rId25"/>
    <p:sldId id="737" r:id="rId26"/>
    <p:sldId id="739" r:id="rId27"/>
    <p:sldId id="728" r:id="rId28"/>
    <p:sldId id="425" r:id="rId29"/>
    <p:sldId id="652" r:id="rId30"/>
    <p:sldId id="689" r:id="rId31"/>
    <p:sldId id="549"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06" autoAdjust="0"/>
  </p:normalViewPr>
  <p:slideViewPr>
    <p:cSldViewPr>
      <p:cViewPr varScale="1">
        <p:scale>
          <a:sx n="95" d="100"/>
          <a:sy n="95" d="100"/>
        </p:scale>
        <p:origin x="96" y="408"/>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200" d="100"/>
        <a:sy n="200" d="100"/>
      </p:scale>
      <p:origin x="0" y="-7434"/>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17-Dec-20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738768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59826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118848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None/>
            </a:pPr>
            <a:endParaRPr lang="en-US" sz="1200" b="0" dirty="0">
              <a:solidFill>
                <a:schemeClr val="tx1"/>
              </a:solidFill>
            </a:endParaRP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566279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17Dec20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17Dec20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17Dec20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802.18-20/0159r00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webapp/teldir/ListPersDetails.asp?PersId=7991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149-01-0000-apac-update-november-2020.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slide" Target="slide27.xml"/></Relationships>
</file>

<file path=ppt/slides/_rels/slide14.xml.rels><?xml version="1.0" encoding="UTF-8" standalone="yes"?>
<Relationships xmlns="http://schemas.openxmlformats.org/package/2006/relationships"><Relationship Id="rId3" Type="http://schemas.openxmlformats.org/officeDocument/2006/relationships/hyperlink" Target="https://apps.fcc.gov/oetcf/kdb/forms/FTSSearchResultPage.cfm?id=277034&amp;switch=P"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urldefense.com/v3/__https:/www.wirelessinnovation.org/6ghz-multistakeholder-committee__;!!F7jv3iA!miq8gKDh5u9EeBEqnJQ0xEKNYPoCPGlGj45FX_qjQNRwSaW1Br7N6myjjcdbTNciew$"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docs.fcc.gov/public/attachments/DOC-368272A1.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urldefense.com/v3/__https:/docs.fcc.gov/public/attachments/DOC-368271A1.pdf__;!!F7jv3iA!m13olgZ0cSG_3jouIBHdTZsoe-HyNyzDpHt4Jm_i33u7QqM3G245t11hNHUgJK5k6g$"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9.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56-00-0000-minutes-10dec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17Dec20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17 December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name="Document" r:id="rId3" imgW="8249760" imgH="2657520" progId="Word.Document.8">
                  <p:embed/>
                </p:oleObj>
              </mc:Choice>
              <mc:Fallback>
                <p:oleObj name="Document" r:id="rId3" imgW="8249760" imgH="2657520" progId="Word.Document.8">
                  <p:embed/>
                  <p:pic>
                    <p:nvPicPr>
                      <p:cNvPr id="0" name="Picture 3"/>
                      <p:cNvPicPr>
                        <a:picLocks noChangeAspect="1" noChangeArrowheads="1"/>
                      </p:cNvPicPr>
                      <p:nvPr/>
                    </p:nvPicPr>
                    <p:blipFill>
                      <a:blip r:embed="rId4"/>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&lt;ojeu&gt;</a:t>
            </a:r>
            <a:r>
              <a:rPr lang="en-US" altLang="en-US" sz="1600" b="0" dirty="0"/>
              <a:t>   </a:t>
            </a:r>
            <a:r>
              <a:rPr lang="en-US" altLang="en-US" sz="1600" b="0" dirty="0">
                <a:hlinkClick r:id="rId4"/>
              </a:rPr>
              <a:t>&lt;HStds&gt;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#109-05-12Mar21</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10dec: Meeting all week, user access requirement is what is left to discuss.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Current draft is in .11 members area, EN  303 687  and is in pretty good shape.</a:t>
            </a:r>
          </a:p>
          <a:p>
            <a:pPr lvl="2">
              <a:spcBef>
                <a:spcPts val="0"/>
              </a:spcBef>
              <a:buFont typeface="Arial" panose="020B0604020202020204" pitchFamily="34" charset="0"/>
              <a:buChar char="•"/>
            </a:pPr>
            <a:r>
              <a:rPr lang="en-US" sz="1400" dirty="0">
                <a:solidFill>
                  <a:schemeClr val="tx1"/>
                </a:solidFill>
                <a:effectLst/>
                <a:ea typeface="Calibri" panose="020F0502020204030204" pitchFamily="34" charset="0"/>
              </a:rPr>
              <a:t>Narrow band requirements have moved to a later time. (no agreement w/contributions)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Will be some ad </a:t>
            </a:r>
            <a:r>
              <a:rPr lang="en-US" sz="1400" dirty="0" err="1">
                <a:solidFill>
                  <a:schemeClr val="tx1"/>
                </a:solidFill>
                <a:ea typeface="Calibri" panose="020F0502020204030204" pitchFamily="34" charset="0"/>
              </a:rPr>
              <a:t>hocs</a:t>
            </a:r>
            <a:r>
              <a:rPr lang="en-US" sz="1400" dirty="0">
                <a:solidFill>
                  <a:schemeClr val="tx1"/>
                </a:solidFill>
                <a:ea typeface="Calibri" panose="020F0502020204030204" pitchFamily="34" charset="0"/>
              </a:rPr>
              <a:t> before Feb meeting, they can make decisions. </a:t>
            </a:r>
          </a:p>
          <a:p>
            <a:pPr lvl="2">
              <a:spcBef>
                <a:spcPts val="0"/>
              </a:spcBef>
              <a:buFont typeface="Arial" panose="020B0604020202020204" pitchFamily="34" charset="0"/>
              <a:buChar char="•"/>
            </a:pPr>
            <a:endParaRPr lang="en-US" sz="1400" dirty="0">
              <a:solidFill>
                <a:schemeClr val="tx1"/>
              </a:solidFill>
              <a:effectLst/>
              <a:ea typeface="Calibri" panose="020F0502020204030204" pitchFamily="34" charset="0"/>
            </a:endParaRP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EN 301 893 5 GHz, still working on adaptivity,  so not there yet.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TV WS pulled out geo location (not an essential requirement so not in Harmonized Std.) , and rest is going out for publication.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60GHz still many drafts…..</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#72b, 03Nov20-22Feb20, correspondence   </a:t>
            </a:r>
            <a:endParaRPr lang="en-US" sz="1400" b="0" dirty="0">
              <a:solidFill>
                <a:schemeClr val="tx1"/>
              </a:solidFill>
            </a:endParaRP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no meetings on schedule</a:t>
            </a:r>
            <a:endParaRPr lang="en-US" sz="1400" dirty="0">
              <a:solidFill>
                <a:schemeClr val="tx1"/>
              </a:solidFill>
              <a:highlight>
                <a:srgbClr val="C0C0C0"/>
              </a:highlight>
            </a:endParaRP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p>
          <a:p>
            <a:pPr lvl="1">
              <a:spcBef>
                <a:spcPts val="0"/>
              </a:spcBef>
              <a:buFont typeface="Arial" panose="020B0604020202020204" pitchFamily="34" charset="0"/>
              <a:buChar char="•"/>
            </a:pPr>
            <a:r>
              <a:rPr lang="en-US" sz="1400" dirty="0"/>
              <a:t>Chair has been confirmed, </a:t>
            </a:r>
            <a:r>
              <a:rPr lang="en-US" sz="1200" b="0" i="0" dirty="0">
                <a:solidFill>
                  <a:srgbClr val="800080"/>
                </a:solidFill>
                <a:effectLst/>
                <a:latin typeface="Arial" panose="020B0604020202020204" pitchFamily="34" charset="0"/>
                <a:hlinkClick r:id="rId8"/>
              </a:rPr>
              <a:t>D'Angelo Wilfrid</a:t>
            </a:r>
            <a:r>
              <a:rPr lang="en-US" sz="1200" b="0" i="0" dirty="0">
                <a:solidFill>
                  <a:srgbClr val="800080"/>
                </a:solidFill>
                <a:effectLst/>
                <a:latin typeface="Arial" panose="020B0604020202020204" pitchFamily="34" charset="0"/>
              </a:rPr>
              <a:t> </a:t>
            </a:r>
            <a:r>
              <a:rPr lang="en-US" sz="1200" b="0" i="0" dirty="0">
                <a:solidFill>
                  <a:schemeClr val="tx1"/>
                </a:solidFill>
                <a:effectLst/>
                <a:latin typeface="Arial" panose="020B0604020202020204" pitchFamily="34" charset="0"/>
              </a:rPr>
              <a:t>of Intel Corp SAS.</a:t>
            </a:r>
            <a:endParaRPr lang="en-US" sz="1600" b="0" u="none" strike="noStrike" dirty="0">
              <a:solidFill>
                <a:schemeClr val="tx1"/>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17Dec20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90666" y="693761"/>
            <a:ext cx="8378520" cy="5781651"/>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next call, #55, 01-05Mar21</a:t>
            </a:r>
            <a:endParaRPr lang="en-US" sz="1800" u="sng"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400" dirty="0">
                <a:solidFill>
                  <a:schemeClr val="tx1"/>
                </a:solidFill>
              </a:rPr>
              <a:t>10dec: </a:t>
            </a:r>
            <a:r>
              <a:rPr lang="en-US" sz="1400" dirty="0" err="1">
                <a:solidFill>
                  <a:schemeClr val="tx1"/>
                </a:solidFill>
              </a:rPr>
              <a:t>RSComm</a:t>
            </a:r>
            <a:r>
              <a:rPr lang="en-US" sz="1400" dirty="0">
                <a:solidFill>
                  <a:schemeClr val="tx1"/>
                </a:solidFill>
              </a:rPr>
              <a:t> met yesterday/today, and made decision on 6 GHz, processing output from ECC.</a:t>
            </a:r>
          </a:p>
          <a:p>
            <a:pPr lvl="2">
              <a:spcBef>
                <a:spcPts val="0"/>
              </a:spcBef>
              <a:buFont typeface="Arial" panose="020B0604020202020204" pitchFamily="34" charset="0"/>
              <a:buChar char="•"/>
            </a:pPr>
            <a:r>
              <a:rPr lang="en-US" sz="1400" dirty="0">
                <a:solidFill>
                  <a:schemeClr val="tx1"/>
                </a:solidFill>
              </a:rPr>
              <a:t>Decision becomes  mandatory when from EC,  27 counties by end of September 2021 have to have rules in place on the 500MHz, that is after March EC General Assembly approves action from </a:t>
            </a:r>
            <a:r>
              <a:rPr lang="en-US" sz="1400" dirty="0" err="1">
                <a:solidFill>
                  <a:schemeClr val="tx1"/>
                </a:solidFill>
              </a:rPr>
              <a:t>RSComm</a:t>
            </a:r>
            <a:r>
              <a:rPr lang="en-US" sz="1400" dirty="0">
                <a:solidFill>
                  <a:schemeClr val="tx1"/>
                </a:solidFill>
              </a:rPr>
              <a:t>. </a:t>
            </a:r>
          </a:p>
          <a:p>
            <a:pPr lvl="2">
              <a:spcBef>
                <a:spcPts val="0"/>
              </a:spcBef>
              <a:buFont typeface="Arial" panose="020B0604020202020204" pitchFamily="34" charset="0"/>
              <a:buChar char="•"/>
            </a:pPr>
            <a:r>
              <a:rPr lang="en-US" sz="1400" dirty="0">
                <a:solidFill>
                  <a:schemeClr val="tx1"/>
                </a:solidFill>
              </a:rPr>
              <a:t> 	ECC was voluntary before.  (3 countries objected) </a:t>
            </a:r>
          </a:p>
          <a:p>
            <a:pPr lvl="2">
              <a:spcBef>
                <a:spcPts val="0"/>
              </a:spcBef>
              <a:buFont typeface="Arial" panose="020B0604020202020204" pitchFamily="34" charset="0"/>
              <a:buChar char="•"/>
            </a:pPr>
            <a:r>
              <a:rPr lang="en-US" sz="1400" dirty="0">
                <a:solidFill>
                  <a:schemeClr val="tx1"/>
                </a:solidFill>
              </a:rPr>
              <a:t>03dec: The list of 31 countries did not make the minutes, thought the 31 countries will be implementing the ECC DEC (20)01 by 18May21.  Some with caveats as expected. </a:t>
            </a:r>
          </a:p>
          <a:p>
            <a:pPr>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call/meeting  </a:t>
            </a:r>
            <a:r>
              <a:rPr lang="en-US" sz="1800" dirty="0"/>
              <a:t>#87,  11-15 Jan 21 </a:t>
            </a:r>
            <a:endParaRPr lang="en-US" sz="1800" dirty="0">
              <a:highlight>
                <a:srgbClr val="FFFF00"/>
              </a:highlight>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call/meeting: none</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solidFill>
                  <a:schemeClr val="tx1"/>
                </a:solidFill>
              </a:rPr>
              <a:t>next meeting #98, 8-12Feb21</a:t>
            </a: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#13, </a:t>
            </a:r>
            <a:r>
              <a:rPr lang="en-US" sz="1800" dirty="0">
                <a:sym typeface="Wingdings" panose="05000000000000000000" pitchFamily="2" charset="2"/>
              </a:rPr>
              <a:t>18-21Jan21  			(#14, 12-15Apr21)</a:t>
            </a:r>
          </a:p>
          <a:p>
            <a:pPr lvl="1">
              <a:spcBef>
                <a:spcPts val="0"/>
              </a:spcBef>
              <a:spcAft>
                <a:spcPts val="0"/>
              </a:spcAft>
              <a:buFont typeface="Arial" panose="020B0604020202020204" pitchFamily="34" charset="0"/>
              <a:buChar char="•"/>
            </a:pPr>
            <a:r>
              <a:rPr lang="en-US" sz="1600" dirty="0">
                <a:solidFill>
                  <a:schemeClr val="tx1"/>
                </a:solidFill>
              </a:rPr>
              <a:t>nothing to share today</a:t>
            </a:r>
            <a:r>
              <a:rPr lang="en-US" sz="1400" dirty="0">
                <a:ea typeface="Calibri" panose="020F0502020204030204" pitchFamily="34" charset="0"/>
              </a:rPr>
              <a:t>. </a:t>
            </a:r>
            <a:endParaRPr lang="en-US" sz="14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17Dec20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1219201"/>
            <a:ext cx="8271387" cy="4495800"/>
          </a:xfrm>
        </p:spPr>
        <p:txBody>
          <a:bodyPr/>
          <a:lstStyle/>
          <a:p>
            <a:pPr marL="0" marR="0">
              <a:spcBef>
                <a:spcPts val="0"/>
              </a:spcBef>
              <a:spcAft>
                <a:spcPts val="0"/>
              </a:spcAft>
              <a:buFont typeface="Arial" panose="020B0604020202020204" pitchFamily="34" charset="0"/>
              <a:buChar char="•"/>
            </a:pPr>
            <a:r>
              <a:rPr lang="en-US" sz="1800" b="0" dirty="0">
                <a:ea typeface="Times New Roman" panose="02020603050405020304" pitchFamily="18" charset="0"/>
                <a:cs typeface="Times New Roman" panose="02020603050405020304" pitchFamily="18" charset="0"/>
              </a:rPr>
              <a:t> </a:t>
            </a:r>
          </a:p>
          <a:p>
            <a:pPr marL="0" marR="0">
              <a:spcBef>
                <a:spcPts val="0"/>
              </a:spcBef>
              <a:spcAft>
                <a:spcPts val="0"/>
              </a:spcAft>
              <a:buFont typeface="Arial" panose="020B0604020202020204" pitchFamily="34" charset="0"/>
              <a:buChar char="•"/>
            </a:pPr>
            <a:endParaRPr lang="en-US" sz="1800" b="0" dirty="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endParaRPr lang="en-US" sz="1800" b="0" dirty="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endParaRPr lang="en-US" sz="1800" b="0" dirty="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endParaRPr lang="en-US" sz="1800" b="0" dirty="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ea typeface="Times New Roman" panose="02020603050405020304" pitchFamily="18" charset="0"/>
                <a:cs typeface="Times New Roman" panose="02020603050405020304" pitchFamily="18" charset="0"/>
              </a:rPr>
              <a:t>10dec: Canada consultation we talked to a few weeks back, comments are due 19Jan21.</a:t>
            </a:r>
          </a:p>
          <a:p>
            <a:pPr marL="800100" lvl="2">
              <a:spcBef>
                <a:spcPts val="0"/>
              </a:spcBef>
              <a:spcAft>
                <a:spcPts val="0"/>
              </a:spcAft>
              <a:buFont typeface="Arial" panose="020B0604020202020204" pitchFamily="34" charset="0"/>
              <a:buChar char="•"/>
            </a:pPr>
            <a:r>
              <a:rPr lang="en-US" sz="1600" dirty="0">
                <a:ea typeface="Times New Roman" panose="02020603050405020304" pitchFamily="18" charset="0"/>
                <a:cs typeface="Times New Roman" panose="02020603050405020304" pitchFamily="18" charset="0"/>
              </a:rPr>
              <a:t>Much was to harmonize with USA. </a:t>
            </a:r>
          </a:p>
          <a:p>
            <a:pPr marL="800100" lvl="2">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RABC has 2 more meetings to respon</a:t>
            </a:r>
            <a:r>
              <a:rPr lang="en-US" sz="1600" dirty="0">
                <a:ea typeface="Times New Roman" panose="02020603050405020304" pitchFamily="18" charset="0"/>
                <a:cs typeface="Times New Roman" panose="02020603050405020304" pitchFamily="18" charset="0"/>
              </a:rPr>
              <a:t>d/update the  18 questions. (RABC is technical only) </a:t>
            </a:r>
          </a:p>
          <a:p>
            <a:pPr marL="800100" lvl="2">
              <a:spcBef>
                <a:spcPts val="0"/>
              </a:spcBef>
              <a:spcAft>
                <a:spcPts val="0"/>
              </a:spcAft>
              <a:buFont typeface="Arial" panose="020B0604020202020204" pitchFamily="34" charset="0"/>
              <a:buChar char="•"/>
            </a:pPr>
            <a:r>
              <a:rPr lang="en-US" sz="1600" dirty="0">
                <a:solidFill>
                  <a:srgbClr val="00B0F0"/>
                </a:solidFill>
                <a:ea typeface="Times New Roman" panose="02020603050405020304" pitchFamily="18" charset="0"/>
                <a:cs typeface="Times New Roman" panose="02020603050405020304" pitchFamily="18" charset="0"/>
              </a:rPr>
              <a:t>For the Canada consultation on 6GHz, if anyone wants IEEE 802 to comment, please send some initial text before the end of the year. </a:t>
            </a:r>
            <a:endParaRPr lang="en-US" sz="1600" b="0" dirty="0">
              <a:solidFill>
                <a:srgbClr val="00B0F0"/>
              </a:solidFill>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endParaRPr lang="en-US" sz="1800" b="0" dirty="0">
              <a:effectLst/>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17Dec20</a:t>
            </a:r>
            <a:endParaRPr lang="en-GB" dirty="0"/>
          </a:p>
        </p:txBody>
      </p:sp>
      <p:sp>
        <p:nvSpPr>
          <p:cNvPr id="7" name="TextBox 6">
            <a:extLst>
              <a:ext uri="{FF2B5EF4-FFF2-40B4-BE49-F238E27FC236}">
                <a16:creationId xmlns:a16="http://schemas.microsoft.com/office/drawing/2014/main" id="{B6195CE0-AAE3-498F-AAD5-63D7DDE0E713}"/>
              </a:ext>
            </a:extLst>
          </p:cNvPr>
          <p:cNvSpPr txBox="1"/>
          <p:nvPr/>
        </p:nvSpPr>
        <p:spPr>
          <a:xfrm>
            <a:off x="689585" y="5797611"/>
            <a:ext cx="8407656" cy="615553"/>
          </a:xfrm>
          <a:prstGeom prst="rect">
            <a:avLst/>
          </a:prstGeom>
          <a:noFill/>
        </p:spPr>
        <p:txBody>
          <a:bodyPr wrap="square" rtlCol="0">
            <a:spAutoFit/>
          </a:bodyPr>
          <a:lstStyle/>
          <a:p>
            <a:pPr marL="0">
              <a:spcBef>
                <a:spcPts val="0"/>
              </a:spcBef>
              <a:spcAft>
                <a:spcPts val="0"/>
              </a:spcAft>
              <a:buFont typeface="Arial" panose="020B0604020202020204" pitchFamily="34" charset="0"/>
              <a:buChar char="•"/>
            </a:pPr>
            <a:r>
              <a:rPr lang="en-US" sz="1800" dirty="0">
                <a:solidFill>
                  <a:schemeClr val="tx1"/>
                </a:solidFill>
              </a:rPr>
              <a:t>Remember nice APAC update from Plenary: </a:t>
            </a:r>
          </a:p>
          <a:p>
            <a:pPr marL="400050" lvl="1">
              <a:spcBef>
                <a:spcPts val="0"/>
              </a:spcBef>
              <a:spcAft>
                <a:spcPts val="0"/>
              </a:spcAft>
              <a:buFont typeface="Arial" panose="020B0604020202020204" pitchFamily="34" charset="0"/>
              <a:buChar char="•"/>
            </a:pPr>
            <a:r>
              <a:rPr lang="en-US" sz="1600" dirty="0">
                <a:hlinkClick r:id="rId3"/>
              </a:rPr>
              <a:t>https://mentor.ieee.org/802.18/dcn/20/18-20-0149-01-0000-apac-update-november-2020.pptx</a:t>
            </a:r>
            <a:endParaRPr lang="en-US"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305800" cy="5463999"/>
          </a:xfrm>
        </p:spPr>
        <p:txBody>
          <a:bodyPr/>
          <a:lstStyle/>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600" b="0" dirty="0">
                <a:solidFill>
                  <a:schemeClr val="tx1"/>
                </a:solidFill>
              </a:rPr>
              <a:t>WRC-23 agenda items</a:t>
            </a:r>
          </a:p>
          <a:p>
            <a:pPr lvl="1">
              <a:spcBef>
                <a:spcPts val="0"/>
              </a:spcBef>
              <a:buFont typeface="Arial" panose="020B0604020202020204" pitchFamily="34" charset="0"/>
              <a:buChar char="•"/>
            </a:pPr>
            <a:r>
              <a:rPr lang="en-US" sz="1400" dirty="0">
                <a:solidFill>
                  <a:schemeClr val="tx1"/>
                </a:solidFill>
              </a:rPr>
              <a:t>Updated WRC-23 Agenda Item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400" dirty="0">
                <a:solidFill>
                  <a:srgbClr val="00B0F0"/>
                </a:solidFill>
                <a:effectLst/>
                <a:latin typeface="Times New Roman" panose="02020603050405020304" pitchFamily="18" charset="0"/>
                <a:ea typeface="SimSun" panose="02010600030101010101" pitchFamily="2" charset="-122"/>
              </a:rPr>
              <a:t>Need to start up document with 4 + 3 WRC-23 agenda items IEEE 802 should consider viewpoints on.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1.1	</a:t>
            </a:r>
            <a:r>
              <a:rPr lang="en-GB" sz="1200" dirty="0">
                <a:effectLst/>
                <a:latin typeface="Times New Roman" panose="02020603050405020304" pitchFamily="18" charset="0"/>
                <a:ea typeface="Times New Roman" panose="02020603050405020304" pitchFamily="18" charset="0"/>
              </a:rPr>
              <a:t>4 800-4 990 MHz and Resolution 223.  Connection w/ITS going there?</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1.2	</a:t>
            </a:r>
            <a:r>
              <a:rPr lang="en-GB" sz="1200" dirty="0">
                <a:effectLst/>
                <a:latin typeface="Times New Roman" panose="02020603050405020304" pitchFamily="18" charset="0"/>
                <a:ea typeface="Times New Roman" panose="02020603050405020304" pitchFamily="18" charset="0"/>
              </a:rPr>
              <a:t>3 300-3 400MHz, 3 600-3 800MHz, 6 425-7 025MHz, 7 025-7 125MHz and 10.0-10.5GHz for International Mobile Telecommunications (IMT) and resolution 245.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1.5	4</a:t>
            </a:r>
            <a:r>
              <a:rPr lang="en-GB" sz="1200" dirty="0">
                <a:effectLst/>
                <a:latin typeface="Times New Roman" panose="02020603050405020304" pitchFamily="18" charset="0"/>
                <a:ea typeface="Times New Roman" panose="02020603050405020304" pitchFamily="18" charset="0"/>
              </a:rPr>
              <a:t>70-960 MHz in Region 1-consider possible regulatory actions, Resolution</a:t>
            </a:r>
            <a:r>
              <a:rPr lang="en-GB" sz="1200" b="1" dirty="0">
                <a:effectLst/>
                <a:latin typeface="Times New Roman" panose="02020603050405020304" pitchFamily="18" charset="0"/>
                <a:ea typeface="Times New Roman" panose="02020603050405020304" pitchFamily="18" charset="0"/>
              </a:rPr>
              <a:t> 235.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10</a:t>
            </a:r>
            <a:r>
              <a:rPr lang="en-GB" sz="1200" b="1" dirty="0">
                <a:effectLst/>
                <a:latin typeface="Times New Roman" panose="02020603050405020304" pitchFamily="18" charset="0"/>
                <a:ea typeface="Times New Roman" panose="02020603050405020304" pitchFamily="18" charset="0"/>
              </a:rPr>
              <a:t>		</a:t>
            </a:r>
            <a:r>
              <a:rPr lang="en-GB" sz="1200" dirty="0">
                <a:solidFill>
                  <a:srgbClr val="444444"/>
                </a:solidFill>
                <a:effectLst/>
                <a:latin typeface="Times New Roman" panose="02020603050405020304" pitchFamily="18" charset="0"/>
                <a:ea typeface="Times New Roman" panose="02020603050405020304" pitchFamily="18" charset="0"/>
              </a:rPr>
              <a:t>recommend to the Council items for inclusion in the agenda for the next WRC, </a:t>
            </a:r>
          </a:p>
          <a:p>
            <a:pPr marL="800100" lvl="1">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Then need to find more info on the following. </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5		Report from the Radiocommunication Assembly, Nos. 135&amp;136 of Convention.</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6		items requiring urgent action by study groups in preparation for next WRC.</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Times New Roman" panose="02020603050405020304" pitchFamily="18" charset="0"/>
              </a:rPr>
              <a:t> </a:t>
            </a:r>
            <a:r>
              <a:rPr lang="en-GB" sz="1200" dirty="0">
                <a:effectLst/>
                <a:latin typeface="Times New Roman" panose="02020603050405020304" pitchFamily="18" charset="0"/>
                <a:ea typeface="Times New Roman" panose="02020603050405020304" pitchFamily="18" charset="0"/>
              </a:rPr>
              <a:t>9		</a:t>
            </a:r>
            <a:r>
              <a:rPr lang="en-GB" sz="1200" dirty="0">
                <a:solidFill>
                  <a:srgbClr val="444444"/>
                </a:solidFill>
                <a:effectLst/>
                <a:latin typeface="Times New Roman" panose="02020603050405020304" pitchFamily="18" charset="0"/>
                <a:ea typeface="Times New Roman" panose="02020603050405020304" pitchFamily="18" charset="0"/>
              </a:rPr>
              <a:t>Report of Director of  Radiocommunication Bureau, Article 7 of  Convention.</a:t>
            </a:r>
            <a:endParaRPr lang="en-US" sz="12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600" b="0" u="sng" dirty="0">
                <a:solidFill>
                  <a:schemeClr val="tx1"/>
                </a:solidFill>
              </a:rPr>
              <a:t>After IEEE 802 viewpoints in place then APT WRC-23 possible contribution</a:t>
            </a:r>
            <a:r>
              <a:rPr lang="en-US" sz="1600" b="0" dirty="0">
                <a:solidFill>
                  <a:schemeClr val="tx1"/>
                </a:solidFill>
              </a:rPr>
              <a:t> on 6GHz and 7025-7125MHz, etc. by their next meeting in April ‘21 </a:t>
            </a:r>
            <a:endParaRPr lang="en-US" sz="1400" dirty="0">
              <a:solidFill>
                <a:schemeClr val="tx1"/>
              </a:solidFill>
            </a:endParaRPr>
          </a:p>
          <a:p>
            <a:pPr lvl="1" indent="-228600">
              <a:spcBef>
                <a:spcPts val="0"/>
              </a:spcBef>
              <a:spcAft>
                <a:spcPts val="0"/>
              </a:spcAft>
              <a:buFont typeface="+mj-lt"/>
              <a:buAutoNum type="romanLcParenR"/>
            </a:pPr>
            <a:r>
              <a:rPr lang="en-US" sz="1400" dirty="0">
                <a:solidFill>
                  <a:srgbClr val="00B0F0"/>
                </a:solidFill>
                <a:effectLst/>
                <a:ea typeface="Times New Roman" panose="02020603050405020304" pitchFamily="18" charset="0"/>
              </a:rPr>
              <a:t>Need to </a:t>
            </a:r>
            <a:r>
              <a:rPr lang="en-US" sz="1400" dirty="0">
                <a:solidFill>
                  <a:srgbClr val="00B0F0"/>
                </a:solidFill>
                <a:ea typeface="SimSun" panose="02010600030101010101" pitchFamily="2" charset="-122"/>
              </a:rPr>
              <a:t>w</a:t>
            </a:r>
            <a:r>
              <a:rPr lang="en-US" sz="1400" dirty="0">
                <a:solidFill>
                  <a:srgbClr val="00B0F0"/>
                </a:solidFill>
                <a:effectLst/>
                <a:ea typeface="SimSun" panose="02010600030101010101" pitchFamily="2" charset="-122"/>
              </a:rPr>
              <a:t>ork with APT so IEEE 802 is a recognized SDO for comments.</a:t>
            </a:r>
          </a:p>
          <a:p>
            <a:pPr lvl="1" indent="-228600">
              <a:spcBef>
                <a:spcPts val="0"/>
              </a:spcBef>
              <a:spcAft>
                <a:spcPts val="0"/>
              </a:spcAft>
              <a:buFont typeface="+mj-lt"/>
              <a:buAutoNum type="romanLcParenR"/>
            </a:pPr>
            <a:r>
              <a:rPr lang="en-US" sz="1400" dirty="0">
                <a:effectLst/>
                <a:ea typeface="Times New Roman" panose="02020603050405020304" pitchFamily="18" charset="0"/>
              </a:rPr>
              <a:t>Could we attend virtually, may have a better impact on our comments?   </a:t>
            </a:r>
            <a:endParaRPr lang="en-US" sz="1600" dirty="0">
              <a:effectLst/>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17Dec20</a:t>
            </a:r>
            <a:endParaRPr lang="en-GB" dirty="0"/>
          </a:p>
        </p:txBody>
      </p:sp>
      <p:sp>
        <p:nvSpPr>
          <p:cNvPr id="7" name="TextBox 6">
            <a:extLst>
              <a:ext uri="{FF2B5EF4-FFF2-40B4-BE49-F238E27FC236}">
                <a16:creationId xmlns:a16="http://schemas.microsoft.com/office/drawing/2014/main" id="{BA592A38-37DA-43F3-B29B-83A35AE6BD30}"/>
              </a:ext>
            </a:extLst>
          </p:cNvPr>
          <p:cNvSpPr txBox="1"/>
          <p:nvPr/>
        </p:nvSpPr>
        <p:spPr>
          <a:xfrm>
            <a:off x="685800" y="6081409"/>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4" action="ppaction://hlinksldjump"/>
              </a:rPr>
              <a:t>see back up slides later</a:t>
            </a:r>
            <a:r>
              <a:rPr lang="en-US" sz="1200" dirty="0">
                <a:solidFill>
                  <a:schemeClr val="tx1"/>
                </a:solidFill>
                <a:hlinkClick r:id="rId4"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 news on 1</a:t>
            </a:r>
            <a:r>
              <a:rPr lang="en-US" sz="1800" baseline="30000" dirty="0"/>
              <a:t>st</a:t>
            </a:r>
            <a:r>
              <a:rPr lang="en-US" sz="1800" dirty="0"/>
              <a:t> circuit court of appeals?</a:t>
            </a:r>
          </a:p>
          <a:p>
            <a:pPr lvl="1">
              <a:spcBef>
                <a:spcPts val="0"/>
              </a:spcBef>
              <a:buFont typeface="Arial" panose="020B0604020202020204" pitchFamily="34" charset="0"/>
              <a:buChar char="•"/>
            </a:pPr>
            <a:r>
              <a:rPr lang="en-US" sz="1400" dirty="0"/>
              <a:t>As reported earlier, they denied motions to the stay and denied motions to expedite, so now there is basically no more clock to get to done. </a:t>
            </a:r>
          </a:p>
          <a:p>
            <a:pPr lvl="1">
              <a:spcBef>
                <a:spcPts val="0"/>
              </a:spcBef>
              <a:buFont typeface="Arial" panose="020B0604020202020204" pitchFamily="34" charset="0"/>
              <a:buChar char="•"/>
            </a:pPr>
            <a:r>
              <a:rPr lang="en-US" sz="1600" dirty="0">
                <a:ea typeface="Times New Roman" panose="02020603050405020304" pitchFamily="18" charset="0"/>
                <a:cs typeface="Times New Roman" panose="02020603050405020304" pitchFamily="18" charset="0"/>
              </a:rPr>
              <a:t>Latest: 	</a:t>
            </a:r>
            <a:r>
              <a:rPr lang="en-US" sz="1600" dirty="0">
                <a:effectLst/>
                <a:ea typeface="Times New Roman" panose="02020603050405020304" pitchFamily="18" charset="0"/>
                <a:cs typeface="Times New Roman" panose="02020603050405020304" pitchFamily="18" charset="0"/>
              </a:rPr>
              <a:t>April 16, 2021	Final Briefs</a:t>
            </a:r>
          </a:p>
          <a:p>
            <a:pPr lvl="1">
              <a:spcBef>
                <a:spcPts val="0"/>
              </a:spcBef>
              <a:buFont typeface="Arial" panose="020B0604020202020204" pitchFamily="34" charset="0"/>
              <a:buChar char="•"/>
            </a:pPr>
            <a:r>
              <a:rPr lang="en-US" sz="1600" dirty="0">
                <a:effectLst/>
                <a:ea typeface="Times New Roman" panose="02020603050405020304" pitchFamily="18" charset="0"/>
                <a:cs typeface="Times New Roman" panose="02020603050405020304" pitchFamily="18" charset="0"/>
              </a:rPr>
              <a:t> 			TBD			Oral Argument (probably just FCC and Petitioners)</a:t>
            </a:r>
          </a:p>
          <a:p>
            <a:pPr>
              <a:buFont typeface="Arial" panose="020B0604020202020204" pitchFamily="34" charset="0"/>
              <a:buChar char="•"/>
            </a:pPr>
            <a:r>
              <a:rPr lang="en-US" sz="1800" dirty="0"/>
              <a:t>BTW – FCC KDB </a:t>
            </a:r>
            <a:r>
              <a:rPr lang="en-US" sz="1800" u="sng" dirty="0">
                <a:solidFill>
                  <a:srgbClr val="0000FF"/>
                </a:solidFill>
                <a:effectLst/>
                <a:ea typeface="Times New Roman" panose="02020603050405020304" pitchFamily="18" charset="0"/>
                <a:hlinkClick r:id="rId3"/>
              </a:rPr>
              <a:t>987594</a:t>
            </a:r>
            <a:r>
              <a:rPr lang="en-US" sz="1800" dirty="0">
                <a:effectLst/>
                <a:ea typeface="Times New Roman" panose="02020603050405020304" pitchFamily="18" charset="0"/>
              </a:rPr>
              <a:t> for 6 GHz is out. </a:t>
            </a:r>
          </a:p>
          <a:p>
            <a:pPr>
              <a:buFont typeface="Arial" panose="020B0604020202020204" pitchFamily="34" charset="0"/>
              <a:buChar char="•"/>
            </a:pPr>
            <a:r>
              <a:rPr lang="en-US" sz="1800" dirty="0"/>
              <a:t>Multi-stake holder group (MSG) on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overall MSG meeting  - 18Dec20</a:t>
            </a:r>
            <a:r>
              <a:rPr lang="en-US" sz="1600" b="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6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17Dec20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no update  </a:t>
            </a:r>
          </a:p>
        </p:txBody>
      </p:sp>
      <p:sp>
        <p:nvSpPr>
          <p:cNvPr id="3" name="Content Placeholder 2"/>
          <p:cNvSpPr>
            <a:spLocks noGrp="1"/>
          </p:cNvSpPr>
          <p:nvPr>
            <p:ph idx="1"/>
          </p:nvPr>
        </p:nvSpPr>
        <p:spPr>
          <a:xfrm>
            <a:off x="698889" y="935885"/>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From the ad hoc meeting on the 8</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of Dec.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Key starting priority:  start with just frequency bands and 802 standards</a:t>
            </a:r>
          </a:p>
          <a:p>
            <a:pPr marL="1543050" lvl="3">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Later we can build on that with prioritizing other areas such as domains, licensed exempt or licensed and etc. as previously discussed. </a:t>
            </a:r>
            <a:r>
              <a:rPr lang="en-US" sz="14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This does not line up with all the possible audiences and the audiences need to consider all the 802 WGs. Including .16, .22, etc.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For 802.11, annex E is already there and is being maintained, so should just point there and not re-create it. </a:t>
            </a:r>
            <a:endParaRPr lang="en-US" sz="14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So maybe this </a:t>
            </a:r>
            <a:r>
              <a:rPr lang="en-US" sz="1600" dirty="0">
                <a:ea typeface="Calibri" panose="020F0502020204030204" pitchFamily="34" charset="0"/>
              </a:rPr>
              <a:t>new effort</a:t>
            </a:r>
            <a:r>
              <a:rPr lang="en-US" sz="1600" dirty="0">
                <a:effectLst/>
                <a:ea typeface="Calibri" panose="020F0502020204030204" pitchFamily="34" charset="0"/>
              </a:rPr>
              <a:t> is more where to look for the</a:t>
            </a:r>
            <a:r>
              <a:rPr lang="en-US" sz="1600" dirty="0">
                <a:ea typeface="Calibri" panose="020F0502020204030204" pitchFamily="34" charset="0"/>
              </a:rPr>
              <a:t> table of bands for the different Standards. tbd. </a:t>
            </a:r>
          </a:p>
          <a:p>
            <a:pPr marL="1543050" lvl="3">
              <a:spcBef>
                <a:spcPts val="0"/>
              </a:spcBef>
              <a:spcAft>
                <a:spcPts val="0"/>
              </a:spcAft>
              <a:buFont typeface="Arial" panose="020B0604020202020204" pitchFamily="34" charset="0"/>
              <a:buChar char="•"/>
            </a:pPr>
            <a:endParaRPr lang="en-US" sz="10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400" dirty="0">
                <a:effectLst/>
                <a:ea typeface="Calibri" panose="020F0502020204030204" pitchFamily="34" charset="0"/>
              </a:rPr>
              <a:t>802 wireless standards developers		</a:t>
            </a:r>
            <a:r>
              <a:rPr lang="en-US" sz="1400" dirty="0">
                <a:ea typeface="Calibri" panose="020F0502020204030204" pitchFamily="34" charset="0"/>
              </a:rPr>
              <a:t>2) 802.19 wireless coexistence working group</a:t>
            </a:r>
            <a:endParaRPr lang="en-US" sz="14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3</a:t>
            </a:r>
            <a:r>
              <a:rPr lang="en-US" sz="1400" dirty="0">
                <a:effectLst/>
                <a:ea typeface="Calibri" panose="020F0502020204030204" pitchFamily="34" charset="0"/>
              </a:rPr>
              <a:t>) non-802 wireless standards developers	</a:t>
            </a:r>
            <a:r>
              <a:rPr lang="en-US" sz="1400" dirty="0">
                <a:ea typeface="Calibri" panose="020F0502020204030204" pitchFamily="34" charset="0"/>
              </a:rPr>
              <a:t>4</a:t>
            </a:r>
            <a:r>
              <a:rPr lang="en-US" sz="14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5</a:t>
            </a:r>
            <a:r>
              <a:rPr lang="en-US" sz="1400" dirty="0">
                <a:effectLst/>
                <a:ea typeface="Calibri" panose="020F0502020204030204" pitchFamily="34" charset="0"/>
              </a:rPr>
              <a:t>) ITU-R						</a:t>
            </a:r>
            <a:r>
              <a:rPr lang="en-US" sz="1400" dirty="0">
                <a:ea typeface="Calibri" panose="020F0502020204030204" pitchFamily="34" charset="0"/>
              </a:rPr>
              <a:t>6) 802.18 Radio Regulatory TAG.</a:t>
            </a:r>
            <a:endParaRPr lang="en-US" sz="14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7) I</a:t>
            </a:r>
            <a:r>
              <a:rPr lang="en-US" sz="1400" dirty="0">
                <a:ea typeface="Calibri" panose="020F0502020204030204" pitchFamily="34" charset="0"/>
              </a:rPr>
              <a:t>mplementors </a:t>
            </a:r>
            <a:r>
              <a:rPr lang="en-US" sz="14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8) Wireless academic researchers</a:t>
            </a: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17Dec20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35730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Working on creating an ad hoc team, .18 chair to lead the .18/.19 joint effort with all the wireless groups participating. </a:t>
            </a:r>
          </a:p>
          <a:p>
            <a:pPr marL="685800" lvl="1">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802.11™-2020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.15	Ben</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.15 lead will provide what had been started on an 802.15 table before to review and see if that gets the overall table started.</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00B0F0"/>
                </a:solidFill>
                <a:ea typeface="Times New Roman" panose="02020603050405020304" pitchFamily="18" charset="0"/>
              </a:rPr>
              <a:t>The ad hoc team on the table of frequency bands will meet over the next few months, and work on a recommendation.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Will status report in the .18 weekly teleconferences as appropriate.</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17Dec20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a:t>
            </a:r>
          </a:p>
        </p:txBody>
      </p:sp>
      <p:sp>
        <p:nvSpPr>
          <p:cNvPr id="3" name="Content Placeholder 2"/>
          <p:cNvSpPr>
            <a:spLocks noGrp="1"/>
          </p:cNvSpPr>
          <p:nvPr>
            <p:ph idx="1"/>
          </p:nvPr>
        </p:nvSpPr>
        <p:spPr>
          <a:xfrm>
            <a:off x="698889" y="935885"/>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00050" lvl="1" indent="0">
              <a:spcBef>
                <a:spcPts val="0"/>
              </a:spcBef>
              <a:spcAft>
                <a:spcPts val="0"/>
              </a:spcAft>
            </a:pPr>
            <a:r>
              <a:rPr lang="en-US" sz="1600" dirty="0">
                <a:effectLst/>
                <a:ea typeface="Calibri" panose="020F0502020204030204" pitchFamily="34" charset="0"/>
              </a:rPr>
              <a:t>  </a:t>
            </a:r>
          </a:p>
          <a:p>
            <a:pPr marL="1543050" lvl="3">
              <a:spcBef>
                <a:spcPts val="0"/>
              </a:spcBef>
              <a:spcAft>
                <a:spcPts val="0"/>
              </a:spcAft>
              <a:buFont typeface="Arial" panose="020B0604020202020204" pitchFamily="34" charset="0"/>
              <a:buChar char="•"/>
            </a:pPr>
            <a:endParaRPr lang="en-US" sz="10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17Dec20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98889" y="1076178"/>
            <a:ext cx="8153400" cy="5399235"/>
          </a:xfrm>
        </p:spPr>
        <p:txBody>
          <a:bodyPr/>
          <a:lstStyle/>
          <a:p>
            <a:pPr marL="285750" marR="0" indent="-285750">
              <a:spcBef>
                <a:spcPts val="0"/>
              </a:spcBef>
              <a:spcAft>
                <a:spcPts val="0"/>
              </a:spcAft>
              <a:buFont typeface="Arial" panose="020B0604020202020204" pitchFamily="34" charset="0"/>
              <a:buChar char="•"/>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IEEE 802 cha</a:t>
            </a:r>
            <a:r>
              <a:rPr lang="en-US" sz="1800" b="0" dirty="0">
                <a:latin typeface="Segoe UI" panose="020B0502040204020203" pitchFamily="34" charset="0"/>
                <a:ea typeface="Times New Roman" panose="02020603050405020304" pitchFamily="18" charset="0"/>
                <a:cs typeface="Times New Roman" panose="02020603050405020304" pitchFamily="18" charset="0"/>
              </a:rPr>
              <a:t>ir</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was on an interesting NSF Workshop Panel for the Spectrum Innovation Initiative National Center for Wireless Spectrum Research.  A former 802 member</a:t>
            </a:r>
            <a:r>
              <a:rPr lang="en-US" sz="1800" b="0" dirty="0">
                <a:latin typeface="Segoe UI" panose="020B0502040204020203" pitchFamily="34" charset="0"/>
                <a:ea typeface="Times New Roman" panose="02020603050405020304" pitchFamily="18" charset="0"/>
                <a:cs typeface="Times New Roman" panose="02020603050405020304" pitchFamily="18" charset="0"/>
              </a:rPr>
              <a:t> </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was also on the panel.  </a:t>
            </a:r>
            <a:r>
              <a:rPr lang="en-US" sz="1800" b="0" dirty="0">
                <a:latin typeface="Segoe UI" panose="020B0502040204020203" pitchFamily="34" charset="0"/>
                <a:ea typeface="Times New Roman" panose="02020603050405020304" pitchFamily="18" charset="0"/>
                <a:cs typeface="Times New Roman" panose="02020603050405020304" pitchFamily="18" charset="0"/>
              </a:rPr>
              <a:t>They</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had a lively discussion on 802.11/cellular coexistence and fair sharing of unlicensed spectrum.  One of the points made is that deliberations on fair sharing must include economic considerations.</a:t>
            </a:r>
            <a:endParaRPr lang="en-US" sz="1800" b="0" dirty="0">
              <a:latin typeface="Calibri" panose="020F050202020403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Coincidentally it was discovered these notices from the FCC regarding the importance of including economics into the decision-making process.</a:t>
            </a:r>
            <a:endParaRPr lang="en-US" sz="1800" b="0" dirty="0">
              <a:latin typeface="Calibri" panose="020F0502020204030204" pitchFamily="34" charset="0"/>
              <a:ea typeface="Times New Roman" panose="02020603050405020304" pitchFamily="18"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b="0" dirty="0">
                <a:effectLst/>
                <a:latin typeface="Segoe UI" panose="020B0502040204020203" pitchFamily="34" charset="0"/>
                <a:ea typeface="Times New Roman" panose="02020603050405020304" pitchFamily="18" charset="0"/>
                <a:cs typeface="Times New Roman" panose="02020603050405020304" pitchFamily="18" charset="0"/>
              </a:rPr>
              <a:t>Press release: </a:t>
            </a:r>
            <a:r>
              <a:rPr lang="en-US" sz="1600" b="0" u="sng" dirty="0">
                <a:solidFill>
                  <a:srgbClr val="0000FF"/>
                </a:solidFill>
                <a:effectLst/>
                <a:latin typeface="Segoe UI" panose="020B0502040204020203" pitchFamily="34" charset="0"/>
                <a:ea typeface="Times New Roman" panose="02020603050405020304" pitchFamily="18" charset="0"/>
                <a:cs typeface="Times New Roman" panose="02020603050405020304" pitchFamily="18" charset="0"/>
                <a:hlinkClick r:id="rId3"/>
              </a:rPr>
              <a:t>https://docs.fcc.gov/public/attachments/DOC-368272A1.pdf</a:t>
            </a:r>
            <a:endParaRPr lang="en-US" sz="1600" b="0" u="sng" dirty="0">
              <a:solidFill>
                <a:srgbClr val="0000FF"/>
              </a:solidFill>
              <a:latin typeface="Segoe UI" panose="020B0502040204020203" pitchFamily="34" charset="0"/>
              <a:ea typeface="Times New Roman" panose="02020603050405020304" pitchFamily="18"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b="0" dirty="0">
                <a:effectLst/>
                <a:latin typeface="Segoe UI" panose="020B0502040204020203" pitchFamily="34" charset="0"/>
                <a:ea typeface="Times New Roman" panose="02020603050405020304" pitchFamily="18" charset="0"/>
                <a:cs typeface="Times New Roman" panose="02020603050405020304" pitchFamily="18" charset="0"/>
              </a:rPr>
              <a:t>Memorandum: </a:t>
            </a:r>
            <a:r>
              <a:rPr lang="en-US" sz="1600" b="0" u="sng" dirty="0">
                <a:solidFill>
                  <a:srgbClr val="0000FF"/>
                </a:solidFill>
                <a:effectLst/>
                <a:latin typeface="Segoe UI" panose="020B0502040204020203" pitchFamily="34" charset="0"/>
                <a:ea typeface="Times New Roman" panose="02020603050405020304" pitchFamily="18" charset="0"/>
                <a:cs typeface="Times New Roman" panose="02020603050405020304" pitchFamily="18" charset="0"/>
                <a:hlinkClick r:id="rId4"/>
              </a:rPr>
              <a:t>https://docs.fcc.gov/public/attachments/DOC-368271A1.pdf</a:t>
            </a:r>
            <a:endParaRPr lang="en-US" sz="16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8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Does this affect anything </a:t>
            </a:r>
            <a:r>
              <a:rPr lang="en-US" sz="1800" b="0" dirty="0">
                <a:latin typeface="Segoe UI" panose="020B0502040204020203" pitchFamily="34" charset="0"/>
                <a:ea typeface="Times New Roman" panose="02020603050405020304" pitchFamily="18" charset="0"/>
                <a:cs typeface="Times New Roman" panose="02020603050405020304" pitchFamily="18" charset="0"/>
              </a:rPr>
              <a:t>our</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 Radio Regulatory group is doing or to 	consider moving forward?  </a:t>
            </a:r>
          </a:p>
          <a:p>
            <a:pPr marL="0" marR="0">
              <a:spcBef>
                <a:spcPts val="0"/>
              </a:spcBef>
              <a:spcAft>
                <a:spcPts val="0"/>
              </a:spcAft>
              <a:buFont typeface="Arial" panose="020B0604020202020204" pitchFamily="34" charset="0"/>
              <a:buChar char="•"/>
            </a:pPr>
            <a:endParaRPr lang="en-US" sz="1800" b="0" dirty="0">
              <a:effectLst/>
              <a:latin typeface="Segoe UI" panose="020B0502040204020203"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Will review one last time </a:t>
            </a:r>
            <a:r>
              <a:rPr lang="en-US" sz="1800" b="0" dirty="0">
                <a:latin typeface="Segoe UI" panose="020B0502040204020203" pitchFamily="34" charset="0"/>
                <a:ea typeface="Times New Roman" panose="02020603050405020304" pitchFamily="18" charset="0"/>
                <a:cs typeface="Times New Roman" panose="02020603050405020304" pitchFamily="18" charset="0"/>
              </a:rPr>
              <a:t>this </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week (17</a:t>
            </a:r>
            <a:r>
              <a:rPr lang="en-US" sz="1800" b="0" baseline="30000" dirty="0">
                <a:effectLst/>
                <a:latin typeface="Segoe UI" panose="020B0502040204020203" pitchFamily="34" charset="0"/>
                <a:ea typeface="Times New Roman" panose="02020603050405020304" pitchFamily="18" charset="0"/>
                <a:cs typeface="Times New Roman" panose="02020603050405020304" pitchFamily="18" charset="0"/>
              </a:rPr>
              <a:t>th</a:t>
            </a:r>
            <a:r>
              <a:rPr lang="en-US" sz="1800" b="0" dirty="0">
                <a:effectLst/>
                <a:latin typeface="Segoe UI" panose="020B0502040204020203" pitchFamily="34" charset="0"/>
                <a:ea typeface="Times New Roman" panose="02020603050405020304" pitchFamily="18" charset="0"/>
                <a:cs typeface="Times New Roman" panose="02020603050405020304" pitchFamily="18" charset="0"/>
              </a:rPr>
              <a:t>)</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17Dec20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37835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cs typeface="Times New Roman" panose="02020603050405020304" pitchFamily="18" charset="0"/>
              </a:rPr>
              <a:t>For the Canada consultation on 6 GHz, if anyone wants IEEE 802 to comment, please send some initial text before the end of the year. </a:t>
            </a:r>
            <a:endParaRPr lang="en-US" sz="1800" b="0" dirty="0">
              <a:solidFill>
                <a:srgbClr val="00B0F0"/>
              </a:solidFill>
              <a:ea typeface="Times New Roman" panose="02020603050405020304" pitchFamily="18" charset="0"/>
              <a:cs typeface="Times New Roman" panose="02020603050405020304" pitchFamily="18" charset="0"/>
            </a:endParaRPr>
          </a:p>
          <a:p>
            <a:pPr marL="285750" indent="-285750">
              <a:buClr>
                <a:srgbClr val="00B0F0"/>
              </a:buClr>
              <a:buFont typeface="Wingdings" panose="05000000000000000000" pitchFamily="2" charset="2"/>
              <a:buChar char="q"/>
            </a:pPr>
            <a:endParaRPr lang="en-US" sz="180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The ad hoc team on the table of frequency bands will meet over the next few months, and work on a recommendation. </a:t>
            </a:r>
          </a:p>
          <a:p>
            <a:pPr marL="285750" indent="-285750">
              <a:buClr>
                <a:srgbClr val="00B0F0"/>
              </a:buClr>
              <a:buFont typeface="Wingdings" panose="05000000000000000000" pitchFamily="2" charset="2"/>
              <a:buChar char="q"/>
            </a:pPr>
            <a:r>
              <a:rPr lang="en-US" sz="1800" b="0" dirty="0">
                <a:solidFill>
                  <a:srgbClr val="00B0F0"/>
                </a:solidFill>
              </a:rPr>
              <a:t>Chair – start up document with 4 + 3 WRC-23 agenda items IEEE 802 should consider viewpoints on. </a:t>
            </a:r>
          </a:p>
          <a:p>
            <a:pPr marL="685800" lvl="1">
              <a:buClr>
                <a:srgbClr val="00B0F0"/>
              </a:buClr>
              <a:buFont typeface="Wingdings" panose="05000000000000000000" pitchFamily="2" charset="2"/>
              <a:buChar char="q"/>
            </a:pPr>
            <a:r>
              <a:rPr lang="en-US" sz="1600" b="0" dirty="0">
                <a:solidFill>
                  <a:srgbClr val="00B0F0"/>
                </a:solidFill>
              </a:rPr>
              <a:t>Work with APT so IEEE 802 is a recognized SDO for comments.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17Dec20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43 (8 on LMSC);  Nearly Voter: 2;  Aspirant members:13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17Dec20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bg1">
                    <a:lumMod val="85000"/>
                  </a:schemeClr>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17Dec20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dirty="0">
                <a:solidFill>
                  <a:srgbClr val="7030A0"/>
                </a:solidFill>
              </a:rPr>
              <a:t>There will be no call on 24</a:t>
            </a:r>
            <a:r>
              <a:rPr lang="en-US" sz="2000" baseline="30000" dirty="0">
                <a:solidFill>
                  <a:srgbClr val="7030A0"/>
                </a:solidFill>
              </a:rPr>
              <a:t>th</a:t>
            </a:r>
            <a:r>
              <a:rPr lang="en-US" sz="2000" dirty="0">
                <a:solidFill>
                  <a:srgbClr val="7030A0"/>
                </a:solidFill>
              </a:rPr>
              <a:t> or 31</a:t>
            </a:r>
            <a:r>
              <a:rPr lang="en-US" sz="2000" baseline="30000" dirty="0">
                <a:solidFill>
                  <a:srgbClr val="7030A0"/>
                </a:solidFill>
              </a:rPr>
              <a:t>st</a:t>
            </a:r>
            <a:r>
              <a:rPr lang="en-US" sz="2000" dirty="0">
                <a:solidFill>
                  <a:srgbClr val="7030A0"/>
                </a:solidFill>
              </a:rPr>
              <a:t> of Dec20, Happy Holidays</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Attendance on-line today: __ and voters on-line: ___ will get from </a:t>
            </a:r>
            <a:r>
              <a:rPr lang="en-US" sz="2000" b="0" dirty="0" err="1">
                <a:solidFill>
                  <a:schemeClr val="tx1"/>
                </a:solidFill>
              </a:rPr>
              <a:t>Webex</a:t>
            </a:r>
            <a:r>
              <a:rPr lang="en-US" sz="2000" b="0" dirty="0">
                <a:solidFill>
                  <a:schemeClr val="tx1"/>
                </a:solidFill>
              </a:rPr>
              <a:t>.</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20may21)</a:t>
            </a:r>
            <a:r>
              <a:rPr lang="en-US" sz="2000" dirty="0"/>
              <a:t>: ) </a:t>
            </a:r>
            <a:r>
              <a:rPr lang="en-US" sz="1800" dirty="0"/>
              <a:t>07Jan21–</a:t>
            </a:r>
            <a:r>
              <a:rPr lang="en-US" sz="1800" i="1" u="sng" dirty="0"/>
              <a:t>15:00–&lt;15:55</a:t>
            </a:r>
            <a:r>
              <a:rPr lang="en-US" sz="1800" dirty="0"/>
              <a:t> ET</a:t>
            </a:r>
            <a:r>
              <a:rPr lang="en-US" sz="2000" dirty="0"/>
              <a:t> </a:t>
            </a:r>
          </a:p>
          <a:p>
            <a:pPr lvl="1">
              <a:spcBef>
                <a:spcPts val="0"/>
              </a:spcBef>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sz="1600" dirty="0"/>
              <a:t>(</a:t>
            </a:r>
            <a:r>
              <a:rPr lang="en-US" sz="1600" dirty="0">
                <a:highlight>
                  <a:srgbClr val="FFFF00"/>
                </a:highlight>
              </a:rPr>
              <a:t>r16 is only good to 07Jan21, new call in after that.)</a:t>
            </a:r>
            <a:endParaRPr lang="en-US" altLang="en-US" sz="1800" b="1" i="1" dirty="0">
              <a:highlight>
                <a:srgbClr val="FFFF00"/>
              </a:highlight>
            </a:endParaRPr>
          </a:p>
          <a:p>
            <a:pPr lvl="2">
              <a:spcBef>
                <a:spcPts val="0"/>
              </a:spcBef>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spcBef>
                <a:spcPts val="0"/>
              </a:spcBef>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15:___________________________58et</a:t>
            </a:r>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March 2021</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solidFill>
                  <a:srgbClr val="FF0000"/>
                </a:solidFill>
                <a:highlight>
                  <a:srgbClr val="00FF00"/>
                </a:highlight>
              </a:rPr>
              <a:t>Thank You, enjoy the holidays and stay safe.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17Dec20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30Jul20</a:t>
            </a:r>
            <a:r>
              <a:rPr lang="en-US" sz="2400" dirty="0">
                <a:highlight>
                  <a:srgbClr val="808080"/>
                </a:highlight>
              </a:rPr>
              <a:t> to 07Jan21</a:t>
            </a:r>
          </a:p>
        </p:txBody>
      </p:sp>
    </p:spTree>
    <p:extLst>
      <p:ext uri="{BB962C8B-B14F-4D97-AF65-F5344CB8AC3E}">
        <p14:creationId xmlns:p14="http://schemas.microsoft.com/office/powerpoint/2010/main" val="2490176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400" baseline="30000">
                <a:effectLst/>
                <a:latin typeface="Consolas" panose="020B0609020204030204" pitchFamily="49" charset="0"/>
                <a:ea typeface="Times New Roman" panose="02020603050405020304" pitchFamily="18" charset="0"/>
                <a:cs typeface="Times New Roman" panose="02020603050405020304" pitchFamily="18" charset="0"/>
              </a:rPr>
              <a:t>th</a:t>
            </a:r>
            <a:r>
              <a:rPr lang="en-US" sz="1400">
                <a:effectLs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800629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17Dec20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17Dec20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confirmed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17Dec20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17Dec20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17Dec20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17Dec20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17Dec20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17Dec20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17Dec20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17Dec20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17Dec20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17Dec20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17Dec20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17Dec20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Please 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85000"/>
                  </a:schemeClr>
                </a:solidFill>
              </a:rPr>
              <a:t>Peter E</a:t>
            </a:r>
            <a:r>
              <a:rPr lang="en-US" altLang="en-US" sz="1400" dirty="0">
                <a:solidFill>
                  <a:schemeClr val="tx1"/>
                </a:solidFill>
              </a:rPr>
              <a:t>.</a:t>
            </a:r>
          </a:p>
          <a:p>
            <a:pPr lvl="1">
              <a:spcBef>
                <a:spcPts val="0"/>
              </a:spcBef>
              <a:buFont typeface="Arial" panose="020B0604020202020204" pitchFamily="34" charset="0"/>
              <a:buChar char="•"/>
            </a:pPr>
            <a:r>
              <a:rPr lang="en-US" altLang="en-US" sz="1400" dirty="0">
                <a:solidFill>
                  <a:schemeClr val="tx1"/>
                </a:solidFill>
              </a:rPr>
              <a:t>Attendance from </a:t>
            </a:r>
            <a:r>
              <a:rPr lang="en-US" altLang="en-US" sz="1400" dirty="0" err="1">
                <a:solidFill>
                  <a:schemeClr val="tx1"/>
                </a:solidFill>
              </a:rPr>
              <a:t>Webex</a:t>
            </a:r>
            <a:r>
              <a:rPr lang="en-US" altLang="en-US" sz="1400" dirty="0">
                <a:solidFill>
                  <a:schemeClr val="tx1"/>
                </a:solidFill>
              </a:rPr>
              <a:t> &amp; monitor chat, jay</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Table of Frequency Bands</a:t>
            </a:r>
          </a:p>
          <a:p>
            <a:pPr lvl="1">
              <a:buFont typeface="Arial" panose="020B0604020202020204" pitchFamily="34" charset="0"/>
              <a:buChar char="•"/>
            </a:pPr>
            <a:r>
              <a:rPr lang="en-US" altLang="en-US" sz="1200" dirty="0">
                <a:solidFill>
                  <a:schemeClr val="tx1"/>
                </a:solidFill>
              </a:rPr>
              <a:t>WRC-23 IEEE 802 viewpoints </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Economics (from FCC)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7785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a:t>
            </a:r>
          </a:p>
          <a:p>
            <a:pPr>
              <a:spcBef>
                <a:spcPts val="0"/>
              </a:spcBef>
            </a:pPr>
            <a:r>
              <a:rPr lang="en-US" altLang="en-US" sz="1800" b="0" dirty="0">
                <a:solidFill>
                  <a:schemeClr val="tx1"/>
                </a:solidFill>
              </a:rPr>
              <a:t>		Seconded by: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t>
            </a:r>
            <a:r>
              <a:rPr lang="en-US" altLang="en-US" sz="1800" dirty="0">
                <a:solidFill>
                  <a:schemeClr val="bg1">
                    <a:lumMod val="85000"/>
                  </a:schemeClr>
                </a:solidFill>
              </a:rPr>
              <a:t>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a:t>
            </a:r>
            <a:r>
              <a:rPr lang="en-GB" sz="1600" b="0" dirty="0">
                <a:ea typeface="SimSun" panose="02010600030101010101" pitchFamily="2" charset="-122"/>
              </a:rPr>
              <a:t>10</a:t>
            </a:r>
            <a:r>
              <a:rPr lang="en-GB" sz="1600" b="0" dirty="0">
                <a:effectLst/>
                <a:ea typeface="SimSun" panose="02010600030101010101" pitchFamily="2" charset="-122"/>
              </a:rPr>
              <a:t> December 2020 in document </a:t>
            </a:r>
            <a:r>
              <a:rPr lang="en-GB" sz="1600" b="0" dirty="0">
                <a:solidFill>
                  <a:schemeClr val="bg1">
                    <a:lumMod val="75000"/>
                  </a:schemeClr>
                </a:solidFill>
                <a:ea typeface="SimSun" panose="02010600030101010101" pitchFamily="2" charset="-122"/>
                <a:hlinkClick r:id="rId3"/>
              </a:rPr>
              <a:t>https://mentor.ieee.org/802.18/dcn/20/18-20-0156-00-0000-minutes-10dec20-rrtag-teleconference.docx</a:t>
            </a:r>
            <a:r>
              <a:rPr lang="en-GB" sz="1600" b="0" dirty="0">
                <a:solidFill>
                  <a:schemeClr val="bg1">
                    <a:lumMod val="75000"/>
                  </a:schemeClr>
                </a:solidFill>
                <a:ea typeface="SimSun" panose="02010600030101010101" pitchFamily="2" charset="-122"/>
              </a:rPr>
              <a:t> </a:t>
            </a:r>
            <a:r>
              <a:rPr lang="en-US" sz="900" b="0" i="0" dirty="0">
                <a:solidFill>
                  <a:srgbClr val="000000"/>
                </a:solidFill>
                <a:effectLst/>
                <a:latin typeface="Verdana" panose="020B0604030504040204" pitchFamily="34" charset="0"/>
              </a:rPr>
              <a:t>11-Dec-2020 10:54:00 ET, </a:t>
            </a:r>
            <a:r>
              <a:rPr lang="en-US" sz="1600" b="0" dirty="0">
                <a:effectLst/>
                <a:ea typeface="SimSun" panose="02010600030101010101" pitchFamily="2" charset="-122"/>
              </a:rPr>
              <a:t>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a:t>
            </a:r>
          </a:p>
          <a:p>
            <a:pPr marL="0" indent="0">
              <a:spcBef>
                <a:spcPts val="0"/>
              </a:spcBef>
            </a:pPr>
            <a:r>
              <a:rPr lang="en-US" altLang="en-US" sz="1800" b="0" dirty="0">
                <a:solidFill>
                  <a:schemeClr val="tx1"/>
                </a:solidFill>
              </a:rPr>
              <a:t>	Seconded by:</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t>
            </a:r>
            <a:r>
              <a:rPr lang="en-US" altLang="en-US" sz="1800" dirty="0">
                <a:solidFill>
                  <a:schemeClr val="bg1">
                    <a:lumMod val="85000"/>
                  </a:schemeClr>
                </a:solidFill>
              </a:rPr>
              <a:t>Approved by unanimous consent</a:t>
            </a:r>
          </a:p>
          <a:p>
            <a:pPr lvl="2">
              <a:spcBef>
                <a:spcPts val="0"/>
              </a:spcBef>
              <a:buFont typeface="Arial" panose="020B0604020202020204" pitchFamily="34" charset="0"/>
              <a:buChar char="•"/>
            </a:pPr>
            <a:endParaRPr lang="en-US" altLang="en-US" sz="1200" b="0" dirty="0">
              <a:solidFill>
                <a:schemeClr val="bg1">
                  <a:lumMod val="8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17Dec20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685799" y="808038"/>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January</a:t>
            </a:r>
            <a:r>
              <a:rPr lang="en-US" altLang="en-US" sz="1600" b="0" dirty="0">
                <a:solidFill>
                  <a:schemeClr val="tx1"/>
                </a:solidFill>
              </a:rPr>
              <a:t> </a:t>
            </a:r>
            <a:r>
              <a:rPr lang="en-US" altLang="en-US" sz="1600" dirty="0">
                <a:solidFill>
                  <a:schemeClr val="tx1"/>
                </a:solidFill>
              </a:rPr>
              <a:t>2021 </a:t>
            </a:r>
            <a:r>
              <a:rPr lang="en-US" altLang="en-US" sz="1600" b="0" dirty="0">
                <a:solidFill>
                  <a:schemeClr val="tx1"/>
                </a:solidFill>
              </a:rPr>
              <a:t>Wireless Interim (Irvine) the Wireless Chairs met 30Sep20 and have cancelled the face-to-face meeting in Irvine, CA.   This leaves open for the WGs to decide on their own if they do an electronic interim or not.  The LMSC (EC) rules are being reviewed for possible participation credit.   </a:t>
            </a:r>
            <a:r>
              <a:rPr lang="en-US" altLang="en-US" sz="1600" dirty="0">
                <a:solidFill>
                  <a:schemeClr val="tx1"/>
                </a:solidFill>
              </a:rPr>
              <a:t>With that, the chair has announced that .18 will have an interim session on the 14</a:t>
            </a:r>
            <a:r>
              <a:rPr lang="en-US" altLang="en-US" sz="1600" baseline="30000" dirty="0">
                <a:solidFill>
                  <a:schemeClr val="tx1"/>
                </a:solidFill>
              </a:rPr>
              <a:t>th</a:t>
            </a:r>
            <a:r>
              <a:rPr lang="en-US" altLang="en-US" sz="1600" dirty="0">
                <a:solidFill>
                  <a:schemeClr val="tx1"/>
                </a:solidFill>
              </a:rPr>
              <a:t> and 21</a:t>
            </a:r>
            <a:r>
              <a:rPr lang="en-US" altLang="en-US" sz="1600" baseline="30000" dirty="0">
                <a:solidFill>
                  <a:schemeClr val="tx1"/>
                </a:solidFill>
              </a:rPr>
              <a:t>st</a:t>
            </a:r>
            <a:r>
              <a:rPr lang="en-US" altLang="en-US" sz="1600" dirty="0">
                <a:solidFill>
                  <a:schemeClr val="tx1"/>
                </a:solidFill>
              </a:rPr>
              <a:t> of January 2021, each call, 1500-1555et.</a:t>
            </a:r>
            <a:r>
              <a:rPr lang="en-US" altLang="en-US" sz="1600" b="0" dirty="0">
                <a:solidFill>
                  <a:schemeClr val="tx1"/>
                </a:solidFill>
              </a:rPr>
              <a:t>  (Call-in info is in the back up slides here and elsewhere.)  Wireless interims: </a:t>
            </a:r>
          </a:p>
          <a:p>
            <a:pPr lvl="1">
              <a:buFont typeface="Arial" panose="020B0604020202020204" pitchFamily="34" charset="0"/>
              <a:buChar char="•"/>
            </a:pPr>
            <a:r>
              <a:rPr lang="en-US" altLang="en-US" sz="1600" dirty="0">
                <a:solidFill>
                  <a:schemeClr val="tx1"/>
                </a:solidFill>
              </a:rPr>
              <a:t>802.11 -  11-15jan21</a:t>
            </a:r>
          </a:p>
          <a:p>
            <a:pPr lvl="1">
              <a:buFont typeface="Arial" panose="020B0604020202020204" pitchFamily="34" charset="0"/>
              <a:buChar char="•"/>
            </a:pPr>
            <a:r>
              <a:rPr lang="en-US" altLang="en-US" sz="1600" b="0" dirty="0">
                <a:solidFill>
                  <a:schemeClr val="tx1"/>
                </a:solidFill>
              </a:rPr>
              <a:t>802.15 -  15-21jan21</a:t>
            </a:r>
          </a:p>
          <a:p>
            <a:pPr lvl="1">
              <a:buFont typeface="Arial" panose="020B0604020202020204" pitchFamily="34" charset="0"/>
              <a:buChar char="•"/>
            </a:pPr>
            <a:r>
              <a:rPr lang="en-US" altLang="en-US" sz="1600" dirty="0">
                <a:solidFill>
                  <a:schemeClr val="tx1"/>
                </a:solidFill>
              </a:rPr>
              <a:t>802.18 -  14-21jan21</a:t>
            </a:r>
            <a:endParaRPr lang="en-US" altLang="en-US" sz="1600" b="0" dirty="0">
              <a:solidFill>
                <a:schemeClr val="tx1"/>
              </a:solidFill>
            </a:endParaRPr>
          </a:p>
          <a:p>
            <a:pPr lvl="1">
              <a:buFont typeface="Arial" panose="020B0604020202020204" pitchFamily="34" charset="0"/>
              <a:buChar char="•"/>
            </a:pPr>
            <a:r>
              <a:rPr lang="en-US" altLang="en-US" sz="1600" dirty="0">
                <a:solidFill>
                  <a:schemeClr val="tx1"/>
                </a:solidFill>
              </a:rPr>
              <a:t>802.19 &amp; 24 - not meeting &amp; tbd</a:t>
            </a:r>
            <a:endParaRPr lang="en-US" altLang="en-US" sz="1600" b="0" dirty="0">
              <a:solidFill>
                <a:schemeClr val="tx1"/>
              </a:solidFill>
            </a:endParaRPr>
          </a:p>
          <a:p>
            <a:pPr lvl="4">
              <a:buFont typeface="Arial" panose="020B0604020202020204" pitchFamily="34" charset="0"/>
              <a:buChar char="•"/>
            </a:pPr>
            <a:endParaRPr lang="en-US" altLang="en-US" sz="8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March 2021 </a:t>
            </a:r>
            <a:r>
              <a:rPr lang="en-US" altLang="en-US" sz="1600" b="0" dirty="0">
                <a:solidFill>
                  <a:schemeClr val="tx1"/>
                </a:solidFill>
              </a:rPr>
              <a:t>the EC at their monthly telecon  on 01Dec20 </a:t>
            </a:r>
            <a:r>
              <a:rPr lang="en-US" altLang="en-US" sz="1600" dirty="0">
                <a:solidFill>
                  <a:schemeClr val="tx1"/>
                </a:solidFill>
              </a:rPr>
              <a:t>approved to cancel the in-person part</a:t>
            </a:r>
            <a:r>
              <a:rPr lang="en-US" altLang="en-US" sz="1600" b="0" dirty="0">
                <a:solidFill>
                  <a:schemeClr val="tx1"/>
                </a:solidFill>
              </a:rPr>
              <a:t> of the March 2021 Plenary originally at Hyatt Denver and to hold an electronic session for the plenary.  The EC is taking up the rule exceptions needed like in July and Nov.</a:t>
            </a:r>
          </a:p>
          <a:p>
            <a:pPr lvl="1">
              <a:buFont typeface="Arial" panose="020B0604020202020204" pitchFamily="34" charset="0"/>
              <a:buChar char="•"/>
            </a:pPr>
            <a:r>
              <a:rPr lang="en-US" altLang="en-US" sz="1600" dirty="0">
                <a:solidFill>
                  <a:schemeClr val="tx1"/>
                </a:solidFill>
              </a:rPr>
              <a:t>Proposed time frame from 05Mar21 (Friday) to 19Mar21(Friday) </a:t>
            </a:r>
            <a:endParaRPr lang="en-US" altLang="en-US" sz="1600" b="0" dirty="0">
              <a:solidFill>
                <a:schemeClr val="tx1"/>
              </a:solidFill>
            </a:endParaRPr>
          </a:p>
          <a:p>
            <a:pPr lvl="4">
              <a:buFont typeface="Arial" panose="020B0604020202020204" pitchFamily="34" charset="0"/>
              <a:buChar char="•"/>
            </a:pPr>
            <a:endParaRPr lang="en-US" altLang="en-US" sz="800" b="0" dirty="0">
              <a:solidFill>
                <a:schemeClr val="tx1"/>
              </a:solidFill>
            </a:endParaRPr>
          </a:p>
          <a:p>
            <a:pPr>
              <a:buFont typeface="Arial" panose="020B0604020202020204" pitchFamily="34" charset="0"/>
              <a:buChar char="•"/>
            </a:pPr>
            <a:r>
              <a:rPr lang="en-US" altLang="en-US" sz="1600" b="0" dirty="0">
                <a:solidFill>
                  <a:schemeClr val="tx1"/>
                </a:solidFill>
              </a:rPr>
              <a:t>For </a:t>
            </a:r>
            <a:r>
              <a:rPr lang="en-US" altLang="en-US" sz="1600" dirty="0">
                <a:solidFill>
                  <a:schemeClr val="tx1"/>
                </a:solidFill>
              </a:rPr>
              <a:t>May 2021 </a:t>
            </a:r>
            <a:r>
              <a:rPr lang="en-US" altLang="en-US" sz="1600" b="0" dirty="0">
                <a:solidFill>
                  <a:schemeClr val="tx1"/>
                </a:solidFill>
              </a:rPr>
              <a:t>at the Hilton in Panama City, Panama, the WCSC straw poll earlier was to continue with the contract with clear cancellation policies.  With that, the IEEE has new language on cancellation policies, considering the pandemic, so it is much clearer.  On the WCSC  09Dec20 call the </a:t>
            </a:r>
            <a:r>
              <a:rPr lang="en-US" altLang="en-US" sz="1600" dirty="0">
                <a:solidFill>
                  <a:schemeClr val="tx1"/>
                </a:solidFill>
              </a:rPr>
              <a:t>plan is to review Panama on the 03Feb21 WCSC call</a:t>
            </a:r>
            <a:r>
              <a:rPr lang="en-US" altLang="en-US" sz="1600" b="0" dirty="0">
                <a:solidFill>
                  <a:schemeClr val="tx1"/>
                </a:solidFill>
              </a:rPr>
              <a:t>.  </a:t>
            </a:r>
            <a:endParaRPr lang="en-US" altLang="en-US" sz="1600" b="0" dirty="0">
              <a:solidFill>
                <a:schemeClr val="tx1"/>
              </a:solidFill>
              <a:highlight>
                <a:srgbClr val="FFFF00"/>
              </a:highlight>
            </a:endParaRP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17Dec20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56855</TotalTime>
  <Words>7451</Words>
  <Application>Microsoft Office PowerPoint</Application>
  <PresentationFormat>On-screen Show (4:3)</PresentationFormat>
  <Paragraphs>768</Paragraphs>
  <Slides>33</Slides>
  <Notes>19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5" baseType="lpstr">
      <vt:lpstr>Arial</vt:lpstr>
      <vt:lpstr>Calibri</vt:lpstr>
      <vt:lpstr>Consolas</vt:lpstr>
      <vt:lpstr>Helvetica</vt:lpstr>
      <vt:lpstr>Monotype Sorts</vt:lpstr>
      <vt:lpstr>Segoe UI</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MSG 6 GHz &amp; FCC</vt:lpstr>
      <vt:lpstr>Table of Frequency Bands – IEEE 802 Stds - no update  </vt:lpstr>
      <vt:lpstr>Table of Frequency Bands – IEEE 802 Stds </vt:lpstr>
      <vt:lpstr>Table of Frequency Bands – IEEE 802 Stds</vt:lpstr>
      <vt:lpstr>General Discussion Items</vt:lpstr>
      <vt:lpstr>Actions Required</vt:lpstr>
      <vt:lpstr>Any Other Business</vt:lpstr>
      <vt:lpstr>Adjourn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3536</cp:revision>
  <cp:lastPrinted>1601-01-01T00:00:00Z</cp:lastPrinted>
  <dcterms:created xsi:type="dcterms:W3CDTF">2016-03-03T14:54:45Z</dcterms:created>
  <dcterms:modified xsi:type="dcterms:W3CDTF">2020-12-17T13:57:12Z</dcterms:modified>
</cp:coreProperties>
</file>