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8"/>
  </p:notesMasterIdLst>
  <p:handoutMasterIdLst>
    <p:handoutMasterId r:id="rId19"/>
  </p:handoutMasterIdLst>
  <p:sldIdLst>
    <p:sldId id="256" r:id="rId2"/>
    <p:sldId id="341" r:id="rId3"/>
    <p:sldId id="329" r:id="rId4"/>
    <p:sldId id="604" r:id="rId5"/>
    <p:sldId id="624" r:id="rId6"/>
    <p:sldId id="605" r:id="rId7"/>
    <p:sldId id="516" r:id="rId8"/>
    <p:sldId id="737" r:id="rId9"/>
    <p:sldId id="739" r:id="rId10"/>
    <p:sldId id="740" r:id="rId11"/>
    <p:sldId id="738" r:id="rId12"/>
    <p:sldId id="650" r:id="rId13"/>
    <p:sldId id="498" r:id="rId14"/>
    <p:sldId id="402" r:id="rId15"/>
    <p:sldId id="403" r:id="rId16"/>
    <p:sldId id="692"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6206" autoAdjust="0"/>
  </p:normalViewPr>
  <p:slideViewPr>
    <p:cSldViewPr>
      <p:cViewPr varScale="1">
        <p:scale>
          <a:sx n="109" d="100"/>
          <a:sy n="109" d="100"/>
        </p:scale>
        <p:origin x="882" y="114"/>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193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08-Dec-20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358693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9598266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9912935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08Dec20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08Dec20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08Dec20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802.18-20/0157r00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08Dec20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280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08 December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spid="_x0000_s12350"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a:t>
            </a:r>
          </a:p>
        </p:txBody>
      </p:sp>
      <p:sp>
        <p:nvSpPr>
          <p:cNvPr id="3" name="Content Placeholder 2"/>
          <p:cNvSpPr>
            <a:spLocks noGrp="1"/>
          </p:cNvSpPr>
          <p:nvPr>
            <p:ph idx="1"/>
          </p:nvPr>
        </p:nvSpPr>
        <p:spPr>
          <a:xfrm>
            <a:off x="709973" y="1076178"/>
            <a:ext cx="8153400" cy="5477022"/>
          </a:xfrm>
        </p:spPr>
        <p:txBody>
          <a:bodyPr/>
          <a:lstStyle/>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Possible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bands specified by the family of 802 wireless standards.  A definitive, regularly maintained database of 802 specifications and the bands they occupy/identify would enable 802 standards developers to identify potential bands for coexistence analysis.</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endParaRPr lang="en-US" sz="18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1">
                <a:solidFill>
                  <a:srgbClr val="333333"/>
                </a:solidFill>
                <a:ea typeface="Times New Roman" panose="02020603050405020304" pitchFamily="18" charset="0"/>
              </a:rPr>
              <a:t>Possible Audiences</a:t>
            </a:r>
            <a:r>
              <a:rPr lang="en-US" sz="1800" b="1" dirty="0">
                <a:solidFill>
                  <a:srgbClr val="333333"/>
                </a:solidFill>
                <a:ea typeface="Times New Roman" panose="02020603050405020304" pitchFamily="18" charset="0"/>
              </a:rPr>
              <a:t>: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2) non-802 wireless standards developers</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3) global regulators</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4) ITU-R</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5) developers of 802 wireless standards-based products and services</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6) wireless academic researchers</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7) </a:t>
            </a:r>
            <a:r>
              <a:rPr lang="en-US" sz="1600" dirty="0">
                <a:solidFill>
                  <a:srgbClr val="333333"/>
                </a:solidFill>
                <a:ea typeface="Times New Roman" panose="02020603050405020304" pitchFamily="18" charset="0"/>
              </a:rPr>
              <a:t>For those maintaining standards.</a:t>
            </a:r>
            <a:endParaRPr lang="en-US" sz="1600" dirty="0">
              <a:solidFill>
                <a:srgbClr val="333333"/>
              </a:solidFill>
              <a:effectLst/>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8) </a:t>
            </a:r>
            <a:r>
              <a:rPr lang="en-US" sz="1600" dirty="0">
                <a:effectLst/>
                <a:ea typeface="Calibri" panose="020F0502020204030204" pitchFamily="34" charset="0"/>
              </a:rPr>
              <a:t>etc.</a:t>
            </a:r>
          </a:p>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08Dec20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341239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700548" y="1076178"/>
            <a:ext cx="8153400" cy="5477022"/>
          </a:xfrm>
        </p:spPr>
        <p:txBody>
          <a:bodyPr/>
          <a:lstStyle/>
          <a:p>
            <a:pPr marL="285750" marR="0" indent="-285750">
              <a:spcBef>
                <a:spcPts val="0"/>
              </a:spcBef>
              <a:spcAft>
                <a:spcPts val="0"/>
              </a:spcAft>
              <a:buFont typeface="Arial" panose="020B0604020202020204" pitchFamily="34" charset="0"/>
              <a:buChar char="•"/>
            </a:pPr>
            <a:r>
              <a:rPr lang="en-US" sz="1800" b="1" dirty="0">
                <a:solidFill>
                  <a:srgbClr val="333333"/>
                </a:solidFill>
                <a:effectLst/>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b="1" dirty="0">
                <a:solidFill>
                  <a:srgbClr val="333333"/>
                </a:solidFill>
                <a:effectLst/>
                <a:ea typeface="Times New Roman" panose="02020603050405020304" pitchFamily="18" charset="0"/>
              </a:rPr>
              <a:t>Do we need to meet again?  </a:t>
            </a: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b="1" dirty="0">
                <a:solidFill>
                  <a:srgbClr val="333333"/>
                </a:solidFill>
                <a:effectLst/>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endParaRPr lang="en-US" sz="18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b="1" dirty="0">
                <a:solidFill>
                  <a:srgbClr val="333333"/>
                </a:solidFill>
                <a:effectLst/>
                <a:ea typeface="Times New Roman" panose="02020603050405020304" pitchFamily="18" charset="0"/>
              </a:rPr>
              <a:t>Any inputs on how to move forward? </a:t>
            </a: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08Dec20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37835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 </a:t>
            </a:r>
            <a:r>
              <a:rPr lang="en-US" altLang="en-US" sz="1800" dirty="0"/>
              <a:t>(.18 all)</a:t>
            </a:r>
            <a:endParaRPr lang="en-US" sz="1800" dirty="0"/>
          </a:p>
        </p:txBody>
      </p:sp>
      <p:sp>
        <p:nvSpPr>
          <p:cNvPr id="3" name="Content Placeholder 2"/>
          <p:cNvSpPr>
            <a:spLocks noGrp="1"/>
          </p:cNvSpPr>
          <p:nvPr>
            <p:ph idx="1"/>
          </p:nvPr>
        </p:nvSpPr>
        <p:spPr>
          <a:xfrm>
            <a:off x="685800" y="1102673"/>
            <a:ext cx="8292711" cy="3798739"/>
          </a:xfrm>
        </p:spPr>
        <p:txBody>
          <a:bodyPr/>
          <a:lstStyle/>
          <a:p>
            <a:pPr marL="285750" indent="-285750">
              <a:buClr>
                <a:srgbClr val="00B0F0"/>
              </a:buClr>
              <a:buFont typeface="Wingdings" panose="05000000000000000000" pitchFamily="2" charset="2"/>
              <a:buChar char="q"/>
            </a:pPr>
            <a:r>
              <a:rPr lang="en-US" sz="1400" b="0" dirty="0">
                <a:solidFill>
                  <a:srgbClr val="00B0F0"/>
                </a:solidFill>
              </a:rPr>
              <a:t>Chair – start up document with 4 + 3 WRC-23 agenda items IEEE 802 should consider viewpoints on. </a:t>
            </a:r>
          </a:p>
          <a:p>
            <a:pPr marL="285750" indent="-285750">
              <a:buClr>
                <a:srgbClr val="00B0F0"/>
              </a:buClr>
              <a:buFont typeface="Wingdings" panose="05000000000000000000" pitchFamily="2" charset="2"/>
              <a:buChar char="q"/>
            </a:pPr>
            <a:r>
              <a:rPr lang="en-US" sz="1400" b="0" dirty="0">
                <a:solidFill>
                  <a:srgbClr val="00B0F0"/>
                </a:solidFill>
              </a:rPr>
              <a:t>Work with APT so IEEE 802 is a recognized SDO for comments.</a:t>
            </a: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a:t>
            </a: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___________________</a:t>
            </a: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08Dec20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698889" y="4690309"/>
            <a:ext cx="7220438" cy="1785104"/>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Monitor: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b="0" dirty="0">
                <a:solidFill>
                  <a:schemeClr val="tx1"/>
                </a:solidFill>
                <a:hlinkClick r:id="rId4"/>
              </a:rPr>
              <a:t>https://www.imf.org/en/Publications/WEO/Issues/2020/09/30/world-economic-outlook-october-2020</a:t>
            </a:r>
            <a:r>
              <a:rPr lang="en-US" sz="1200" b="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a:spcBef>
                <a:spcPts val="0"/>
              </a:spcBef>
              <a:spcAft>
                <a:spcPts val="0"/>
              </a:spcAft>
              <a:buFont typeface="Arial" panose="020B0604020202020204" pitchFamily="34" charset="0"/>
              <a:buChar char="•"/>
            </a:pPr>
            <a:r>
              <a:rPr lang="en-US" sz="1800" b="0" dirty="0">
                <a:solidFill>
                  <a:schemeClr val="bg1">
                    <a:lumMod val="75000"/>
                  </a:schemeClr>
                </a:solidFill>
              </a:rPr>
              <a:t>None heard. </a:t>
            </a:r>
          </a:p>
          <a:p>
            <a:pPr marL="0">
              <a:spcBef>
                <a:spcPts val="0"/>
              </a:spcBef>
              <a:spcAft>
                <a:spcPts val="0"/>
              </a:spcAft>
              <a:buFont typeface="Arial" panose="020B0604020202020204" pitchFamily="34" charset="0"/>
              <a:buChar char="•"/>
            </a:pPr>
            <a:r>
              <a:rPr lang="en-US" sz="1800" b="0" dirty="0">
                <a:solidFill>
                  <a:schemeClr val="tx1"/>
                </a:solidFill>
              </a:rPr>
              <a:t> </a:t>
            </a:r>
          </a:p>
          <a:p>
            <a:pPr marL="0">
              <a:spcBef>
                <a:spcPts val="0"/>
              </a:spcBef>
              <a:spcAft>
                <a:spcPts val="0"/>
              </a:spcAft>
              <a:buFont typeface="Arial" panose="020B0604020202020204" pitchFamily="34" charset="0"/>
              <a:buChar char="•"/>
            </a:pPr>
            <a:r>
              <a:rPr lang="en-US" sz="1800" b="0" dirty="0">
                <a:solidFill>
                  <a:schemeClr val="tx1"/>
                </a:solidFill>
              </a:rPr>
              <a:t> </a:t>
            </a: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08Dec20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____ and voters on-line: ____</a:t>
            </a:r>
          </a:p>
          <a:p>
            <a:pPr marL="285750" indent="-285750">
              <a:buFont typeface="Arial" panose="020B0604020202020204" pitchFamily="34" charset="0"/>
              <a:buChar char="•"/>
            </a:pPr>
            <a:r>
              <a:rPr lang="en-US" sz="2000" dirty="0"/>
              <a:t>Next “weekly” teleconference </a:t>
            </a:r>
            <a:r>
              <a:rPr lang="en-US" sz="1400" dirty="0"/>
              <a:t>(</a:t>
            </a:r>
            <a:r>
              <a:rPr lang="en-US" sz="1400" dirty="0" err="1"/>
              <a:t>sched’d</a:t>
            </a:r>
            <a:r>
              <a:rPr lang="en-US" sz="1400" dirty="0"/>
              <a:t> to 20may21)</a:t>
            </a:r>
            <a:r>
              <a:rPr lang="en-US" sz="2000" dirty="0"/>
              <a:t>: ) </a:t>
            </a:r>
            <a:r>
              <a:rPr lang="en-US" sz="1800" dirty="0"/>
              <a:t>17Dec20–</a:t>
            </a:r>
            <a:r>
              <a:rPr lang="en-US" sz="1800" i="1" u="sng" dirty="0"/>
              <a:t>15:00–&lt;15:55</a:t>
            </a:r>
            <a:r>
              <a:rPr lang="en-US" sz="1800" dirty="0"/>
              <a:t> ET</a:t>
            </a:r>
            <a:r>
              <a:rPr lang="en-US" sz="2000" dirty="0"/>
              <a:t> </a:t>
            </a:r>
          </a:p>
          <a:p>
            <a:pPr lvl="1">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sz="1600" dirty="0"/>
              <a:t>(r16 is only good to 07Jan21, new call in after that.)</a:t>
            </a:r>
            <a:endParaRPr lang="en-US" altLang="en-US" sz="1800" b="1" i="1" dirty="0"/>
          </a:p>
          <a:p>
            <a:pPr lvl="2">
              <a:buFont typeface="Arial" panose="020B0604020202020204" pitchFamily="34" charset="0"/>
              <a:buChar char="•"/>
            </a:pPr>
            <a:r>
              <a:rPr lang="en-US" altLang="en-US" dirty="0"/>
              <a:t>Also, see </a:t>
            </a:r>
            <a:r>
              <a:rPr lang="en-US" altLang="en-US" dirty="0">
                <a:hlinkClick r:id="rId3" action="ppaction://hlinksldjump"/>
              </a:rPr>
              <a:t>back up slide in this agenda</a:t>
            </a:r>
            <a:r>
              <a:rPr lang="en-US" altLang="en-US" dirty="0"/>
              <a:t>.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15:_______________________57et</a:t>
            </a:r>
          </a:p>
          <a:p>
            <a:pPr lvl="1">
              <a:buFont typeface="Arial" panose="020B0604020202020204" pitchFamily="34" charset="0"/>
              <a:buChar char="•"/>
            </a:pPr>
            <a:endParaRPr lang="en-US" sz="1800" u="sng" dirty="0"/>
          </a:p>
          <a:p>
            <a:pPr>
              <a:spcBef>
                <a:spcPts val="0"/>
              </a:spcBef>
              <a:buFont typeface="Arial" panose="020B0604020202020204" pitchFamily="34" charset="0"/>
              <a:buChar char="•"/>
            </a:pPr>
            <a:r>
              <a:rPr lang="en-US" sz="1800" dirty="0"/>
              <a:t>Thank You</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08Dec20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08Dec20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08Dec20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808080"/>
                </a:highlight>
              </a:rPr>
              <a:t>weekly </a:t>
            </a:r>
            <a:r>
              <a:rPr lang="en-US" sz="2400" dirty="0"/>
              <a:t>teleconference call-in, 30Jul20</a:t>
            </a:r>
            <a:r>
              <a:rPr lang="en-US" sz="2400" dirty="0">
                <a:highlight>
                  <a:srgbClr val="808080"/>
                </a:highlight>
              </a:rPr>
              <a:t> to 07Jan21</a:t>
            </a:r>
          </a:p>
        </p:txBody>
      </p:sp>
    </p:spTree>
    <p:extLst>
      <p:ext uri="{BB962C8B-B14F-4D97-AF65-F5344CB8AC3E}">
        <p14:creationId xmlns:p14="http://schemas.microsoft.com/office/powerpoint/2010/main" val="2490176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43 (8 on LMSC);  Nearly Voter: 2;  Aspirant members:13</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bg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08Dec20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1478"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1479"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08Dec20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08Dec20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08Dec20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08Dec20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08Dec20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889002"/>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800" b="1" u="sng" dirty="0">
                <a:solidFill>
                  <a:schemeClr val="bg1"/>
                </a:solidFill>
              </a:rPr>
              <a:t>Attendance server is open</a:t>
            </a:r>
          </a:p>
          <a:p>
            <a:pPr lvl="1">
              <a:spcBef>
                <a:spcPts val="0"/>
              </a:spcBef>
              <a:buFont typeface="Arial" panose="020B0604020202020204" pitchFamily="34" charset="0"/>
              <a:buChar char="•"/>
            </a:pPr>
            <a:r>
              <a:rPr lang="en-US" altLang="en-US" sz="1200" b="1" u="sng"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dirty="0">
                <a:solidFill>
                  <a:schemeClr val="tx1"/>
                </a:solidFill>
              </a:rPr>
              <a:t>Please request Q in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a:t>
            </a:r>
            <a:r>
              <a:rPr lang="en-US" altLang="en-US" sz="1400" dirty="0">
                <a:solidFill>
                  <a:schemeClr val="bg1">
                    <a:lumMod val="75000"/>
                  </a:schemeClr>
                </a:solidFill>
              </a:rPr>
              <a:t>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a:t>
            </a: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Table of Frequency Bands</a:t>
            </a:r>
            <a:r>
              <a:rPr lang="en-US" sz="1400" dirty="0"/>
              <a:t> – IEEE 802 Stds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Table of Frequency Bands</a:t>
            </a:r>
          </a:p>
          <a:p>
            <a:pPr lvl="1">
              <a:buFont typeface="Arial" panose="020B0604020202020204" pitchFamily="34" charset="0"/>
              <a:buChar char="•"/>
            </a:pPr>
            <a:r>
              <a:rPr lang="en-US" sz="1400" dirty="0">
                <a:effectLst/>
                <a:ea typeface="SimSun" panose="02010600030101010101" pitchFamily="2" charset="-122"/>
              </a:rPr>
              <a:t>Anything new today</a:t>
            </a:r>
          </a:p>
          <a:p>
            <a:pPr lvl="1">
              <a:buFont typeface="Arial" panose="020B0604020202020204" pitchFamily="34" charset="0"/>
              <a:buChar char="•"/>
            </a:pPr>
            <a:endParaRPr lang="en-US" sz="1400" dirty="0">
              <a:effectLst/>
              <a:ea typeface="SimSun" panose="02010600030101010101" pitchFamily="2" charset="-122"/>
            </a:endParaRPr>
          </a:p>
          <a:p>
            <a:pPr>
              <a:buFont typeface="Arial" panose="020B0604020202020204" pitchFamily="34" charset="0"/>
              <a:buChar char="•"/>
            </a:pPr>
            <a:r>
              <a:rPr lang="en-US" altLang="en-US" sz="1600" dirty="0">
                <a:solidFill>
                  <a:schemeClr val="tx1"/>
                </a:solidFill>
              </a:rPr>
              <a:t>AOB and Adjourn</a:t>
            </a:r>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r>
              <a:rPr lang="en-US" altLang="en-US" sz="1600" dirty="0">
                <a:solidFill>
                  <a:schemeClr val="bg1">
                    <a:lumMod val="75000"/>
                  </a:schemeClr>
                </a:solidFill>
              </a:rPr>
              <a:t>None heard.</a:t>
            </a:r>
          </a:p>
          <a:p>
            <a:pPr lvl="1"/>
            <a:r>
              <a:rPr lang="en-US" altLang="en-US" sz="1600" b="1" dirty="0">
                <a:solidFill>
                  <a:schemeClr val="bg1">
                    <a:lumMod val="75000"/>
                  </a:schemeClr>
                </a:solidFill>
              </a:rPr>
              <a:t>Results:  Approved by unanimous consent</a:t>
            </a:r>
          </a:p>
          <a:p>
            <a:pPr>
              <a:buFont typeface="Arial" panose="020B0604020202020204" pitchFamily="34" charset="0"/>
              <a:buChar char="•"/>
            </a:pPr>
            <a:endParaRPr lang="en-US" altLang="en-US" sz="120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 background</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this week</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08Dec20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background - 2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08Dec20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56476</TotalTime>
  <Words>2243</Words>
  <Application>Microsoft Office PowerPoint</Application>
  <PresentationFormat>On-screen Show (4:3)</PresentationFormat>
  <Paragraphs>271</Paragraphs>
  <Slides>16</Slides>
  <Notes>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16</vt:i4>
      </vt:variant>
    </vt:vector>
  </HeadingPairs>
  <TitlesOfParts>
    <vt:vector size="26" baseType="lpstr">
      <vt:lpstr>Arial</vt:lpstr>
      <vt:lpstr>Calibri</vt:lpstr>
      <vt:lpstr>Consolas</vt:lpstr>
      <vt:lpstr>Helvetica</vt:lpstr>
      <vt:lpstr>Monotype Sorts</vt:lpstr>
      <vt:lpstr>Times New Roman</vt:lpstr>
      <vt:lpstr>Wingdings</vt:lpstr>
      <vt:lpstr>Office Theme</vt:lpstr>
      <vt:lpstr>Document</vt:lpstr>
      <vt:lpstr>Packager Shell Object</vt:lpstr>
      <vt:lpstr>IEEE 802.18 RR-TAG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Table of Frequency Bands – IEEE 802 Stds - background</vt:lpstr>
      <vt:lpstr>Table of Frequency Bands – background - 2 </vt:lpstr>
      <vt:lpstr>Table of Frequency Bands</vt:lpstr>
      <vt:lpstr>General Discussion Items</vt:lpstr>
      <vt:lpstr>Actions Required (.18 all)</vt:lpstr>
      <vt:lpstr>Any Other Business</vt:lpstr>
      <vt:lpstr>Adjourn</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3496</cp:revision>
  <cp:lastPrinted>1601-01-01T00:00:00Z</cp:lastPrinted>
  <dcterms:created xsi:type="dcterms:W3CDTF">2016-03-03T14:54:45Z</dcterms:created>
  <dcterms:modified xsi:type="dcterms:W3CDTF">2020-12-08T16:14:14Z</dcterms:modified>
</cp:coreProperties>
</file>