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737" r:id="rId16"/>
    <p:sldId id="739" r:id="rId17"/>
    <p:sldId id="741" r:id="rId18"/>
    <p:sldId id="742" r:id="rId19"/>
    <p:sldId id="738" r:id="rId20"/>
    <p:sldId id="650" r:id="rId21"/>
    <p:sldId id="498" r:id="rId22"/>
    <p:sldId id="402" r:id="rId23"/>
    <p:sldId id="403" r:id="rId24"/>
    <p:sldId id="692" r:id="rId25"/>
    <p:sldId id="743" r:id="rId26"/>
    <p:sldId id="728" r:id="rId27"/>
    <p:sldId id="425" r:id="rId28"/>
    <p:sldId id="652" r:id="rId29"/>
    <p:sldId id="689" r:id="rId30"/>
    <p:sldId id="549" r:id="rId31"/>
    <p:sldId id="656" r:id="rId32"/>
    <p:sldId id="65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82" d="100"/>
          <a:sy n="82" d="100"/>
        </p:scale>
        <p:origin x="102" y="69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200" d="100"/>
        <a:sy n="200" d="100"/>
      </p:scale>
      <p:origin x="0" y="-743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11-Dec-20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38768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sz="1200" b="0" dirty="0">
              <a:solidFill>
                <a:schemeClr val="tx1"/>
              </a:solidFill>
            </a:endParaRP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10Dec20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10Dec20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10Dec20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webapp/teldir/ListPersDetails.asp?PersId=7991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149-01-0000-apac-update-november-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slide" Target="slide26.xml"/></Relationships>
</file>

<file path=ppt/slides/_rels/slide14.xml.rels><?xml version="1.0" encoding="UTF-8" standalone="yes"?>
<Relationships xmlns="http://schemas.openxmlformats.org/package/2006/relationships"><Relationship Id="rId3" Type="http://schemas.openxmlformats.org/officeDocument/2006/relationships/hyperlink" Target="https://apps.fcc.gov/oetcf/kdb/forms/FTSSearchResultPage.cfm?id=277034&amp;switch=P"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urldefense.com/v3/__https:/www.wirelessinnovation.org/6ghz-multistakeholder-committee__;!!F7jv3iA!miq8gKDh5u9EeBEqnJQ0xEKNYPoCPGlGj45FX_qjQNRwSaW1Br7N6myjjcdbTNciew$" TargetMode="External"/><Relationship Id="rId4" Type="http://schemas.openxmlformats.org/officeDocument/2006/relationships/hyperlink" Target="https://docs.fcc.gov/public/attachments/DOC-368593A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docs.fcc.gov/public/attachments/DOC-368272A1.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urldefense.com/v3/__https:/docs.fcc.gov/public/attachments/DOC-368271A1.pdf__;!!F7jv3iA!m13olgZ0cSG_3jouIBHdTZsoe-HyNyzDpHt4Jm_i33u7QqM3G245t11hNHUgJK5k6g$"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53-00-0000-minutes-03dec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10Dec20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December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236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&lt;ojeu&gt;</a:t>
            </a:r>
            <a:r>
              <a:rPr lang="en-US" altLang="en-US" sz="1600" b="0" dirty="0"/>
              <a:t>   </a:t>
            </a:r>
            <a:r>
              <a:rPr lang="en-US" altLang="en-US" sz="1600" b="0" dirty="0">
                <a:hlinkClick r:id="rId4"/>
              </a:rPr>
              <a:t>&lt;HStds&gt;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#108, 7-11Dec20  </a:t>
            </a:r>
            <a:r>
              <a:rPr lang="en-US" sz="1800" dirty="0">
                <a:solidFill>
                  <a:schemeClr val="tx1"/>
                </a:solidFill>
                <a:sym typeface="Wingdings" panose="05000000000000000000" pitchFamily="2" charset="2"/>
              </a:rPr>
              <a:t> this week    (#109-05-12Mar21)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Meeting all week, user access requirement is what is left to discuss.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Current draft is in .11 members area, EN  303 687  and is in pretty good shape.</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Narrow band requirements have moved to a later time. (no agreement w/contributions)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Will be some ad </a:t>
            </a:r>
            <a:r>
              <a:rPr lang="en-US" sz="1600" dirty="0" err="1">
                <a:solidFill>
                  <a:schemeClr val="tx1"/>
                </a:solidFill>
                <a:ea typeface="Calibri" panose="020F0502020204030204" pitchFamily="34" charset="0"/>
              </a:rPr>
              <a:t>hocs</a:t>
            </a:r>
            <a:r>
              <a:rPr lang="en-US" sz="1600" dirty="0">
                <a:solidFill>
                  <a:schemeClr val="tx1"/>
                </a:solidFill>
                <a:ea typeface="Calibri" panose="020F0502020204030204" pitchFamily="34" charset="0"/>
              </a:rPr>
              <a:t> before Feb meeting, they can make decisions. </a:t>
            </a: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EN 301 893 5 GHz, still working on adaptivity,  so not there yet.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TV WS pulled out geo location (not an essential requirement so not in Harmonized Std.) , and rest is going out for publication.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60GHz still many drafts…..</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a:p>
            <a:pPr lvl="1">
              <a:spcBef>
                <a:spcPts val="0"/>
              </a:spcBef>
              <a:buFont typeface="Arial" panose="020B0604020202020204" pitchFamily="34" charset="0"/>
              <a:buChar char="•"/>
            </a:pPr>
            <a:r>
              <a:rPr lang="en-US" sz="1400" dirty="0"/>
              <a:t>Chair has been confirmed, </a:t>
            </a:r>
            <a:r>
              <a:rPr lang="en-US" sz="1200" b="0" i="0" dirty="0">
                <a:solidFill>
                  <a:srgbClr val="800080"/>
                </a:solidFill>
                <a:effectLst/>
                <a:latin typeface="Arial" panose="020B0604020202020204" pitchFamily="34" charset="0"/>
                <a:hlinkClick r:id="rId8"/>
              </a:rPr>
              <a:t>D'Angelo Wilfrid</a:t>
            </a:r>
            <a:r>
              <a:rPr lang="en-US" sz="1200" b="0" i="0" dirty="0">
                <a:solidFill>
                  <a:srgbClr val="800080"/>
                </a:solidFill>
                <a:effectLst/>
                <a:latin typeface="Arial" panose="020B0604020202020204" pitchFamily="34" charset="0"/>
              </a:rPr>
              <a:t> </a:t>
            </a:r>
            <a:r>
              <a:rPr lang="en-US" sz="1200" b="0" i="0" dirty="0">
                <a:solidFill>
                  <a:schemeClr val="tx1"/>
                </a:solidFill>
                <a:effectLst/>
                <a:latin typeface="Arial" panose="020B0604020202020204" pitchFamily="34" charset="0"/>
              </a:rPr>
              <a:t>of Intel Corp SAS.</a:t>
            </a:r>
            <a:endParaRPr lang="en-US" sz="1600" b="0" u="none" strike="noStrike" dirty="0">
              <a:solidFill>
                <a:schemeClr val="tx1"/>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last call,  #54 Plenary, 17-20Nov20  (next call, #55, 01-05Mar21)</a:t>
            </a:r>
            <a:endParaRPr lang="en-US" sz="1800" u="sng" dirty="0">
              <a:solidFill>
                <a:schemeClr val="tx1"/>
              </a:solidFill>
            </a:endParaRPr>
          </a:p>
          <a:p>
            <a:pPr lvl="1">
              <a:spcBef>
                <a:spcPts val="0"/>
              </a:spcBef>
              <a:buFont typeface="Arial" panose="020B0604020202020204" pitchFamily="34" charset="0"/>
              <a:buChar char="•"/>
            </a:pPr>
            <a:r>
              <a:rPr lang="en-US" sz="1600" dirty="0" err="1">
                <a:solidFill>
                  <a:schemeClr val="tx1"/>
                </a:solidFill>
              </a:rPr>
              <a:t>RSComm</a:t>
            </a:r>
            <a:r>
              <a:rPr lang="en-US" sz="1600" dirty="0">
                <a:solidFill>
                  <a:schemeClr val="tx1"/>
                </a:solidFill>
              </a:rPr>
              <a:t> met yesterday/today, and made decision on 6 GHz, processing output from ECC.</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Decision becomes  mandatory when from EC,  27 counties by end of September 2021 have to have rules in place on the 500MHz, that is after March EC General Assembly approves action from </a:t>
            </a:r>
            <a:r>
              <a:rPr lang="en-US" sz="1600" dirty="0" err="1">
                <a:solidFill>
                  <a:schemeClr val="tx1"/>
                </a:solidFill>
              </a:rPr>
              <a:t>RSComm</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ECC was voluntary before.  (3 countries objected)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03dec: The list of 31 countries did not make the minutes, thought the 31 countries will be implementing the ECC DEC (20)01 by 18May21.  Some with caveats as expected. </a:t>
            </a:r>
          </a:p>
          <a:p>
            <a:pPr>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t>#87,  11-15 Jan 21 </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12-15Apr21)</a:t>
            </a:r>
          </a:p>
          <a:p>
            <a:pPr lvl="1">
              <a:spcBef>
                <a:spcPts val="0"/>
              </a:spcBef>
              <a:spcAft>
                <a:spcPts val="0"/>
              </a:spcAft>
              <a:buFont typeface="Arial" panose="020B0604020202020204" pitchFamily="34" charset="0"/>
              <a:buChar char="•"/>
            </a:pPr>
            <a:r>
              <a:rPr lang="en-US" sz="1600" dirty="0">
                <a:solidFill>
                  <a:schemeClr val="tx1"/>
                </a:solidFill>
              </a:rPr>
              <a:t>nothing to share today</a:t>
            </a:r>
            <a:r>
              <a:rPr lang="en-US" sz="1400" dirty="0">
                <a:ea typeface="Calibri" panose="020F0502020204030204" pitchFamily="34" charset="0"/>
              </a:rPr>
              <a:t>.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marL="0" marR="0">
              <a:spcBef>
                <a:spcPts val="0"/>
              </a:spcBef>
              <a:spcAft>
                <a:spcPts val="0"/>
              </a:spcAft>
              <a:buFont typeface="Arial" panose="020B0604020202020204" pitchFamily="34" charset="0"/>
              <a:buChar char="•"/>
            </a:pPr>
            <a:r>
              <a:rPr lang="en-US" sz="1800" b="0" dirty="0">
                <a:effectLst/>
                <a:ea typeface="Times New Roman" panose="02020603050405020304" pitchFamily="18" charset="0"/>
                <a:cs typeface="Times New Roman" panose="02020603050405020304" pitchFamily="18" charset="0"/>
              </a:rPr>
              <a:t>ANATEL had a consultation earlier,  include top 100MHz or not</a:t>
            </a:r>
            <a:r>
              <a:rPr lang="en-US" sz="1800" b="0" dirty="0">
                <a:ea typeface="Times New Roman" panose="02020603050405020304" pitchFamily="18" charset="0"/>
                <a:cs typeface="Times New Roman" panose="02020603050405020304" pitchFamily="18" charset="0"/>
              </a:rPr>
              <a:t>?</a:t>
            </a:r>
            <a:endParaRPr lang="en-US" sz="1800" b="0" dirty="0">
              <a:effectLst/>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Now consultation will only be 1200MHz for license exempt.  So not the top 100MHz</a:t>
            </a:r>
            <a:r>
              <a:rPr lang="en-US" sz="1600" b="0" dirty="0">
                <a:effectLst/>
                <a:ea typeface="Times New Roman" panose="02020603050405020304" pitchFamily="18" charset="0"/>
                <a:cs typeface="Times New Roman" panose="02020603050405020304" pitchFamily="18" charset="0"/>
              </a:rPr>
              <a:t> </a:t>
            </a:r>
            <a:endParaRPr lang="en-US" sz="1600" b="0" dirty="0">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Many countries in the Americas are looking at the 1200MHz, except Peru is only 500MHz. </a:t>
            </a:r>
          </a:p>
          <a:p>
            <a:pPr marL="40005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Countries are waiting on the top 100MHz until WRC-23 actions.</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 </a:t>
            </a:r>
          </a:p>
          <a:p>
            <a:pPr marL="0" marR="0">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Canada consultation we talked to a few weeks back, comments are due 19Jan21.</a:t>
            </a:r>
          </a:p>
          <a:p>
            <a:pPr marL="400050" lvl="1">
              <a:spcBef>
                <a:spcPts val="0"/>
              </a:spcBef>
              <a:spcAft>
                <a:spcPts val="0"/>
              </a:spcAft>
              <a:buFont typeface="Arial" panose="020B0604020202020204" pitchFamily="34" charset="0"/>
              <a:buChar char="•"/>
            </a:pPr>
            <a:r>
              <a:rPr lang="en-US" sz="1800" dirty="0">
                <a:ea typeface="Times New Roman" panose="02020603050405020304" pitchFamily="18" charset="0"/>
                <a:cs typeface="Times New Roman" panose="02020603050405020304" pitchFamily="18" charset="0"/>
              </a:rPr>
              <a:t>Much was to harmonize with USA. </a:t>
            </a:r>
          </a:p>
          <a:p>
            <a:pPr marL="400050" lvl="1">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RABC has 2 more meetings to respon</a:t>
            </a:r>
            <a:r>
              <a:rPr lang="en-US" sz="1800" dirty="0">
                <a:ea typeface="Times New Roman" panose="02020603050405020304" pitchFamily="18" charset="0"/>
                <a:cs typeface="Times New Roman" panose="02020603050405020304" pitchFamily="18" charset="0"/>
              </a:rPr>
              <a:t>d/update the  18 questions. (RABC is technical only) </a:t>
            </a:r>
          </a:p>
          <a:p>
            <a:pPr marL="400050" lvl="1">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cs typeface="Times New Roman" panose="02020603050405020304" pitchFamily="18" charset="0"/>
              </a:rPr>
              <a:t>For the Canada consultation on 6GHz, if anyone wants IEEE 802 to comment, please send some initial text before the end of the year. </a:t>
            </a:r>
            <a:endParaRPr lang="en-US" sz="1800" b="0" dirty="0">
              <a:solidFill>
                <a:srgbClr val="00B0F0"/>
              </a:solidFill>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3"/>
              </a:rPr>
              <a:t>https://mentor.ieee.org/802.18/dcn/20/18-20-0149-01-0000-apac-update-november-2020.pptx</a:t>
            </a:r>
            <a:endParaRPr lang="en-US"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3058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WP 5A Liaison on 252 – 296 GHz is out and has been passed onto 802.15 THz SC chair.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effectLst/>
                <a:latin typeface="Times New Roman" panose="02020603050405020304" pitchFamily="18" charset="0"/>
                <a:ea typeface="Times New Roman" panose="02020603050405020304" pitchFamily="18" charset="0"/>
              </a:rPr>
              <a:t>4 800-4 990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effectLst/>
                <a:latin typeface="Times New Roman" panose="02020603050405020304" pitchFamily="18" charset="0"/>
                <a:ea typeface="Times New Roman" panose="02020603050405020304" pitchFamily="18" charset="0"/>
              </a:rPr>
              <a:t>3 300-3 400MHz,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
        <p:nvSpPr>
          <p:cNvPr id="7" name="TextBox 6">
            <a:extLst>
              <a:ext uri="{FF2B5EF4-FFF2-40B4-BE49-F238E27FC236}">
                <a16:creationId xmlns:a16="http://schemas.microsoft.com/office/drawing/2014/main" id="{BA592A38-37DA-43F3-B29B-83A35AE6BD30}"/>
              </a:ext>
            </a:extLst>
          </p:cNvPr>
          <p:cNvSpPr txBox="1"/>
          <p:nvPr/>
        </p:nvSpPr>
        <p:spPr>
          <a:xfrm>
            <a:off x="685800" y="6081409"/>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yes</a:t>
            </a:r>
          </a:p>
          <a:p>
            <a:pPr lvl="1">
              <a:buFont typeface="Arial" panose="020B0604020202020204" pitchFamily="34" charset="0"/>
              <a:buChar char="•"/>
            </a:pPr>
            <a:r>
              <a:rPr lang="en-US" sz="1400" dirty="0"/>
              <a:t>As reported earlier, they denied motions to the stay and denied motions to expedite, so now there is basically no more clock to get to done.  So now this extends to get it finished to months +.</a:t>
            </a:r>
          </a:p>
          <a:p>
            <a:pPr lvl="1">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Latest: 	</a:t>
            </a:r>
            <a:r>
              <a:rPr lang="en-US" sz="1600" dirty="0">
                <a:effectLst/>
                <a:ea typeface="Times New Roman" panose="02020603050405020304" pitchFamily="18" charset="0"/>
                <a:cs typeface="Times New Roman" panose="02020603050405020304" pitchFamily="18" charset="0"/>
              </a:rPr>
              <a:t>April 16, 2021	Final Briefs</a:t>
            </a:r>
          </a:p>
          <a:p>
            <a:pPr lvl="1">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BTW – FCC KDB </a:t>
            </a:r>
            <a:r>
              <a:rPr lang="en-US" sz="1800" u="sng" dirty="0">
                <a:solidFill>
                  <a:srgbClr val="0000FF"/>
                </a:solidFill>
                <a:effectLst/>
                <a:ea typeface="Times New Roman" panose="02020603050405020304" pitchFamily="18" charset="0"/>
                <a:hlinkClick r:id="rId3"/>
              </a:rPr>
              <a:t>987594</a:t>
            </a:r>
            <a:r>
              <a:rPr lang="en-US" sz="1800" dirty="0">
                <a:effectLst/>
                <a:ea typeface="Times New Roman" panose="02020603050405020304" pitchFamily="18" charset="0"/>
              </a:rPr>
              <a:t> for 6GHz is out. </a:t>
            </a:r>
          </a:p>
          <a:p>
            <a:pPr>
              <a:buFont typeface="Arial" panose="020B0604020202020204" pitchFamily="34" charset="0"/>
              <a:buChar char="•"/>
            </a:pPr>
            <a:r>
              <a:rPr lang="en-US" sz="1800" dirty="0">
                <a:ea typeface="Times New Roman" panose="02020603050405020304" pitchFamily="18" charset="0"/>
              </a:rPr>
              <a:t>Also first Wi-Fi device certified for use in 6GHz: </a:t>
            </a:r>
            <a:r>
              <a:rPr lang="en-US" sz="1800" dirty="0">
                <a:hlinkClick r:id="rId4"/>
              </a:rPr>
              <a:t>https://docs.fcc.gov/public/attachments/DOC-368593A1.pdf</a:t>
            </a:r>
            <a:r>
              <a:rPr lang="en-US" sz="1800" dirty="0"/>
              <a:t> </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5"/>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r>
              <a:rPr lang="en-US" sz="1800" dirty="0"/>
              <a:t>Last MSG meeting – 20Nov20</a:t>
            </a:r>
          </a:p>
          <a:p>
            <a:pPr lvl="1">
              <a:spcBef>
                <a:spcPts val="0"/>
              </a:spcBef>
              <a:buFont typeface="Arial" panose="020B0604020202020204" pitchFamily="34" charset="0"/>
              <a:buChar char="•"/>
            </a:pPr>
            <a:r>
              <a:rPr lang="en-US" sz="1400" dirty="0"/>
              <a:t>This call and the work stream calls are progressing well and  everyone working together. </a:t>
            </a:r>
          </a:p>
          <a:p>
            <a:pPr>
              <a:spcBef>
                <a:spcPts val="0"/>
              </a:spcBef>
              <a:buFont typeface="Arial" panose="020B0604020202020204" pitchFamily="34" charset="0"/>
              <a:buChar char="•"/>
            </a:pPr>
            <a:r>
              <a:rPr lang="en-US" sz="1800" dirty="0"/>
              <a:t>Next overall MSG meeting  - 18Dec20</a:t>
            </a: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a:t>
            </a:r>
          </a:p>
        </p:txBody>
      </p:sp>
      <p:sp>
        <p:nvSpPr>
          <p:cNvPr id="3" name="Content Placeholder 2"/>
          <p:cNvSpPr>
            <a:spLocks noGrp="1"/>
          </p:cNvSpPr>
          <p:nvPr>
            <p:ph idx="1"/>
          </p:nvPr>
        </p:nvSpPr>
        <p:spPr>
          <a:xfrm>
            <a:off x="698889" y="935885"/>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From the ad hoc meeting on the 8</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of Dec.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Key starting priority:  start with just frequency bands and 802 standards</a:t>
            </a:r>
          </a:p>
          <a:p>
            <a:pPr marL="1543050" lvl="3">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Later we can build on that with prioritizing other areas such as domains, licensed exempt or licensed and etc. as previously discussed. </a:t>
            </a: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This does not line up with all the possible audiences and the audiences need to consider all the 802 WGs. Including .16, .22, etc.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For 802.11, annex E is already there and is being maintained, so should just point there and not re-create it. </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So maybe this </a:t>
            </a:r>
            <a:r>
              <a:rPr lang="en-US" sz="1600" dirty="0">
                <a:ea typeface="Calibri" panose="020F0502020204030204" pitchFamily="34" charset="0"/>
              </a:rPr>
              <a:t>new effort</a:t>
            </a:r>
            <a:r>
              <a:rPr lang="en-US" sz="1600" dirty="0">
                <a:effectLst/>
                <a:ea typeface="Calibri" panose="020F0502020204030204" pitchFamily="34" charset="0"/>
              </a:rPr>
              <a:t> is more where to look for the</a:t>
            </a:r>
            <a:r>
              <a:rPr lang="en-US" sz="1600" dirty="0">
                <a:ea typeface="Calibri" panose="020F0502020204030204" pitchFamily="34" charset="0"/>
              </a:rPr>
              <a:t> table of bands for the different Standards. tbd. </a:t>
            </a:r>
          </a:p>
          <a:p>
            <a:pPr marL="1543050" lvl="3">
              <a:spcBef>
                <a:spcPts val="0"/>
              </a:spcBef>
              <a:spcAft>
                <a:spcPts val="0"/>
              </a:spcAft>
              <a:buFont typeface="Arial" panose="020B0604020202020204" pitchFamily="34" charset="0"/>
              <a:buChar char="•"/>
            </a:pP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400" dirty="0">
                <a:effectLst/>
                <a:ea typeface="Calibri" panose="020F0502020204030204" pitchFamily="34" charset="0"/>
              </a:rPr>
              <a:t>802 wireless standards developers		</a:t>
            </a:r>
            <a:r>
              <a:rPr lang="en-US" sz="1400" dirty="0">
                <a:ea typeface="Calibri" panose="020F0502020204030204" pitchFamily="34" charset="0"/>
              </a:rPr>
              <a:t>2) 802.19 wireless coexistence working group</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3</a:t>
            </a:r>
            <a:r>
              <a:rPr lang="en-US" sz="1400" dirty="0">
                <a:effectLst/>
                <a:ea typeface="Calibri" panose="020F0502020204030204" pitchFamily="34" charset="0"/>
              </a:rPr>
              <a:t>) non-802 wireless standards developers	</a:t>
            </a:r>
            <a:r>
              <a:rPr lang="en-US" sz="1400" dirty="0">
                <a:ea typeface="Calibri" panose="020F0502020204030204" pitchFamily="34" charset="0"/>
              </a:rPr>
              <a:t>4</a:t>
            </a:r>
            <a:r>
              <a:rPr lang="en-US" sz="14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5</a:t>
            </a:r>
            <a:r>
              <a:rPr lang="en-US" sz="1400" dirty="0">
                <a:effectLst/>
                <a:ea typeface="Calibri" panose="020F0502020204030204" pitchFamily="34" charset="0"/>
              </a:rPr>
              <a:t>) ITU-R						</a:t>
            </a:r>
            <a:r>
              <a:rPr lang="en-US" sz="1400" dirty="0">
                <a:ea typeface="Calibri" panose="020F0502020204030204" pitchFamily="34" charset="0"/>
              </a:rPr>
              <a:t>6) 802.18 Radio Regulatory TAG.</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7) I</a:t>
            </a:r>
            <a:r>
              <a:rPr lang="en-US" sz="1400" dirty="0">
                <a:ea typeface="Calibri" panose="020F0502020204030204" pitchFamily="34" charset="0"/>
              </a:rPr>
              <a:t>mplementors </a:t>
            </a:r>
            <a:r>
              <a:rPr lang="en-US" sz="14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3573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Working on creating an ad hoc team, .18 chair to lead the .18/.19 joint effort with all the wireless groups participating. </a:t>
            </a:r>
          </a:p>
          <a:p>
            <a:pPr marL="68580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Ben</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will reach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will reach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The ad hoc team on the table of frequency bands will meet over the next weeks/few months, take the new input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report in the .18 weekly teleconferences as appropriate.</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IEEE 802 cha</a:t>
            </a:r>
            <a:r>
              <a:rPr lang="en-US" sz="1800" b="0" dirty="0">
                <a:latin typeface="Segoe UI" panose="020B0502040204020203" pitchFamily="34" charset="0"/>
                <a:ea typeface="Times New Roman" panose="02020603050405020304" pitchFamily="18" charset="0"/>
                <a:cs typeface="Times New Roman" panose="02020603050405020304" pitchFamily="18" charset="0"/>
              </a:rPr>
              <a:t>ir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was on an interesting NSF Workshop Panel for the Spectrum Innovation Initiative National Center for Wireless Spectrum Research.  A former 802 member</a:t>
            </a:r>
            <a:r>
              <a:rPr lang="en-US" sz="1800" b="0" dirty="0">
                <a:latin typeface="Segoe UI" panose="020B0502040204020203" pitchFamily="34" charset="0"/>
                <a:ea typeface="Times New Roman" panose="02020603050405020304" pitchFamily="18" charset="0"/>
                <a:cs typeface="Times New Roman" panose="02020603050405020304" pitchFamily="18" charset="0"/>
              </a:rPr>
              <a:t>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was also on the panel.  </a:t>
            </a:r>
            <a:r>
              <a:rPr lang="en-US" sz="1800" b="0" dirty="0">
                <a:latin typeface="Segoe UI" panose="020B0502040204020203" pitchFamily="34" charset="0"/>
                <a:ea typeface="Times New Roman" panose="02020603050405020304" pitchFamily="18" charset="0"/>
                <a:cs typeface="Times New Roman" panose="02020603050405020304" pitchFamily="18" charset="0"/>
              </a:rPr>
              <a:t>They</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had a lively discussion on 802.11/cellular coexistence and fair sharing of unlicensed spectrum.  One of the points made is that deliberations on fair sharing must include economic considerations.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Coincidentally it was discovered these notices from the FCC regarding the importance of including economics into the decision-making process.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Press release: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3"/>
              </a:rPr>
              <a:t>https://docs.fcc.gov/public/attachments/DOC-368272A1.pdf</a:t>
            </a:r>
            <a:endParaRPr lang="en-US" sz="1600" b="0" u="sng"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Memorandum: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4"/>
              </a:rPr>
              <a:t>https://docs.fcc.gov/public/attachments/DOC-368271A1.pdf</a:t>
            </a:r>
            <a:endParaRPr lang="en-US" sz="16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Does this affect anything </a:t>
            </a:r>
            <a:r>
              <a:rPr lang="en-US" sz="1800" b="0" dirty="0">
                <a:latin typeface="Segoe UI" panose="020B0502040204020203" pitchFamily="34" charset="0"/>
                <a:ea typeface="Times New Roman" panose="02020603050405020304" pitchFamily="18" charset="0"/>
                <a:cs typeface="Times New Roman" panose="02020603050405020304" pitchFamily="18" charset="0"/>
              </a:rPr>
              <a:t>our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Radio Regulatory group is doing or to 	consider moving forward?  </a:t>
            </a: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Will review one last time next week (17</a:t>
            </a:r>
            <a:r>
              <a:rPr lang="en-US" sz="1800" b="0" baseline="30000" dirty="0">
                <a:effectLst/>
                <a:latin typeface="Segoe UI" panose="020B0502040204020203" pitchFamily="34" charset="0"/>
                <a:ea typeface="Times New Roman" panose="02020603050405020304" pitchFamily="18" charset="0"/>
                <a:cs typeface="Times New Roman" panose="02020603050405020304" pitchFamily="18" charset="0"/>
              </a:rPr>
              <a:t>th</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10Dec20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51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51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For the Canada consultation on 6GHz, if anyone wants IEEE 802 to comment, please send some initial text before the end of the year. </a:t>
            </a:r>
            <a:endParaRPr lang="en-US" sz="1800" b="0" dirty="0">
              <a:solidFill>
                <a:srgbClr val="00B0F0"/>
              </a:solidFill>
              <a:ea typeface="Times New Roman" panose="02020603050405020304" pitchFamily="18" charset="0"/>
              <a:cs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The ad hoc team on the table of frequency bands will meet over the next weeks/few months, take the new input and work on a recommendation.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685800" lvl="1">
              <a:buClr>
                <a:srgbClr val="00B0F0"/>
              </a:buClr>
              <a:buFont typeface="Wingdings" panose="05000000000000000000" pitchFamily="2" charset="2"/>
              <a:buChar char="q"/>
            </a:pPr>
            <a:r>
              <a:rPr lang="en-US" sz="1600" b="0" dirty="0">
                <a:solidFill>
                  <a:srgbClr val="00B0F0"/>
                </a:solidFill>
              </a:rPr>
              <a:t>Work with APT so IEEE 802 is a recognized SDO for comments.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10Dec20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10Dec20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dirty="0">
                <a:solidFill>
                  <a:srgbClr val="7030A0"/>
                </a:solidFill>
              </a:rPr>
              <a:t>There will be no call on 24</a:t>
            </a:r>
            <a:r>
              <a:rPr lang="en-US" sz="2000" baseline="30000" dirty="0">
                <a:solidFill>
                  <a:srgbClr val="7030A0"/>
                </a:solidFill>
              </a:rPr>
              <a:t>th</a:t>
            </a:r>
            <a:r>
              <a:rPr lang="en-US" sz="2000" dirty="0">
                <a:solidFill>
                  <a:srgbClr val="7030A0"/>
                </a:solidFill>
              </a:rPr>
              <a:t> of Dec20 (2 weeks out).  </a:t>
            </a:r>
          </a:p>
          <a:p>
            <a:pPr marL="285750" indent="-285750">
              <a:buFont typeface="Arial" panose="020B0604020202020204" pitchFamily="34" charset="0"/>
              <a:buChar char="•"/>
            </a:pPr>
            <a:r>
              <a:rPr lang="en-US" sz="2000" dirty="0">
                <a:solidFill>
                  <a:srgbClr val="7030A0"/>
                </a:solidFill>
              </a:rPr>
              <a:t>What about 31</a:t>
            </a:r>
            <a:r>
              <a:rPr lang="en-US" sz="2000" baseline="30000" dirty="0">
                <a:solidFill>
                  <a:srgbClr val="7030A0"/>
                </a:solidFill>
              </a:rPr>
              <a:t>st</a:t>
            </a:r>
            <a:r>
              <a:rPr lang="en-US" sz="2000" dirty="0">
                <a:solidFill>
                  <a:srgbClr val="7030A0"/>
                </a:solidFill>
              </a:rPr>
              <a:t>?  Discussed - plan is not to meet on the 31st either. </a:t>
            </a:r>
          </a:p>
          <a:p>
            <a:pPr marL="285750" indent="-285750">
              <a:buFont typeface="Arial" panose="020B0604020202020204" pitchFamily="34" charset="0"/>
              <a:buChar char="•"/>
            </a:pPr>
            <a:r>
              <a:rPr lang="en-US" sz="2000" b="0" dirty="0">
                <a:solidFill>
                  <a:schemeClr val="tx1"/>
                </a:solidFill>
              </a:rPr>
              <a:t>Attendance on-line today: _19_ and voters on-line: _15___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20may21)</a:t>
            </a:r>
            <a:r>
              <a:rPr lang="en-US" sz="2000" dirty="0"/>
              <a:t>: ) </a:t>
            </a:r>
            <a:r>
              <a:rPr lang="en-US" sz="1800" dirty="0"/>
              <a:t>17Dec20–</a:t>
            </a:r>
            <a:r>
              <a:rPr lang="en-US" sz="1800" i="1" u="sng" dirty="0"/>
              <a:t>15:00–&lt;15:55</a:t>
            </a:r>
            <a:r>
              <a:rPr lang="en-US" sz="1800" dirty="0"/>
              <a:t> ET</a:t>
            </a:r>
            <a:r>
              <a:rPr lang="en-US" sz="2000" dirty="0"/>
              <a:t> </a:t>
            </a:r>
          </a:p>
          <a:p>
            <a:pPr lvl="1">
              <a:spcBef>
                <a:spcPts val="0"/>
              </a:spcBef>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sz="1600" dirty="0"/>
              <a:t>(r16 is only good to 07Jan21, new call in after that.)</a:t>
            </a:r>
            <a:endParaRPr lang="en-US" altLang="en-US" sz="1800" b="1" i="1" dirty="0"/>
          </a:p>
          <a:p>
            <a:pPr lvl="2">
              <a:spcBef>
                <a:spcPts val="0"/>
              </a:spcBef>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spcBef>
                <a:spcPts val="0"/>
              </a:spcBef>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15:58et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30Jul20</a:t>
            </a:r>
            <a:r>
              <a:rPr lang="en-US" sz="2400" dirty="0">
                <a:highlight>
                  <a:srgbClr val="808080"/>
                </a:highlight>
              </a:rPr>
              <a:t> to 07Jan21</a:t>
            </a:r>
          </a:p>
        </p:txBody>
      </p:sp>
    </p:spTree>
    <p:extLst>
      <p:ext uri="{BB962C8B-B14F-4D97-AF65-F5344CB8AC3E}">
        <p14:creationId xmlns:p14="http://schemas.microsoft.com/office/powerpoint/2010/main" val="2490176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a:t>
            </a:r>
            <a:r>
              <a:rPr lang="en-US" sz="1400" dirty="0">
                <a:solidFill>
                  <a:schemeClr val="bg1">
                    <a:lumMod val="85000"/>
                  </a:schemeClr>
                </a:solidFill>
                <a:latin typeface="Consolas" panose="020B0609020204030204" pitchFamily="49" charset="0"/>
                <a:ea typeface="Times New Roman" panose="02020603050405020304" pitchFamily="18" charset="0"/>
              </a:rPr>
              <a:t>14</a:t>
            </a:r>
            <a:r>
              <a:rPr lang="en-US" sz="1400" dirty="0">
                <a:solidFill>
                  <a:schemeClr val="bg1">
                    <a:lumMod val="85000"/>
                  </a:schemeClr>
                </a:solidFill>
                <a:effectLst/>
                <a:latin typeface="Consolas" panose="020B0609020204030204" pitchFamily="49" charset="0"/>
                <a:ea typeface="Times New Roman" panose="02020603050405020304" pitchFamily="18" charset="0"/>
              </a:rPr>
              <a:t>-Jan-21 until </a:t>
            </a:r>
            <a:r>
              <a:rPr lang="en-US" sz="1400" dirty="0">
                <a:solidFill>
                  <a:schemeClr val="bg1">
                    <a:lumMod val="85000"/>
                  </a:schemeClr>
                </a:solidFill>
                <a:latin typeface="Consolas" panose="020B0609020204030204" pitchFamily="49" charset="0"/>
                <a:ea typeface="Times New Roman" panose="02020603050405020304" pitchFamily="18" charset="0"/>
              </a:rPr>
              <a:t>20</a:t>
            </a:r>
            <a:r>
              <a:rPr lang="en-US" sz="1400" dirty="0">
                <a:solidFill>
                  <a:schemeClr val="bg1">
                    <a:lumMod val="85000"/>
                  </a:schemeClr>
                </a:solidFill>
                <a:effectLst/>
                <a:latin typeface="Consolas" panose="020B0609020204030204" pitchFamily="49" charset="0"/>
                <a:ea typeface="Times New Roman" panose="02020603050405020304" pitchFamily="18" charset="0"/>
              </a:rPr>
              <a:t>-May-21 </a:t>
            </a:r>
            <a:r>
              <a:rPr lang="en-US" sz="1400" dirty="0">
                <a:effectLst/>
                <a:latin typeface="Consolas" panose="020B0609020204030204" pitchFamily="49" charset="0"/>
                <a:ea typeface="Times New Roman" panose="02020603050405020304" pitchFamily="18" charset="0"/>
              </a:rPr>
              <a:t>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latin typeface="Consolas" panose="020B0609020204030204" pitchFamily="49" charset="0"/>
                <a:ea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a:t>
            </a:r>
            <a:r>
              <a:rPr lang="en-US" sz="1400" u="sng" dirty="0">
                <a:solidFill>
                  <a:srgbClr val="0000FF"/>
                </a:solidFill>
                <a:effectLst/>
                <a:highlight>
                  <a:srgbClr val="FFFF00"/>
                </a:highlight>
                <a:latin typeface="Consolas" panose="020B0609020204030204" pitchFamily="49" charset="0"/>
                <a:ea typeface="Times New Roman" panose="02020603050405020304" pitchFamily="18" charset="0"/>
                <a:hlinkClick r:id="rId3"/>
              </a:rPr>
              <a:t>=</a:t>
            </a:r>
            <a:r>
              <a:rPr lang="en-US" sz="1400" u="sng" dirty="0">
                <a:solidFill>
                  <a:srgbClr val="0000FF"/>
                </a:solidFill>
                <a:effectLst/>
                <a:highlight>
                  <a:srgbClr val="FFFF00"/>
                </a:highlight>
                <a:latin typeface="Consolas" panose="020B0609020204030204" pitchFamily="49" charset="0"/>
                <a:ea typeface="Times New Roman" panose="02020603050405020304" pitchFamily="18" charset="0"/>
              </a:rPr>
              <a:t>____________________________</a:t>
            </a:r>
            <a:endParaRPr lang="en-US" sz="1400" dirty="0">
              <a:effectLst/>
              <a:highlight>
                <a:srgbClr val="FFFF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code):__________________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rrtag21a</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a:t>
            </a:r>
            <a:r>
              <a:rPr lang="en-US" sz="1400" dirty="0">
                <a:solidFill>
                  <a:schemeClr val="bg1">
                    <a:lumMod val="85000"/>
                  </a:schemeClr>
                </a:solidFill>
                <a:effectLst/>
                <a:latin typeface="Consolas" panose="020B0609020204030204" pitchFamily="49" charset="0"/>
                <a:ea typeface="Calibri" panose="020F0502020204030204" pitchFamily="34" charset="0"/>
              </a:rPr>
              <a:t>Thursday, January 14, 2021 until Thursday, May 20, 2021</a:t>
            </a:r>
            <a:r>
              <a:rPr lang="en-US" sz="1400" dirty="0">
                <a:solidFill>
                  <a:srgbClr val="666666"/>
                </a:solidFill>
                <a:effectLst/>
                <a:latin typeface="Consolas" panose="020B0609020204030204" pitchFamily="49" charset="0"/>
                <a:ea typeface="Calibri" panose="020F0502020204030204" pitchFamily="34" charset="0"/>
              </a:rPr>
              <a:t>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confirmed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10Dec20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10Dec20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10Dec20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10Dec20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30</a:t>
            </a:fld>
            <a:endParaRPr lang="en-US" altLang="en-US" sz="1200" b="0" dirty="0"/>
          </a:p>
        </p:txBody>
      </p:sp>
      <p:sp>
        <p:nvSpPr>
          <p:cNvPr id="2" name="Date Placeholder 1"/>
          <p:cNvSpPr>
            <a:spLocks noGrp="1"/>
          </p:cNvSpPr>
          <p:nvPr>
            <p:ph type="dt" idx="15"/>
          </p:nvPr>
        </p:nvSpPr>
        <p:spPr/>
        <p:txBody>
          <a:bodyPr/>
          <a:lstStyle/>
          <a:p>
            <a:r>
              <a:rPr lang="en-US"/>
              <a:t>10Dec20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10Dec20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10Dec20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10Dec20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10Dec20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r>
              <a:rPr lang="en-US" sz="1400" dirty="0"/>
              <a:t> – IEEE 802 Stds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p>
          <a:p>
            <a:pPr lvl="1">
              <a:spcBef>
                <a:spcPts val="0"/>
              </a:spcBef>
              <a:buFont typeface="Arial" panose="020B0604020202020204" pitchFamily="34" charset="0"/>
              <a:buChar char="•"/>
            </a:pPr>
            <a:r>
              <a:rPr lang="en-US" altLang="en-US" sz="1400" kern="0" dirty="0">
                <a:solidFill>
                  <a:schemeClr val="tx1"/>
                </a:solidFill>
              </a:rPr>
              <a:t>Ad hoc outcome and 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Economics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7785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03 December 2020 in document </a:t>
            </a:r>
            <a:r>
              <a:rPr lang="en-GB" sz="1600" b="0" dirty="0">
                <a:solidFill>
                  <a:schemeClr val="bg1">
                    <a:lumMod val="75000"/>
                  </a:schemeClr>
                </a:solidFill>
                <a:ea typeface="SimSun" panose="02010600030101010101" pitchFamily="2" charset="-122"/>
                <a:hlinkClick r:id="rId3"/>
              </a:rPr>
              <a:t>https://mentor.ieee.org/802.18/dcn/20/18-20-0153-00-0000-minutes-03dec20-rrtag-teleconference.docx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04-Dec-2020 11:57:30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Vijay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10Dec20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 </a:t>
            </a: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a:t>
            </a:r>
          </a:p>
          <a:p>
            <a:pPr lvl="1">
              <a:buFont typeface="Arial" panose="020B0604020202020204" pitchFamily="34" charset="0"/>
              <a:buChar char="•"/>
            </a:pPr>
            <a:r>
              <a:rPr lang="en-US" altLang="en-US" sz="1600" dirty="0">
                <a:solidFill>
                  <a:schemeClr val="tx1"/>
                </a:solidFill>
              </a:rPr>
              <a:t>802.11 -  11-15jan21</a:t>
            </a:r>
          </a:p>
          <a:p>
            <a:pPr lvl="1">
              <a:buFont typeface="Arial" panose="020B0604020202020204" pitchFamily="34" charset="0"/>
              <a:buChar char="•"/>
            </a:pPr>
            <a:r>
              <a:rPr lang="en-US" altLang="en-US" sz="1600" b="0" dirty="0">
                <a:solidFill>
                  <a:schemeClr val="tx1"/>
                </a:solidFill>
              </a:rPr>
              <a:t>802.15 -  15-21jan21</a:t>
            </a:r>
          </a:p>
          <a:p>
            <a:pPr lvl="1">
              <a:buFont typeface="Arial" panose="020B0604020202020204" pitchFamily="34" charset="0"/>
              <a:buChar char="•"/>
            </a:pPr>
            <a:r>
              <a:rPr lang="en-US" altLang="en-US" sz="1600" dirty="0">
                <a:solidFill>
                  <a:schemeClr val="tx1"/>
                </a:solidFill>
              </a:rPr>
              <a:t>802.19 -  not meeting</a:t>
            </a:r>
            <a:endParaRPr lang="en-US" altLang="en-US" sz="1600" b="0" dirty="0">
              <a:solidFill>
                <a:schemeClr val="tx1"/>
              </a:solidFill>
            </a:endParaRP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 EC at their monthly telecon this Tuesday (01Dec) </a:t>
            </a:r>
            <a:r>
              <a:rPr lang="en-US" altLang="en-US" sz="1600" dirty="0">
                <a:solidFill>
                  <a:schemeClr val="tx1"/>
                </a:solidFill>
              </a:rPr>
              <a:t>approved to cancel the in-person part</a:t>
            </a:r>
            <a:r>
              <a:rPr lang="en-US" altLang="en-US" sz="1600" b="0" dirty="0">
                <a:solidFill>
                  <a:schemeClr val="tx1"/>
                </a:solidFill>
              </a:rPr>
              <a:t> of the March 2021 Plenary originally at Hyatt Denver and to hold an electronic session for the plenary.  The EC will take up the rule exceptions needed like in July and Nov.</a:t>
            </a:r>
          </a:p>
          <a:p>
            <a:pPr lvl="1">
              <a:buFont typeface="Arial" panose="020B0604020202020204" pitchFamily="34" charset="0"/>
              <a:buChar char="•"/>
            </a:pPr>
            <a:r>
              <a:rPr lang="en-US" altLang="en-US" sz="1600" dirty="0">
                <a:solidFill>
                  <a:schemeClr val="tx1"/>
                </a:solidFill>
              </a:rPr>
              <a:t>Actual, dates are being worked on. </a:t>
            </a:r>
            <a:r>
              <a:rPr lang="en-US" altLang="en-US" sz="1600" b="0" dirty="0">
                <a:solidFill>
                  <a:schemeClr val="tx1"/>
                </a:solidFill>
              </a:rPr>
              <a:t>  </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WCSC straw poll a month or so ago was to continue with the contract with clear cancellation policies.  With that, the IEEE has new language on cancellation policies, considering the pandemic, so it is much clearer.  This week, the 9</a:t>
            </a:r>
            <a:r>
              <a:rPr lang="en-US" altLang="en-US" sz="1600" b="0" baseline="30000" dirty="0">
                <a:solidFill>
                  <a:schemeClr val="tx1"/>
                </a:solidFill>
              </a:rPr>
              <a:t>th</a:t>
            </a:r>
            <a:r>
              <a:rPr lang="en-US" altLang="en-US" sz="1600" b="0" dirty="0">
                <a:solidFill>
                  <a:schemeClr val="tx1"/>
                </a:solidFill>
              </a:rPr>
              <a:t>, the WCSC met and </a:t>
            </a:r>
            <a:r>
              <a:rPr lang="en-US" altLang="en-US" sz="1600" dirty="0">
                <a:solidFill>
                  <a:schemeClr val="tx1"/>
                </a:solidFill>
              </a:rPr>
              <a:t>plan is to review Panama at the 03Feb21 WCSC call</a:t>
            </a:r>
            <a:r>
              <a:rPr lang="en-US" altLang="en-US" sz="1600" b="0" dirty="0">
                <a:solidFill>
                  <a:schemeClr val="tx1"/>
                </a:solidFill>
              </a:rPr>
              <a:t>.  </a:t>
            </a:r>
            <a:endParaRPr lang="en-US" altLang="en-US" sz="1600" b="0" dirty="0">
              <a:solidFill>
                <a:schemeClr val="tx1"/>
              </a:solidFill>
              <a:highlight>
                <a:srgbClr val="FFFF00"/>
              </a:highlight>
            </a:endParaRP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56691</TotalTime>
  <Words>7366</Words>
  <Application>Microsoft Office PowerPoint</Application>
  <PresentationFormat>On-screen Show (4:3)</PresentationFormat>
  <Paragraphs>738</Paragraphs>
  <Slides>32</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4" baseType="lpstr">
      <vt:lpstr>Arial</vt:lpstr>
      <vt:lpstr>Calibri</vt:lpstr>
      <vt:lpstr>Consolas</vt:lpstr>
      <vt:lpstr>Helvetica</vt:lpstr>
      <vt:lpstr>Monotype Sorts</vt:lpstr>
      <vt:lpstr>Segoe UI</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MSG 6 GHz &amp; FCC</vt:lpstr>
      <vt:lpstr>Table of Frequency Bands – IEEE 802 Stds – background -1</vt:lpstr>
      <vt:lpstr>Table of Frequency Bands – background -2</vt:lpstr>
      <vt:lpstr>Table of Frequency Bands </vt:lpstr>
      <vt:lpstr>Table of Frequency Bands </vt:lpstr>
      <vt:lpstr>General Discussion Items</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3518</cp:revision>
  <cp:lastPrinted>1601-01-01T00:00:00Z</cp:lastPrinted>
  <dcterms:created xsi:type="dcterms:W3CDTF">2016-03-03T14:54:45Z</dcterms:created>
  <dcterms:modified xsi:type="dcterms:W3CDTF">2020-12-11T15:25:54Z</dcterms:modified>
</cp:coreProperties>
</file>