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4"/>
  </p:notesMasterIdLst>
  <p:handoutMasterIdLst>
    <p:handoutMasterId r:id="rId35"/>
  </p:handoutMasterIdLst>
  <p:sldIdLst>
    <p:sldId id="256" r:id="rId2"/>
    <p:sldId id="341" r:id="rId3"/>
    <p:sldId id="329" r:id="rId4"/>
    <p:sldId id="604" r:id="rId5"/>
    <p:sldId id="624" r:id="rId6"/>
    <p:sldId id="605" r:id="rId7"/>
    <p:sldId id="516" r:id="rId8"/>
    <p:sldId id="596" r:id="rId9"/>
    <p:sldId id="690" r:id="rId10"/>
    <p:sldId id="603" r:id="rId11"/>
    <p:sldId id="606" r:id="rId12"/>
    <p:sldId id="735" r:id="rId13"/>
    <p:sldId id="608" r:id="rId14"/>
    <p:sldId id="691" r:id="rId15"/>
    <p:sldId id="737" r:id="rId16"/>
    <p:sldId id="739" r:id="rId17"/>
    <p:sldId id="741" r:id="rId18"/>
    <p:sldId id="742" r:id="rId19"/>
    <p:sldId id="738" r:id="rId20"/>
    <p:sldId id="650" r:id="rId21"/>
    <p:sldId id="498" r:id="rId22"/>
    <p:sldId id="402" r:id="rId23"/>
    <p:sldId id="403" r:id="rId24"/>
    <p:sldId id="692" r:id="rId25"/>
    <p:sldId id="743" r:id="rId26"/>
    <p:sldId id="728" r:id="rId27"/>
    <p:sldId id="425" r:id="rId28"/>
    <p:sldId id="652" r:id="rId29"/>
    <p:sldId id="689" r:id="rId30"/>
    <p:sldId id="549" r:id="rId31"/>
    <p:sldId id="656" r:id="rId32"/>
    <p:sldId id="655" r:id="rId3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206" autoAdjust="0"/>
  </p:normalViewPr>
  <p:slideViewPr>
    <p:cSldViewPr>
      <p:cViewPr varScale="1">
        <p:scale>
          <a:sx n="84" d="100"/>
          <a:sy n="84" d="100"/>
        </p:scale>
        <p:origin x="108" y="780"/>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200" d="100"/>
        <a:sy n="200" d="100"/>
      </p:scale>
      <p:origin x="0" y="-7434"/>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10-Dec-20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7387680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9846440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9598266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118848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5"/>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6"/>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8"/>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0"/>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14"/>
              </a:rPr>
              <a:t>Butscheidt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None/>
            </a:pPr>
            <a:endParaRPr lang="en-US" sz="1200" b="0" dirty="0">
              <a:solidFill>
                <a:schemeClr val="tx1"/>
              </a:solidFill>
            </a:endParaRP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566279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10Dec20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10Dec20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10Dec20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802.18-20/0155r00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webapp/teldir/ListPersDetails.asp?PersId=7991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0/18-20-0149-01-0000-apac-update-november-2020.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slide" Target="slide26.xml"/></Relationships>
</file>

<file path=ppt/slides/_rels/slide14.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docs.fcc.gov/public/attachments/DOC-368272A1.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urldefense.com/v3/__https:/docs.fcc.gov/public/attachments/DOC-368271A1.pdf__;!!F7jv3iA!m13olgZ0cSG_3jouIBHdTZsoe-HyNyzDpHt4Jm_i33u7QqM3G245t11hNHUgJK5k6g$"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8.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53-00-0000-minutes-03dec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10Dec20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10 December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12353"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3"/>
              </a:rPr>
              <a:t>&lt;ojeu&gt;</a:t>
            </a:r>
            <a:r>
              <a:rPr lang="en-US" altLang="en-US" sz="1600" b="0" dirty="0"/>
              <a:t>   </a:t>
            </a:r>
            <a:r>
              <a:rPr lang="en-US" altLang="en-US" sz="1600" b="0" dirty="0">
                <a:hlinkClick r:id="rId4"/>
              </a:rPr>
              <a:t>&lt;HStds&gt;</a:t>
            </a:r>
            <a:r>
              <a:rPr lang="en-US" altLang="en-US" sz="1600" b="0" dirty="0"/>
              <a:t> </a:t>
            </a:r>
            <a:endParaRPr lang="en-US" sz="16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call/meeting #108, 7-11Dec20  </a:t>
            </a:r>
            <a:r>
              <a:rPr lang="en-US" sz="1800" dirty="0">
                <a:solidFill>
                  <a:schemeClr val="tx1"/>
                </a:solidFill>
                <a:sym typeface="Wingdings" panose="05000000000000000000" pitchFamily="2" charset="2"/>
              </a:rPr>
              <a:t> this week</a:t>
            </a: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rPr>
              <a:t>______________</a:t>
            </a: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endParaRPr lang="en-US" sz="1600" dirty="0">
              <a:solidFill>
                <a:schemeClr val="tx1"/>
              </a:solidFill>
              <a:effectLst/>
              <a:ea typeface="Calibri" panose="020F0502020204030204" pitchFamily="34" charset="0"/>
            </a:endParaRP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endParaRPr lang="en-US" sz="1600" dirty="0">
              <a:solidFill>
                <a:schemeClr val="tx1"/>
              </a:solidFill>
              <a:effectLst/>
              <a:ea typeface="Calibri" panose="020F0502020204030204" pitchFamily="34" charset="0"/>
            </a:endParaRP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400" dirty="0">
                <a:solidFill>
                  <a:schemeClr val="tx1"/>
                </a:solidFill>
                <a:effectLst/>
                <a:ea typeface="Calibri" panose="020F0502020204030204" pitchFamily="34" charset="0"/>
              </a:rPr>
              <a:t>19nov20: Many go-to meetings.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rPr>
              <a:t>For 6GHz, there are </a:t>
            </a:r>
            <a:r>
              <a:rPr lang="en-US" sz="1400" dirty="0">
                <a:solidFill>
                  <a:schemeClr val="tx1"/>
                </a:solidFill>
                <a:effectLst/>
                <a:ea typeface="Calibri" panose="020F0502020204030204" pitchFamily="34" charset="0"/>
              </a:rPr>
              <a:t>many contributions for the 20Nov20 (tonight) call and would like to see many of those make it into the standard.   </a:t>
            </a:r>
          </a:p>
          <a:p>
            <a:pPr lvl="2">
              <a:spcBef>
                <a:spcPts val="0"/>
              </a:spcBef>
              <a:buFont typeface="Arial" panose="020B0604020202020204" pitchFamily="34" charset="0"/>
              <a:buChar char="•"/>
            </a:pPr>
            <a:r>
              <a:rPr lang="en-US" sz="1400" b="0" i="0" dirty="0">
                <a:solidFill>
                  <a:srgbClr val="000000"/>
                </a:solidFill>
                <a:effectLst/>
              </a:rPr>
              <a:t>DEN/BRAN-230021 (EN 303 687) HS for 6 GHz RLANs – </a:t>
            </a:r>
            <a:r>
              <a:rPr lang="en-US" sz="1400" dirty="0">
                <a:solidFill>
                  <a:schemeClr val="tx1"/>
                </a:solidFill>
                <a:ea typeface="Calibri" panose="020F0502020204030204" pitchFamily="34" charset="0"/>
              </a:rPr>
              <a:t>version 0.0.10 was approved as the first stable draft at ad-hoc last week, 09Nov20. </a:t>
            </a:r>
          </a:p>
          <a:p>
            <a:pPr lvl="1">
              <a:spcBef>
                <a:spcPts val="0"/>
              </a:spcBef>
              <a:buFont typeface="Arial" panose="020B0604020202020204" pitchFamily="34" charset="0"/>
              <a:buChar char="•"/>
            </a:pPr>
            <a:r>
              <a:rPr lang="en-US" sz="1400" dirty="0">
                <a:solidFill>
                  <a:schemeClr val="tx1"/>
                </a:solidFill>
                <a:effectLst/>
                <a:ea typeface="Calibri" panose="020F0502020204030204" pitchFamily="34" charset="0"/>
              </a:rPr>
              <a:t> 12nov20: Have planned for 6 GHz work, 20 and 30 </a:t>
            </a:r>
            <a:r>
              <a:rPr lang="en-US" sz="1400" dirty="0">
                <a:solidFill>
                  <a:schemeClr val="tx1"/>
                </a:solidFill>
                <a:ea typeface="Calibri" panose="020F0502020204030204" pitchFamily="34" charset="0"/>
              </a:rPr>
              <a:t>Nov</a:t>
            </a:r>
            <a:r>
              <a:rPr lang="en-US" sz="1400" dirty="0">
                <a:solidFill>
                  <a:schemeClr val="tx1"/>
                </a:solidFill>
                <a:effectLst/>
                <a:ea typeface="Calibri" panose="020F0502020204030204" pitchFamily="34" charset="0"/>
              </a:rPr>
              <a:t> calls, getting ready for meeting #108. </a:t>
            </a:r>
          </a:p>
          <a:p>
            <a:pPr lvl="2">
              <a:spcBef>
                <a:spcPts val="0"/>
              </a:spcBef>
              <a:buFont typeface="Arial" panose="020B0604020202020204" pitchFamily="34" charset="0"/>
              <a:buChar char="•"/>
            </a:pPr>
            <a:r>
              <a:rPr lang="en-US" sz="1400" dirty="0">
                <a:solidFill>
                  <a:schemeClr val="tx1"/>
                </a:solidFill>
                <a:effectLst/>
                <a:ea typeface="Calibri" panose="020F0502020204030204" pitchFamily="34" charset="0"/>
              </a:rPr>
              <a:t>Bran had one resolution meeting regarding "meeting minutes" since last week.</a:t>
            </a:r>
          </a:p>
          <a:p>
            <a:pPr marL="857250" lvl="2" indent="0">
              <a:spcBef>
                <a:spcPts val="0"/>
              </a:spcBef>
            </a:pPr>
            <a:endParaRPr lang="en-US" sz="1200" dirty="0">
              <a:solidFill>
                <a:schemeClr val="tx1"/>
              </a:solidFill>
            </a:endParaRPr>
          </a:p>
          <a:p>
            <a:pPr marL="457200" lvl="1" indent="0">
              <a:spcBef>
                <a:spcPts val="0"/>
              </a:spcBef>
            </a:pPr>
            <a:r>
              <a:rPr lang="en-US" sz="1400" dirty="0">
                <a:solidFill>
                  <a:schemeClr val="tx1"/>
                </a:solidFill>
              </a:rPr>
              <a:t> </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#72b,  03Nov20-22Feb20, correspondence   </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to share today</a:t>
            </a: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7"/>
              </a:rPr>
              <a:t>&lt;TG-11&gt;</a:t>
            </a:r>
            <a:r>
              <a:rPr lang="en-US" altLang="en-US" sz="1400" b="0" dirty="0"/>
              <a:t>  </a:t>
            </a:r>
            <a:r>
              <a:rPr lang="en-US" sz="1400" dirty="0">
                <a:solidFill>
                  <a:schemeClr val="tx1"/>
                </a:solidFill>
              </a:rPr>
              <a:t>call, on TR 103  665 resolution meeting, </a:t>
            </a:r>
            <a:r>
              <a:rPr lang="en-US" sz="1400" dirty="0">
                <a:solidFill>
                  <a:schemeClr val="tx1"/>
                </a:solidFill>
                <a:highlight>
                  <a:srgbClr val="C0C0C0"/>
                </a:highlight>
              </a:rPr>
              <a:t>24Nov20</a:t>
            </a:r>
          </a:p>
          <a:p>
            <a:pPr lvl="1">
              <a:spcBef>
                <a:spcPts val="0"/>
              </a:spcBef>
              <a:buFont typeface="Arial" panose="020B0604020202020204" pitchFamily="34" charset="0"/>
              <a:buChar char="•"/>
            </a:pPr>
            <a:r>
              <a:rPr lang="en-US" sz="1400" b="0" u="none" strike="noStrike" dirty="0">
                <a:solidFill>
                  <a:srgbClr val="000000"/>
                </a:solidFill>
                <a:effectLst/>
              </a:rPr>
              <a:t>ERMTG11(20)000066ReportMeeting minutes of G2M#15 on the 2.4 GHz SRDoc TR 103 665</a:t>
            </a:r>
          </a:p>
          <a:p>
            <a:pPr lvl="1">
              <a:spcBef>
                <a:spcPts val="0"/>
              </a:spcBef>
              <a:buFont typeface="Arial" panose="020B0604020202020204" pitchFamily="34" charset="0"/>
              <a:buChar char="•"/>
            </a:pPr>
            <a:r>
              <a:rPr lang="en-US" sz="1400" dirty="0"/>
              <a:t>Chair has been confirmed, </a:t>
            </a:r>
            <a:r>
              <a:rPr lang="en-US" sz="1200" b="0" i="0" dirty="0">
                <a:solidFill>
                  <a:srgbClr val="800080"/>
                </a:solidFill>
                <a:effectLst/>
                <a:latin typeface="Arial" panose="020B0604020202020204" pitchFamily="34" charset="0"/>
                <a:hlinkClick r:id="rId8"/>
              </a:rPr>
              <a:t>D'Angelo Wilfrid</a:t>
            </a:r>
            <a:r>
              <a:rPr lang="en-US" sz="1200" b="0" i="0" dirty="0">
                <a:solidFill>
                  <a:srgbClr val="800080"/>
                </a:solidFill>
                <a:effectLst/>
                <a:latin typeface="Arial" panose="020B0604020202020204" pitchFamily="34" charset="0"/>
              </a:rPr>
              <a:t> </a:t>
            </a:r>
            <a:r>
              <a:rPr lang="en-US" sz="1200" b="0" i="0" dirty="0">
                <a:solidFill>
                  <a:schemeClr val="tx1"/>
                </a:solidFill>
                <a:effectLst/>
                <a:latin typeface="Arial" panose="020B0604020202020204" pitchFamily="34" charset="0"/>
              </a:rPr>
              <a:t>of Intel Corp SAS.</a:t>
            </a:r>
            <a:endParaRPr lang="en-US" sz="1600" b="0" u="none" strike="noStrike" dirty="0">
              <a:solidFill>
                <a:schemeClr val="tx1"/>
              </a:solidFill>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10Dec20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90666" y="693761"/>
            <a:ext cx="8378520" cy="5781651"/>
          </a:xfrm>
        </p:spPr>
        <p:txBody>
          <a:bodyPr/>
          <a:lstStyle/>
          <a:p>
            <a:pPr>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last call,  #54 Plenary, 17-20Nov20  (next call, #55, 01-05Mar21)</a:t>
            </a:r>
            <a:endParaRPr lang="en-US" sz="1800" u="sng" dirty="0">
              <a:solidFill>
                <a:schemeClr val="tx1"/>
              </a:solidFill>
            </a:endParaRP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03dec: The list of 31 countries did not make the minutes, thought the 31 countries will be implementing the ECC DEC (20)01 by 18May21.  Some with caveats as expected. </a:t>
            </a:r>
          </a:p>
          <a:p>
            <a:pPr lvl="1">
              <a:spcBef>
                <a:spcPts val="0"/>
              </a:spcBef>
              <a:buFont typeface="Arial" panose="020B0604020202020204" pitchFamily="34" charset="0"/>
              <a:buChar char="•"/>
            </a:pPr>
            <a:r>
              <a:rPr lang="en-US" sz="1600" dirty="0">
                <a:solidFill>
                  <a:schemeClr val="tx1"/>
                </a:solidFill>
              </a:rPr>
              <a:t>19nov:</a:t>
            </a:r>
            <a:r>
              <a:rPr lang="en-US" sz="1400" dirty="0">
                <a:solidFill>
                  <a:schemeClr val="tx1"/>
                </a:solidFill>
              </a:rPr>
              <a:t>March is 2</a:t>
            </a:r>
            <a:r>
              <a:rPr lang="en-US" sz="1400" baseline="30000" dirty="0">
                <a:solidFill>
                  <a:schemeClr val="tx1"/>
                </a:solidFill>
              </a:rPr>
              <a:t>nd</a:t>
            </a:r>
            <a:r>
              <a:rPr lang="en-US" sz="1400" dirty="0">
                <a:solidFill>
                  <a:schemeClr val="tx1"/>
                </a:solidFill>
              </a:rPr>
              <a:t> meeting of </a:t>
            </a:r>
            <a:r>
              <a:rPr lang="en-US" sz="1400" dirty="0" err="1">
                <a:solidFill>
                  <a:schemeClr val="tx1"/>
                </a:solidFill>
              </a:rPr>
              <a:t>RSComm</a:t>
            </a:r>
            <a:r>
              <a:rPr lang="en-US" sz="1400" dirty="0">
                <a:solidFill>
                  <a:schemeClr val="tx1"/>
                </a:solidFill>
              </a:rPr>
              <a:t>, with all the admins, and will make final decision. </a:t>
            </a:r>
          </a:p>
          <a:p>
            <a:pPr>
              <a:buFont typeface="Wingdings" panose="05000000000000000000" pitchFamily="2" charset="2"/>
              <a:buChar char="v"/>
            </a:pPr>
            <a:endParaRPr lang="en-US" sz="1600" u="sng" dirty="0">
              <a:solidFill>
                <a:srgbClr val="0070C0"/>
              </a:solidFill>
            </a:endParaRPr>
          </a:p>
          <a:p>
            <a:pPr>
              <a:buFont typeface="Arial" panose="020B0604020202020204" pitchFamily="34" charset="0"/>
              <a:buChar char="•"/>
            </a:pPr>
            <a:endParaRPr lang="en-US" sz="1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next call/meeting  </a:t>
            </a:r>
            <a:r>
              <a:rPr lang="en-US" sz="1800" dirty="0"/>
              <a:t>#87,  11-15 Jan 21 </a:t>
            </a:r>
            <a:endParaRPr lang="en-US" sz="1800" dirty="0">
              <a:highlight>
                <a:srgbClr val="FFFF00"/>
              </a:highlight>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call/meeting: none</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&lt;WGFM&gt;</a:t>
            </a:r>
            <a:r>
              <a:rPr lang="en-US" altLang="en-US" sz="1800" b="0" dirty="0"/>
              <a:t>  </a:t>
            </a:r>
            <a:r>
              <a:rPr lang="en-US" altLang="en-US" sz="1800" dirty="0">
                <a:solidFill>
                  <a:schemeClr val="tx1"/>
                </a:solidFill>
              </a:rPr>
              <a:t>next meeting #98, 8-12Feb21</a:t>
            </a:r>
            <a:endParaRPr lang="en-US" sz="1800" b="0" dirty="0">
              <a:ea typeface="SimSun" panose="02010600030101010101" pitchFamily="2" charset="-122"/>
            </a:endParaRPr>
          </a:p>
          <a:p>
            <a:pPr marL="0" marR="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&lt;FM57&gt;</a:t>
            </a:r>
            <a:r>
              <a:rPr lang="en-US" altLang="en-US" sz="1800" b="0" dirty="0"/>
              <a:t>  </a:t>
            </a:r>
            <a:r>
              <a:rPr lang="en-US" altLang="en-US" sz="1800" dirty="0"/>
              <a:t>next call #13, </a:t>
            </a:r>
            <a:r>
              <a:rPr lang="en-US" sz="1800" dirty="0">
                <a:sym typeface="Wingdings" panose="05000000000000000000" pitchFamily="2" charset="2"/>
              </a:rPr>
              <a:t>18-21Jan21  			(#14, 12-15Apr21)</a:t>
            </a:r>
          </a:p>
          <a:p>
            <a:pPr lvl="1">
              <a:spcBef>
                <a:spcPts val="0"/>
              </a:spcBef>
              <a:spcAft>
                <a:spcPts val="0"/>
              </a:spcAft>
              <a:buFont typeface="Arial" panose="020B0604020202020204" pitchFamily="34" charset="0"/>
              <a:buChar char="•"/>
            </a:pPr>
            <a:r>
              <a:rPr lang="en-US" sz="1600" dirty="0">
                <a:solidFill>
                  <a:schemeClr val="tx1"/>
                </a:solidFill>
              </a:rPr>
              <a:t>nothing to share today</a:t>
            </a:r>
            <a:r>
              <a:rPr lang="en-US" sz="1400" dirty="0">
                <a:ea typeface="Calibri" panose="020F0502020204030204" pitchFamily="34" charset="0"/>
              </a:rPr>
              <a:t>. </a:t>
            </a:r>
            <a:endParaRPr lang="en-US" sz="1400" dirty="0">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10Dec20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1219201"/>
            <a:ext cx="8271387" cy="4495800"/>
          </a:xfrm>
        </p:spPr>
        <p:txBody>
          <a:bodyPr/>
          <a:lstStyle/>
          <a:p>
            <a:pPr marL="0" marR="0">
              <a:spcBef>
                <a:spcPts val="0"/>
              </a:spcBef>
              <a:spcAft>
                <a:spcPts val="0"/>
              </a:spcAft>
              <a:buFont typeface="Arial" panose="020B0604020202020204" pitchFamily="34" charset="0"/>
              <a:buChar char="•"/>
            </a:pPr>
            <a:r>
              <a:rPr lang="en-US" sz="1800" b="0" dirty="0">
                <a:effectLst/>
                <a:ea typeface="Times New Roman" panose="02020603050405020304" pitchFamily="18" charset="0"/>
                <a:cs typeface="Times New Roman" panose="02020603050405020304" pitchFamily="18" charset="0"/>
              </a:rPr>
              <a:t> </a:t>
            </a:r>
          </a:p>
          <a:p>
            <a:pPr marL="0" marR="0">
              <a:spcBef>
                <a:spcPts val="0"/>
              </a:spcBef>
              <a:spcAft>
                <a:spcPts val="0"/>
              </a:spcAft>
              <a:buFont typeface="Arial" panose="020B0604020202020204" pitchFamily="34" charset="0"/>
              <a:buChar char="•"/>
            </a:pPr>
            <a:r>
              <a:rPr lang="en-US" sz="1800" b="0" dirty="0">
                <a:ea typeface="Times New Roman" panose="02020603050405020304" pitchFamily="18" charset="0"/>
                <a:cs typeface="Times New Roman" panose="02020603050405020304" pitchFamily="18" charset="0"/>
              </a:rPr>
              <a:t> </a:t>
            </a:r>
          </a:p>
          <a:p>
            <a:pPr marL="0" marR="0">
              <a:spcBef>
                <a:spcPts val="0"/>
              </a:spcBef>
              <a:spcAft>
                <a:spcPts val="0"/>
              </a:spcAft>
              <a:buFont typeface="Arial" panose="020B0604020202020204" pitchFamily="34" charset="0"/>
              <a:buChar char="•"/>
            </a:pPr>
            <a:endParaRPr lang="en-US" sz="1800" b="0" dirty="0">
              <a:effectLst/>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10Dec20</a:t>
            </a:r>
            <a:endParaRPr lang="en-GB" dirty="0"/>
          </a:p>
        </p:txBody>
      </p:sp>
      <p:sp>
        <p:nvSpPr>
          <p:cNvPr id="7" name="TextBox 6">
            <a:extLst>
              <a:ext uri="{FF2B5EF4-FFF2-40B4-BE49-F238E27FC236}">
                <a16:creationId xmlns:a16="http://schemas.microsoft.com/office/drawing/2014/main" id="{B6195CE0-AAE3-498F-AAD5-63D7DDE0E713}"/>
              </a:ext>
            </a:extLst>
          </p:cNvPr>
          <p:cNvSpPr txBox="1"/>
          <p:nvPr/>
        </p:nvSpPr>
        <p:spPr>
          <a:xfrm>
            <a:off x="689585" y="5797611"/>
            <a:ext cx="8407656" cy="615553"/>
          </a:xfrm>
          <a:prstGeom prst="rect">
            <a:avLst/>
          </a:prstGeom>
          <a:noFill/>
        </p:spPr>
        <p:txBody>
          <a:bodyPr wrap="square" rtlCol="0">
            <a:spAutoFit/>
          </a:bodyPr>
          <a:lstStyle/>
          <a:p>
            <a:pPr marL="0">
              <a:spcBef>
                <a:spcPts val="0"/>
              </a:spcBef>
              <a:spcAft>
                <a:spcPts val="0"/>
              </a:spcAft>
              <a:buFont typeface="Arial" panose="020B0604020202020204" pitchFamily="34" charset="0"/>
              <a:buChar char="•"/>
            </a:pPr>
            <a:r>
              <a:rPr lang="en-US" sz="1800" dirty="0">
                <a:solidFill>
                  <a:schemeClr val="tx1"/>
                </a:solidFill>
              </a:rPr>
              <a:t>Remember nice APAC update from Plenary: </a:t>
            </a:r>
          </a:p>
          <a:p>
            <a:pPr marL="400050" lvl="1">
              <a:spcBef>
                <a:spcPts val="0"/>
              </a:spcBef>
              <a:spcAft>
                <a:spcPts val="0"/>
              </a:spcAft>
              <a:buFont typeface="Arial" panose="020B0604020202020204" pitchFamily="34" charset="0"/>
              <a:buChar char="•"/>
            </a:pPr>
            <a:r>
              <a:rPr lang="en-US" sz="1600" dirty="0">
                <a:hlinkClick r:id="rId3"/>
              </a:rPr>
              <a:t>https://mentor.ieee.org/802.18/dcn/20/18-20-0149-01-0000-apac-update-november-2020.pptx</a:t>
            </a:r>
            <a:endParaRPr lang="en-US"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10418"/>
            <a:ext cx="8305800" cy="5463999"/>
          </a:xfrm>
        </p:spPr>
        <p:txBody>
          <a:bodyPr/>
          <a:lstStyle/>
          <a:p>
            <a:pPr marL="285750" indent="-285750">
              <a:spcBef>
                <a:spcPts val="0"/>
              </a:spcBef>
              <a:buFont typeface="Arial" panose="020B0604020202020204" pitchFamily="34" charset="0"/>
              <a:buChar char="•"/>
            </a:pPr>
            <a:r>
              <a:rPr lang="en-US" sz="1800" b="0" dirty="0">
                <a:solidFill>
                  <a:schemeClr val="tx1"/>
                </a:solidFill>
              </a:rPr>
              <a:t>WP 5A Liaison on 252 – 296 GHz is out and has been passed onto 802.15 THz SC chair. </a:t>
            </a:r>
          </a:p>
          <a:p>
            <a:pPr marL="285750" indent="-285750">
              <a:spcBef>
                <a:spcPts val="0"/>
              </a:spcBef>
              <a:buFont typeface="Arial" panose="020B0604020202020204" pitchFamily="34" charset="0"/>
              <a:buChar char="•"/>
            </a:pPr>
            <a:r>
              <a:rPr lang="en-US" sz="1800" b="0" dirty="0">
                <a:solidFill>
                  <a:schemeClr val="tx1"/>
                </a:solidFill>
              </a:rPr>
              <a:t> </a:t>
            </a:r>
          </a:p>
          <a:p>
            <a:pPr marL="285750" indent="-285750">
              <a:spcBef>
                <a:spcPts val="0"/>
              </a:spcBef>
              <a:buFont typeface="Arial" panose="020B0604020202020204" pitchFamily="34" charset="0"/>
              <a:buChar char="•"/>
            </a:pPr>
            <a:r>
              <a:rPr lang="en-US" sz="1800" b="0" dirty="0">
                <a:solidFill>
                  <a:schemeClr val="tx1"/>
                </a:solidFill>
              </a:rPr>
              <a:t> </a:t>
            </a:r>
          </a:p>
          <a:p>
            <a:pPr marL="285750" indent="-285750">
              <a:spcBef>
                <a:spcPts val="0"/>
              </a:spcBef>
              <a:buFont typeface="Arial" panose="020B0604020202020204" pitchFamily="34" charset="0"/>
              <a:buChar char="•"/>
            </a:pPr>
            <a:r>
              <a:rPr lang="en-US" sz="1800" b="0" dirty="0">
                <a:solidFill>
                  <a:schemeClr val="tx1"/>
                </a:solidFill>
              </a:rPr>
              <a:t> </a:t>
            </a:r>
          </a:p>
          <a:p>
            <a:pPr marL="285750" indent="-285750">
              <a:spcBef>
                <a:spcPts val="0"/>
              </a:spcBef>
              <a:buFont typeface="Arial" panose="020B0604020202020204" pitchFamily="34" charset="0"/>
              <a:buChar char="•"/>
            </a:pPr>
            <a:r>
              <a:rPr lang="en-US" sz="1600" b="0" dirty="0">
                <a:solidFill>
                  <a:schemeClr val="tx1"/>
                </a:solidFill>
              </a:rPr>
              <a:t>WRC-23 agenda items</a:t>
            </a:r>
          </a:p>
          <a:p>
            <a:pPr lvl="1">
              <a:spcBef>
                <a:spcPts val="0"/>
              </a:spcBef>
              <a:buFont typeface="Arial" panose="020B0604020202020204" pitchFamily="34" charset="0"/>
              <a:buChar char="•"/>
            </a:pPr>
            <a:r>
              <a:rPr lang="en-US" sz="1400" dirty="0">
                <a:solidFill>
                  <a:schemeClr val="tx1"/>
                </a:solidFill>
              </a:rPr>
              <a:t>Updated WRC-23 Agenda Item list:  </a:t>
            </a:r>
            <a:r>
              <a:rPr lang="en-US" sz="1200" dirty="0">
                <a:solidFill>
                  <a:srgbClr val="00B0F0"/>
                </a:solidFill>
                <a:hlinkClick r:id="rId3"/>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400" dirty="0">
                <a:solidFill>
                  <a:srgbClr val="00B0F0"/>
                </a:solidFill>
                <a:effectLst/>
                <a:latin typeface="Times New Roman" panose="02020603050405020304" pitchFamily="18" charset="0"/>
                <a:ea typeface="SimSun" panose="02010600030101010101" pitchFamily="2" charset="-122"/>
              </a:rPr>
              <a:t>Need to start up document with 4 + 3 WRC-23 agenda items IEEE 802 should consider viewpoints on. </a:t>
            </a:r>
          </a:p>
          <a:p>
            <a:pPr lvl="1">
              <a:spcBef>
                <a:spcPts val="0"/>
              </a:spcBef>
              <a:buFont typeface="Arial" panose="020B0604020202020204" pitchFamily="34" charset="0"/>
              <a:buChar char="•"/>
            </a:pPr>
            <a:r>
              <a:rPr lang="en-US" sz="1400" dirty="0">
                <a:solidFill>
                  <a:schemeClr val="tx1"/>
                </a:solidFill>
              </a:rPr>
              <a:t>Btw- initial AIs to consider IEEE 802 viewpoints: </a:t>
            </a: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1.1	</a:t>
            </a:r>
            <a:r>
              <a:rPr lang="en-GB" sz="1200" dirty="0">
                <a:effectLst/>
                <a:latin typeface="Times New Roman" panose="02020603050405020304" pitchFamily="18" charset="0"/>
                <a:ea typeface="Times New Roman" panose="02020603050405020304" pitchFamily="18" charset="0"/>
              </a:rPr>
              <a:t>4 800-4 990 MHz and Resolution 223.  Connection w/ITS going there?</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1.2	</a:t>
            </a:r>
            <a:r>
              <a:rPr lang="en-GB" sz="1200" dirty="0">
                <a:effectLst/>
                <a:latin typeface="Times New Roman" panose="02020603050405020304" pitchFamily="18" charset="0"/>
                <a:ea typeface="Times New Roman" panose="02020603050405020304" pitchFamily="18" charset="0"/>
              </a:rPr>
              <a:t>3 300-3 400MHz, 3 600-3 800MHz, 6 425-7 025MHz, 7 025-7 125MHz and 10.0-10.5GHz for International Mobile Telecommunications (IMT) and resolution 245.</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1.5	4</a:t>
            </a:r>
            <a:r>
              <a:rPr lang="en-GB" sz="1200" dirty="0">
                <a:effectLst/>
                <a:latin typeface="Times New Roman" panose="02020603050405020304" pitchFamily="18" charset="0"/>
                <a:ea typeface="Times New Roman" panose="02020603050405020304" pitchFamily="18" charset="0"/>
              </a:rPr>
              <a:t>70-960 MHz in Region 1-consider possible regulatory actions, Resolution</a:t>
            </a:r>
            <a:r>
              <a:rPr lang="en-GB" sz="1200" b="1" dirty="0">
                <a:effectLst/>
                <a:latin typeface="Times New Roman" panose="02020603050405020304" pitchFamily="18" charset="0"/>
                <a:ea typeface="Times New Roman" panose="02020603050405020304" pitchFamily="18" charset="0"/>
              </a:rPr>
              <a:t> 235.</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10</a:t>
            </a:r>
            <a:r>
              <a:rPr lang="en-GB" sz="1200" b="1" dirty="0">
                <a:effectLst/>
                <a:latin typeface="Times New Roman" panose="02020603050405020304" pitchFamily="18" charset="0"/>
                <a:ea typeface="Times New Roman" panose="02020603050405020304" pitchFamily="18" charset="0"/>
              </a:rPr>
              <a:t>		</a:t>
            </a:r>
            <a:r>
              <a:rPr lang="en-GB" sz="1200" dirty="0">
                <a:solidFill>
                  <a:srgbClr val="444444"/>
                </a:solidFill>
                <a:effectLst/>
                <a:latin typeface="Times New Roman" panose="02020603050405020304" pitchFamily="18" charset="0"/>
                <a:ea typeface="Times New Roman" panose="02020603050405020304" pitchFamily="18" charset="0"/>
              </a:rPr>
              <a:t>recommend to the Council items for inclusion in the agenda for the next WRC, </a:t>
            </a:r>
          </a:p>
          <a:p>
            <a:pPr marL="800100" lvl="1">
              <a:spcBef>
                <a:spcPts val="0"/>
              </a:spcBef>
              <a:spcAft>
                <a:spcPts val="0"/>
              </a:spcAft>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Then need to find more info on the following. </a:t>
            </a:r>
            <a:endParaRPr lang="en-US" sz="14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 5		Report from the Radiocommunication Assembly, Nos. 135&amp;136 of Convention.</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 6		items requiring urgent action by study groups in preparation for next WRC.</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Times New Roman" panose="02020603050405020304" pitchFamily="18" charset="0"/>
              </a:rPr>
              <a:t> </a:t>
            </a:r>
            <a:r>
              <a:rPr lang="en-GB" sz="1200" dirty="0">
                <a:effectLst/>
                <a:latin typeface="Times New Roman" panose="02020603050405020304" pitchFamily="18" charset="0"/>
                <a:ea typeface="Times New Roman" panose="02020603050405020304" pitchFamily="18" charset="0"/>
              </a:rPr>
              <a:t>9		</a:t>
            </a:r>
            <a:r>
              <a:rPr lang="en-GB" sz="1200" dirty="0">
                <a:solidFill>
                  <a:srgbClr val="444444"/>
                </a:solidFill>
                <a:effectLst/>
                <a:latin typeface="Times New Roman" panose="02020603050405020304" pitchFamily="18" charset="0"/>
                <a:ea typeface="Times New Roman" panose="02020603050405020304" pitchFamily="18" charset="0"/>
              </a:rPr>
              <a:t>Report of Director of  Radiocommunication Bureau, Article 7 of  Convention.</a:t>
            </a:r>
            <a:endParaRPr lang="en-US" sz="1200"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600" b="0" u="sng" dirty="0">
                <a:solidFill>
                  <a:schemeClr val="tx1"/>
                </a:solidFill>
              </a:rPr>
              <a:t>After IEEE 802 viewpoints in place then APT WRC-23 possible contribution</a:t>
            </a:r>
            <a:r>
              <a:rPr lang="en-US" sz="1600" b="0" dirty="0">
                <a:solidFill>
                  <a:schemeClr val="tx1"/>
                </a:solidFill>
              </a:rPr>
              <a:t> on 6GHz and 7025-7125MHz, etc. by their next meeting in April ‘21 </a:t>
            </a:r>
            <a:endParaRPr lang="en-US" sz="1400" dirty="0">
              <a:solidFill>
                <a:schemeClr val="tx1"/>
              </a:solidFill>
            </a:endParaRPr>
          </a:p>
          <a:p>
            <a:pPr lvl="1" indent="-228600">
              <a:spcBef>
                <a:spcPts val="0"/>
              </a:spcBef>
              <a:spcAft>
                <a:spcPts val="0"/>
              </a:spcAft>
              <a:buFont typeface="+mj-lt"/>
              <a:buAutoNum type="romanLcParenR"/>
            </a:pPr>
            <a:r>
              <a:rPr lang="en-US" sz="1400" dirty="0">
                <a:solidFill>
                  <a:srgbClr val="00B0F0"/>
                </a:solidFill>
                <a:effectLst/>
                <a:ea typeface="Times New Roman" panose="02020603050405020304" pitchFamily="18" charset="0"/>
              </a:rPr>
              <a:t>Need to </a:t>
            </a:r>
            <a:r>
              <a:rPr lang="en-US" sz="1400" dirty="0">
                <a:solidFill>
                  <a:srgbClr val="00B0F0"/>
                </a:solidFill>
                <a:ea typeface="SimSun" panose="02010600030101010101" pitchFamily="2" charset="-122"/>
              </a:rPr>
              <a:t>w</a:t>
            </a:r>
            <a:r>
              <a:rPr lang="en-US" sz="1400" dirty="0">
                <a:solidFill>
                  <a:srgbClr val="00B0F0"/>
                </a:solidFill>
                <a:effectLst/>
                <a:ea typeface="SimSun" panose="02010600030101010101" pitchFamily="2" charset="-122"/>
              </a:rPr>
              <a:t>ork with APT so IEEE 802 is a recognized SDO for comments.</a:t>
            </a:r>
          </a:p>
          <a:p>
            <a:pPr lvl="1" indent="-228600">
              <a:spcBef>
                <a:spcPts val="0"/>
              </a:spcBef>
              <a:spcAft>
                <a:spcPts val="0"/>
              </a:spcAft>
              <a:buFont typeface="+mj-lt"/>
              <a:buAutoNum type="romanLcParenR"/>
            </a:pPr>
            <a:r>
              <a:rPr lang="en-US" sz="1400" dirty="0">
                <a:effectLst/>
                <a:ea typeface="Times New Roman" panose="02020603050405020304" pitchFamily="18" charset="0"/>
              </a:rPr>
              <a:t>Could we attend virtually, may have a better impact on our comments?   </a:t>
            </a:r>
            <a:endParaRPr lang="en-US" sz="1600" dirty="0">
              <a:effectLst/>
              <a:ea typeface="SimSu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10Dec20</a:t>
            </a:r>
            <a:endParaRPr lang="en-GB" dirty="0"/>
          </a:p>
        </p:txBody>
      </p:sp>
      <p:sp>
        <p:nvSpPr>
          <p:cNvPr id="7" name="TextBox 6">
            <a:extLst>
              <a:ext uri="{FF2B5EF4-FFF2-40B4-BE49-F238E27FC236}">
                <a16:creationId xmlns:a16="http://schemas.microsoft.com/office/drawing/2014/main" id="{BA592A38-37DA-43F3-B29B-83A35AE6BD30}"/>
              </a:ext>
            </a:extLst>
          </p:cNvPr>
          <p:cNvSpPr txBox="1"/>
          <p:nvPr/>
        </p:nvSpPr>
        <p:spPr>
          <a:xfrm>
            <a:off x="685800" y="6081409"/>
            <a:ext cx="75547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4" action="ppaction://hlinksldjump"/>
              </a:rPr>
              <a:t>see back up slides later</a:t>
            </a:r>
            <a:r>
              <a:rPr lang="en-US" sz="1200" dirty="0">
                <a:solidFill>
                  <a:schemeClr val="tx1"/>
                </a:solidFill>
                <a:hlinkClick r:id="rId4" action="ppaction://hlinksldjump"/>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MSG &amp; 6 GHz</a:t>
            </a:r>
            <a:endParaRPr lang="en-US" sz="2400" dirty="0"/>
          </a:p>
        </p:txBody>
      </p:sp>
      <p:sp>
        <p:nvSpPr>
          <p:cNvPr id="3" name="Content Placeholder 2"/>
          <p:cNvSpPr>
            <a:spLocks noGrp="1"/>
          </p:cNvSpPr>
          <p:nvPr>
            <p:ph idx="1"/>
          </p:nvPr>
        </p:nvSpPr>
        <p:spPr>
          <a:xfrm>
            <a:off x="698889" y="942973"/>
            <a:ext cx="7987911" cy="5532439"/>
          </a:xfrm>
        </p:spPr>
        <p:txBody>
          <a:bodyPr/>
          <a:lstStyle/>
          <a:p>
            <a:pPr>
              <a:buFont typeface="Arial" panose="020B0604020202020204" pitchFamily="34" charset="0"/>
              <a:buChar char="•"/>
            </a:pPr>
            <a:r>
              <a:rPr lang="en-US" sz="1800" dirty="0"/>
              <a:t>Any news on 1</a:t>
            </a:r>
            <a:r>
              <a:rPr lang="en-US" sz="1800" baseline="30000" dirty="0"/>
              <a:t>st</a:t>
            </a:r>
            <a:r>
              <a:rPr lang="en-US" sz="1800" dirty="0"/>
              <a:t> circuit court of appeals?   yes</a:t>
            </a:r>
          </a:p>
          <a:p>
            <a:pPr lvl="1">
              <a:buFont typeface="Arial" panose="020B0604020202020204" pitchFamily="34" charset="0"/>
              <a:buChar char="•"/>
            </a:pPr>
            <a:r>
              <a:rPr lang="en-US" sz="1400" dirty="0"/>
              <a:t>As reported earlier, they denied motions to the stay and denied motions to expedite, so now there is basically no more clock to get to done.  So now this extends to get it finished to months +.</a:t>
            </a:r>
          </a:p>
          <a:p>
            <a:pPr lvl="1">
              <a:buFont typeface="Arial" panose="020B0604020202020204" pitchFamily="34" charset="0"/>
              <a:buChar char="•"/>
            </a:pPr>
            <a:r>
              <a:rPr lang="en-US" sz="1600" dirty="0">
                <a:ea typeface="Times New Roman" panose="02020603050405020304" pitchFamily="18" charset="0"/>
                <a:cs typeface="Times New Roman" panose="02020603050405020304" pitchFamily="18" charset="0"/>
              </a:rPr>
              <a:t>Latest: 	</a:t>
            </a:r>
            <a:r>
              <a:rPr lang="en-US" sz="1600" dirty="0">
                <a:effectLst/>
                <a:ea typeface="Times New Roman" panose="02020603050405020304" pitchFamily="18" charset="0"/>
                <a:cs typeface="Times New Roman" panose="02020603050405020304" pitchFamily="18" charset="0"/>
              </a:rPr>
              <a:t>April 16, 2021	Final Briefs</a:t>
            </a:r>
          </a:p>
          <a:p>
            <a:pPr lvl="1">
              <a:buFont typeface="Arial" panose="020B0604020202020204" pitchFamily="34" charset="0"/>
              <a:buChar char="•"/>
            </a:pPr>
            <a:r>
              <a:rPr lang="en-US" sz="1600" dirty="0">
                <a:effectLst/>
                <a:ea typeface="Times New Roman" panose="02020603050405020304" pitchFamily="18" charset="0"/>
                <a:cs typeface="Times New Roman" panose="02020603050405020304" pitchFamily="18" charset="0"/>
              </a:rPr>
              <a:t> 			TBD			Oral Argument (probably just FCC and Petitioners)</a:t>
            </a:r>
          </a:p>
          <a:p>
            <a:pPr>
              <a:buFont typeface="Arial" panose="020B0604020202020204" pitchFamily="34" charset="0"/>
              <a:buChar char="•"/>
            </a:pPr>
            <a:r>
              <a:rPr lang="en-US" sz="1800" dirty="0"/>
              <a:t>Multi-stake holder group (MSG) on 6GHz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400" dirty="0"/>
              <a:t>From original organization meeting: </a:t>
            </a:r>
          </a:p>
          <a:p>
            <a:pPr lvl="2">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a:t>
            </a:r>
          </a:p>
          <a:p>
            <a:pPr lvl="3">
              <a:spcBef>
                <a:spcPts val="0"/>
              </a:spcBef>
              <a:buFont typeface="Arial" panose="020B0604020202020204" pitchFamily="34" charset="0"/>
              <a:buChar char="•"/>
            </a:pPr>
            <a:r>
              <a:rPr lang="en-US" sz="1200" dirty="0"/>
              <a:t>Including Outside/Field testing</a:t>
            </a:r>
          </a:p>
          <a:p>
            <a:pPr lvl="2">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2">
              <a:spcBef>
                <a:spcPts val="0"/>
              </a:spcBef>
              <a:buFont typeface="Arial" panose="020B0604020202020204" pitchFamily="34" charset="0"/>
              <a:buChar char="•"/>
            </a:pPr>
            <a:r>
              <a:rPr lang="en-US" sz="1400" dirty="0"/>
              <a:t>Work stream 3 - AFC and how it provides protection, etc. (Charter, Google, UTC)</a:t>
            </a:r>
          </a:p>
          <a:p>
            <a:pPr lvl="1">
              <a:spcBef>
                <a:spcPts val="0"/>
              </a:spcBef>
              <a:buFont typeface="Arial" panose="020B0604020202020204" pitchFamily="34" charset="0"/>
              <a:buChar char="•"/>
            </a:pPr>
            <a:r>
              <a:rPr lang="en-US" sz="1400" dirty="0"/>
              <a:t>Overall Co-chairs:  NPSTC, UTC, WFA, WISPA</a:t>
            </a:r>
          </a:p>
          <a:p>
            <a:pPr>
              <a:spcBef>
                <a:spcPts val="0"/>
              </a:spcBef>
              <a:buFont typeface="Arial" panose="020B0604020202020204" pitchFamily="34" charset="0"/>
              <a:buChar char="•"/>
            </a:pPr>
            <a:r>
              <a:rPr lang="en-US" sz="1800" dirty="0"/>
              <a:t>Last MSG meeting – 20Nov20</a:t>
            </a:r>
          </a:p>
          <a:p>
            <a:pPr lvl="1">
              <a:spcBef>
                <a:spcPts val="0"/>
              </a:spcBef>
              <a:buFont typeface="Arial" panose="020B0604020202020204" pitchFamily="34" charset="0"/>
              <a:buChar char="•"/>
            </a:pPr>
            <a:r>
              <a:rPr lang="en-US" sz="1400" dirty="0"/>
              <a:t>Will discuss this week(10</a:t>
            </a:r>
            <a:r>
              <a:rPr lang="en-US" sz="1400" baseline="30000" dirty="0"/>
              <a:t>th</a:t>
            </a:r>
            <a:r>
              <a:rPr lang="en-US" sz="1400" dirty="0"/>
              <a:t>)</a:t>
            </a:r>
          </a:p>
          <a:p>
            <a:pPr lvl="1">
              <a:spcBef>
                <a:spcPts val="0"/>
              </a:spcBef>
              <a:buFont typeface="Arial" panose="020B0604020202020204" pitchFamily="34" charset="0"/>
              <a:buChar char="•"/>
            </a:pPr>
            <a:r>
              <a:rPr lang="en-US" sz="1400" dirty="0"/>
              <a:t> </a:t>
            </a:r>
          </a:p>
          <a:p>
            <a:pPr lvl="1">
              <a:spcBef>
                <a:spcPts val="0"/>
              </a:spcBef>
              <a:buFont typeface="Arial" panose="020B0604020202020204" pitchFamily="34" charset="0"/>
              <a:buChar char="•"/>
            </a:pPr>
            <a:r>
              <a:rPr lang="en-US" sz="1400" dirty="0"/>
              <a:t> </a:t>
            </a:r>
          </a:p>
          <a:p>
            <a:pPr lvl="1">
              <a:spcBef>
                <a:spcPts val="0"/>
              </a:spcBef>
              <a:buFont typeface="Arial" panose="020B0604020202020204" pitchFamily="34" charset="0"/>
              <a:buChar char="•"/>
            </a:pPr>
            <a:r>
              <a:rPr lang="en-US" sz="1400" dirty="0"/>
              <a:t>  </a:t>
            </a:r>
          </a:p>
          <a:p>
            <a:pPr>
              <a:spcBef>
                <a:spcPts val="0"/>
              </a:spcBef>
              <a:buFont typeface="Arial" panose="020B0604020202020204" pitchFamily="34" charset="0"/>
              <a:buChar char="•"/>
            </a:pPr>
            <a:r>
              <a:rPr lang="en-US" sz="1800" dirty="0"/>
              <a:t>Next MSG meeting  - 18Dec20</a:t>
            </a:r>
            <a:r>
              <a:rPr lang="en-US" sz="1600" b="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endParaRPr lang="en-US" sz="1600" b="0" dirty="0"/>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10Dec20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10Dec20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10Dec20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a:t>
            </a:r>
          </a:p>
        </p:txBody>
      </p:sp>
      <p:sp>
        <p:nvSpPr>
          <p:cNvPr id="3" name="Content Placeholder 2"/>
          <p:cNvSpPr>
            <a:spLocks noGrp="1"/>
          </p:cNvSpPr>
          <p:nvPr>
            <p:ph idx="1"/>
          </p:nvPr>
        </p:nvSpPr>
        <p:spPr>
          <a:xfrm>
            <a:off x="709973" y="1076178"/>
            <a:ext cx="8153400" cy="5477022"/>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From the ad hoc meeting on the 8</a:t>
            </a:r>
            <a:r>
              <a:rPr lang="en-US" sz="1800" baseline="30000" dirty="0">
                <a:solidFill>
                  <a:srgbClr val="333333"/>
                </a:solidFill>
                <a:ea typeface="Times New Roman" panose="02020603050405020304" pitchFamily="18" charset="0"/>
              </a:rPr>
              <a:t>th</a:t>
            </a:r>
            <a:r>
              <a:rPr lang="en-US" sz="1800" dirty="0">
                <a:solidFill>
                  <a:srgbClr val="333333"/>
                </a:solidFill>
                <a:ea typeface="Times New Roman" panose="02020603050405020304" pitchFamily="18" charset="0"/>
              </a:rPr>
              <a:t> of Dec.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Possible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bands for coexistence assessment.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Key starting priority:  start with frequency bands then list the standards</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Later we can build on that with prioritizing other areas such as domains, licensed exempt or licensed and etc. as previously discussed. </a:t>
            </a:r>
            <a:r>
              <a:rPr lang="en-US" sz="1600" b="1"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8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Possible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3</a:t>
            </a:r>
            <a:r>
              <a:rPr lang="en-US" sz="1600" dirty="0">
                <a:effectLst/>
                <a:ea typeface="Calibri" panose="020F0502020204030204" pitchFamily="34" charset="0"/>
              </a:rPr>
              <a:t>) non-802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4</a:t>
            </a:r>
            <a:r>
              <a:rPr lang="en-US" sz="1600" dirty="0">
                <a:effectLst/>
                <a:ea typeface="Calibri" panose="020F0502020204030204" pitchFamily="34" charset="0"/>
              </a:rPr>
              <a:t>) Global regulators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5</a:t>
            </a:r>
            <a:r>
              <a:rPr lang="en-US" sz="1600" dirty="0">
                <a:effectLst/>
                <a:ea typeface="Calibri" panose="020F0502020204030204" pitchFamily="34" charset="0"/>
              </a:rPr>
              <a:t>) ITU-R</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6) 802.18 Radio Regulatory TAG.</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7) I</a:t>
            </a:r>
            <a:r>
              <a:rPr lang="en-US" sz="1600" dirty="0">
                <a:ea typeface="Calibri" panose="020F0502020204030204" pitchFamily="34" charset="0"/>
              </a:rPr>
              <a:t>mplementors </a:t>
            </a:r>
            <a:r>
              <a:rPr lang="en-US" sz="1600" dirty="0">
                <a:effectLst/>
                <a:ea typeface="Calibri" panose="020F0502020204030204" pitchFamily="34" charset="0"/>
              </a:rPr>
              <a:t>of 802 wireless standards-based products and services</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8) Wireless academic researchers</a:t>
            </a: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10Dec20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35730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a:t>
            </a:r>
          </a:p>
        </p:txBody>
      </p:sp>
      <p:sp>
        <p:nvSpPr>
          <p:cNvPr id="3" name="Content Placeholder 2"/>
          <p:cNvSpPr>
            <a:spLocks noGrp="1"/>
          </p:cNvSpPr>
          <p:nvPr>
            <p:ph idx="1"/>
          </p:nvPr>
        </p:nvSpPr>
        <p:spPr>
          <a:xfrm>
            <a:off x="709973" y="1076178"/>
            <a:ext cx="8153400" cy="5477022"/>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Working on creating an ad hoc team, .18 chair to lead the .18/.19 joint effort with all the wireless groups participating. </a:t>
            </a:r>
          </a:p>
          <a:p>
            <a:pPr marL="685800" lvl="1">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checking with 802.11 chair</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.15	Ben</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Edward (w/jay)</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.15 lead will provide what had been started on a 802.15 table before to review and see if that gets the overall table started.</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10Dec20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66463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700548" y="1076178"/>
            <a:ext cx="8153400" cy="5477022"/>
          </a:xfrm>
        </p:spPr>
        <p:txBody>
          <a:bodyPr/>
          <a:lstStyle/>
          <a:p>
            <a:pPr marL="285750" marR="0" indent="-285750">
              <a:spcBef>
                <a:spcPts val="0"/>
              </a:spcBef>
              <a:spcAft>
                <a:spcPts val="0"/>
              </a:spcAft>
              <a:buFont typeface="Arial" panose="020B0604020202020204" pitchFamily="34" charset="0"/>
              <a:buChar char="•"/>
            </a:pP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IEEE 802 cha</a:t>
            </a:r>
            <a:r>
              <a:rPr lang="en-US" sz="1800" b="0" dirty="0">
                <a:latin typeface="Segoe UI" panose="020B0502040204020203" pitchFamily="34" charset="0"/>
                <a:ea typeface="Times New Roman" panose="02020603050405020304" pitchFamily="18" charset="0"/>
                <a:cs typeface="Times New Roman" panose="02020603050405020304" pitchFamily="18" charset="0"/>
              </a:rPr>
              <a:t>ir</a:t>
            </a: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 was on an interesting NSF Workshop Panel for the Spectrum Innovation Initiative National Center for Wireless Spectrum Research.  A former 802 member</a:t>
            </a:r>
            <a:r>
              <a:rPr lang="en-US" sz="1800" b="0" dirty="0">
                <a:latin typeface="Segoe UI" panose="020B0502040204020203" pitchFamily="34" charset="0"/>
                <a:ea typeface="Times New Roman" panose="02020603050405020304" pitchFamily="18" charset="0"/>
                <a:cs typeface="Times New Roman" panose="02020603050405020304" pitchFamily="18" charset="0"/>
              </a:rPr>
              <a:t> </a:t>
            </a: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was also on the panel.  </a:t>
            </a:r>
            <a:r>
              <a:rPr lang="en-US" sz="1800" b="0" dirty="0">
                <a:latin typeface="Segoe UI" panose="020B0502040204020203" pitchFamily="34" charset="0"/>
                <a:ea typeface="Times New Roman" panose="02020603050405020304" pitchFamily="18" charset="0"/>
                <a:cs typeface="Times New Roman" panose="02020603050405020304" pitchFamily="18" charset="0"/>
              </a:rPr>
              <a:t>They</a:t>
            </a: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 had a lively discussion on 802.11/cellular coexistence and fair sharing of unlicensed spectrum.  One of the points made is that deliberations on fair sharing must include economic considerations.</a:t>
            </a:r>
            <a:endParaRPr lang="en-US" sz="1800" b="0" dirty="0">
              <a:latin typeface="Calibri" panose="020F0502020204030204" pitchFamily="34" charset="0"/>
              <a:ea typeface="Times New Roman" panose="02020603050405020304" pitchFamily="18"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Coincidentally it was discovered these notices from the FCC regarding the importance of including economics into the decision-making process.</a:t>
            </a:r>
            <a:endParaRPr lang="en-US" sz="1800" b="0" dirty="0">
              <a:latin typeface="Calibri" panose="020F0502020204030204" pitchFamily="34" charset="0"/>
              <a:ea typeface="Times New Roman" panose="02020603050405020304" pitchFamily="18"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b="0" dirty="0">
                <a:effectLst/>
                <a:latin typeface="Segoe UI" panose="020B0502040204020203" pitchFamily="34" charset="0"/>
                <a:ea typeface="Times New Roman" panose="02020603050405020304" pitchFamily="18" charset="0"/>
                <a:cs typeface="Times New Roman" panose="02020603050405020304" pitchFamily="18" charset="0"/>
              </a:rPr>
              <a:t>Press release: </a:t>
            </a:r>
            <a:r>
              <a:rPr lang="en-US" sz="1600" b="0" u="sng" dirty="0">
                <a:solidFill>
                  <a:srgbClr val="0000FF"/>
                </a:solidFill>
                <a:effectLst/>
                <a:latin typeface="Segoe UI" panose="020B0502040204020203" pitchFamily="34" charset="0"/>
                <a:ea typeface="Times New Roman" panose="02020603050405020304" pitchFamily="18" charset="0"/>
                <a:cs typeface="Times New Roman" panose="02020603050405020304" pitchFamily="18" charset="0"/>
                <a:hlinkClick r:id="rId3"/>
              </a:rPr>
              <a:t>https://docs.fcc.gov/public/attachments/DOC-368272A1.pdf</a:t>
            </a:r>
            <a:endParaRPr lang="en-US" sz="1600" b="0" u="sng" dirty="0">
              <a:solidFill>
                <a:srgbClr val="0000FF"/>
              </a:solidFill>
              <a:latin typeface="Segoe UI" panose="020B0502040204020203" pitchFamily="34" charset="0"/>
              <a:ea typeface="Times New Roman" panose="02020603050405020304" pitchFamily="18"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b="0" dirty="0">
                <a:effectLst/>
                <a:latin typeface="Segoe UI" panose="020B0502040204020203" pitchFamily="34" charset="0"/>
                <a:ea typeface="Times New Roman" panose="02020603050405020304" pitchFamily="18" charset="0"/>
                <a:cs typeface="Times New Roman" panose="02020603050405020304" pitchFamily="18" charset="0"/>
              </a:rPr>
              <a:t>Memorandum: </a:t>
            </a:r>
            <a:r>
              <a:rPr lang="en-US" sz="1600" b="0" u="sng" dirty="0">
                <a:solidFill>
                  <a:srgbClr val="0000FF"/>
                </a:solidFill>
                <a:effectLst/>
                <a:latin typeface="Segoe UI" panose="020B0502040204020203" pitchFamily="34" charset="0"/>
                <a:ea typeface="Times New Roman" panose="02020603050405020304" pitchFamily="18" charset="0"/>
                <a:cs typeface="Times New Roman" panose="02020603050405020304" pitchFamily="18" charset="0"/>
                <a:hlinkClick r:id="rId4"/>
              </a:rPr>
              <a:t>https://docs.fcc.gov/public/attachments/DOC-368271A1.pdf</a:t>
            </a:r>
            <a:endParaRPr lang="en-US" sz="1600" b="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 </a:t>
            </a:r>
            <a:endParaRPr lang="en-US" sz="1800" b="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Does this affect anything </a:t>
            </a:r>
            <a:r>
              <a:rPr lang="en-US" sz="1800" b="0" dirty="0">
                <a:latin typeface="Segoe UI" panose="020B0502040204020203" pitchFamily="34" charset="0"/>
                <a:ea typeface="Times New Roman" panose="02020603050405020304" pitchFamily="18" charset="0"/>
                <a:cs typeface="Times New Roman" panose="02020603050405020304" pitchFamily="18" charset="0"/>
              </a:rPr>
              <a:t>our</a:t>
            </a: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 Radio Regulatory group is doing or to 	consider moving forward?</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10Dec20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37835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43 (8 on LMSC);  Nearly Voter: 2;  Aspirant members:13</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10Dec20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1484"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1485"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b="0" dirty="0">
                <a:solidFill>
                  <a:srgbClr val="00B0F0"/>
                </a:solidFill>
              </a:rPr>
              <a:t> </a:t>
            </a:r>
          </a:p>
          <a:p>
            <a:pPr marL="285750" indent="-285750">
              <a:buClr>
                <a:srgbClr val="00B0F0"/>
              </a:buClr>
              <a:buFont typeface="Wingdings" panose="05000000000000000000" pitchFamily="2" charset="2"/>
              <a:buChar char="q"/>
            </a:pPr>
            <a:r>
              <a:rPr lang="en-US" sz="1800" b="0" dirty="0">
                <a:solidFill>
                  <a:srgbClr val="00B0F0"/>
                </a:solidFill>
              </a:rPr>
              <a:t> </a:t>
            </a:r>
          </a:p>
          <a:p>
            <a:pPr marL="285750" indent="-285750">
              <a:buClr>
                <a:srgbClr val="00B0F0"/>
              </a:buClr>
              <a:buFont typeface="Wingdings" panose="05000000000000000000" pitchFamily="2" charset="2"/>
              <a:buChar char="q"/>
            </a:pPr>
            <a:r>
              <a:rPr lang="en-US" sz="1800" b="0" dirty="0">
                <a:solidFill>
                  <a:srgbClr val="00B0F0"/>
                </a:solidFill>
              </a:rPr>
              <a:t> </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indent="-285750">
              <a:buClr>
                <a:srgbClr val="00B0F0"/>
              </a:buClr>
              <a:buFont typeface="Wingdings" panose="05000000000000000000" pitchFamily="2" charset="2"/>
              <a:buChar char="q"/>
            </a:pPr>
            <a:r>
              <a:rPr lang="en-US" sz="1800" b="0" dirty="0">
                <a:solidFill>
                  <a:srgbClr val="00B0F0"/>
                </a:solidFill>
              </a:rPr>
              <a:t>Chair – start up document with 4 + 3 WRC-23 agenda items IEEE 802 should consider viewpoints on. </a:t>
            </a:r>
          </a:p>
          <a:p>
            <a:pPr marL="685800" lvl="1">
              <a:buClr>
                <a:srgbClr val="00B0F0"/>
              </a:buClr>
              <a:buFont typeface="Wingdings" panose="05000000000000000000" pitchFamily="2" charset="2"/>
              <a:buChar char="q"/>
            </a:pPr>
            <a:r>
              <a:rPr lang="en-US" sz="1600" b="0" dirty="0">
                <a:solidFill>
                  <a:srgbClr val="00B0F0"/>
                </a:solidFill>
              </a:rPr>
              <a:t>Work with APT so IEEE 802 is a recognized SDO for comments.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10Dec20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bg1">
                    <a:lumMod val="65000"/>
                  </a:schemeClr>
                </a:solidFill>
              </a:rPr>
              <a:t>None heard. </a:t>
            </a:r>
          </a:p>
          <a:p>
            <a:pPr marL="0">
              <a:spcBef>
                <a:spcPts val="0"/>
              </a:spcBef>
              <a:spcAft>
                <a:spcPts val="0"/>
              </a:spcAft>
              <a:buFont typeface="Arial" panose="020B0604020202020204" pitchFamily="34" charset="0"/>
              <a:buChar char="•"/>
            </a:pPr>
            <a:r>
              <a:rPr lang="en-US" sz="1800" b="0" dirty="0">
                <a:solidFill>
                  <a:schemeClr val="tx1"/>
                </a:solidFill>
              </a:rPr>
              <a:t> </a:t>
            </a:r>
          </a:p>
          <a:p>
            <a:pPr marL="0">
              <a:spcBef>
                <a:spcPts val="0"/>
              </a:spcBef>
              <a:spcAft>
                <a:spcPts val="0"/>
              </a:spcAft>
              <a:buFont typeface="Arial" panose="020B0604020202020204" pitchFamily="34" charset="0"/>
              <a:buChar char="•"/>
            </a:pPr>
            <a:r>
              <a:rPr lang="en-US" sz="1800" b="0" dirty="0">
                <a:solidFill>
                  <a:schemeClr val="tx1"/>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10Dec20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dirty="0"/>
              <a:t>Question:  no call on 24</a:t>
            </a:r>
            <a:r>
              <a:rPr lang="en-US" sz="2000" baseline="30000" dirty="0"/>
              <a:t>th </a:t>
            </a:r>
            <a:r>
              <a:rPr lang="en-US" sz="2000" dirty="0"/>
              <a:t>(2 weeks out).  what about 31</a:t>
            </a:r>
            <a:r>
              <a:rPr lang="en-US" sz="2000" baseline="30000" dirty="0"/>
              <a:t>st</a:t>
            </a:r>
            <a:r>
              <a:rPr lang="en-US" sz="2000" dirty="0"/>
              <a:t>?  </a:t>
            </a:r>
            <a:r>
              <a:rPr lang="en-US" sz="2000" baseline="30000" dirty="0"/>
              <a:t> </a:t>
            </a:r>
            <a:endParaRPr lang="en-US" sz="2000" dirty="0"/>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Attendance on-line today: ____ and voters on-line: ____</a:t>
            </a:r>
          </a:p>
          <a:p>
            <a:pPr marL="285750" indent="-285750">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20may21)</a:t>
            </a:r>
            <a:r>
              <a:rPr lang="en-US" sz="2000" dirty="0"/>
              <a:t>: ) </a:t>
            </a:r>
            <a:r>
              <a:rPr lang="en-US" sz="1800" dirty="0"/>
              <a:t>17Dec20–</a:t>
            </a:r>
            <a:r>
              <a:rPr lang="en-US" sz="1800" i="1" u="sng" dirty="0"/>
              <a:t>15:00–&lt;15:55</a:t>
            </a:r>
            <a:r>
              <a:rPr lang="en-US" sz="1800" dirty="0"/>
              <a:t> ET</a:t>
            </a:r>
            <a:r>
              <a:rPr lang="en-US" sz="2000" dirty="0"/>
              <a:t> </a:t>
            </a:r>
          </a:p>
          <a:p>
            <a:pPr lvl="1">
              <a:spcBef>
                <a:spcPts val="0"/>
              </a:spcBef>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sz="1600" dirty="0"/>
              <a:t>(r16 is only good to 07Jan21, new call in after that.)</a:t>
            </a:r>
            <a:endParaRPr lang="en-US" altLang="en-US" sz="1800" b="1" i="1" dirty="0"/>
          </a:p>
          <a:p>
            <a:pPr lvl="2">
              <a:spcBef>
                <a:spcPts val="0"/>
              </a:spcBef>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spcBef>
                <a:spcPts val="0"/>
              </a:spcBef>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15:_______________________57et</a:t>
            </a:r>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in March 2021</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10Dec20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10Dec20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10Dec20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30Jul20</a:t>
            </a:r>
            <a:r>
              <a:rPr lang="en-US" sz="2400" dirty="0">
                <a:highlight>
                  <a:srgbClr val="808080"/>
                </a:highlight>
              </a:rPr>
              <a:t> to 07Jan21</a:t>
            </a:r>
          </a:p>
        </p:txBody>
      </p:sp>
    </p:spTree>
    <p:extLst>
      <p:ext uri="{BB962C8B-B14F-4D97-AF65-F5344CB8AC3E}">
        <p14:creationId xmlns:p14="http://schemas.microsoft.com/office/powerpoint/2010/main" val="24901764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10Dec20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a:t>
            </a:r>
            <a:r>
              <a:rPr lang="en-US" sz="1400" dirty="0">
                <a:solidFill>
                  <a:schemeClr val="bg1">
                    <a:lumMod val="85000"/>
                  </a:schemeClr>
                </a:solidFill>
                <a:latin typeface="Consolas" panose="020B0609020204030204" pitchFamily="49" charset="0"/>
                <a:ea typeface="Times New Roman" panose="02020603050405020304" pitchFamily="18" charset="0"/>
              </a:rPr>
              <a:t>14</a:t>
            </a:r>
            <a:r>
              <a:rPr lang="en-US" sz="1400" dirty="0">
                <a:solidFill>
                  <a:schemeClr val="bg1">
                    <a:lumMod val="85000"/>
                  </a:schemeClr>
                </a:solidFill>
                <a:effectLst/>
                <a:latin typeface="Consolas" panose="020B0609020204030204" pitchFamily="49" charset="0"/>
                <a:ea typeface="Times New Roman" panose="02020603050405020304" pitchFamily="18" charset="0"/>
              </a:rPr>
              <a:t>-Jan-21 until </a:t>
            </a:r>
            <a:r>
              <a:rPr lang="en-US" sz="1400" dirty="0">
                <a:solidFill>
                  <a:schemeClr val="bg1">
                    <a:lumMod val="85000"/>
                  </a:schemeClr>
                </a:solidFill>
                <a:latin typeface="Consolas" panose="020B0609020204030204" pitchFamily="49" charset="0"/>
                <a:ea typeface="Times New Roman" panose="02020603050405020304" pitchFamily="18" charset="0"/>
              </a:rPr>
              <a:t>20</a:t>
            </a:r>
            <a:r>
              <a:rPr lang="en-US" sz="1400" dirty="0">
                <a:solidFill>
                  <a:schemeClr val="bg1">
                    <a:lumMod val="85000"/>
                  </a:schemeClr>
                </a:solidFill>
                <a:effectLst/>
                <a:latin typeface="Consolas" panose="020B0609020204030204" pitchFamily="49" charset="0"/>
                <a:ea typeface="Times New Roman" panose="02020603050405020304" pitchFamily="18" charset="0"/>
              </a:rPr>
              <a:t>-May-21 </a:t>
            </a:r>
            <a:r>
              <a:rPr lang="en-US" sz="1400" dirty="0">
                <a:effectLst/>
                <a:latin typeface="Consolas" panose="020B0609020204030204" pitchFamily="49" charset="0"/>
                <a:ea typeface="Times New Roman" panose="02020603050405020304" pitchFamily="18" charset="0"/>
              </a:rPr>
              <a:t>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latin typeface="Consolas" panose="020B0609020204030204" pitchFamily="49" charset="0"/>
                <a:ea typeface="Times New Roman" panose="02020603050405020304" pitchFamily="18" charset="0"/>
              </a:rPr>
              <a:t>.</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a:t>
            </a:r>
            <a:r>
              <a:rPr lang="en-US" sz="1400" u="sng" dirty="0">
                <a:solidFill>
                  <a:srgbClr val="0000FF"/>
                </a:solidFill>
                <a:effectLst/>
                <a:highlight>
                  <a:srgbClr val="FFFF00"/>
                </a:highlight>
                <a:latin typeface="Consolas" panose="020B0609020204030204" pitchFamily="49" charset="0"/>
                <a:ea typeface="Times New Roman" panose="02020603050405020304" pitchFamily="18" charset="0"/>
                <a:hlinkClick r:id="rId3"/>
              </a:rPr>
              <a:t>=</a:t>
            </a:r>
            <a:r>
              <a:rPr lang="en-US" sz="1400" u="sng" dirty="0">
                <a:solidFill>
                  <a:srgbClr val="0000FF"/>
                </a:solidFill>
                <a:effectLst/>
                <a:highlight>
                  <a:srgbClr val="FFFF00"/>
                </a:highlight>
                <a:latin typeface="Consolas" panose="020B0609020204030204" pitchFamily="49" charset="0"/>
                <a:ea typeface="Times New Roman" panose="02020603050405020304" pitchFamily="18" charset="0"/>
              </a:rPr>
              <a:t>____________________________</a:t>
            </a:r>
            <a:endParaRPr lang="en-US" sz="1400" dirty="0">
              <a:effectLst/>
              <a:highlight>
                <a:srgbClr val="FFFF00"/>
              </a:highligh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code):__________________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rrtag21a</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a:t>
            </a:r>
            <a:r>
              <a:rPr lang="en-US" sz="1400" dirty="0">
                <a:solidFill>
                  <a:schemeClr val="bg1">
                    <a:lumMod val="85000"/>
                  </a:schemeClr>
                </a:solidFill>
                <a:effectLst/>
                <a:latin typeface="Consolas" panose="020B0609020204030204" pitchFamily="49" charset="0"/>
                <a:ea typeface="Calibri" panose="020F0502020204030204" pitchFamily="34" charset="0"/>
              </a:rPr>
              <a:t>Thursday, January 14, 2021 until Thursday, May 20, 2021</a:t>
            </a:r>
            <a:r>
              <a:rPr lang="en-US" sz="1400" dirty="0">
                <a:solidFill>
                  <a:srgbClr val="666666"/>
                </a:solidFill>
                <a:effectLst/>
                <a:latin typeface="Consolas" panose="020B0609020204030204" pitchFamily="49" charset="0"/>
                <a:ea typeface="Calibri" panose="020F0502020204030204" pitchFamily="34" charset="0"/>
              </a:rPr>
              <a:t>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8006299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confirmed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10Dec20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10Dec20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10Dec20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10Dec20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10Dec20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30</a:t>
            </a:fld>
            <a:endParaRPr lang="en-US" altLang="en-US" sz="1200" b="0" dirty="0"/>
          </a:p>
        </p:txBody>
      </p:sp>
      <p:sp>
        <p:nvSpPr>
          <p:cNvPr id="2" name="Date Placeholder 1"/>
          <p:cNvSpPr>
            <a:spLocks noGrp="1"/>
          </p:cNvSpPr>
          <p:nvPr>
            <p:ph type="dt" idx="15"/>
          </p:nvPr>
        </p:nvSpPr>
        <p:spPr/>
        <p:txBody>
          <a:bodyPr/>
          <a:lstStyle/>
          <a:p>
            <a:r>
              <a:rPr lang="en-US"/>
              <a:t>10Dec20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10Dec20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10Dec20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10Dec20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10Dec20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10Dec20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10Dec20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800" b="1" u="sng" dirty="0">
                <a:solidFill>
                  <a:schemeClr val="bg1"/>
                </a:solidFill>
              </a:rPr>
              <a:t>Attendance server is open</a:t>
            </a:r>
          </a:p>
          <a:p>
            <a:pPr lvl="1">
              <a:spcBef>
                <a:spcPts val="0"/>
              </a:spcBef>
              <a:buFont typeface="Arial" panose="020B0604020202020204" pitchFamily="34" charset="0"/>
              <a:buChar char="•"/>
            </a:pPr>
            <a:r>
              <a:rPr lang="en-US" altLang="en-US" sz="1200" b="1" u="sng"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dirty="0">
                <a:solidFill>
                  <a:schemeClr val="tx1"/>
                </a:solidFill>
              </a:rPr>
              <a:t>Please request Q in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a:t>
            </a:r>
            <a:r>
              <a:rPr lang="en-US" altLang="en-US" sz="1400" dirty="0">
                <a:solidFill>
                  <a:schemeClr val="bg1">
                    <a:lumMod val="65000"/>
                  </a:schemeClr>
                </a:solidFill>
              </a:rPr>
              <a:t>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MSG 6 GHz </a:t>
            </a:r>
          </a:p>
          <a:p>
            <a:pPr lvl="1">
              <a:spcBef>
                <a:spcPts val="0"/>
              </a:spcBef>
              <a:buFont typeface="Arial" panose="020B0604020202020204" pitchFamily="34" charset="0"/>
              <a:buChar char="•"/>
            </a:pPr>
            <a:r>
              <a:rPr lang="en-US" altLang="en-US" sz="1400" dirty="0">
                <a:solidFill>
                  <a:schemeClr val="tx1"/>
                </a:solidFill>
              </a:rPr>
              <a:t>Table of Frequency Bands</a:t>
            </a:r>
            <a:r>
              <a:rPr lang="en-US" sz="1400" dirty="0"/>
              <a:t> – IEEE 802 Stds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Table of Frequency Bands</a:t>
            </a:r>
          </a:p>
          <a:p>
            <a:pPr lvl="1">
              <a:buFont typeface="Arial" panose="020B0604020202020204" pitchFamily="34" charset="0"/>
              <a:buChar char="•"/>
            </a:pPr>
            <a:r>
              <a:rPr lang="en-US" altLang="en-US" sz="1400" dirty="0">
                <a:solidFill>
                  <a:schemeClr val="tx1"/>
                </a:solidFill>
              </a:rPr>
              <a:t>WRC-23 IEEE 802 viewpoints </a:t>
            </a:r>
          </a:p>
          <a:p>
            <a:pPr lvl="1">
              <a:buFont typeface="Arial" panose="020B0604020202020204" pitchFamily="34" charset="0"/>
              <a:buChar char="•"/>
            </a:pPr>
            <a:r>
              <a:rPr lang="en-US" sz="1400" dirty="0">
                <a:effectLst/>
                <a:ea typeface="SimSun" panose="02010600030101010101" pitchFamily="2" charset="-122"/>
              </a:rPr>
              <a:t>Anything new today</a:t>
            </a:r>
          </a:p>
          <a:p>
            <a:pPr lvl="1">
              <a:buFont typeface="Arial" panose="020B0604020202020204" pitchFamily="34" charset="0"/>
              <a:buChar char="•"/>
            </a:pPr>
            <a:endParaRPr lang="en-US" sz="1400" dirty="0">
              <a:effectLst/>
              <a:ea typeface="SimSun" panose="02010600030101010101" pitchFamily="2" charset="-122"/>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kern="0" dirty="0">
                <a:solidFill>
                  <a:schemeClr val="tx1"/>
                </a:solidFill>
              </a:rPr>
              <a:t>WRC-23 AIs</a:t>
            </a:r>
          </a:p>
          <a:p>
            <a:pPr lvl="1">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8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Table of Frequency Bands </a:t>
            </a:r>
          </a:p>
          <a:p>
            <a:pPr lvl="1">
              <a:spcBef>
                <a:spcPts val="0"/>
              </a:spcBef>
              <a:buFont typeface="Arial" panose="020B0604020202020204" pitchFamily="34" charset="0"/>
              <a:buChar char="•"/>
            </a:pPr>
            <a:r>
              <a:rPr lang="en-US" altLang="en-US" sz="1400" kern="0" dirty="0">
                <a:solidFill>
                  <a:schemeClr val="tx1"/>
                </a:solidFill>
              </a:rPr>
              <a:t>Ad hoc outcome and 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Economics (from FCC)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7785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a:t>
            </a:r>
          </a:p>
          <a:p>
            <a:pPr>
              <a:spcBef>
                <a:spcPts val="0"/>
              </a:spcBef>
            </a:pPr>
            <a:r>
              <a:rPr lang="en-US" altLang="en-US" sz="1800" b="0" dirty="0">
                <a:solidFill>
                  <a:schemeClr val="bg1">
                    <a:lumMod val="75000"/>
                  </a:schemeClr>
                </a:solidFill>
              </a:rPr>
              <a:t>		Seconded by: 	Vijay A.</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solidFill>
                <a:schemeClr val="bg1">
                  <a:lumMod val="75000"/>
                </a:schemeClr>
              </a:solidFill>
            </a:endParaRPr>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Teleconference 03 December 2020 in document </a:t>
            </a:r>
            <a:r>
              <a:rPr lang="en-GB" sz="1600" b="0" dirty="0">
                <a:solidFill>
                  <a:schemeClr val="bg1">
                    <a:lumMod val="75000"/>
                  </a:schemeClr>
                </a:solidFill>
                <a:ea typeface="SimSun" panose="02010600030101010101" pitchFamily="2" charset="-122"/>
                <a:hlinkClick r:id="rId3"/>
              </a:rPr>
              <a:t>https://mentor.ieee.org/802.18/dcn/20/18-20-0153-00-0000-minutes-03dec20-rrtag-teleconference.docx</a:t>
            </a:r>
            <a:r>
              <a:rPr lang="en-GB" sz="1600" b="0" dirty="0">
                <a:solidFill>
                  <a:schemeClr val="bg1">
                    <a:lumMod val="75000"/>
                  </a:schemeClr>
                </a:solidFill>
                <a:ea typeface="SimSun" panose="02010600030101010101" pitchFamily="2" charset="-122"/>
              </a:rPr>
              <a:t>  </a:t>
            </a:r>
            <a:r>
              <a:rPr lang="en-US" sz="1050" b="0" i="0" dirty="0">
                <a:solidFill>
                  <a:srgbClr val="000000"/>
                </a:solidFill>
                <a:effectLst/>
                <a:latin typeface="Verdana" panose="020B0604030504040204" pitchFamily="34" charset="0"/>
              </a:rPr>
              <a:t>04-Dec-2020 11:57:30 ET</a:t>
            </a:r>
            <a:r>
              <a:rPr lang="en-US" sz="1600" b="0" dirty="0">
                <a:effectLst/>
                <a:ea typeface="SimSun" panose="02010600030101010101" pitchFamily="2" charset="-122"/>
              </a:rPr>
              <a:t>, 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Stuart K.</a:t>
            </a:r>
          </a:p>
          <a:p>
            <a:pPr marL="0" indent="0">
              <a:spcBef>
                <a:spcPts val="0"/>
              </a:spcBef>
            </a:pPr>
            <a:r>
              <a:rPr lang="en-US" altLang="en-US" sz="1800" b="0" dirty="0">
                <a:solidFill>
                  <a:schemeClr val="bg1">
                    <a:lumMod val="75000"/>
                  </a:schemeClr>
                </a:solidFill>
              </a:rPr>
              <a:t>	Seconded by:  Vijay A.</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sz="1200" b="0" dirty="0">
              <a:solidFill>
                <a:schemeClr val="tx1"/>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10Dec20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685799" y="808038"/>
            <a:ext cx="8382001" cy="5667376"/>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800" b="0" dirty="0">
                <a:solidFill>
                  <a:schemeClr val="tx1"/>
                </a:solidFill>
              </a:rPr>
              <a:t> </a:t>
            </a:r>
          </a:p>
          <a:p>
            <a:pPr marL="285750" indent="-285750">
              <a:spcBef>
                <a:spcPts val="400"/>
              </a:spcBef>
              <a:buFont typeface="Arial" panose="020B0604020202020204" pitchFamily="34" charset="0"/>
              <a:buChar char="•"/>
            </a:pPr>
            <a:endParaRPr lang="en-US" sz="1600" dirty="0">
              <a:solidFill>
                <a:schemeClr val="tx1"/>
              </a:solidFill>
              <a:cs typeface="+mn-cs"/>
            </a:endParaRPr>
          </a:p>
          <a:p>
            <a:pPr lvl="1">
              <a:buFont typeface="Arial" panose="020B0604020202020204" pitchFamily="34" charset="0"/>
              <a:buChar char="•"/>
            </a:pPr>
            <a:endParaRPr lang="en-US" sz="1600" dirty="0">
              <a:solidFill>
                <a:schemeClr val="tx1"/>
              </a:solidFill>
              <a:cs typeface="+mn-cs"/>
            </a:endParaRP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January</a:t>
            </a:r>
            <a:r>
              <a:rPr lang="en-US" altLang="en-US" sz="1600" b="0" dirty="0">
                <a:solidFill>
                  <a:schemeClr val="tx1"/>
                </a:solidFill>
              </a:rPr>
              <a:t> </a:t>
            </a:r>
            <a:r>
              <a:rPr lang="en-US" altLang="en-US" sz="1600" dirty="0">
                <a:solidFill>
                  <a:schemeClr val="tx1"/>
                </a:solidFill>
              </a:rPr>
              <a:t>2021 </a:t>
            </a:r>
            <a:r>
              <a:rPr lang="en-US" altLang="en-US" sz="1600" b="0" dirty="0">
                <a:solidFill>
                  <a:schemeClr val="tx1"/>
                </a:solidFill>
              </a:rPr>
              <a:t>Wireless Interim (Irvine) the Wireless Chairs met 30Sep20 and have cancelled the face-to-face meeting in Irvine, CA.   This leaves open for the WGs to decide on their own if they do an electronic interim or not.   The LMSC (EC) rules are being reviewed for possible participation credit.</a:t>
            </a:r>
          </a:p>
          <a:p>
            <a:pPr>
              <a:buFont typeface="Arial" panose="020B0604020202020204" pitchFamily="34" charset="0"/>
              <a:buChar char="•"/>
            </a:pPr>
            <a:endParaRPr lang="en-US" altLang="en-US" sz="1600" b="0" dirty="0">
              <a:solidFill>
                <a:schemeClr val="tx1"/>
              </a:solidFill>
            </a:endParaRP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March 2021 </a:t>
            </a:r>
            <a:r>
              <a:rPr lang="en-US" altLang="en-US" sz="1600" b="0" dirty="0">
                <a:solidFill>
                  <a:schemeClr val="tx1"/>
                </a:solidFill>
              </a:rPr>
              <a:t>the EC at their monthly telecon this Tuesday (01Dec) approved </a:t>
            </a:r>
            <a:r>
              <a:rPr lang="en-US" altLang="en-US" sz="1600" dirty="0">
                <a:solidFill>
                  <a:schemeClr val="tx1"/>
                </a:solidFill>
              </a:rPr>
              <a:t>to cancel the in-person part</a:t>
            </a:r>
            <a:r>
              <a:rPr lang="en-US" altLang="en-US" sz="1600" b="0" dirty="0">
                <a:solidFill>
                  <a:schemeClr val="tx1"/>
                </a:solidFill>
              </a:rPr>
              <a:t> of the March 2021 Plenary originally at Hyatt Denver and to hold an electronic session for the plenary.  The EC will take up the rule exceptions needed like in July and Nov.</a:t>
            </a:r>
          </a:p>
          <a:p>
            <a:pPr lvl="1">
              <a:buFont typeface="Arial" panose="020B0604020202020204" pitchFamily="34" charset="0"/>
              <a:buChar char="•"/>
            </a:pPr>
            <a:r>
              <a:rPr lang="en-US" altLang="en-US" sz="1600" dirty="0">
                <a:solidFill>
                  <a:schemeClr val="tx1"/>
                </a:solidFill>
              </a:rPr>
              <a:t>Actual, dates are being worked on. </a:t>
            </a:r>
            <a:r>
              <a:rPr lang="en-US" altLang="en-US" sz="1600" b="0" dirty="0">
                <a:solidFill>
                  <a:schemeClr val="tx1"/>
                </a:solidFill>
              </a:rPr>
              <a:t>  </a:t>
            </a:r>
          </a:p>
          <a:p>
            <a:pPr>
              <a:buFont typeface="Arial" panose="020B0604020202020204" pitchFamily="34" charset="0"/>
              <a:buChar char="•"/>
            </a:pPr>
            <a:endParaRPr lang="en-US" altLang="en-US" sz="1600" b="0" dirty="0">
              <a:solidFill>
                <a:schemeClr val="tx1"/>
              </a:solidFill>
            </a:endParaRP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May 2021 </a:t>
            </a:r>
            <a:r>
              <a:rPr lang="en-US" altLang="en-US" sz="1600" b="0" dirty="0">
                <a:solidFill>
                  <a:schemeClr val="tx1"/>
                </a:solidFill>
              </a:rPr>
              <a:t>at the Hilton in Panama City, Panama, the WCSC straw poll a month or so ago was to continue with the contract with clear cancellation policies.  With that, the IEEE has new language on cancellation policies, considering the pandemic, so it is much clearer.  This week, the 9</a:t>
            </a:r>
            <a:r>
              <a:rPr lang="en-US" altLang="en-US" sz="1600" b="0" baseline="30000" dirty="0">
                <a:solidFill>
                  <a:schemeClr val="tx1"/>
                </a:solidFill>
              </a:rPr>
              <a:t>th</a:t>
            </a:r>
            <a:r>
              <a:rPr lang="en-US" altLang="en-US" sz="1600" b="0" dirty="0">
                <a:solidFill>
                  <a:schemeClr val="tx1"/>
                </a:solidFill>
              </a:rPr>
              <a:t>, the WCSC met and </a:t>
            </a:r>
            <a:r>
              <a:rPr lang="en-US" altLang="en-US" sz="1600" dirty="0">
                <a:solidFill>
                  <a:schemeClr val="tx1"/>
                </a:solidFill>
              </a:rPr>
              <a:t>plan is to review Panama at the 03Feb21 WCSC call</a:t>
            </a:r>
            <a:r>
              <a:rPr lang="en-US" altLang="en-US" sz="1600" b="0" dirty="0">
                <a:solidFill>
                  <a:schemeClr val="tx1"/>
                </a:solidFill>
              </a:rPr>
              <a:t>.  </a:t>
            </a:r>
            <a:endParaRPr lang="en-US" altLang="en-US" sz="1600" b="0" dirty="0">
              <a:solidFill>
                <a:schemeClr val="tx1"/>
              </a:solidFill>
              <a:highlight>
                <a:srgbClr val="FFFF00"/>
              </a:highlight>
            </a:endParaRPr>
          </a:p>
          <a:p>
            <a:pPr>
              <a:buFont typeface="Arial" panose="020B0604020202020204" pitchFamily="34" charset="0"/>
              <a:buChar char="•"/>
            </a:pPr>
            <a:endParaRPr lang="en-US" sz="20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10Dec20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56544</TotalTime>
  <Words>6923</Words>
  <Application>Microsoft Office PowerPoint</Application>
  <PresentationFormat>On-screen Show (4:3)</PresentationFormat>
  <Paragraphs>729</Paragraphs>
  <Slides>32</Slides>
  <Notes>18</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32</vt:i4>
      </vt:variant>
    </vt:vector>
  </HeadingPairs>
  <TitlesOfParts>
    <vt:vector size="44" baseType="lpstr">
      <vt:lpstr>Arial</vt:lpstr>
      <vt:lpstr>Calibri</vt:lpstr>
      <vt:lpstr>Consolas</vt:lpstr>
      <vt:lpstr>Helvetica</vt:lpstr>
      <vt:lpstr>Monotype Sorts</vt:lpstr>
      <vt:lpstr>Segoe UI</vt:lpstr>
      <vt:lpstr>Times New Roman</vt:lpstr>
      <vt:lpstr>Verdana</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EU items to share -1</vt:lpstr>
      <vt:lpstr>EU items to share -2</vt:lpstr>
      <vt:lpstr>Other regions (outside EU-Stds and USA), items to share</vt:lpstr>
      <vt:lpstr>ITU-R items to share  -</vt:lpstr>
      <vt:lpstr>MSG &amp; 6 GHz</vt:lpstr>
      <vt:lpstr>Table of Frequency Bands – IEEE 802 Stds – background -1</vt:lpstr>
      <vt:lpstr>Table of Frequency Bands – background -2</vt:lpstr>
      <vt:lpstr>Table of Frequency Bands </vt:lpstr>
      <vt:lpstr>Table of Frequency Bands </vt:lpstr>
      <vt:lpstr>General Discussion Items</vt:lpstr>
      <vt:lpstr>Actions Required</vt:lpstr>
      <vt:lpstr>Any Other Business</vt:lpstr>
      <vt:lpstr>Adjourn</vt:lpstr>
      <vt:lpstr>PowerPoint Presentation</vt:lpstr>
      <vt:lpstr>PowerPoint Presentation</vt:lpstr>
      <vt:lpstr>PowerPoint Presentation</vt:lpstr>
      <vt:lpstr>ITU-R links &amp; general info</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3499</cp:revision>
  <cp:lastPrinted>1601-01-01T00:00:00Z</cp:lastPrinted>
  <dcterms:created xsi:type="dcterms:W3CDTF">2016-03-03T14:54:45Z</dcterms:created>
  <dcterms:modified xsi:type="dcterms:W3CDTF">2020-12-10T14:23:38Z</dcterms:modified>
</cp:coreProperties>
</file>