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3"/>
  </p:notesMasterIdLst>
  <p:handoutMasterIdLst>
    <p:handoutMasterId r:id="rId34"/>
  </p:handoutMasterIdLst>
  <p:sldIdLst>
    <p:sldId id="256" r:id="rId2"/>
    <p:sldId id="341" r:id="rId3"/>
    <p:sldId id="329" r:id="rId4"/>
    <p:sldId id="604" r:id="rId5"/>
    <p:sldId id="624" r:id="rId6"/>
    <p:sldId id="605" r:id="rId7"/>
    <p:sldId id="516" r:id="rId8"/>
    <p:sldId id="596" r:id="rId9"/>
    <p:sldId id="690" r:id="rId10"/>
    <p:sldId id="737" r:id="rId11"/>
    <p:sldId id="739" r:id="rId12"/>
    <p:sldId id="603" r:id="rId13"/>
    <p:sldId id="606" r:id="rId14"/>
    <p:sldId id="735" r:id="rId15"/>
    <p:sldId id="740" r:id="rId16"/>
    <p:sldId id="608" r:id="rId17"/>
    <p:sldId id="685" r:id="rId18"/>
    <p:sldId id="691" r:id="rId19"/>
    <p:sldId id="738" r:id="rId20"/>
    <p:sldId id="650" r:id="rId21"/>
    <p:sldId id="498" r:id="rId22"/>
    <p:sldId id="402" r:id="rId23"/>
    <p:sldId id="403" r:id="rId24"/>
    <p:sldId id="692" r:id="rId25"/>
    <p:sldId id="728" r:id="rId26"/>
    <p:sldId id="425" r:id="rId27"/>
    <p:sldId id="652" r:id="rId28"/>
    <p:sldId id="689" r:id="rId29"/>
    <p:sldId id="549" r:id="rId30"/>
    <p:sldId id="656" r:id="rId31"/>
    <p:sldId id="655" r:id="rId3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71" autoAdjust="0"/>
    <p:restoredTop sz="96206" autoAdjust="0"/>
  </p:normalViewPr>
  <p:slideViewPr>
    <p:cSldViewPr>
      <p:cViewPr varScale="1">
        <p:scale>
          <a:sx n="111" d="100"/>
          <a:sy n="111" d="100"/>
        </p:scale>
        <p:origin x="1272" y="108"/>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193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04-Dec-20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2.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8.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5839500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None/>
            </a:pPr>
            <a:endParaRPr lang="en-US" sz="1200" b="0" dirty="0">
              <a:solidFill>
                <a:schemeClr val="tx1"/>
              </a:solidFill>
            </a:endParaRPr>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5662792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9598266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9912935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5"/>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6"/>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8"/>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0"/>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14"/>
              </a:rPr>
              <a:t>Butscheidt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010395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03Dec20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03Dec20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03Dec20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802.18-20/0152r01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8" Type="http://schemas.openxmlformats.org/officeDocument/2006/relationships/hyperlink" Target="https://portal.etsi.org/webapp/teldir/ListPersDetails.asp?PersId=79919"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3.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ic.gov.vn/Upload_Moi/DuThaoVanBan/HO-SO-DANG-WEBSITE.ZIP"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mentor.ieee.org/802.18/dcn/20/18-20-0149-01-0000-apac-update-november-2020.ppt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soumu.go.jp/menu_news/s-news/01kiban14_02000477.html"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hyperlink" Target="https://mentor.ieee.org/802.18/dcn/20/18-20-0149-01-0000-apac-update-november-2020.ppt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0/18-20-0107-00-0000-res-811-wrc-19-wrc-23-agenda-items.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slide" Target="slide25.xml"/></Relationships>
</file>

<file path=ppt/slides/_rels/slide17.xml.rels><?xml version="1.0" encoding="UTF-8" standalone="yes"?>
<Relationships xmlns="http://schemas.openxmlformats.org/package/2006/relationships"><Relationship Id="rId3" Type="http://schemas.openxmlformats.org/officeDocument/2006/relationships/hyperlink" Target="https://www.fcc.gov/ecfs/search/filings?proceedings_name=19-138&amp;sort=date_disseminated,DESC"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s://mentor.ieee.org/802.18/dcn/20/18-20-0154-00-0000-fcc-r-o-and-fnprm-revisiting-use-of-the-5-850-5-925-ghz-band.docx" TargetMode="External"/><Relationship Id="rId4" Type="http://schemas.openxmlformats.org/officeDocument/2006/relationships/hyperlink" Target="https://ecfsapi.fcc.gov/file/1109637413744/2020.11.06%20DOT%20Letter%20to%20FCC%20Chairman%20re%20Comments%20on%20Safety%20Band%20Decision%20(Signed).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urldefense.com/v3/__https:/www.wirelessinnovation.org/6ghz-multistakeholder-committee__;!!F7jv3iA!miq8gKDh5u9EeBEqnJQ0xEKNYPoCPGlGj45FX_qjQNRwSaW1Br7N6myjjcdbTNciew$"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docs.fcc.gov/public/attachments/DOC-368272A1.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urldefense.com/v3/__https:/docs.fcc.gov/public/attachments/DOC-368271A1.pdf__;!!F7jv3iA!m13olgZ0cSG_3jouIBHdTZsoe-HyNyzDpHt4Jm_i33u7QqM3G245t11hNHUgJK5k6g$" TargetMode="Externa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hyperlink" Target="https://mentor.ieee.org/802.18/dcn/16/18-16-0038-16-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urldefense.com/v3/__http:/help.webex.com__;!!F7jv3iA!i3NusZ1ybSIkJTSPyXWhjlOosrt7l0gysL2GrZu-kUBWXmBDeVnSHCHmnVGOTYvFLg$" TargetMode="External"/><Relationship Id="rId3" Type="http://schemas.openxmlformats.org/officeDocument/2006/relationships/hyperlink" Target="https://ieeesa.webex.com/ieeesa/j.php?MTID=m89174bca2347d480f1f7b52309753d89" TargetMode="External"/><Relationship Id="rId7" Type="http://schemas.openxmlformats.org/officeDocument/2006/relationships/hyperlink" Target="https://urldefense.com/v3/__https:/ieeesa.webex.com/ieeesa/globalcallin.php?MTID=mc7c3ab2bcf2a6fe5184ab91434be5be3__;!!F7jv3iA!i3NusZ1ybSIkJTSPyXWhjlOosrt7l0gysL2GrZu-kUBWXmBDeVnSHCHmnVHf0dQOsQ$"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tel:%2B1-213-306-3065,,*01*1290259639%23%23*01*" TargetMode="External"/><Relationship Id="rId5" Type="http://schemas.openxmlformats.org/officeDocument/2006/relationships/hyperlink" Target="tel:%2B1-646-992-2010,,*01*1290259639%23%23*01*" TargetMode="External"/><Relationship Id="rId4" Type="http://schemas.openxmlformats.org/officeDocument/2006/relationships/hyperlink" Target="https://urldefense.com/v3/__https:/ieeesa.webex.com/ieeesa/j.php?MTID=m89174bca2347d480f1f7b52309753d89__;!!F7jv3iA!i3NusZ1ybSIkJTSPyXWhjlOosrt7l0gysL2GrZu-kUBWXmBDeVnSHCHmnVFH8PmoZg$"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17.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151-00-0000-minutes-19nov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03Dec20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03 December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2965039381"/>
              </p:ext>
            </p:extLst>
          </p:nvPr>
        </p:nvGraphicFramePr>
        <p:xfrm>
          <a:off x="604921" y="3581400"/>
          <a:ext cx="7824787" cy="2514600"/>
        </p:xfrm>
        <a:graphic>
          <a:graphicData uri="http://schemas.openxmlformats.org/presentationml/2006/ole">
            <mc:AlternateContent xmlns:mc="http://schemas.openxmlformats.org/markup-compatibility/2006">
              <mc:Choice xmlns:v="urn:schemas-microsoft-com:vml" Requires="v">
                <p:oleObj spid="_x0000_s12341"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604921" y="3581400"/>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a:t>
            </a:r>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this week</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03Dec20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cont. </a:t>
            </a:r>
            <a:r>
              <a:rPr lang="en-US" sz="1600" dirty="0"/>
              <a:t>(until xx:35)</a:t>
            </a:r>
            <a:endParaRPr lang="en-US" sz="2400" dirty="0"/>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May need to keep at a higher level, and a more easily used form.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A member is starting to look at 802.15 for bands being used, a starting point.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Could we identify some initial parameters,8-10 with an open comment box, and keep in control?</a:t>
            </a:r>
          </a:p>
          <a:p>
            <a:pPr marL="685800" lvl="1">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Possible problem statement.</a:t>
            </a:r>
          </a:p>
          <a:p>
            <a:pPr marL="685800" lvl="1">
              <a:spcBef>
                <a:spcPts val="0"/>
              </a:spcBef>
              <a:spcAft>
                <a:spcPts val="0"/>
              </a:spcAft>
              <a:buFont typeface="Arial" panose="020B0604020202020204" pitchFamily="34" charset="0"/>
              <a:buChar char="•"/>
            </a:pPr>
            <a:r>
              <a:rPr lang="en-US" sz="1400" dirty="0">
                <a:solidFill>
                  <a:srgbClr val="333333"/>
                </a:solidFill>
                <a:effectLst/>
                <a:ea typeface="Times New Roman" panose="02020603050405020304" pitchFamily="18" charset="0"/>
              </a:rPr>
              <a:t>From originator: Table came to mind when working on the coexistence updates to the rules, and to have this table may have helped or could help putting coexistence assurance documents together.  </a:t>
            </a:r>
          </a:p>
          <a:p>
            <a:pPr marL="685800" lvl="1">
              <a:spcBef>
                <a:spcPts val="0"/>
              </a:spcBef>
              <a:spcAft>
                <a:spcPts val="0"/>
              </a:spcAft>
              <a:buFont typeface="Arial" panose="020B0604020202020204" pitchFamily="34" charset="0"/>
              <a:buChar char="•"/>
            </a:pPr>
            <a:r>
              <a:rPr lang="en-US" sz="1400" dirty="0">
                <a:solidFill>
                  <a:srgbClr val="333333"/>
                </a:solidFill>
                <a:effectLst/>
                <a:ea typeface="Times New Roman" panose="02020603050405020304" pitchFamily="18" charset="0"/>
              </a:rPr>
              <a:t>Discussion then on what .19 needs for coexistence? </a:t>
            </a:r>
          </a:p>
          <a:p>
            <a:pPr marL="685800" lvl="1">
              <a:spcBef>
                <a:spcPts val="0"/>
              </a:spcBef>
              <a:spcAft>
                <a:spcPts val="0"/>
              </a:spcAft>
              <a:buFont typeface="Arial" panose="020B0604020202020204" pitchFamily="34" charset="0"/>
              <a:buChar char="•"/>
            </a:pPr>
            <a:endParaRPr lang="en-US" sz="1400" dirty="0">
              <a:solidFill>
                <a:srgbClr val="333333"/>
              </a:solidFill>
              <a:effectLst/>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400" dirty="0">
                <a:solidFill>
                  <a:srgbClr val="00B0F0"/>
                </a:solidFill>
                <a:ea typeface="Times New Roman" panose="02020603050405020304" pitchFamily="18" charset="0"/>
              </a:rPr>
              <a:t>Chair to set up ad hoc-11et Tuesday(8</a:t>
            </a:r>
            <a:r>
              <a:rPr lang="en-US" sz="1400" baseline="30000" dirty="0">
                <a:solidFill>
                  <a:srgbClr val="00B0F0"/>
                </a:solidFill>
                <a:ea typeface="Times New Roman" panose="02020603050405020304" pitchFamily="18" charset="0"/>
              </a:rPr>
              <a:t>th</a:t>
            </a:r>
            <a:r>
              <a:rPr lang="en-US" sz="1400" dirty="0">
                <a:solidFill>
                  <a:srgbClr val="00B0F0"/>
                </a:solidFill>
                <a:ea typeface="Times New Roman" panose="02020603050405020304" pitchFamily="18" charset="0"/>
              </a:rPr>
              <a:t>). Who </a:t>
            </a:r>
            <a:r>
              <a:rPr lang="en-US" sz="1400" dirty="0">
                <a:solidFill>
                  <a:srgbClr val="00B0F0"/>
                </a:solidFill>
                <a:effectLst/>
                <a:ea typeface="Times New Roman" panose="02020603050405020304" pitchFamily="18" charset="0"/>
              </a:rPr>
              <a:t>would like to participate defining problem statement? </a:t>
            </a:r>
          </a:p>
          <a:p>
            <a:pPr marL="285750">
              <a:spcBef>
                <a:spcPts val="0"/>
              </a:spcBef>
              <a:spcAft>
                <a:spcPts val="0"/>
              </a:spcAft>
              <a:buFont typeface="Arial" panose="020B0604020202020204" pitchFamily="34" charset="0"/>
              <a:buChar char="•"/>
            </a:pPr>
            <a:endParaRPr lang="en-US" sz="1600" b="1"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600" b="1" dirty="0">
                <a:solidFill>
                  <a:srgbClr val="333333"/>
                </a:solidFill>
                <a:ea typeface="Times New Roman" panose="02020603050405020304" pitchFamily="18" charset="0"/>
              </a:rPr>
              <a:t>Audience: </a:t>
            </a:r>
          </a:p>
          <a:p>
            <a:pPr marL="685800" lvl="1">
              <a:spcBef>
                <a:spcPts val="0"/>
              </a:spcBef>
              <a:spcAft>
                <a:spcPts val="0"/>
              </a:spcAft>
              <a:buFont typeface="Arial" panose="020B0604020202020204" pitchFamily="34" charset="0"/>
              <a:buChar char="•"/>
            </a:pPr>
            <a:r>
              <a:rPr lang="en-US" sz="1400" dirty="0">
                <a:solidFill>
                  <a:srgbClr val="333333"/>
                </a:solidFill>
                <a:effectLst/>
                <a:ea typeface="Times New Roman" panose="02020603050405020304" pitchFamily="18" charset="0"/>
              </a:rPr>
              <a:t>For those putting together a new standard understanding the frequencies already used by 802 stds, etc.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For those maintaining standards.</a:t>
            </a:r>
            <a:endParaRPr lang="en-US" sz="1400"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03Dec20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600" dirty="0">
                <a:solidFill>
                  <a:schemeClr val="tx1"/>
                </a:solidFill>
              </a:rPr>
              <a:t>General EU info: </a:t>
            </a:r>
            <a:r>
              <a:rPr lang="en-US" altLang="en-US" sz="1600" dirty="0"/>
              <a:t> </a:t>
            </a:r>
            <a:r>
              <a:rPr lang="en-US" altLang="en-US" sz="1600" b="0" dirty="0">
                <a:hlinkClick r:id="rId3"/>
              </a:rPr>
              <a:t>&lt;ojeu&gt;</a:t>
            </a:r>
            <a:r>
              <a:rPr lang="en-US" altLang="en-US" sz="1600" b="0" dirty="0"/>
              <a:t>   </a:t>
            </a:r>
            <a:r>
              <a:rPr lang="en-US" altLang="en-US" sz="1600" b="0" dirty="0">
                <a:hlinkClick r:id="rId4"/>
              </a:rPr>
              <a:t>&lt;HStds&gt;</a:t>
            </a:r>
            <a:r>
              <a:rPr lang="en-US" altLang="en-US" sz="1600" b="0" dirty="0"/>
              <a:t> </a:t>
            </a:r>
            <a:endParaRPr lang="en-US" sz="16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call/meeting #108, 7-11Dec20  </a:t>
            </a:r>
            <a:r>
              <a:rPr lang="en-US" sz="1800" dirty="0">
                <a:solidFill>
                  <a:schemeClr val="tx1"/>
                </a:solidFill>
                <a:sym typeface="Wingdings" panose="05000000000000000000" pitchFamily="2" charset="2"/>
              </a:rPr>
              <a:t> next week</a:t>
            </a:r>
            <a:endParaRPr lang="en-US" sz="1800" dirty="0">
              <a:solidFill>
                <a:schemeClr val="tx1"/>
              </a:solidFill>
            </a:endParaRPr>
          </a:p>
          <a:p>
            <a:pPr lvl="1">
              <a:spcBef>
                <a:spcPts val="0"/>
              </a:spcBef>
              <a:buFont typeface="Arial" panose="020B0604020202020204" pitchFamily="34" charset="0"/>
              <a:buChar char="•"/>
            </a:pPr>
            <a:r>
              <a:rPr lang="en-US" sz="1600" dirty="0">
                <a:solidFill>
                  <a:schemeClr val="tx1"/>
                </a:solidFill>
                <a:effectLst/>
                <a:ea typeface="Calibri" panose="020F0502020204030204" pitchFamily="34" charset="0"/>
              </a:rPr>
              <a:t>More next week.</a:t>
            </a:r>
            <a:r>
              <a:rPr lang="en-US" sz="1600" dirty="0">
                <a:solidFill>
                  <a:schemeClr val="tx1"/>
                </a:solidFill>
                <a:ea typeface="Calibri" panose="020F0502020204030204" pitchFamily="34" charset="0"/>
              </a:rPr>
              <a:t> </a:t>
            </a:r>
          </a:p>
          <a:p>
            <a:pPr lvl="1">
              <a:spcBef>
                <a:spcPts val="0"/>
              </a:spcBef>
              <a:buFont typeface="Arial" panose="020B0604020202020204" pitchFamily="34" charset="0"/>
              <a:buChar char="•"/>
            </a:pPr>
            <a:endParaRPr lang="en-US" sz="1600" dirty="0">
              <a:solidFill>
                <a:schemeClr val="tx1"/>
              </a:solidFill>
              <a:effectLst/>
              <a:ea typeface="Calibri" panose="020F0502020204030204" pitchFamily="34" charset="0"/>
            </a:endParaRPr>
          </a:p>
          <a:p>
            <a:pPr lvl="1">
              <a:spcBef>
                <a:spcPts val="0"/>
              </a:spcBef>
              <a:buFont typeface="Arial" panose="020B0604020202020204" pitchFamily="34" charset="0"/>
              <a:buChar char="•"/>
            </a:pP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r>
              <a:rPr lang="en-US" sz="1400" dirty="0">
                <a:solidFill>
                  <a:schemeClr val="tx1"/>
                </a:solidFill>
                <a:effectLst/>
                <a:ea typeface="Calibri" panose="020F0502020204030204" pitchFamily="34" charset="0"/>
              </a:rPr>
              <a:t>19nov20: Many go-to meetings.  </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rPr>
              <a:t>For 6GHz, there are </a:t>
            </a:r>
            <a:r>
              <a:rPr lang="en-US" sz="1400" dirty="0">
                <a:solidFill>
                  <a:schemeClr val="tx1"/>
                </a:solidFill>
                <a:effectLst/>
                <a:ea typeface="Calibri" panose="020F0502020204030204" pitchFamily="34" charset="0"/>
              </a:rPr>
              <a:t>many contributions for the 20Nov20 (tonight) call and would like to see many of those make it into the standard.   </a:t>
            </a:r>
          </a:p>
          <a:p>
            <a:pPr lvl="2">
              <a:spcBef>
                <a:spcPts val="0"/>
              </a:spcBef>
              <a:buFont typeface="Arial" panose="020B0604020202020204" pitchFamily="34" charset="0"/>
              <a:buChar char="•"/>
            </a:pPr>
            <a:r>
              <a:rPr lang="en-US" sz="1400" b="0" i="0" dirty="0">
                <a:solidFill>
                  <a:srgbClr val="000000"/>
                </a:solidFill>
                <a:effectLst/>
              </a:rPr>
              <a:t>DEN/BRAN-230021 (EN 303 687) HS for 6 GHz RLANs – </a:t>
            </a:r>
            <a:r>
              <a:rPr lang="en-US" sz="1400" dirty="0">
                <a:solidFill>
                  <a:schemeClr val="tx1"/>
                </a:solidFill>
                <a:ea typeface="Calibri" panose="020F0502020204030204" pitchFamily="34" charset="0"/>
              </a:rPr>
              <a:t>version 0.0.10 was approved as the first stable draft at ad-hoc last week, 09Nov20. </a:t>
            </a:r>
          </a:p>
          <a:p>
            <a:pPr lvl="1">
              <a:spcBef>
                <a:spcPts val="0"/>
              </a:spcBef>
              <a:buFont typeface="Arial" panose="020B0604020202020204" pitchFamily="34" charset="0"/>
              <a:buChar char="•"/>
            </a:pPr>
            <a:r>
              <a:rPr lang="en-US" sz="1400" dirty="0">
                <a:solidFill>
                  <a:schemeClr val="tx1"/>
                </a:solidFill>
                <a:effectLst/>
                <a:ea typeface="Calibri" panose="020F0502020204030204" pitchFamily="34" charset="0"/>
              </a:rPr>
              <a:t> 12nov20: Have planned for 6 GHz work, 20 and 30 </a:t>
            </a:r>
            <a:r>
              <a:rPr lang="en-US" sz="1400" dirty="0">
                <a:solidFill>
                  <a:schemeClr val="tx1"/>
                </a:solidFill>
                <a:ea typeface="Calibri" panose="020F0502020204030204" pitchFamily="34" charset="0"/>
              </a:rPr>
              <a:t>Nov</a:t>
            </a:r>
            <a:r>
              <a:rPr lang="en-US" sz="1400" dirty="0">
                <a:solidFill>
                  <a:schemeClr val="tx1"/>
                </a:solidFill>
                <a:effectLst/>
                <a:ea typeface="Calibri" panose="020F0502020204030204" pitchFamily="34" charset="0"/>
              </a:rPr>
              <a:t> calls, getting ready for meeting #108. </a:t>
            </a:r>
          </a:p>
          <a:p>
            <a:pPr lvl="2">
              <a:spcBef>
                <a:spcPts val="0"/>
              </a:spcBef>
              <a:buFont typeface="Arial" panose="020B0604020202020204" pitchFamily="34" charset="0"/>
              <a:buChar char="•"/>
            </a:pPr>
            <a:r>
              <a:rPr lang="en-US" sz="1400" dirty="0">
                <a:solidFill>
                  <a:schemeClr val="tx1"/>
                </a:solidFill>
                <a:effectLst/>
                <a:ea typeface="Calibri" panose="020F0502020204030204" pitchFamily="34" charset="0"/>
              </a:rPr>
              <a:t>Bran had one resolution meeting regarding "meeting minutes" since last week.</a:t>
            </a:r>
          </a:p>
          <a:p>
            <a:pPr marL="857250" lvl="2" indent="0">
              <a:spcBef>
                <a:spcPts val="0"/>
              </a:spcBef>
            </a:pPr>
            <a:endParaRPr lang="en-US" sz="1200" dirty="0">
              <a:solidFill>
                <a:schemeClr val="tx1"/>
              </a:solidFill>
            </a:endParaRPr>
          </a:p>
          <a:p>
            <a:pPr marL="457200" lvl="1" indent="0">
              <a:spcBef>
                <a:spcPts val="0"/>
              </a:spcBef>
            </a:pPr>
            <a:r>
              <a:rPr lang="en-US" sz="1400" dirty="0">
                <a:solidFill>
                  <a:schemeClr val="tx1"/>
                </a:solidFill>
              </a:rPr>
              <a:t> </a:t>
            </a: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#72b,  03Nov20-22Feb20, correspondence   </a:t>
            </a:r>
            <a:endParaRPr lang="en-US" sz="1400" b="0" dirty="0">
              <a:solidFill>
                <a:schemeClr val="tx1"/>
              </a:solidFill>
            </a:endParaRPr>
          </a:p>
          <a:p>
            <a:pPr lvl="1">
              <a:spcBef>
                <a:spcPts val="0"/>
              </a:spcBef>
              <a:buFont typeface="Arial" panose="020B0604020202020204" pitchFamily="34" charset="0"/>
              <a:buChar char="•"/>
            </a:pPr>
            <a:r>
              <a:rPr lang="en-US" sz="1200" dirty="0">
                <a:solidFill>
                  <a:schemeClr val="bg1">
                    <a:lumMod val="75000"/>
                  </a:schemeClr>
                </a:solidFill>
              </a:rPr>
              <a:t>nothing to share today</a:t>
            </a:r>
          </a:p>
          <a:p>
            <a:pPr>
              <a:spcBef>
                <a:spcPts val="0"/>
              </a:spcBef>
              <a:buFont typeface="Arial" panose="020B0604020202020204" pitchFamily="34" charset="0"/>
              <a:buChar char="•"/>
            </a:pPr>
            <a:r>
              <a:rPr lang="en-US" sz="1400" dirty="0">
                <a:solidFill>
                  <a:schemeClr val="tx1"/>
                </a:solidFill>
              </a:rPr>
              <a:t>ETSI - ERM - </a:t>
            </a:r>
            <a:r>
              <a:rPr lang="en-US" altLang="en-US" sz="1400" b="0" dirty="0">
                <a:hlinkClick r:id="rId7"/>
              </a:rPr>
              <a:t>&lt;TG-11&gt;</a:t>
            </a:r>
            <a:r>
              <a:rPr lang="en-US" altLang="en-US" sz="1400" b="0" dirty="0"/>
              <a:t>  </a:t>
            </a:r>
            <a:r>
              <a:rPr lang="en-US" sz="1400" dirty="0">
                <a:solidFill>
                  <a:schemeClr val="tx1"/>
                </a:solidFill>
              </a:rPr>
              <a:t>call, on TR 103  665 resolution meeting, </a:t>
            </a:r>
            <a:r>
              <a:rPr lang="en-US" sz="1400" dirty="0">
                <a:solidFill>
                  <a:schemeClr val="tx1"/>
                </a:solidFill>
                <a:highlight>
                  <a:srgbClr val="C0C0C0"/>
                </a:highlight>
              </a:rPr>
              <a:t>24Nov20</a:t>
            </a:r>
          </a:p>
          <a:p>
            <a:pPr lvl="1">
              <a:spcBef>
                <a:spcPts val="0"/>
              </a:spcBef>
              <a:buFont typeface="Arial" panose="020B0604020202020204" pitchFamily="34" charset="0"/>
              <a:buChar char="•"/>
            </a:pPr>
            <a:r>
              <a:rPr lang="en-US" sz="1400" b="0" u="none" strike="noStrike" dirty="0">
                <a:solidFill>
                  <a:srgbClr val="000000"/>
                </a:solidFill>
                <a:effectLst/>
              </a:rPr>
              <a:t>ERMTG11(20)000066ReportMeeting minutes of G2M#15 on the 2.4 GHz SRDoc TR 103 665</a:t>
            </a:r>
          </a:p>
          <a:p>
            <a:pPr lvl="1">
              <a:spcBef>
                <a:spcPts val="0"/>
              </a:spcBef>
              <a:buFont typeface="Arial" panose="020B0604020202020204" pitchFamily="34" charset="0"/>
              <a:buChar char="•"/>
            </a:pPr>
            <a:r>
              <a:rPr lang="en-US" sz="1400" dirty="0"/>
              <a:t>Chair has been confirmed, </a:t>
            </a:r>
            <a:r>
              <a:rPr lang="en-US" sz="1200" b="0" i="0" dirty="0">
                <a:solidFill>
                  <a:srgbClr val="800080"/>
                </a:solidFill>
                <a:effectLst/>
                <a:latin typeface="Arial" panose="020B0604020202020204" pitchFamily="34" charset="0"/>
                <a:hlinkClick r:id="rId8"/>
              </a:rPr>
              <a:t>D'Angelo Wilfrid</a:t>
            </a:r>
            <a:r>
              <a:rPr lang="en-US" sz="1200" b="0" i="0" dirty="0">
                <a:solidFill>
                  <a:srgbClr val="800080"/>
                </a:solidFill>
                <a:effectLst/>
                <a:latin typeface="Arial" panose="020B0604020202020204" pitchFamily="34" charset="0"/>
              </a:rPr>
              <a:t> </a:t>
            </a:r>
            <a:r>
              <a:rPr lang="en-US" sz="1200" b="0" i="0" dirty="0">
                <a:solidFill>
                  <a:schemeClr val="tx1"/>
                </a:solidFill>
                <a:effectLst/>
                <a:latin typeface="Arial" panose="020B0604020202020204" pitchFamily="34" charset="0"/>
              </a:rPr>
              <a:t>of Intel Corp SAS.</a:t>
            </a:r>
            <a:endParaRPr lang="en-US" sz="1600" b="0" u="none" strike="noStrike" dirty="0">
              <a:solidFill>
                <a:schemeClr val="tx1"/>
              </a:solidFill>
              <a:effectLs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03Dec20</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690666" y="693761"/>
            <a:ext cx="8378520" cy="5781651"/>
          </a:xfrm>
        </p:spPr>
        <p:txBody>
          <a:bodyPr/>
          <a:lstStyle/>
          <a:p>
            <a:pPr>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last call,  #54 Plenary, 17-20Nov20   		(#55-01-05Mar21)</a:t>
            </a:r>
            <a:endParaRPr lang="en-US" sz="1800" u="sng" dirty="0">
              <a:solidFill>
                <a:schemeClr val="tx1"/>
              </a:solidFill>
            </a:endParaRPr>
          </a:p>
          <a:p>
            <a:pPr lvl="1">
              <a:spcBef>
                <a:spcPts val="0"/>
              </a:spcBef>
              <a:buFont typeface="Arial" panose="020B0604020202020204" pitchFamily="34" charset="0"/>
              <a:buChar char="•"/>
            </a:pPr>
            <a:r>
              <a:rPr lang="en-US" sz="1600" dirty="0">
                <a:solidFill>
                  <a:schemeClr val="tx1"/>
                </a:solidFill>
              </a:rPr>
              <a:t>The list of 31 counites did not make the minutes, thought the 31 countries will be implementing </a:t>
            </a:r>
            <a:r>
              <a:rPr lang="en-US" sz="1600">
                <a:solidFill>
                  <a:schemeClr val="tx1"/>
                </a:solidFill>
              </a:rPr>
              <a:t>the ECC DEC (20)01 </a:t>
            </a:r>
            <a:r>
              <a:rPr lang="en-US" sz="1600" dirty="0">
                <a:solidFill>
                  <a:schemeClr val="tx1"/>
                </a:solidFill>
              </a:rPr>
              <a:t>by 18May21.  Some with caveats as expected.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19nov: ECC DEC (20)01 decision was approved. The decision is as it is today for ECC. </a:t>
            </a:r>
          </a:p>
          <a:p>
            <a:pPr lvl="2">
              <a:spcBef>
                <a:spcPts val="0"/>
              </a:spcBef>
              <a:buFont typeface="Arial" panose="020B0604020202020204" pitchFamily="34" charset="0"/>
              <a:buChar char="•"/>
            </a:pPr>
            <a:r>
              <a:rPr lang="en-US" sz="1400" dirty="0">
                <a:solidFill>
                  <a:schemeClr val="tx1"/>
                </a:solidFill>
              </a:rPr>
              <a:t>Questionnaire out if the decision can be implemented by 18May21?  Replies dues this week.   </a:t>
            </a:r>
          </a:p>
          <a:p>
            <a:pPr lvl="2">
              <a:spcBef>
                <a:spcPts val="0"/>
              </a:spcBef>
              <a:buFont typeface="Arial" panose="020B0604020202020204" pitchFamily="34" charset="0"/>
              <a:buChar char="•"/>
            </a:pPr>
            <a:r>
              <a:rPr lang="en-US" sz="1400" dirty="0">
                <a:solidFill>
                  <a:schemeClr val="tx1"/>
                </a:solidFill>
              </a:rPr>
              <a:t>List of counties with replies should show up in the ECC minutes. </a:t>
            </a:r>
          </a:p>
          <a:p>
            <a:pPr lvl="2">
              <a:spcBef>
                <a:spcPts val="0"/>
              </a:spcBef>
              <a:buFont typeface="Arial" panose="020B0604020202020204" pitchFamily="34" charset="0"/>
              <a:buChar char="•"/>
            </a:pPr>
            <a:r>
              <a:rPr lang="en-US" sz="1400" dirty="0">
                <a:solidFill>
                  <a:schemeClr val="tx1"/>
                </a:solidFill>
              </a:rPr>
              <a:t>March is 2</a:t>
            </a:r>
            <a:r>
              <a:rPr lang="en-US" sz="1400" baseline="30000" dirty="0">
                <a:solidFill>
                  <a:schemeClr val="tx1"/>
                </a:solidFill>
              </a:rPr>
              <a:t>nd</a:t>
            </a:r>
            <a:r>
              <a:rPr lang="en-US" sz="1400" dirty="0">
                <a:solidFill>
                  <a:schemeClr val="tx1"/>
                </a:solidFill>
              </a:rPr>
              <a:t> meeting of </a:t>
            </a:r>
            <a:r>
              <a:rPr lang="en-US" sz="1400" dirty="0" err="1">
                <a:solidFill>
                  <a:schemeClr val="tx1"/>
                </a:solidFill>
              </a:rPr>
              <a:t>RSComm</a:t>
            </a:r>
            <a:r>
              <a:rPr lang="en-US" sz="1400" dirty="0">
                <a:solidFill>
                  <a:schemeClr val="tx1"/>
                </a:solidFill>
              </a:rPr>
              <a:t>, with all the admins, and will make final decision. </a:t>
            </a:r>
          </a:p>
          <a:p>
            <a:pPr>
              <a:buFont typeface="Wingdings" panose="05000000000000000000" pitchFamily="2" charset="2"/>
              <a:buChar char="v"/>
            </a:pPr>
            <a:endParaRPr lang="en-US" sz="1600" u="sng" dirty="0">
              <a:solidFill>
                <a:srgbClr val="0070C0"/>
              </a:solidFill>
            </a:endParaRPr>
          </a:p>
          <a:p>
            <a:pPr>
              <a:buFont typeface="Arial" panose="020B0604020202020204" pitchFamily="34" charset="0"/>
              <a:buChar char="•"/>
            </a:pPr>
            <a:endParaRPr lang="en-US" sz="16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&lt;WGSE&gt;</a:t>
            </a:r>
            <a:r>
              <a:rPr lang="en-US" altLang="en-US" sz="1800" b="0" dirty="0"/>
              <a:t> </a:t>
            </a:r>
            <a:r>
              <a:rPr lang="en-US" altLang="en-US" sz="1800" dirty="0"/>
              <a:t>next call/meeting  </a:t>
            </a:r>
            <a:r>
              <a:rPr lang="en-US" sz="1800" dirty="0"/>
              <a:t>#87,  11-15 Jan 21 </a:t>
            </a:r>
            <a:endParaRPr lang="en-US" sz="1800" dirty="0">
              <a:highlight>
                <a:srgbClr val="FFFF00"/>
              </a:highlight>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5"/>
              </a:rPr>
              <a:t>&lt;SE45&gt;</a:t>
            </a:r>
            <a:r>
              <a:rPr lang="en-US" altLang="en-US" sz="1800" b="0" dirty="0"/>
              <a:t> </a:t>
            </a:r>
            <a:r>
              <a:rPr lang="en-US" altLang="en-US" sz="1800" dirty="0"/>
              <a:t>next call/meeting: none</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&lt;WGFM&gt;</a:t>
            </a:r>
            <a:r>
              <a:rPr lang="en-US" altLang="en-US" sz="1800" b="0" dirty="0"/>
              <a:t>  </a:t>
            </a:r>
            <a:r>
              <a:rPr lang="en-US" altLang="en-US" sz="1800" dirty="0">
                <a:solidFill>
                  <a:schemeClr val="tx1"/>
                </a:solidFill>
              </a:rPr>
              <a:t>next meeting #98, 8-12Feb21</a:t>
            </a:r>
            <a:endParaRPr lang="en-US" sz="1800" b="0" dirty="0">
              <a:ea typeface="SimSun" panose="02010600030101010101" pitchFamily="2" charset="-122"/>
            </a:endParaRPr>
          </a:p>
          <a:p>
            <a:pPr marL="0" marR="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7"/>
              </a:rPr>
              <a:t>&lt;FM57&gt;</a:t>
            </a:r>
            <a:r>
              <a:rPr lang="en-US" altLang="en-US" sz="1800" b="0" dirty="0"/>
              <a:t>  </a:t>
            </a:r>
            <a:r>
              <a:rPr lang="en-US" altLang="en-US" sz="1800" dirty="0"/>
              <a:t>next call #13, </a:t>
            </a:r>
            <a:r>
              <a:rPr lang="en-US" sz="1800" dirty="0">
                <a:sym typeface="Wingdings" panose="05000000000000000000" pitchFamily="2" charset="2"/>
              </a:rPr>
              <a:t>18-21Jan21  			(#14, 12-15Apr21)</a:t>
            </a:r>
          </a:p>
          <a:p>
            <a:pPr lvl="1">
              <a:spcBef>
                <a:spcPts val="0"/>
              </a:spcBef>
              <a:spcAft>
                <a:spcPts val="0"/>
              </a:spcAft>
              <a:buFont typeface="Arial" panose="020B0604020202020204" pitchFamily="34" charset="0"/>
              <a:buChar char="•"/>
            </a:pPr>
            <a:r>
              <a:rPr lang="en-US" sz="1600" dirty="0">
                <a:solidFill>
                  <a:schemeClr val="tx1"/>
                </a:solidFill>
              </a:rPr>
              <a:t>nothing to share today</a:t>
            </a:r>
            <a:r>
              <a:rPr lang="en-US" sz="1400" dirty="0">
                <a:ea typeface="Calibri" panose="020F0502020204030204" pitchFamily="34" charset="0"/>
              </a:rPr>
              <a:t>. </a:t>
            </a:r>
            <a:endParaRPr lang="en-US" sz="1400" dirty="0">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03Dec20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spTree>
    <p:extLst>
      <p:ext uri="{BB962C8B-B14F-4D97-AF65-F5344CB8AC3E}">
        <p14:creationId xmlns:p14="http://schemas.microsoft.com/office/powerpoint/2010/main" val="1131599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737931" y="1219201"/>
            <a:ext cx="8271387" cy="4495800"/>
          </a:xfrm>
        </p:spPr>
        <p:txBody>
          <a:bodyPr/>
          <a:lstStyle/>
          <a:p>
            <a:pPr marL="0" marR="0">
              <a:spcBef>
                <a:spcPts val="0"/>
              </a:spcBef>
              <a:spcAft>
                <a:spcPts val="0"/>
              </a:spcAft>
              <a:buFont typeface="Arial" panose="020B0604020202020204" pitchFamily="34" charset="0"/>
              <a:buChar char="•"/>
            </a:pPr>
            <a:r>
              <a:rPr lang="en-US" sz="1600" b="0" dirty="0">
                <a:solidFill>
                  <a:srgbClr val="000000"/>
                </a:solidFill>
                <a:effectLst/>
                <a:ea typeface="Times New Roman" panose="02020603050405020304" pitchFamily="18" charset="0"/>
                <a:cs typeface="Times New Roman" panose="02020603050405020304" pitchFamily="18" charset="0"/>
              </a:rPr>
              <a:t>Vietnam MIC began a public consultation yesterday to seek opinions on its revised  national 	radio frequency spectrum plan following the outcome of WRC-19.</a:t>
            </a:r>
            <a:endParaRPr lang="en-US" sz="1600" b="0" dirty="0">
              <a:ea typeface="Times New Roman" panose="02020603050405020304" pitchFamily="18" charset="0"/>
              <a:cs typeface="Times New Roman" panose="02020603050405020304" pitchFamily="18" charset="0"/>
            </a:endParaRPr>
          </a:p>
          <a:p>
            <a:pPr marL="400050" lvl="1" indent="0">
              <a:spcBef>
                <a:spcPts val="0"/>
              </a:spcBef>
              <a:spcAft>
                <a:spcPts val="0"/>
              </a:spcAft>
            </a:pPr>
            <a:r>
              <a:rPr lang="en-US" sz="1400" b="0" u="sng" dirty="0">
                <a:solidFill>
                  <a:srgbClr val="000000"/>
                </a:solidFill>
                <a:effectLst/>
                <a:ea typeface="Times New Roman" panose="02020603050405020304" pitchFamily="18" charset="0"/>
                <a:cs typeface="Times New Roman" panose="02020603050405020304" pitchFamily="18" charset="0"/>
                <a:hlinkClick r:id="rId3"/>
              </a:rPr>
              <a:t>https://mic.gov.vn/Upload_Moi/DuThaoVanBan/HO-SO-DANG-WEBSITE.ZIP</a:t>
            </a:r>
            <a:endParaRPr lang="en-US" sz="1400" b="0" u="sng" dirty="0">
              <a:ea typeface="Times New Roman" panose="02020603050405020304" pitchFamily="18" charset="0"/>
              <a:cs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600" b="0" dirty="0">
                <a:solidFill>
                  <a:srgbClr val="000000"/>
                </a:solidFill>
                <a:effectLst/>
                <a:ea typeface="Times New Roman" panose="02020603050405020304" pitchFamily="18" charset="0"/>
                <a:cs typeface="Times New Roman" panose="02020603050405020304" pitchFamily="18" charset="0"/>
              </a:rPr>
              <a:t>The comment submission deadline is February 2, 2021 (looks like in native language)</a:t>
            </a:r>
            <a:endParaRPr lang="en-US" sz="1600" b="0" dirty="0">
              <a:effectLst/>
              <a:ea typeface="Times New Roman" panose="02020603050405020304" pitchFamily="18" charset="0"/>
              <a:cs typeface="Times New Roman" panose="02020603050405020304" pitchFamily="18" charset="0"/>
            </a:endParaRPr>
          </a:p>
          <a:p>
            <a:pPr marL="400050" lvl="1">
              <a:spcBef>
                <a:spcPts val="0"/>
              </a:spcBef>
              <a:spcAft>
                <a:spcPts val="0"/>
              </a:spcAft>
            </a:pPr>
            <a:r>
              <a:rPr lang="en-US" sz="1400" b="0" dirty="0">
                <a:effectLst/>
                <a:ea typeface="Times New Roman" panose="02020603050405020304" pitchFamily="18" charset="0"/>
                <a:cs typeface="Times New Roman" panose="02020603050405020304" pitchFamily="18" charset="0"/>
              </a:rPr>
              <a:t> </a:t>
            </a:r>
            <a:r>
              <a:rPr lang="en-US" sz="1600" b="0" dirty="0">
                <a:solidFill>
                  <a:srgbClr val="000000"/>
                </a:solidFill>
                <a:effectLst/>
                <a:ea typeface="Times New Roman" panose="02020603050405020304" pitchFamily="18" charset="0"/>
                <a:cs typeface="Times New Roman" panose="02020603050405020304" pitchFamily="18" charset="0"/>
              </a:rPr>
              <a:t>Following the decision of WRC-19, the MIC proposes the followings:</a:t>
            </a:r>
            <a:endParaRPr lang="en-US" sz="1600" b="0" dirty="0">
              <a:effectLst/>
              <a:ea typeface="Times New Roman" panose="02020603050405020304" pitchFamily="18" charset="0"/>
              <a:cs typeface="Times New Roman" panose="02020603050405020304" pitchFamily="18" charset="0"/>
            </a:endParaRPr>
          </a:p>
          <a:p>
            <a:pPr marL="800100" lvl="2">
              <a:spcBef>
                <a:spcPts val="0"/>
              </a:spcBef>
              <a:spcAft>
                <a:spcPts val="0"/>
              </a:spcAft>
            </a:pPr>
            <a:r>
              <a:rPr lang="en-US" sz="1600" b="0" dirty="0">
                <a:solidFill>
                  <a:srgbClr val="000000"/>
                </a:solidFill>
                <a:effectLst/>
                <a:ea typeface="Times New Roman" panose="02020603050405020304" pitchFamily="18" charset="0"/>
                <a:cs typeface="Times New Roman" panose="02020603050405020304" pitchFamily="18" charset="0"/>
              </a:rPr>
              <a:t>(a) Consider, amend, supplement division for radio operations for 18 frequency bands;</a:t>
            </a:r>
            <a:endParaRPr lang="en-US" sz="1600" b="0" dirty="0">
              <a:effectLst/>
              <a:ea typeface="Times New Roman" panose="02020603050405020304" pitchFamily="18" charset="0"/>
              <a:cs typeface="Times New Roman" panose="02020603050405020304" pitchFamily="18" charset="0"/>
            </a:endParaRPr>
          </a:p>
          <a:p>
            <a:pPr marL="800100" lvl="2">
              <a:spcBef>
                <a:spcPts val="0"/>
              </a:spcBef>
              <a:spcAft>
                <a:spcPts val="0"/>
              </a:spcAft>
            </a:pPr>
            <a:r>
              <a:rPr lang="en-US" sz="1600" b="0" dirty="0">
                <a:solidFill>
                  <a:srgbClr val="000000"/>
                </a:solidFill>
                <a:effectLst/>
                <a:ea typeface="Times New Roman" panose="02020603050405020304" pitchFamily="18" charset="0"/>
                <a:cs typeface="Times New Roman" panose="02020603050405020304" pitchFamily="18" charset="0"/>
              </a:rPr>
              <a:t>(b) Revised 60 annotations;</a:t>
            </a:r>
            <a:endParaRPr lang="en-US" sz="1600" b="0" dirty="0">
              <a:effectLst/>
              <a:ea typeface="Times New Roman" panose="02020603050405020304" pitchFamily="18" charset="0"/>
              <a:cs typeface="Times New Roman" panose="02020603050405020304" pitchFamily="18" charset="0"/>
            </a:endParaRPr>
          </a:p>
          <a:p>
            <a:pPr marL="800100" lvl="2">
              <a:spcBef>
                <a:spcPts val="0"/>
              </a:spcBef>
              <a:spcAft>
                <a:spcPts val="0"/>
              </a:spcAft>
            </a:pPr>
            <a:r>
              <a:rPr lang="en-US" sz="1600" b="0" dirty="0">
                <a:solidFill>
                  <a:srgbClr val="000000"/>
                </a:solidFill>
                <a:effectLst/>
                <a:ea typeface="Times New Roman" panose="02020603050405020304" pitchFamily="18" charset="0"/>
                <a:cs typeface="Times New Roman" panose="02020603050405020304" pitchFamily="18" charset="0"/>
              </a:rPr>
              <a:t>(c) Added 26 new captions;</a:t>
            </a:r>
            <a:endParaRPr lang="en-US" sz="1600" b="0" dirty="0">
              <a:effectLst/>
              <a:ea typeface="Times New Roman" panose="02020603050405020304" pitchFamily="18" charset="0"/>
              <a:cs typeface="Times New Roman" panose="02020603050405020304" pitchFamily="18" charset="0"/>
            </a:endParaRPr>
          </a:p>
          <a:p>
            <a:pPr marL="800100" lvl="2">
              <a:spcBef>
                <a:spcPts val="0"/>
              </a:spcBef>
              <a:spcAft>
                <a:spcPts val="0"/>
              </a:spcAft>
            </a:pPr>
            <a:r>
              <a:rPr lang="en-US" sz="1600" b="0" dirty="0">
                <a:solidFill>
                  <a:srgbClr val="000000"/>
                </a:solidFill>
                <a:effectLst/>
                <a:ea typeface="Times New Roman" panose="02020603050405020304" pitchFamily="18" charset="0"/>
                <a:cs typeface="Times New Roman" panose="02020603050405020304" pitchFamily="18" charset="0"/>
              </a:rPr>
              <a:t>(d) Dropped 6 annotations.</a:t>
            </a:r>
            <a:endParaRPr lang="en-US" sz="1600" b="0" dirty="0">
              <a:effectLst/>
              <a:ea typeface="Times New Roman" panose="02020603050405020304" pitchFamily="18" charset="0"/>
              <a:cs typeface="Times New Roman" panose="02020603050405020304" pitchFamily="18" charset="0"/>
            </a:endParaRPr>
          </a:p>
          <a:p>
            <a:pPr marL="400050" lvl="1">
              <a:spcBef>
                <a:spcPts val="0"/>
              </a:spcBef>
              <a:spcAft>
                <a:spcPts val="0"/>
              </a:spcAft>
            </a:pPr>
            <a:r>
              <a:rPr lang="en-US" sz="1400" b="0" dirty="0">
                <a:effectLst/>
                <a:ea typeface="Times New Roman" panose="02020603050405020304" pitchFamily="18" charset="0"/>
                <a:cs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600" b="0" dirty="0">
                <a:solidFill>
                  <a:srgbClr val="000000"/>
                </a:solidFill>
                <a:effectLst/>
                <a:ea typeface="Times New Roman" panose="02020603050405020304" pitchFamily="18" charset="0"/>
                <a:cs typeface="Times New Roman" panose="02020603050405020304" pitchFamily="18" charset="0"/>
              </a:rPr>
              <a:t>Of possible interest to us are:</a:t>
            </a:r>
            <a:endParaRPr lang="en-US" sz="1600" b="0" dirty="0">
              <a:effectLst/>
              <a:ea typeface="Times New Roman" panose="02020603050405020304" pitchFamily="18" charset="0"/>
              <a:cs typeface="Times New Roman" panose="02020603050405020304" pitchFamily="18" charset="0"/>
            </a:endParaRPr>
          </a:p>
          <a:p>
            <a:pPr marL="1371600" lvl="3" indent="-342900">
              <a:spcBef>
                <a:spcPts val="0"/>
              </a:spcBef>
              <a:spcAft>
                <a:spcPts val="0"/>
              </a:spcAft>
              <a:buAutoNum type="arabicParenBoth"/>
            </a:pPr>
            <a:r>
              <a:rPr lang="en-US" dirty="0">
                <a:ea typeface="Times New Roman" panose="02020603050405020304" pitchFamily="18" charset="0"/>
                <a:cs typeface="Times New Roman" panose="02020603050405020304" pitchFamily="18" charset="0"/>
              </a:rPr>
              <a:t>(footnote 14) revise conditions for RLAN devices to be operated in 5150-5250 MHz band such that the use of RLAN devices can be extended to inside trains, cars, and outdoors.</a:t>
            </a:r>
          </a:p>
          <a:p>
            <a:pPr marL="1371600" lvl="3" indent="-342900">
              <a:spcBef>
                <a:spcPts val="0"/>
              </a:spcBef>
              <a:spcAft>
                <a:spcPts val="0"/>
              </a:spcAft>
              <a:buAutoNum type="arabicParenBoth"/>
            </a:pPr>
            <a:r>
              <a:rPr lang="en-US" b="0" dirty="0">
                <a:solidFill>
                  <a:srgbClr val="000000"/>
                </a:solidFill>
                <a:effectLst/>
                <a:ea typeface="Times New Roman" panose="02020603050405020304" pitchFamily="18" charset="0"/>
                <a:cs typeface="Times New Roman" panose="02020603050405020304" pitchFamily="18" charset="0"/>
              </a:rPr>
              <a:t>(footnote 24) identify 66-71 GHz for IMT</a:t>
            </a:r>
            <a:endParaRPr lang="en-US" b="0" dirty="0">
              <a:effectLst/>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03Dec20</a:t>
            </a:r>
            <a:endParaRPr lang="en-GB" dirty="0"/>
          </a:p>
        </p:txBody>
      </p:sp>
      <p:sp>
        <p:nvSpPr>
          <p:cNvPr id="7" name="TextBox 6">
            <a:extLst>
              <a:ext uri="{FF2B5EF4-FFF2-40B4-BE49-F238E27FC236}">
                <a16:creationId xmlns:a16="http://schemas.microsoft.com/office/drawing/2014/main" id="{B6195CE0-AAE3-498F-AAD5-63D7DDE0E713}"/>
              </a:ext>
            </a:extLst>
          </p:cNvPr>
          <p:cNvSpPr txBox="1"/>
          <p:nvPr/>
        </p:nvSpPr>
        <p:spPr>
          <a:xfrm>
            <a:off x="689585" y="5797611"/>
            <a:ext cx="8407656" cy="615553"/>
          </a:xfrm>
          <a:prstGeom prst="rect">
            <a:avLst/>
          </a:prstGeom>
          <a:noFill/>
        </p:spPr>
        <p:txBody>
          <a:bodyPr wrap="square" rtlCol="0">
            <a:spAutoFit/>
          </a:bodyPr>
          <a:lstStyle/>
          <a:p>
            <a:pPr marL="0">
              <a:spcBef>
                <a:spcPts val="0"/>
              </a:spcBef>
              <a:spcAft>
                <a:spcPts val="0"/>
              </a:spcAft>
              <a:buFont typeface="Arial" panose="020B0604020202020204" pitchFamily="34" charset="0"/>
              <a:buChar char="•"/>
            </a:pPr>
            <a:r>
              <a:rPr lang="en-US" sz="1800" dirty="0">
                <a:solidFill>
                  <a:schemeClr val="tx1"/>
                </a:solidFill>
              </a:rPr>
              <a:t>Remember nice APAC update from Plenary: </a:t>
            </a:r>
          </a:p>
          <a:p>
            <a:pPr marL="400050" lvl="1">
              <a:spcBef>
                <a:spcPts val="0"/>
              </a:spcBef>
              <a:spcAft>
                <a:spcPts val="0"/>
              </a:spcAft>
              <a:buFont typeface="Arial" panose="020B0604020202020204" pitchFamily="34" charset="0"/>
              <a:buChar char="•"/>
            </a:pPr>
            <a:r>
              <a:rPr lang="en-US" sz="1600" dirty="0">
                <a:hlinkClick r:id="rId4"/>
              </a:rPr>
              <a:t>https://mentor.ieee.org/802.18/dcn/20/18-20-0149-01-0000-apac-update-november-2020.pptx</a:t>
            </a:r>
            <a:endParaRPr lang="en-US" dirty="0"/>
          </a:p>
        </p:txBody>
      </p:sp>
    </p:spTree>
    <p:extLst>
      <p:ext uri="{BB962C8B-B14F-4D97-AF65-F5344CB8AC3E}">
        <p14:creationId xmlns:p14="http://schemas.microsoft.com/office/powerpoint/2010/main" val="708012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737931" y="1219201"/>
            <a:ext cx="8271387" cy="4495800"/>
          </a:xfrm>
        </p:spPr>
        <p:txBody>
          <a:bodyPr/>
          <a:lstStyle/>
          <a:p>
            <a:pPr marL="0" marR="0">
              <a:spcBef>
                <a:spcPts val="0"/>
              </a:spcBef>
              <a:spcAft>
                <a:spcPts val="1200"/>
              </a:spcAft>
              <a:buFont typeface="Arial" panose="020B0604020202020204" pitchFamily="34" charset="0"/>
              <a:buChar char="•"/>
            </a:pPr>
            <a:r>
              <a:rPr lang="en-US" sz="1600" b="0" dirty="0">
                <a:solidFill>
                  <a:srgbClr val="000000"/>
                </a:solidFill>
                <a:effectLst/>
                <a:ea typeface="Times New Roman" panose="02020603050405020304" pitchFamily="18" charset="0"/>
                <a:cs typeface="Times New Roman" panose="02020603050405020304" pitchFamily="18" charset="0"/>
              </a:rPr>
              <a:t>Japan MIC has begun a public consultation following the publication of the following draft report: Advisory No. 2008 Of "Technical Conditions for UWB (Ultra Wideband) Wireless Systems“. </a:t>
            </a:r>
            <a:r>
              <a:rPr lang="en-US" sz="1600" b="0" dirty="0">
                <a:solidFill>
                  <a:schemeClr val="tx1"/>
                </a:solidFill>
                <a:hlinkClick r:id="rId3"/>
              </a:rPr>
              <a:t>https://www.soumu.go.jp/menu_news/s-news/01kiban14_02000477.html</a:t>
            </a:r>
            <a:r>
              <a:rPr lang="en-US" sz="1600" b="0" dirty="0">
                <a:solidFill>
                  <a:schemeClr val="tx1"/>
                </a:solidFill>
              </a:rPr>
              <a:t> </a:t>
            </a:r>
            <a:endParaRPr lang="en-US" sz="1600" b="0" dirty="0">
              <a:ea typeface="Times New Roman" panose="02020603050405020304" pitchFamily="18" charset="0"/>
              <a:cs typeface="Times New Roman" panose="02020603050405020304" pitchFamily="18" charset="0"/>
            </a:endParaRPr>
          </a:p>
          <a:p>
            <a:pPr marL="0" marR="0">
              <a:spcBef>
                <a:spcPts val="0"/>
              </a:spcBef>
              <a:spcAft>
                <a:spcPts val="1200"/>
              </a:spcAft>
              <a:buFont typeface="Arial" panose="020B0604020202020204" pitchFamily="34" charset="0"/>
              <a:buChar char="•"/>
            </a:pPr>
            <a:r>
              <a:rPr lang="en-US" sz="1600" b="0" dirty="0">
                <a:solidFill>
                  <a:srgbClr val="000000"/>
                </a:solidFill>
                <a:effectLst/>
                <a:ea typeface="Times New Roman" panose="02020603050405020304" pitchFamily="18" charset="0"/>
                <a:cs typeface="Times New Roman" panose="02020603050405020304" pitchFamily="18" charset="0"/>
              </a:rPr>
              <a:t>"For outdoor frequency band expansion of UWB wireless systems using microwave bands Technical conditions concerned" </a:t>
            </a:r>
            <a:endParaRPr lang="en-US" sz="1600" b="0" dirty="0">
              <a:effectLst/>
              <a:ea typeface="Times New Roman" panose="02020603050405020304" pitchFamily="18" charset="0"/>
              <a:cs typeface="Times New Roman" panose="02020603050405020304" pitchFamily="18" charset="0"/>
            </a:endParaRPr>
          </a:p>
          <a:p>
            <a:pPr marL="0" marR="0">
              <a:spcBef>
                <a:spcPts val="0"/>
              </a:spcBef>
              <a:spcAft>
                <a:spcPts val="0"/>
              </a:spcAft>
              <a:buFont typeface="Arial" panose="020B0604020202020204" pitchFamily="34" charset="0"/>
              <a:buChar char="•"/>
            </a:pPr>
            <a:r>
              <a:rPr lang="en-US" sz="1600" b="0" dirty="0">
                <a:solidFill>
                  <a:srgbClr val="000000"/>
                </a:solidFill>
                <a:effectLst/>
                <a:ea typeface="Times New Roman" panose="02020603050405020304" pitchFamily="18" charset="0"/>
                <a:cs typeface="Times New Roman" panose="02020603050405020304" pitchFamily="18" charset="0"/>
              </a:rPr>
              <a:t>This report summarizes the trends in outdoor use of UWB systems (including a brief mention of 802.15.4a and its spectral mask), its forecasts in the deployment of UWB systems in Japan and other countries, sharing conditions between UWB and other wireless systems, and the proposed technical requirements for operating UWB outdoors in 7250-9000 MHz band.</a:t>
            </a:r>
            <a:endParaRPr lang="en-US" sz="1600" b="0" dirty="0">
              <a:solidFill>
                <a:srgbClr val="000000"/>
              </a:solidFill>
              <a:ea typeface="Times New Roman" panose="02020603050405020304" pitchFamily="18" charset="0"/>
              <a:cs typeface="Times New Roman" panose="02020603050405020304" pitchFamily="18" charset="0"/>
            </a:endParaRPr>
          </a:p>
          <a:p>
            <a:pPr marL="0" marR="0">
              <a:spcBef>
                <a:spcPts val="0"/>
              </a:spcBef>
              <a:spcAft>
                <a:spcPts val="0"/>
              </a:spcAft>
              <a:buFont typeface="Arial" panose="020B0604020202020204" pitchFamily="34" charset="0"/>
              <a:buChar char="•"/>
            </a:pPr>
            <a:endParaRPr lang="en-US" sz="1600" b="0" dirty="0">
              <a:effectLst/>
              <a:ea typeface="Times New Roman" panose="02020603050405020304" pitchFamily="18" charset="0"/>
              <a:cs typeface="Times New Roman" panose="02020603050405020304" pitchFamily="18" charset="0"/>
            </a:endParaRPr>
          </a:p>
          <a:p>
            <a:pPr marL="0" marR="0">
              <a:spcBef>
                <a:spcPts val="0"/>
              </a:spcBef>
              <a:spcAft>
                <a:spcPts val="0"/>
              </a:spcAft>
              <a:buFont typeface="Arial" panose="020B0604020202020204" pitchFamily="34" charset="0"/>
              <a:buChar char="•"/>
            </a:pPr>
            <a:r>
              <a:rPr lang="en-US" sz="1600" b="0" dirty="0">
                <a:solidFill>
                  <a:srgbClr val="000000"/>
                </a:solidFill>
                <a:effectLst/>
                <a:ea typeface="Times New Roman" panose="02020603050405020304" pitchFamily="18" charset="0"/>
                <a:cs typeface="Times New Roman" panose="02020603050405020304" pitchFamily="18" charset="0"/>
              </a:rPr>
              <a:t>The consultation deadline is December 24, 2020, </a:t>
            </a:r>
          </a:p>
          <a:p>
            <a:pPr marL="0" marR="0" indent="0">
              <a:spcBef>
                <a:spcPts val="0"/>
              </a:spcBef>
              <a:spcAft>
                <a:spcPts val="0"/>
              </a:spcAft>
            </a:pPr>
            <a:r>
              <a:rPr lang="en-US" sz="1600" b="0" dirty="0">
                <a:solidFill>
                  <a:srgbClr val="000000"/>
                </a:solidFill>
                <a:effectLst/>
                <a:ea typeface="Times New Roman" panose="02020603050405020304" pitchFamily="18" charset="0"/>
                <a:cs typeface="Times New Roman" panose="02020603050405020304" pitchFamily="18" charset="0"/>
              </a:rPr>
              <a:t>in Japanese.</a:t>
            </a:r>
            <a:endParaRPr lang="en-US" sz="1600" b="0" dirty="0">
              <a:effectLst/>
              <a:ea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1600" b="0" i="0" dirty="0">
                <a:solidFill>
                  <a:schemeClr val="tx1"/>
                </a:solidFill>
                <a:effectLst/>
              </a:rPr>
              <a:t> 	</a:t>
            </a:r>
            <a:endParaRPr lang="en-US" sz="1800" b="0" i="0" dirty="0">
              <a:solidFill>
                <a:schemeClr val="tx1"/>
              </a:solidFill>
              <a:effectLs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03Dec20</a:t>
            </a:r>
            <a:endParaRPr lang="en-GB" dirty="0"/>
          </a:p>
        </p:txBody>
      </p:sp>
      <p:sp>
        <p:nvSpPr>
          <p:cNvPr id="7" name="TextBox 6">
            <a:extLst>
              <a:ext uri="{FF2B5EF4-FFF2-40B4-BE49-F238E27FC236}">
                <a16:creationId xmlns:a16="http://schemas.microsoft.com/office/drawing/2014/main" id="{B6195CE0-AAE3-498F-AAD5-63D7DDE0E713}"/>
              </a:ext>
            </a:extLst>
          </p:cNvPr>
          <p:cNvSpPr txBox="1"/>
          <p:nvPr/>
        </p:nvSpPr>
        <p:spPr>
          <a:xfrm>
            <a:off x="689585" y="5797611"/>
            <a:ext cx="8407656" cy="615553"/>
          </a:xfrm>
          <a:prstGeom prst="rect">
            <a:avLst/>
          </a:prstGeom>
          <a:noFill/>
        </p:spPr>
        <p:txBody>
          <a:bodyPr wrap="square" rtlCol="0">
            <a:spAutoFit/>
          </a:bodyPr>
          <a:lstStyle/>
          <a:p>
            <a:pPr marL="0">
              <a:spcBef>
                <a:spcPts val="0"/>
              </a:spcBef>
              <a:spcAft>
                <a:spcPts val="0"/>
              </a:spcAft>
              <a:buFont typeface="Arial" panose="020B0604020202020204" pitchFamily="34" charset="0"/>
              <a:buChar char="•"/>
            </a:pPr>
            <a:r>
              <a:rPr lang="en-US" sz="1800" dirty="0">
                <a:solidFill>
                  <a:schemeClr val="tx1"/>
                </a:solidFill>
              </a:rPr>
              <a:t>Remember nice APAC update from Plenary: </a:t>
            </a:r>
          </a:p>
          <a:p>
            <a:pPr marL="400050" lvl="1">
              <a:spcBef>
                <a:spcPts val="0"/>
              </a:spcBef>
              <a:spcAft>
                <a:spcPts val="0"/>
              </a:spcAft>
              <a:buFont typeface="Arial" panose="020B0604020202020204" pitchFamily="34" charset="0"/>
              <a:buChar char="•"/>
            </a:pPr>
            <a:r>
              <a:rPr lang="en-US" sz="1600" dirty="0">
                <a:hlinkClick r:id="rId4"/>
              </a:rPr>
              <a:t>https://mentor.ieee.org/802.18/dcn/20/18-20-0149-01-0000-apac-update-november-2020.pptx</a:t>
            </a:r>
            <a:endParaRPr lang="en-US" dirty="0"/>
          </a:p>
        </p:txBody>
      </p:sp>
      <p:pic>
        <p:nvPicPr>
          <p:cNvPr id="9" name="Picture 8">
            <a:extLst>
              <a:ext uri="{FF2B5EF4-FFF2-40B4-BE49-F238E27FC236}">
                <a16:creationId xmlns:a16="http://schemas.microsoft.com/office/drawing/2014/main" id="{F0ACCB4C-C853-4F9C-8A3C-C6F4663B241D}"/>
              </a:ext>
            </a:extLst>
          </p:cNvPr>
          <p:cNvPicPr>
            <a:picLocks noChangeAspect="1"/>
          </p:cNvPicPr>
          <p:nvPr/>
        </p:nvPicPr>
        <p:blipFill>
          <a:blip r:embed="rId5"/>
          <a:stretch>
            <a:fillRect/>
          </a:stretch>
        </p:blipFill>
        <p:spPr>
          <a:xfrm>
            <a:off x="5150208" y="3719663"/>
            <a:ext cx="4005515" cy="2403309"/>
          </a:xfrm>
          <a:prstGeom prst="rect">
            <a:avLst/>
          </a:prstGeom>
        </p:spPr>
      </p:pic>
    </p:spTree>
    <p:extLst>
      <p:ext uri="{BB962C8B-B14F-4D97-AF65-F5344CB8AC3E}">
        <p14:creationId xmlns:p14="http://schemas.microsoft.com/office/powerpoint/2010/main" val="19400302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685800" y="1010418"/>
            <a:ext cx="8305800" cy="5463999"/>
          </a:xfrm>
        </p:spPr>
        <p:txBody>
          <a:bodyPr/>
          <a:lstStyle/>
          <a:p>
            <a:pPr marL="285750" indent="-285750">
              <a:spcBef>
                <a:spcPts val="0"/>
              </a:spcBef>
              <a:buFont typeface="Arial" panose="020B0604020202020204" pitchFamily="34" charset="0"/>
              <a:buChar char="•"/>
            </a:pPr>
            <a:r>
              <a:rPr lang="en-US" sz="1800" b="0" dirty="0">
                <a:solidFill>
                  <a:schemeClr val="tx1"/>
                </a:solidFill>
              </a:rPr>
              <a:t> Nothing to share today. </a:t>
            </a:r>
          </a:p>
          <a:p>
            <a:pPr marL="285750" indent="-285750">
              <a:spcBef>
                <a:spcPts val="0"/>
              </a:spcBef>
              <a:buFont typeface="Arial" panose="020B0604020202020204" pitchFamily="34" charset="0"/>
              <a:buChar char="•"/>
            </a:pPr>
            <a:r>
              <a:rPr lang="en-US" sz="1800" b="0" dirty="0">
                <a:solidFill>
                  <a:schemeClr val="tx1"/>
                </a:solidFill>
              </a:rPr>
              <a:t> </a:t>
            </a:r>
          </a:p>
          <a:p>
            <a:pPr marL="285750" indent="-285750">
              <a:spcBef>
                <a:spcPts val="0"/>
              </a:spcBef>
              <a:buFont typeface="Arial" panose="020B0604020202020204" pitchFamily="34" charset="0"/>
              <a:buChar char="•"/>
            </a:pPr>
            <a:r>
              <a:rPr lang="en-US" sz="1800" b="0" dirty="0">
                <a:solidFill>
                  <a:schemeClr val="tx1"/>
                </a:solidFill>
              </a:rPr>
              <a:t> </a:t>
            </a:r>
          </a:p>
          <a:p>
            <a:pPr marL="285750" indent="-285750">
              <a:spcBef>
                <a:spcPts val="0"/>
              </a:spcBef>
              <a:buFont typeface="Arial" panose="020B0604020202020204" pitchFamily="34" charset="0"/>
              <a:buChar char="•"/>
            </a:pPr>
            <a:r>
              <a:rPr lang="en-US" sz="1800" b="0" dirty="0">
                <a:solidFill>
                  <a:schemeClr val="tx1"/>
                </a:solidFill>
              </a:rPr>
              <a:t> </a:t>
            </a:r>
          </a:p>
          <a:p>
            <a:pPr marL="285750" indent="-285750">
              <a:spcBef>
                <a:spcPts val="0"/>
              </a:spcBef>
              <a:buFont typeface="Arial" panose="020B0604020202020204" pitchFamily="34" charset="0"/>
              <a:buChar char="•"/>
            </a:pPr>
            <a:r>
              <a:rPr lang="en-US" sz="1600" b="0" dirty="0">
                <a:solidFill>
                  <a:schemeClr val="tx1"/>
                </a:solidFill>
              </a:rPr>
              <a:t>WRC-23 agenda items</a:t>
            </a:r>
          </a:p>
          <a:p>
            <a:pPr lvl="1">
              <a:spcBef>
                <a:spcPts val="0"/>
              </a:spcBef>
              <a:buFont typeface="Arial" panose="020B0604020202020204" pitchFamily="34" charset="0"/>
              <a:buChar char="•"/>
            </a:pPr>
            <a:r>
              <a:rPr lang="en-US" sz="1400" dirty="0">
                <a:solidFill>
                  <a:schemeClr val="tx1"/>
                </a:solidFill>
              </a:rPr>
              <a:t>Updated WRC-23 Agenda Item list:  </a:t>
            </a:r>
            <a:r>
              <a:rPr lang="en-US" sz="1200" dirty="0">
                <a:solidFill>
                  <a:srgbClr val="00B0F0"/>
                </a:solidFill>
                <a:hlinkClick r:id="rId3"/>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400" dirty="0">
                <a:solidFill>
                  <a:srgbClr val="00B0F0"/>
                </a:solidFill>
                <a:effectLst/>
                <a:latin typeface="Times New Roman" panose="02020603050405020304" pitchFamily="18" charset="0"/>
                <a:ea typeface="SimSun" panose="02010600030101010101" pitchFamily="2" charset="-122"/>
              </a:rPr>
              <a:t>Need to start up document with 4 + 3 WRC-23 agenda items IEEE 802 should consider viewpoints on. </a:t>
            </a:r>
          </a:p>
          <a:p>
            <a:pPr lvl="1">
              <a:spcBef>
                <a:spcPts val="0"/>
              </a:spcBef>
              <a:buFont typeface="Arial" panose="020B0604020202020204" pitchFamily="34" charset="0"/>
              <a:buChar char="•"/>
            </a:pPr>
            <a:r>
              <a:rPr lang="en-US" sz="1400" dirty="0">
                <a:solidFill>
                  <a:schemeClr val="tx1"/>
                </a:solidFill>
              </a:rPr>
              <a:t>Btw- initial AIs to consider IEEE 802 viewpoints: </a:t>
            </a: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SimSun" panose="02010600030101010101" pitchFamily="2" charset="-122"/>
              </a:rPr>
              <a:t>1.1	</a:t>
            </a:r>
            <a:r>
              <a:rPr lang="en-GB" sz="1200" dirty="0">
                <a:effectLst/>
                <a:latin typeface="Times New Roman" panose="02020603050405020304" pitchFamily="18" charset="0"/>
                <a:ea typeface="Times New Roman" panose="02020603050405020304" pitchFamily="18" charset="0"/>
              </a:rPr>
              <a:t>4 800-4 990 MHz and Resolution 223.  Connection w/ITS going there?</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SimSun" panose="02010600030101010101" pitchFamily="2" charset="-122"/>
              </a:rPr>
              <a:t>1.2	</a:t>
            </a:r>
            <a:r>
              <a:rPr lang="en-GB" sz="1200" dirty="0">
                <a:effectLst/>
                <a:latin typeface="Times New Roman" panose="02020603050405020304" pitchFamily="18" charset="0"/>
                <a:ea typeface="Times New Roman" panose="02020603050405020304" pitchFamily="18" charset="0"/>
              </a:rPr>
              <a:t>3 300-3 400MHz, 3 600-3 800MHz, 6 425-7 025MHz, 7 025-7 125MHz and 10.0-10.5GHz for International Mobile Telecommunications (IMT) and resolution 245.</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SimSun" panose="02010600030101010101" pitchFamily="2" charset="-122"/>
              </a:rPr>
              <a:t>1.5	4</a:t>
            </a:r>
            <a:r>
              <a:rPr lang="en-GB" sz="1200" dirty="0">
                <a:effectLst/>
                <a:latin typeface="Times New Roman" panose="02020603050405020304" pitchFamily="18" charset="0"/>
                <a:ea typeface="Times New Roman" panose="02020603050405020304" pitchFamily="18" charset="0"/>
              </a:rPr>
              <a:t>70-960 MHz in Region 1-consider possible regulatory actions, Resolution</a:t>
            </a:r>
            <a:r>
              <a:rPr lang="en-GB" sz="1200" b="1" dirty="0">
                <a:effectLst/>
                <a:latin typeface="Times New Roman" panose="02020603050405020304" pitchFamily="18" charset="0"/>
                <a:ea typeface="Times New Roman" panose="02020603050405020304" pitchFamily="18" charset="0"/>
              </a:rPr>
              <a:t> 235.</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GB" sz="1200" dirty="0">
                <a:effectLst/>
                <a:latin typeface="Times New Roman" panose="02020603050405020304" pitchFamily="18" charset="0"/>
                <a:ea typeface="Times New Roman" panose="02020603050405020304" pitchFamily="18" charset="0"/>
              </a:rPr>
              <a:t>10</a:t>
            </a:r>
            <a:r>
              <a:rPr lang="en-GB" sz="1200" b="1" dirty="0">
                <a:effectLst/>
                <a:latin typeface="Times New Roman" panose="02020603050405020304" pitchFamily="18" charset="0"/>
                <a:ea typeface="Times New Roman" panose="02020603050405020304" pitchFamily="18" charset="0"/>
              </a:rPr>
              <a:t>		</a:t>
            </a:r>
            <a:r>
              <a:rPr lang="en-GB" sz="1200" dirty="0">
                <a:solidFill>
                  <a:srgbClr val="444444"/>
                </a:solidFill>
                <a:effectLst/>
                <a:latin typeface="Times New Roman" panose="02020603050405020304" pitchFamily="18" charset="0"/>
                <a:ea typeface="Times New Roman" panose="02020603050405020304" pitchFamily="18" charset="0"/>
              </a:rPr>
              <a:t>recommend to the Council items for inclusion in the agenda for the next WRC, </a:t>
            </a:r>
          </a:p>
          <a:p>
            <a:pPr marL="800100" lvl="1">
              <a:spcBef>
                <a:spcPts val="0"/>
              </a:spcBef>
              <a:spcAft>
                <a:spcPts val="0"/>
              </a:spcAft>
              <a:buFont typeface="Arial" panose="020B0604020202020204" pitchFamily="34" charset="0"/>
              <a:buChar char="•"/>
            </a:pPr>
            <a:r>
              <a:rPr lang="en-GB" sz="1400" dirty="0">
                <a:effectLst/>
                <a:latin typeface="Times New Roman" panose="02020603050405020304" pitchFamily="18" charset="0"/>
                <a:ea typeface="Times New Roman" panose="02020603050405020304" pitchFamily="18" charset="0"/>
              </a:rPr>
              <a:t>Then need to find more info on the following. </a:t>
            </a:r>
            <a:endParaRPr lang="en-US" sz="14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GB" sz="1200" dirty="0">
                <a:effectLst/>
                <a:latin typeface="Times New Roman" panose="02020603050405020304" pitchFamily="18" charset="0"/>
                <a:ea typeface="Times New Roman" panose="02020603050405020304" pitchFamily="18" charset="0"/>
              </a:rPr>
              <a:t> 5		Report from the Radiocommunication Assembly, Nos. 135&amp;136 of Convention.</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GB" sz="1200" dirty="0">
                <a:effectLst/>
                <a:latin typeface="Times New Roman" panose="02020603050405020304" pitchFamily="18" charset="0"/>
                <a:ea typeface="Times New Roman" panose="02020603050405020304" pitchFamily="18" charset="0"/>
              </a:rPr>
              <a:t> 6		items requiring urgent action by study groups in preparation for next WRC.</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Times New Roman" panose="02020603050405020304" pitchFamily="18" charset="0"/>
              </a:rPr>
              <a:t> </a:t>
            </a:r>
            <a:r>
              <a:rPr lang="en-GB" sz="1200" dirty="0">
                <a:effectLst/>
                <a:latin typeface="Times New Roman" panose="02020603050405020304" pitchFamily="18" charset="0"/>
                <a:ea typeface="Times New Roman" panose="02020603050405020304" pitchFamily="18" charset="0"/>
              </a:rPr>
              <a:t>9		</a:t>
            </a:r>
            <a:r>
              <a:rPr lang="en-GB" sz="1200" dirty="0">
                <a:solidFill>
                  <a:srgbClr val="444444"/>
                </a:solidFill>
                <a:effectLst/>
                <a:latin typeface="Times New Roman" panose="02020603050405020304" pitchFamily="18" charset="0"/>
                <a:ea typeface="Times New Roman" panose="02020603050405020304" pitchFamily="18" charset="0"/>
              </a:rPr>
              <a:t>Report of Director of  Radiocommunication Bureau, Article 7 of  Convention.</a:t>
            </a:r>
            <a:endParaRPr lang="en-US" sz="1200" dirty="0">
              <a:effectLst/>
              <a:latin typeface="Times New Roman" panose="02020603050405020304" pitchFamily="18" charset="0"/>
              <a:ea typeface="SimSun" panose="02010600030101010101" pitchFamily="2" charset="-122"/>
            </a:endParaRPr>
          </a:p>
          <a:p>
            <a:pPr>
              <a:spcBef>
                <a:spcPts val="0"/>
              </a:spcBef>
              <a:buFont typeface="Arial" panose="020B0604020202020204" pitchFamily="34" charset="0"/>
              <a:buChar char="•"/>
            </a:pPr>
            <a:r>
              <a:rPr lang="en-US" sz="1600" b="0" u="sng" dirty="0">
                <a:solidFill>
                  <a:schemeClr val="tx1"/>
                </a:solidFill>
              </a:rPr>
              <a:t>After IEEE 802 viewpoints in place then APT WRC-23 possible contribution</a:t>
            </a:r>
            <a:r>
              <a:rPr lang="en-US" sz="1600" b="0" dirty="0">
                <a:solidFill>
                  <a:schemeClr val="tx1"/>
                </a:solidFill>
              </a:rPr>
              <a:t> on 6GHz and 7025-7125MHz, etc. by their next meeting in April ‘21 </a:t>
            </a:r>
            <a:endParaRPr lang="en-US" sz="1400" dirty="0">
              <a:solidFill>
                <a:schemeClr val="tx1"/>
              </a:solidFill>
            </a:endParaRPr>
          </a:p>
          <a:p>
            <a:pPr lvl="1" indent="-228600">
              <a:spcBef>
                <a:spcPts val="0"/>
              </a:spcBef>
              <a:spcAft>
                <a:spcPts val="0"/>
              </a:spcAft>
              <a:buFont typeface="+mj-lt"/>
              <a:buAutoNum type="romanLcParenR"/>
            </a:pPr>
            <a:r>
              <a:rPr lang="en-US" sz="1400" dirty="0">
                <a:solidFill>
                  <a:srgbClr val="00B0F0"/>
                </a:solidFill>
                <a:effectLst/>
                <a:ea typeface="Times New Roman" panose="02020603050405020304" pitchFamily="18" charset="0"/>
              </a:rPr>
              <a:t>Need to </a:t>
            </a:r>
            <a:r>
              <a:rPr lang="en-US" sz="1400" dirty="0">
                <a:solidFill>
                  <a:srgbClr val="00B0F0"/>
                </a:solidFill>
                <a:ea typeface="SimSun" panose="02010600030101010101" pitchFamily="2" charset="-122"/>
              </a:rPr>
              <a:t>w</a:t>
            </a:r>
            <a:r>
              <a:rPr lang="en-US" sz="1400" dirty="0">
                <a:solidFill>
                  <a:srgbClr val="00B0F0"/>
                </a:solidFill>
                <a:effectLst/>
                <a:ea typeface="SimSun" panose="02010600030101010101" pitchFamily="2" charset="-122"/>
              </a:rPr>
              <a:t>ork with APT so IEEE 802 is a recognized SDO for comments.</a:t>
            </a:r>
          </a:p>
          <a:p>
            <a:pPr lvl="1" indent="-228600">
              <a:spcBef>
                <a:spcPts val="0"/>
              </a:spcBef>
              <a:spcAft>
                <a:spcPts val="0"/>
              </a:spcAft>
              <a:buFont typeface="+mj-lt"/>
              <a:buAutoNum type="romanLcParenR"/>
            </a:pPr>
            <a:r>
              <a:rPr lang="en-US" sz="1400" dirty="0">
                <a:effectLst/>
                <a:ea typeface="Times New Roman" panose="02020603050405020304" pitchFamily="18" charset="0"/>
              </a:rPr>
              <a:t>Could we attend virtually, may have a better impact on our comments?   </a:t>
            </a:r>
            <a:endParaRPr lang="en-US" sz="1600" dirty="0">
              <a:effectLst/>
              <a:ea typeface="SimSun" panose="02010600030101010101" pitchFamily="2" charset="-12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03Dec20</a:t>
            </a:r>
            <a:endParaRPr lang="en-GB" dirty="0"/>
          </a:p>
        </p:txBody>
      </p:sp>
      <p:sp>
        <p:nvSpPr>
          <p:cNvPr id="7" name="TextBox 6">
            <a:extLst>
              <a:ext uri="{FF2B5EF4-FFF2-40B4-BE49-F238E27FC236}">
                <a16:creationId xmlns:a16="http://schemas.microsoft.com/office/drawing/2014/main" id="{BA592A38-37DA-43F3-B29B-83A35AE6BD30}"/>
              </a:ext>
            </a:extLst>
          </p:cNvPr>
          <p:cNvSpPr txBox="1"/>
          <p:nvPr/>
        </p:nvSpPr>
        <p:spPr>
          <a:xfrm>
            <a:off x="685800" y="6081409"/>
            <a:ext cx="7554760" cy="338554"/>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600" dirty="0">
                <a:solidFill>
                  <a:schemeClr val="tx1"/>
                </a:solidFill>
              </a:rPr>
              <a:t>For miscellaneous links for ITU-R , SGs, WPs and calendars, </a:t>
            </a:r>
            <a:r>
              <a:rPr lang="en-US" sz="1600" dirty="0">
                <a:solidFill>
                  <a:schemeClr val="tx1"/>
                </a:solidFill>
                <a:hlinkClick r:id="rId4" action="ppaction://hlinksldjump"/>
              </a:rPr>
              <a:t>see back up slides later</a:t>
            </a:r>
            <a:r>
              <a:rPr lang="en-US" sz="1200" dirty="0">
                <a:solidFill>
                  <a:schemeClr val="tx1"/>
                </a:solidFill>
                <a:hlinkClick r:id="rId4" action="ppaction://hlinksldjump"/>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FCC FNPRM 5.9 GHz</a:t>
            </a:r>
            <a:endParaRPr lang="en-US" sz="2400" dirty="0"/>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r>
              <a:rPr lang="en-US" sz="1800" b="1" dirty="0">
                <a:solidFill>
                  <a:srgbClr val="333333"/>
                </a:solidFill>
                <a:ea typeface="Times New Roman" panose="02020603050405020304" pitchFamily="18" charset="0"/>
              </a:rPr>
              <a:t>The draft R&amp;O did come out (28Oct20) as predicted.</a:t>
            </a:r>
          </a:p>
          <a:p>
            <a:pPr marL="685800" lvl="1">
              <a:spcBef>
                <a:spcPts val="0"/>
              </a:spcBef>
              <a:spcAft>
                <a:spcPts val="0"/>
              </a:spcAft>
              <a:buFont typeface="Arial" panose="020B0604020202020204" pitchFamily="34" charset="0"/>
              <a:buChar char="•"/>
            </a:pPr>
            <a:r>
              <a:rPr lang="en-US" sz="1400" b="1" dirty="0">
                <a:solidFill>
                  <a:srgbClr val="333333"/>
                </a:solidFill>
                <a:highlight>
                  <a:srgbClr val="D5F4FF"/>
                </a:highlight>
                <a:ea typeface="Times New Roman" panose="02020603050405020304" pitchFamily="18" charset="0"/>
              </a:rPr>
              <a:t>Proceeding:</a:t>
            </a:r>
            <a:r>
              <a:rPr lang="en-US" sz="1200" b="1" dirty="0">
                <a:solidFill>
                  <a:srgbClr val="333333"/>
                </a:solidFill>
                <a:ea typeface="Times New Roman" panose="02020603050405020304" pitchFamily="18" charset="0"/>
              </a:rPr>
              <a:t>  </a:t>
            </a:r>
            <a:r>
              <a:rPr lang="en-US" sz="1200" u="sng" dirty="0">
                <a:solidFill>
                  <a:srgbClr val="0563C1"/>
                </a:solidFill>
                <a:effectLst/>
                <a:ea typeface="Calibri" panose="020F0502020204030204" pitchFamily="34" charset="0"/>
                <a:hlinkClick r:id="rId3"/>
              </a:rPr>
              <a:t>https://www.fcc.gov/ecfs/search/filings?proceedings_name=19-138&amp;sort=date_disseminated,DESC</a:t>
            </a:r>
            <a:r>
              <a:rPr lang="en-US" sz="1200" dirty="0">
                <a:effectLst/>
                <a:ea typeface="Calibri" panose="020F0502020204030204" pitchFamily="34" charset="0"/>
              </a:rPr>
              <a:t>   </a:t>
            </a:r>
          </a:p>
          <a:p>
            <a:pPr marL="1085850" lvl="2">
              <a:spcBef>
                <a:spcPts val="0"/>
              </a:spcBef>
              <a:spcAft>
                <a:spcPts val="0"/>
              </a:spcAft>
              <a:buFont typeface="Arial" panose="020B0604020202020204" pitchFamily="34" charset="0"/>
              <a:buChar char="•"/>
            </a:pPr>
            <a:r>
              <a:rPr lang="en-US" sz="1600" dirty="0">
                <a:ea typeface="Calibri" panose="020F0502020204030204" pitchFamily="34" charset="0"/>
              </a:rPr>
              <a:t>With </a:t>
            </a:r>
            <a:r>
              <a:rPr lang="en-US" sz="1600" b="0" dirty="0">
                <a:solidFill>
                  <a:schemeClr val="tx1"/>
                </a:solidFill>
                <a:effectLst/>
                <a:ea typeface="Times New Roman" panose="02020603050405020304" pitchFamily="18" charset="0"/>
              </a:rPr>
              <a:t>DoT  </a:t>
            </a:r>
            <a:r>
              <a:rPr lang="en-US" sz="1600" b="0" dirty="0">
                <a:solidFill>
                  <a:schemeClr val="tx1"/>
                </a:solidFill>
                <a:effectLst/>
                <a:ea typeface="Times New Roman" panose="02020603050405020304" pitchFamily="18" charset="0"/>
                <a:hlinkClick r:id="rId4"/>
              </a:rPr>
              <a:t>strong letter </a:t>
            </a:r>
            <a:r>
              <a:rPr lang="en-US" sz="1600" b="0" dirty="0">
                <a:solidFill>
                  <a:schemeClr val="tx1"/>
                </a:solidFill>
                <a:effectLst/>
                <a:ea typeface="Times New Roman" panose="02020603050405020304" pitchFamily="18" charset="0"/>
              </a:rPr>
              <a:t>to the FCC and on the draft and FNPRM.</a:t>
            </a:r>
            <a:endParaRPr lang="en-US" sz="1600" dirty="0">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November Open Meeting approved final R&amp;O and FNPRM: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hlinkClick r:id="rId5"/>
              </a:rPr>
              <a:t>https://mentor.ieee.org/802.18/dcn/20/18-20-0154-00-0000-fcc-r-o-and-fnprm-revisiting-use-of-the-5-850-5-925-ghz-band.docx</a:t>
            </a:r>
            <a:r>
              <a:rPr lang="en-US" sz="1400" dirty="0">
                <a:solidFill>
                  <a:srgbClr val="333333"/>
                </a:solidFill>
                <a:ea typeface="Times New Roman" panose="02020603050405020304" pitchFamily="18" charset="0"/>
              </a:rPr>
              <a:t> 			60 seek comments  (only 51 in draft) </a:t>
            </a:r>
          </a:p>
          <a:p>
            <a:pPr marL="68580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It was shared in earlier .18 call plan is to make it easy for C-V2X to put up test areas.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802.11bd 5.9GHz still important in other countries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TG may look to broaden the amendment to pick up some in US.  </a:t>
            </a:r>
          </a:p>
          <a:p>
            <a:pPr marL="285750" marR="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With final FNPRM out, anything else to do now?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Will go to monitor and drop from agendas.</a:t>
            </a:r>
            <a:endParaRPr lang="en-US" sz="11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03Dec20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528931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MSG &amp; 6 GHz</a:t>
            </a:r>
            <a:endParaRPr lang="en-US" sz="2400" dirty="0"/>
          </a:p>
        </p:txBody>
      </p:sp>
      <p:sp>
        <p:nvSpPr>
          <p:cNvPr id="3" name="Content Placeholder 2"/>
          <p:cNvSpPr>
            <a:spLocks noGrp="1"/>
          </p:cNvSpPr>
          <p:nvPr>
            <p:ph idx="1"/>
          </p:nvPr>
        </p:nvSpPr>
        <p:spPr>
          <a:xfrm>
            <a:off x="698889" y="942973"/>
            <a:ext cx="7987911" cy="5532439"/>
          </a:xfrm>
        </p:spPr>
        <p:txBody>
          <a:bodyPr/>
          <a:lstStyle/>
          <a:p>
            <a:pPr>
              <a:buFont typeface="Arial" panose="020B0604020202020204" pitchFamily="34" charset="0"/>
              <a:buChar char="•"/>
            </a:pPr>
            <a:r>
              <a:rPr lang="en-US" sz="1800" dirty="0"/>
              <a:t>Any news on 1</a:t>
            </a:r>
            <a:r>
              <a:rPr lang="en-US" sz="1800" baseline="30000" dirty="0"/>
              <a:t>st</a:t>
            </a:r>
            <a:r>
              <a:rPr lang="en-US" sz="1800" dirty="0"/>
              <a:t> circuit court of appeals?   yes</a:t>
            </a:r>
          </a:p>
          <a:p>
            <a:pPr lvl="1">
              <a:buFont typeface="Arial" panose="020B0604020202020204" pitchFamily="34" charset="0"/>
              <a:buChar char="•"/>
            </a:pPr>
            <a:r>
              <a:rPr lang="en-US" sz="1400" dirty="0"/>
              <a:t>As reported earlier, they denied motions to the stay and denied motions to expedite, so now there is basically no more clock to get to done.  So now this extends to get it finished to months +.</a:t>
            </a:r>
          </a:p>
          <a:p>
            <a:pPr lvl="1">
              <a:buFont typeface="Arial" panose="020B0604020202020204" pitchFamily="34" charset="0"/>
              <a:buChar char="•"/>
            </a:pPr>
            <a:r>
              <a:rPr lang="en-US" sz="1600" dirty="0">
                <a:ea typeface="Times New Roman" panose="02020603050405020304" pitchFamily="18" charset="0"/>
                <a:cs typeface="Times New Roman" panose="02020603050405020304" pitchFamily="18" charset="0"/>
              </a:rPr>
              <a:t>Latest: 	</a:t>
            </a:r>
            <a:r>
              <a:rPr lang="en-US" sz="1600" dirty="0">
                <a:effectLst/>
                <a:ea typeface="Times New Roman" panose="02020603050405020304" pitchFamily="18" charset="0"/>
                <a:cs typeface="Times New Roman" panose="02020603050405020304" pitchFamily="18" charset="0"/>
              </a:rPr>
              <a:t>April 16, 2021	Final Briefs</a:t>
            </a:r>
          </a:p>
          <a:p>
            <a:pPr lvl="1">
              <a:buFont typeface="Arial" panose="020B0604020202020204" pitchFamily="34" charset="0"/>
              <a:buChar char="•"/>
            </a:pPr>
            <a:r>
              <a:rPr lang="en-US" sz="1600" dirty="0">
                <a:effectLst/>
                <a:ea typeface="Times New Roman" panose="02020603050405020304" pitchFamily="18" charset="0"/>
                <a:cs typeface="Times New Roman" panose="02020603050405020304" pitchFamily="18" charset="0"/>
              </a:rPr>
              <a:t> 			TBD			Oral Argument (probably just FCC and Petitioners)</a:t>
            </a:r>
          </a:p>
          <a:p>
            <a:pPr lvl="3">
              <a:buFont typeface="Arial" panose="020B0604020202020204" pitchFamily="34" charset="0"/>
              <a:buChar char="•"/>
            </a:pPr>
            <a:endParaRPr lang="en-US" sz="1000" dirty="0"/>
          </a:p>
          <a:p>
            <a:pPr>
              <a:buFont typeface="Arial" panose="020B0604020202020204" pitchFamily="34" charset="0"/>
              <a:buChar char="•"/>
            </a:pPr>
            <a:r>
              <a:rPr lang="en-US" sz="1800" dirty="0"/>
              <a:t>Multi-stake holder group (MSG) on 6GHz and what happens in the band.  </a:t>
            </a:r>
          </a:p>
          <a:p>
            <a:pPr lvl="1">
              <a:buFont typeface="Arial" panose="020B0604020202020204" pitchFamily="34" charset="0"/>
              <a:buChar char="•"/>
            </a:pPr>
            <a:r>
              <a:rPr lang="en-US" sz="1400" dirty="0"/>
              <a:t>The MSG site is not public but open to any interested party that wants to join in, </a:t>
            </a:r>
            <a:r>
              <a:rPr lang="en-US" sz="1400" i="1" u="sng" dirty="0"/>
              <a:t>you do have to register and apply.</a:t>
            </a:r>
            <a:r>
              <a:rPr lang="en-US" sz="1400" dirty="0"/>
              <a:t>  Was renamed to the “6GHz M.S. Committee”.</a:t>
            </a:r>
          </a:p>
          <a:p>
            <a:pPr lvl="1">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1">
              <a:spcBef>
                <a:spcPts val="0"/>
              </a:spcBef>
              <a:buFont typeface="Arial" panose="020B0604020202020204" pitchFamily="34" charset="0"/>
              <a:buChar char="•"/>
            </a:pPr>
            <a:r>
              <a:rPr lang="en-US" sz="1400" dirty="0"/>
              <a:t>From original organization meeting: </a:t>
            </a:r>
          </a:p>
          <a:p>
            <a:pPr lvl="2">
              <a:spcBef>
                <a:spcPts val="0"/>
              </a:spcBef>
              <a:buFont typeface="Arial" panose="020B0604020202020204" pitchFamily="34" charset="0"/>
              <a:buChar char="•"/>
            </a:pPr>
            <a:r>
              <a:rPr lang="en-US" sz="1400" dirty="0"/>
              <a:t>Work stream 1 - interference protection and resolution (</a:t>
            </a:r>
            <a:r>
              <a:rPr lang="en-US" sz="1400" dirty="0" err="1"/>
              <a:t>CableLabs</a:t>
            </a:r>
            <a:r>
              <a:rPr lang="en-US" sz="1400" dirty="0"/>
              <a:t>, EPRI, Lake </a:t>
            </a:r>
            <a:r>
              <a:rPr lang="en-US" sz="1400" dirty="0" err="1"/>
              <a:t>Cty</a:t>
            </a:r>
            <a:r>
              <a:rPr lang="en-US" sz="1400" dirty="0"/>
              <a:t>, APCO)</a:t>
            </a:r>
          </a:p>
          <a:p>
            <a:pPr lvl="3">
              <a:spcBef>
                <a:spcPts val="0"/>
              </a:spcBef>
              <a:buFont typeface="Arial" panose="020B0604020202020204" pitchFamily="34" charset="0"/>
              <a:buChar char="•"/>
            </a:pPr>
            <a:r>
              <a:rPr lang="en-US" sz="1200" dirty="0"/>
              <a:t>Including Outside/Field testing</a:t>
            </a:r>
          </a:p>
          <a:p>
            <a:pPr lvl="2">
              <a:spcBef>
                <a:spcPts val="0"/>
              </a:spcBef>
              <a:buFont typeface="Arial" panose="020B0604020202020204" pitchFamily="34" charset="0"/>
              <a:buChar char="•"/>
            </a:pPr>
            <a:r>
              <a:rPr lang="en-US" sz="1400" dirty="0"/>
              <a:t>Work stream 2 - correct incumbent data (ULS) (</a:t>
            </a:r>
            <a:r>
              <a:rPr lang="en-US" sz="1400" dirty="0" err="1"/>
              <a:t>Comsearch</a:t>
            </a:r>
            <a:r>
              <a:rPr lang="en-US" sz="1400" dirty="0"/>
              <a:t>, APCO) </a:t>
            </a:r>
          </a:p>
          <a:p>
            <a:pPr lvl="2">
              <a:spcBef>
                <a:spcPts val="0"/>
              </a:spcBef>
              <a:buFont typeface="Arial" panose="020B0604020202020204" pitchFamily="34" charset="0"/>
              <a:buChar char="•"/>
            </a:pPr>
            <a:r>
              <a:rPr lang="en-US" sz="1400" dirty="0"/>
              <a:t>Work stream 3 - AFC and how it provides protection, etc. (Charter, Google, UTC)</a:t>
            </a:r>
          </a:p>
          <a:p>
            <a:pPr lvl="1">
              <a:spcBef>
                <a:spcPts val="0"/>
              </a:spcBef>
              <a:buFont typeface="Arial" panose="020B0604020202020204" pitchFamily="34" charset="0"/>
              <a:buChar char="•"/>
            </a:pPr>
            <a:r>
              <a:rPr lang="en-US" sz="1400" dirty="0"/>
              <a:t>Overall Co-chairs:  NPSTC, UTC, WFA, WISPA</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Last MSG meeting – 20Nov20</a:t>
            </a:r>
          </a:p>
          <a:p>
            <a:pPr lvl="1">
              <a:spcBef>
                <a:spcPts val="0"/>
              </a:spcBef>
              <a:buFont typeface="Arial" panose="020B0604020202020204" pitchFamily="34" charset="0"/>
              <a:buChar char="•"/>
            </a:pPr>
            <a:r>
              <a:rPr lang="en-US" sz="1400" dirty="0"/>
              <a:t>Will discuss next week(10</a:t>
            </a:r>
            <a:r>
              <a:rPr lang="en-US" sz="1400" baseline="30000" dirty="0"/>
              <a:t>th</a:t>
            </a:r>
            <a:r>
              <a:rPr lang="en-US" sz="1400" dirty="0"/>
              <a:t>), out of time. </a:t>
            </a:r>
          </a:p>
          <a:p>
            <a:pPr lvl="1">
              <a:spcBef>
                <a:spcPts val="0"/>
              </a:spcBef>
              <a:buFont typeface="Arial" panose="020B0604020202020204" pitchFamily="34" charset="0"/>
              <a:buChar char="•"/>
            </a:pPr>
            <a:r>
              <a:rPr lang="en-US" sz="1400" dirty="0"/>
              <a:t>  </a:t>
            </a:r>
          </a:p>
          <a:p>
            <a:pPr>
              <a:spcBef>
                <a:spcPts val="0"/>
              </a:spcBef>
              <a:buFont typeface="Arial" panose="020B0604020202020204" pitchFamily="34" charset="0"/>
              <a:buChar char="•"/>
            </a:pPr>
            <a:r>
              <a:rPr lang="en-US" sz="1800" dirty="0"/>
              <a:t>Next MSG meeting  - 18Dec20</a:t>
            </a:r>
            <a:r>
              <a:rPr lang="en-US" sz="1600" b="0" dirty="0"/>
              <a:t>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endParaRPr lang="en-US" sz="1600" b="0" dirty="0"/>
          </a:p>
          <a:p>
            <a:pPr marL="0" indent="0">
              <a:spcBef>
                <a:spcPts val="0"/>
              </a:spcBef>
            </a:pPr>
            <a:endParaRPr lang="en-US" sz="2000" dirty="0"/>
          </a:p>
          <a:p>
            <a:pPr marL="457200" lvl="1" indent="0"/>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03Dec20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200702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700548" y="1076178"/>
            <a:ext cx="8153400" cy="5477022"/>
          </a:xfrm>
        </p:spPr>
        <p:txBody>
          <a:bodyPr/>
          <a:lstStyle/>
          <a:p>
            <a:pPr marL="285750" marR="0" indent="-28575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Will discuss next week (10</a:t>
            </a:r>
            <a:r>
              <a:rPr lang="en-US" sz="1600" b="1" baseline="30000" dirty="0">
                <a:solidFill>
                  <a:srgbClr val="333333"/>
                </a:solidFill>
                <a:effectLst/>
                <a:ea typeface="Times New Roman" panose="02020603050405020304" pitchFamily="18" charset="0"/>
              </a:rPr>
              <a:t>th</a:t>
            </a:r>
            <a:r>
              <a:rPr lang="en-US" sz="1600" b="1" dirty="0">
                <a:solidFill>
                  <a:srgbClr val="333333"/>
                </a:solidFill>
                <a:effectLst/>
                <a:ea typeface="Times New Roman" panose="02020603050405020304" pitchFamily="18" charset="0"/>
              </a:rPr>
              <a:t>)</a:t>
            </a:r>
          </a:p>
          <a:p>
            <a:pPr marL="285750" marR="0" indent="-28575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r>
              <a:rPr lang="en-US" sz="1800" b="0" dirty="0">
                <a:effectLst/>
                <a:latin typeface="Segoe UI" panose="020B0502040204020203" pitchFamily="34" charset="0"/>
                <a:ea typeface="Times New Roman" panose="02020603050405020304" pitchFamily="18" charset="0"/>
                <a:cs typeface="Times New Roman" panose="02020603050405020304" pitchFamily="18" charset="0"/>
              </a:rPr>
              <a:t>IEEE 802 cha</a:t>
            </a:r>
            <a:r>
              <a:rPr lang="en-US" sz="1800" b="0" dirty="0">
                <a:latin typeface="Segoe UI" panose="020B0502040204020203" pitchFamily="34" charset="0"/>
                <a:ea typeface="Times New Roman" panose="02020603050405020304" pitchFamily="18" charset="0"/>
                <a:cs typeface="Times New Roman" panose="02020603050405020304" pitchFamily="18" charset="0"/>
              </a:rPr>
              <a:t>ir</a:t>
            </a:r>
            <a:r>
              <a:rPr lang="en-US" sz="1800" b="0" dirty="0">
                <a:effectLst/>
                <a:latin typeface="Segoe UI" panose="020B0502040204020203" pitchFamily="34" charset="0"/>
                <a:ea typeface="Times New Roman" panose="02020603050405020304" pitchFamily="18" charset="0"/>
                <a:cs typeface="Times New Roman" panose="02020603050405020304" pitchFamily="18" charset="0"/>
              </a:rPr>
              <a:t> was on an interesting NSF Workshop Panel for the Spectrum Innovation Initiative National Center for Wireless Spectrum Research.  A former 802 member</a:t>
            </a:r>
            <a:r>
              <a:rPr lang="en-US" sz="1800" b="0" dirty="0">
                <a:latin typeface="Segoe UI" panose="020B0502040204020203" pitchFamily="34" charset="0"/>
                <a:ea typeface="Times New Roman" panose="02020603050405020304" pitchFamily="18" charset="0"/>
                <a:cs typeface="Times New Roman" panose="02020603050405020304" pitchFamily="18" charset="0"/>
              </a:rPr>
              <a:t> </a:t>
            </a:r>
            <a:r>
              <a:rPr lang="en-US" sz="1800" b="0" dirty="0">
                <a:effectLst/>
                <a:latin typeface="Segoe UI" panose="020B0502040204020203" pitchFamily="34" charset="0"/>
                <a:ea typeface="Times New Roman" panose="02020603050405020304" pitchFamily="18" charset="0"/>
                <a:cs typeface="Times New Roman" panose="02020603050405020304" pitchFamily="18" charset="0"/>
              </a:rPr>
              <a:t>was also on the panel.  </a:t>
            </a:r>
            <a:r>
              <a:rPr lang="en-US" sz="1800" b="0" dirty="0">
                <a:latin typeface="Segoe UI" panose="020B0502040204020203" pitchFamily="34" charset="0"/>
                <a:ea typeface="Times New Roman" panose="02020603050405020304" pitchFamily="18" charset="0"/>
                <a:cs typeface="Times New Roman" panose="02020603050405020304" pitchFamily="18" charset="0"/>
              </a:rPr>
              <a:t>They</a:t>
            </a:r>
            <a:r>
              <a:rPr lang="en-US" sz="1800" b="0" dirty="0">
                <a:effectLst/>
                <a:latin typeface="Segoe UI" panose="020B0502040204020203" pitchFamily="34" charset="0"/>
                <a:ea typeface="Times New Roman" panose="02020603050405020304" pitchFamily="18" charset="0"/>
                <a:cs typeface="Times New Roman" panose="02020603050405020304" pitchFamily="18" charset="0"/>
              </a:rPr>
              <a:t> had a lively discussion on 802.11/cellular coexistence and fair sharing of unlicensed spectrum.  One of the points made is that deliberations on fair sharing must include economic considerations.</a:t>
            </a:r>
            <a:endParaRPr lang="en-US" sz="1800" b="0" dirty="0">
              <a:latin typeface="Calibri" panose="020F0502020204030204" pitchFamily="34" charset="0"/>
              <a:ea typeface="Times New Roman" panose="02020603050405020304" pitchFamily="18" charset="0"/>
              <a:cs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b="0" dirty="0">
                <a:effectLst/>
                <a:latin typeface="Segoe UI" panose="020B0502040204020203" pitchFamily="34" charset="0"/>
                <a:ea typeface="Times New Roman" panose="02020603050405020304" pitchFamily="18" charset="0"/>
                <a:cs typeface="Times New Roman" panose="02020603050405020304" pitchFamily="18" charset="0"/>
              </a:rPr>
              <a:t>Coincidentally it was discovered these notices from the FCC regarding the importance of including economics into the decision-making process.</a:t>
            </a:r>
            <a:endParaRPr lang="en-US" sz="1800" b="0" dirty="0">
              <a:latin typeface="Calibri" panose="020F0502020204030204" pitchFamily="34" charset="0"/>
              <a:ea typeface="Times New Roman" panose="02020603050405020304" pitchFamily="18" charset="0"/>
              <a:cs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b="0" dirty="0">
                <a:effectLst/>
                <a:latin typeface="Segoe UI" panose="020B0502040204020203" pitchFamily="34" charset="0"/>
                <a:ea typeface="Times New Roman" panose="02020603050405020304" pitchFamily="18" charset="0"/>
                <a:cs typeface="Times New Roman" panose="02020603050405020304" pitchFamily="18" charset="0"/>
              </a:rPr>
              <a:t>Press release: </a:t>
            </a:r>
            <a:r>
              <a:rPr lang="en-US" sz="1600" b="0" u="sng" dirty="0">
                <a:solidFill>
                  <a:srgbClr val="0000FF"/>
                </a:solidFill>
                <a:effectLst/>
                <a:latin typeface="Segoe UI" panose="020B0502040204020203" pitchFamily="34" charset="0"/>
                <a:ea typeface="Times New Roman" panose="02020603050405020304" pitchFamily="18" charset="0"/>
                <a:cs typeface="Times New Roman" panose="02020603050405020304" pitchFamily="18" charset="0"/>
                <a:hlinkClick r:id="rId3"/>
              </a:rPr>
              <a:t>https://docs.fcc.gov/public/attachments/DOC-368272A1.pdf</a:t>
            </a:r>
            <a:endParaRPr lang="en-US" sz="1600" b="0" u="sng" dirty="0">
              <a:solidFill>
                <a:srgbClr val="0000FF"/>
              </a:solidFill>
              <a:latin typeface="Segoe UI" panose="020B0502040204020203" pitchFamily="34" charset="0"/>
              <a:ea typeface="Times New Roman" panose="02020603050405020304" pitchFamily="18" charset="0"/>
              <a:cs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b="0" dirty="0">
                <a:effectLst/>
                <a:latin typeface="Segoe UI" panose="020B0502040204020203" pitchFamily="34" charset="0"/>
                <a:ea typeface="Times New Roman" panose="02020603050405020304" pitchFamily="18" charset="0"/>
                <a:cs typeface="Times New Roman" panose="02020603050405020304" pitchFamily="18" charset="0"/>
              </a:rPr>
              <a:t>Memorandum: </a:t>
            </a:r>
            <a:r>
              <a:rPr lang="en-US" sz="1600" b="0" u="sng" dirty="0">
                <a:solidFill>
                  <a:srgbClr val="0000FF"/>
                </a:solidFill>
                <a:effectLst/>
                <a:latin typeface="Segoe UI" panose="020B0502040204020203" pitchFamily="34" charset="0"/>
                <a:ea typeface="Times New Roman" panose="02020603050405020304" pitchFamily="18" charset="0"/>
                <a:cs typeface="Times New Roman" panose="02020603050405020304" pitchFamily="18" charset="0"/>
                <a:hlinkClick r:id="rId4"/>
              </a:rPr>
              <a:t>https://docs.fcc.gov/public/attachments/DOC-368271A1.pdf</a:t>
            </a:r>
            <a:endParaRPr lang="en-US" sz="1600" b="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b="0" dirty="0">
                <a:effectLst/>
                <a:latin typeface="Segoe UI" panose="020B0502040204020203" pitchFamily="34" charset="0"/>
                <a:ea typeface="Times New Roman" panose="02020603050405020304" pitchFamily="18" charset="0"/>
                <a:cs typeface="Times New Roman" panose="02020603050405020304" pitchFamily="18" charset="0"/>
              </a:rPr>
              <a:t> </a:t>
            </a:r>
            <a:endParaRPr lang="en-US" sz="1800" b="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b="0" dirty="0">
                <a:effectLst/>
                <a:latin typeface="Segoe UI" panose="020B0502040204020203" pitchFamily="34" charset="0"/>
                <a:ea typeface="Times New Roman" panose="02020603050405020304" pitchFamily="18" charset="0"/>
                <a:cs typeface="Times New Roman" panose="02020603050405020304" pitchFamily="18" charset="0"/>
              </a:rPr>
              <a:t>Does this affect anything </a:t>
            </a:r>
            <a:r>
              <a:rPr lang="en-US" sz="1800" b="0" dirty="0">
                <a:latin typeface="Segoe UI" panose="020B0502040204020203" pitchFamily="34" charset="0"/>
                <a:ea typeface="Times New Roman" panose="02020603050405020304" pitchFamily="18" charset="0"/>
                <a:cs typeface="Times New Roman" panose="02020603050405020304" pitchFamily="18" charset="0"/>
              </a:rPr>
              <a:t>our</a:t>
            </a:r>
            <a:r>
              <a:rPr lang="en-US" sz="1800" b="0" dirty="0">
                <a:effectLst/>
                <a:latin typeface="Segoe UI" panose="020B0502040204020203" pitchFamily="34" charset="0"/>
                <a:ea typeface="Times New Roman" panose="02020603050405020304" pitchFamily="18" charset="0"/>
                <a:cs typeface="Times New Roman" panose="02020603050405020304" pitchFamily="18" charset="0"/>
              </a:rPr>
              <a:t> Radio Regulatory group is doing or to 	consider moving forward?</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03Dec20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37835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43 (8 on LMSC);  Nearly Voter: 2;  Aspirant members:13</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03Dec20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11460"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11461"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3798739"/>
          </a:xfrm>
        </p:spPr>
        <p:txBody>
          <a:bodyPr/>
          <a:lstStyle/>
          <a:p>
            <a:pPr marL="285750" indent="-285750">
              <a:buClr>
                <a:srgbClr val="00B0F0"/>
              </a:buClr>
              <a:buFont typeface="Wingdings" panose="05000000000000000000" pitchFamily="2" charset="2"/>
              <a:buChar char="q"/>
            </a:pPr>
            <a:r>
              <a:rPr lang="en-US" sz="1800" b="0" dirty="0">
                <a:solidFill>
                  <a:srgbClr val="00B0F0"/>
                </a:solidFill>
              </a:rPr>
              <a:t>Chair – start up document with 4 + 3 WRC-23 agenda items IEEE 802 should consider viewpoints on. </a:t>
            </a:r>
          </a:p>
          <a:p>
            <a:pPr marL="285750" indent="-285750">
              <a:buClr>
                <a:srgbClr val="00B0F0"/>
              </a:buClr>
              <a:buFont typeface="Wingdings" panose="05000000000000000000" pitchFamily="2" charset="2"/>
              <a:buChar char="q"/>
            </a:pPr>
            <a:r>
              <a:rPr lang="en-US" sz="1800" b="0" dirty="0">
                <a:solidFill>
                  <a:srgbClr val="00B0F0"/>
                </a:solidFill>
              </a:rPr>
              <a:t>Work with APT so IEEE 802 is a recognized SDO for comments.</a:t>
            </a: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Chair to set up ad hoc-11et Tuesday(8</a:t>
            </a:r>
            <a:r>
              <a:rPr lang="en-US" sz="1800" b="0" baseline="30000" dirty="0">
                <a:solidFill>
                  <a:srgbClr val="00B0F0"/>
                </a:solidFill>
                <a:ea typeface="Times New Roman" panose="02020603050405020304" pitchFamily="18" charset="0"/>
              </a:rPr>
              <a:t>th</a:t>
            </a:r>
            <a:r>
              <a:rPr lang="en-US" sz="1800" b="0" dirty="0">
                <a:solidFill>
                  <a:srgbClr val="00B0F0"/>
                </a:solidFill>
                <a:ea typeface="Times New Roman" panose="02020603050405020304" pitchFamily="18" charset="0"/>
              </a:rPr>
              <a:t>). Who </a:t>
            </a:r>
            <a:r>
              <a:rPr lang="en-US" sz="1800" b="0" dirty="0">
                <a:solidFill>
                  <a:srgbClr val="00B0F0"/>
                </a:solidFill>
                <a:effectLst/>
                <a:ea typeface="Times New Roman" panose="02020603050405020304" pitchFamily="18" charset="0"/>
              </a:rPr>
              <a:t>would like to participate defining problem statement?</a:t>
            </a:r>
            <a:endParaRPr lang="en-US" sz="1800" b="0" dirty="0">
              <a:solidFill>
                <a:srgbClr val="00B0F0"/>
              </a:solidFill>
            </a:endParaRPr>
          </a:p>
          <a:p>
            <a:pPr marL="285750">
              <a:spcBef>
                <a:spcPts val="0"/>
              </a:spcBef>
              <a:spcAft>
                <a:spcPts val="0"/>
              </a:spcAft>
              <a:buFont typeface="Wingdings" panose="05000000000000000000" pitchFamily="2" charset="2"/>
              <a:buChar char="q"/>
            </a:pPr>
            <a:endParaRPr lang="en-US" sz="2200" dirty="0">
              <a:solidFill>
                <a:srgbClr val="0070C0"/>
              </a:solidFill>
              <a:effectLst/>
              <a:ea typeface="Times New Roman" panose="02020603050405020304" pitchFamily="18" charset="0"/>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03Dec20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698889" y="4690309"/>
            <a:ext cx="7220438" cy="1785104"/>
          </a:xfrm>
          <a:prstGeom prst="rect">
            <a:avLst/>
          </a:prstGeom>
          <a:noFill/>
        </p:spPr>
        <p:txBody>
          <a:bodyPr wrap="none" rtlCol="0">
            <a:spAutoFit/>
          </a:bodyPr>
          <a:lstStyle/>
          <a:p>
            <a:pPr>
              <a:spcBef>
                <a:spcPts val="0"/>
              </a:spcBef>
              <a:buFont typeface="Arial" panose="020B0604020202020204" pitchFamily="34" charset="0"/>
              <a:buChar char="•"/>
            </a:pPr>
            <a:r>
              <a:rPr lang="en-US" sz="1400" b="0" dirty="0">
                <a:solidFill>
                  <a:schemeClr val="tx1"/>
                </a:solidFill>
              </a:rPr>
              <a:t>Monitor:  </a:t>
            </a:r>
          </a:p>
          <a:p>
            <a:pPr lvl="1">
              <a:spcBef>
                <a:spcPts val="0"/>
              </a:spcBef>
              <a:buFont typeface="Arial" panose="020B0604020202020204" pitchFamily="34" charset="0"/>
              <a:buChar char="•"/>
            </a:pPr>
            <a:r>
              <a:rPr lang="en-US" sz="1200" b="0" dirty="0">
                <a:solidFill>
                  <a:schemeClr val="tx1"/>
                </a:solidFill>
              </a:rPr>
              <a:t>WPT use of license-exempt bands and UWB in cell phones</a:t>
            </a:r>
          </a:p>
          <a:p>
            <a:pPr lvl="1">
              <a:spcBef>
                <a:spcPts val="0"/>
              </a:spcBef>
              <a:buFont typeface="Arial" panose="020B0604020202020204" pitchFamily="34" charset="0"/>
              <a:buChar char="•"/>
            </a:pPr>
            <a:r>
              <a:rPr lang="en-US" sz="1200" b="0" dirty="0">
                <a:solidFill>
                  <a:schemeClr val="tx1"/>
                </a:solidFill>
              </a:rPr>
              <a:t>Digital Divide, how can we help? </a:t>
            </a:r>
          </a:p>
          <a:p>
            <a:pPr>
              <a:spcBef>
                <a:spcPts val="0"/>
              </a:spcBef>
              <a:buFont typeface="Arial" panose="020B0604020202020204" pitchFamily="34" charset="0"/>
              <a:buChar char="•"/>
            </a:pPr>
            <a:r>
              <a:rPr lang="en-US" sz="1400" b="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3"/>
              </a:rPr>
              <a:t>&lt;click for oct2020 spreadsheet&gt;</a:t>
            </a:r>
            <a:endParaRPr lang="en-US" sz="1200" u="sng" dirty="0"/>
          </a:p>
          <a:p>
            <a:pPr lvl="1">
              <a:spcBef>
                <a:spcPts val="0"/>
              </a:spcBef>
              <a:buFont typeface="Arial" panose="020B0604020202020204" pitchFamily="34" charset="0"/>
              <a:buChar char="•"/>
            </a:pPr>
            <a:r>
              <a:rPr lang="en-US" sz="1200" b="0" dirty="0">
                <a:solidFill>
                  <a:schemeClr val="tx1"/>
                </a:solidFill>
                <a:hlinkClick r:id="rId4"/>
              </a:rPr>
              <a:t>https://www.imf.org/en/Publications/WEO/Issues/2020/09/30/world-economic-outlook-october-2020</a:t>
            </a:r>
            <a:r>
              <a:rPr lang="en-US" sz="1200" b="0" dirty="0">
                <a:solidFill>
                  <a:schemeClr val="tx1"/>
                </a:solidFill>
              </a:rPr>
              <a:t> </a:t>
            </a:r>
            <a:endParaRPr lang="en-US" sz="12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a:spcBef>
                <a:spcPts val="0"/>
              </a:spcBef>
              <a:spcAft>
                <a:spcPts val="0"/>
              </a:spcAft>
              <a:buFont typeface="Arial" panose="020B0604020202020204" pitchFamily="34" charset="0"/>
              <a:buChar char="•"/>
            </a:pPr>
            <a:r>
              <a:rPr lang="en-US" sz="1800" b="0" dirty="0">
                <a:solidFill>
                  <a:schemeClr val="tx1"/>
                </a:solidFill>
              </a:rPr>
              <a:t>None heard. </a:t>
            </a:r>
          </a:p>
          <a:p>
            <a:pPr marL="0">
              <a:spcBef>
                <a:spcPts val="0"/>
              </a:spcBef>
              <a:spcAft>
                <a:spcPts val="0"/>
              </a:spcAft>
              <a:buFont typeface="Arial" panose="020B0604020202020204" pitchFamily="34" charset="0"/>
              <a:buChar char="•"/>
            </a:pPr>
            <a:r>
              <a:rPr lang="en-US" sz="1800" b="0" dirty="0">
                <a:solidFill>
                  <a:schemeClr val="tx1"/>
                </a:solidFill>
              </a:rPr>
              <a:t> </a:t>
            </a:r>
          </a:p>
          <a:p>
            <a:pPr marL="0">
              <a:spcBef>
                <a:spcPts val="0"/>
              </a:spcBef>
              <a:spcAft>
                <a:spcPts val="0"/>
              </a:spcAft>
              <a:buFont typeface="Arial" panose="020B0604020202020204" pitchFamily="34" charset="0"/>
              <a:buChar char="•"/>
            </a:pPr>
            <a:r>
              <a:rPr lang="en-US" sz="1800" b="0" dirty="0">
                <a:solidFill>
                  <a:schemeClr val="tx1"/>
                </a:solidFill>
              </a:rPr>
              <a:t> </a:t>
            </a: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03Dec20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__22__ and voters on-line: __16__</a:t>
            </a:r>
          </a:p>
          <a:p>
            <a:pPr marL="285750" indent="-285750">
              <a:buFont typeface="Arial" panose="020B0604020202020204" pitchFamily="34" charset="0"/>
              <a:buChar char="•"/>
            </a:pPr>
            <a:r>
              <a:rPr lang="en-US" sz="2000" dirty="0"/>
              <a:t>Next “weekly” teleconference </a:t>
            </a:r>
            <a:r>
              <a:rPr lang="en-US" sz="1400" dirty="0"/>
              <a:t>(</a:t>
            </a:r>
            <a:r>
              <a:rPr lang="en-US" sz="1400" dirty="0" err="1"/>
              <a:t>sched’d</a:t>
            </a:r>
            <a:r>
              <a:rPr lang="en-US" sz="1400" dirty="0"/>
              <a:t> to 20may21)</a:t>
            </a:r>
            <a:r>
              <a:rPr lang="en-US" sz="2000" dirty="0"/>
              <a:t>: ) </a:t>
            </a:r>
            <a:r>
              <a:rPr lang="en-US" sz="1800" dirty="0"/>
              <a:t>10Dec20–</a:t>
            </a:r>
            <a:r>
              <a:rPr lang="en-US" sz="1800" i="1" u="sng" dirty="0"/>
              <a:t>15:00–&lt;15:55</a:t>
            </a:r>
            <a:r>
              <a:rPr lang="en-US" sz="1800" dirty="0"/>
              <a:t> ET</a:t>
            </a:r>
            <a:r>
              <a:rPr lang="en-US" sz="2000" dirty="0"/>
              <a:t> </a:t>
            </a:r>
          </a:p>
          <a:p>
            <a:pPr lvl="1">
              <a:buFont typeface="Arial" panose="020B0604020202020204" pitchFamily="34" charset="0"/>
              <a:buChar char="•"/>
            </a:pPr>
            <a:r>
              <a:rPr lang="en-US" sz="1800" dirty="0"/>
              <a:t>Call in info: </a:t>
            </a:r>
            <a:r>
              <a:rPr lang="en-US" sz="1800" dirty="0">
                <a:hlinkClick r:id="rId2"/>
              </a:rPr>
              <a:t>https://mentor.ieee.org/802.18/dcn/16/18-16-0038-16-0000-teleconference-call-in-info.pptx</a:t>
            </a:r>
            <a:r>
              <a:rPr lang="en-US" sz="1800" dirty="0"/>
              <a:t>  </a:t>
            </a:r>
            <a:r>
              <a:rPr lang="en-US" sz="1600" dirty="0"/>
              <a:t>(r16 is only good to 07Jan21, new call in after that.)</a:t>
            </a:r>
            <a:endParaRPr lang="en-US" altLang="en-US" sz="1800" b="1" i="1" dirty="0"/>
          </a:p>
          <a:p>
            <a:pPr lvl="2">
              <a:buFont typeface="Arial" panose="020B0604020202020204" pitchFamily="34" charset="0"/>
              <a:buChar char="•"/>
            </a:pPr>
            <a:r>
              <a:rPr lang="en-US" altLang="en-US" dirty="0"/>
              <a:t>Also, see </a:t>
            </a:r>
            <a:r>
              <a:rPr lang="en-US" altLang="en-US" dirty="0">
                <a:hlinkClick r:id="rId3" action="ppaction://hlinksldjump"/>
              </a:rPr>
              <a:t>back up slide in this agenda</a:t>
            </a:r>
            <a:r>
              <a:rPr lang="en-US" altLang="en-US" dirty="0"/>
              <a:t>.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800" dirty="0"/>
              <a:t>Overall IEEE 802 schedule: </a:t>
            </a:r>
            <a:r>
              <a:rPr lang="en-US" sz="1800" dirty="0">
                <a:hlinkClick r:id="rId4"/>
              </a:rPr>
              <a:t>http://ieee802.org/802tele_calendar.html</a:t>
            </a:r>
            <a:endParaRPr lang="en-US" sz="1800" dirty="0"/>
          </a:p>
          <a:p>
            <a:pPr lvl="1">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15:57et</a:t>
            </a:r>
          </a:p>
          <a:p>
            <a:pPr lvl="1">
              <a:buFont typeface="Arial" panose="020B0604020202020204" pitchFamily="34" charset="0"/>
              <a:buChar char="•"/>
            </a:pPr>
            <a:endParaRPr lang="en-US" sz="1800" u="sng"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IEEE 802 plenary will be electronic in March 2021</a:t>
            </a:r>
          </a:p>
          <a:p>
            <a:pPr>
              <a:spcBef>
                <a:spcPts val="0"/>
              </a:spcBef>
              <a:buFont typeface="Arial" panose="020B0604020202020204" pitchFamily="34" charset="0"/>
              <a:buChar char="•"/>
            </a:pPr>
            <a:r>
              <a:rPr lang="en-US" sz="1800" dirty="0"/>
              <a:t>Thank You</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03Dec20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03Dec20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03Dec20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5" y="1030737"/>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weekly teleconferences</a:t>
            </a:r>
            <a:br>
              <a:rPr lang="en-US" sz="14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Occurs every Thursday effective 30-Jul-20 until 06*-Jan-21 from 15:00 to 16:00 America/</a:t>
            </a:r>
            <a:r>
              <a:rPr lang="en-US" sz="1400" dirty="0" err="1">
                <a:effectLst/>
                <a:latin typeface="Consolas" panose="020B0609020204030204" pitchFamily="49" charset="0"/>
                <a:ea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rPr>
              <a:t>.						(*-bug, really 7</a:t>
            </a:r>
            <a:r>
              <a:rPr lang="en-US" sz="1400" baseline="30000" dirty="0">
                <a:effectLst/>
                <a:latin typeface="Consolas" panose="020B0609020204030204" pitchFamily="49" charset="0"/>
                <a:ea typeface="Times New Roman" panose="02020603050405020304" pitchFamily="18" charset="0"/>
              </a:rPr>
              <a:t>th</a:t>
            </a:r>
            <a:r>
              <a:rPr lang="en-US" sz="1400" dirty="0">
                <a:effectLst/>
                <a:latin typeface="Consolas" panose="020B0609020204030204" pitchFamily="49" charset="0"/>
                <a:ea typeface="Times New Roman" panose="02020603050405020304" pitchFamily="18" charset="0"/>
              </a:rPr>
              <a:t>see below)</a:t>
            </a:r>
            <a:br>
              <a:rPr lang="en-US" sz="1400" dirty="0">
                <a:effectLst/>
                <a:latin typeface="Consolas" panose="020B0609020204030204" pitchFamily="49" charset="0"/>
                <a:ea typeface="Times New Roman" panose="02020603050405020304" pitchFamily="18" charset="0"/>
              </a:rPr>
            </a:br>
            <a:br>
              <a:rPr lang="en-US" sz="10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https://ieeesa.webex.com/ieeesa/j.php?MTID=m89174bca2347d480f1f7b52309753d89</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number (access code): 129 025 9639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password: rrtag20c</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0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Occurs every Thursday effective Thursday, July 30, 2020 until Thursday, January 7, 2021 from 3:00 PM to 4:00 PM, (UTC-04:00) Eastern Time (US &amp; Canada)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(UTC-04:00)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u="sng" dirty="0">
                <a:solidFill>
                  <a:srgbClr val="FF0000"/>
                </a:solidFill>
                <a:effectLst/>
                <a:latin typeface="Consolas" panose="020B0609020204030204" pitchFamily="49" charset="0"/>
                <a:ea typeface="Calibri" panose="020F0502020204030204" pitchFamily="34" charset="0"/>
                <a:hlinkClick r:id="rId4"/>
              </a:rPr>
              <a:t>Join meeting</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999999"/>
                </a:solidFill>
                <a:effectLst/>
                <a:latin typeface="Consolas" panose="020B0609020204030204" pitchFamily="49" charset="0"/>
                <a:ea typeface="Calibri" panose="020F0502020204030204" pitchFamily="34" charset="0"/>
              </a:rPr>
              <a:t>Tap to call 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5"/>
              </a:rPr>
              <a:t>+1-646-992-2010</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6"/>
              </a:rPr>
              <a:t>+1-213-306-3065</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7"/>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sng" dirty="0">
                <a:solidFill>
                  <a:srgbClr val="049FD9"/>
                </a:solidFill>
                <a:effectLst/>
                <a:latin typeface="Consolas" panose="020B0609020204030204" pitchFamily="49" charset="0"/>
                <a:ea typeface="Calibri" panose="020F0502020204030204" pitchFamily="34" charset="0"/>
                <a:hlinkClick r:id="rId8"/>
              </a:rPr>
              <a:t>http://help.webex.com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808080"/>
                </a:highlight>
              </a:rPr>
              <a:t>weekly </a:t>
            </a:r>
            <a:r>
              <a:rPr lang="en-US" sz="2400" dirty="0"/>
              <a:t>teleconference call-in, 30Jul20</a:t>
            </a:r>
            <a:r>
              <a:rPr lang="en-US" sz="2400" dirty="0">
                <a:highlight>
                  <a:srgbClr val="808080"/>
                </a:highlight>
              </a:rPr>
              <a:t> to 07Jan21</a:t>
            </a:r>
          </a:p>
        </p:txBody>
      </p:sp>
    </p:spTree>
    <p:extLst>
      <p:ext uri="{BB962C8B-B14F-4D97-AF65-F5344CB8AC3E}">
        <p14:creationId xmlns:p14="http://schemas.microsoft.com/office/powerpoint/2010/main" val="24901764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464995"/>
          </a:xfrm>
        </p:spPr>
        <p:txBody>
          <a:bodyPr/>
          <a:lstStyle/>
          <a:p>
            <a:pPr>
              <a:spcBef>
                <a:spcPts val="0"/>
              </a:spcBef>
              <a:buFont typeface="Arial" panose="020B0604020202020204" pitchFamily="34" charset="0"/>
              <a:buChar char="•"/>
            </a:pPr>
            <a:r>
              <a:rPr lang="en-US" sz="2000" b="0" dirty="0">
                <a:solidFill>
                  <a:schemeClr val="tx1"/>
                </a:solidFill>
              </a:rPr>
              <a:t>Chair confirmed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lvl="0" indent="-285750">
              <a:buFont typeface="Arial" panose="020B0604020202020204" pitchFamily="34" charset="0"/>
              <a:buChar char="•"/>
            </a:pPr>
            <a:r>
              <a:rPr lang="en-US" sz="1600" dirty="0">
                <a:solidFill>
                  <a:schemeClr val="tx1"/>
                </a:solidFill>
                <a:effectLst/>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ffectLst/>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i="0" u="none" strike="noStrike" dirty="0">
                <a:solidFill>
                  <a:srgbClr val="3789BD"/>
                </a:solidFill>
                <a:effectLst/>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03Dec20</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(&amp;TAG)Officers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03Dec20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03Dec20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03Dec20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(or TAG)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29</a:t>
            </a:fld>
            <a:endParaRPr lang="en-US" altLang="en-US" sz="1200" b="0" dirty="0"/>
          </a:p>
        </p:txBody>
      </p:sp>
      <p:sp>
        <p:nvSpPr>
          <p:cNvPr id="2" name="Date Placeholder 1"/>
          <p:cNvSpPr>
            <a:spLocks noGrp="1"/>
          </p:cNvSpPr>
          <p:nvPr>
            <p:ph type="dt" idx="15"/>
          </p:nvPr>
        </p:nvSpPr>
        <p:spPr/>
        <p:txBody>
          <a:bodyPr/>
          <a:lstStyle/>
          <a:p>
            <a:r>
              <a:rPr lang="en-US"/>
              <a:t>03Dec20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03Dec20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03Dec20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30</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03Dec20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31</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03Dec20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03Dec20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03Dec20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03Dec20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889002"/>
            <a:ext cx="4725989" cy="5474748"/>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800" b="1" u="sng" dirty="0">
                <a:solidFill>
                  <a:schemeClr val="bg1"/>
                </a:solidFill>
              </a:rPr>
              <a:t>Attendance server is open</a:t>
            </a:r>
          </a:p>
          <a:p>
            <a:pPr lvl="1">
              <a:spcBef>
                <a:spcPts val="0"/>
              </a:spcBef>
              <a:buFont typeface="Arial" panose="020B0604020202020204" pitchFamily="34" charset="0"/>
              <a:buChar char="•"/>
            </a:pPr>
            <a:r>
              <a:rPr lang="en-US" altLang="en-US" sz="1200" b="1" u="sng"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dirty="0">
                <a:solidFill>
                  <a:schemeClr val="tx1"/>
                </a:solidFill>
              </a:rPr>
              <a:t>Please request Q in chat window.</a:t>
            </a:r>
          </a:p>
          <a:p>
            <a:pPr>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Peter E.</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buFont typeface="Arial" panose="020B0604020202020204" pitchFamily="34" charset="0"/>
              <a:buChar char="•"/>
            </a:pPr>
            <a:r>
              <a:rPr lang="en-US" altLang="en-US" sz="1600" dirty="0">
                <a:solidFill>
                  <a:schemeClr val="tx1"/>
                </a:solidFill>
              </a:rPr>
              <a:t>Approve agenda, last minutes</a:t>
            </a:r>
            <a:r>
              <a:rPr lang="en-US" altLang="en-US" sz="1400" dirty="0">
                <a:solidFill>
                  <a:schemeClr val="tx1"/>
                </a:solidFill>
              </a:rPr>
              <a:t>  &amp; announcements</a:t>
            </a:r>
          </a:p>
          <a:p>
            <a:pPr>
              <a:buFont typeface="Arial" panose="020B0604020202020204" pitchFamily="34" charset="0"/>
              <a:buChar char="•"/>
            </a:pPr>
            <a:r>
              <a:rPr lang="en-US" altLang="en-US" sz="1600" dirty="0">
                <a:solidFill>
                  <a:schemeClr val="tx1"/>
                </a:solidFill>
              </a:rPr>
              <a:t>Discussion items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Table of Frequency Bands</a:t>
            </a:r>
            <a:r>
              <a:rPr lang="en-US" sz="1400" dirty="0"/>
              <a:t> – IEEE 802 Stds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t>FCC FNPRM 5.9 GHz</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MSG 6 GHz </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WRC-23 IEEE 802 viewpoints </a:t>
            </a:r>
          </a:p>
          <a:p>
            <a:pPr lvl="1">
              <a:buFont typeface="Arial" panose="020B0604020202020204" pitchFamily="34" charset="0"/>
              <a:buChar char="•"/>
            </a:pPr>
            <a:r>
              <a:rPr lang="en-US" sz="1400" dirty="0">
                <a:effectLst/>
                <a:ea typeface="SimSun" panose="02010600030101010101" pitchFamily="2" charset="-122"/>
              </a:rPr>
              <a:t>APT introduction</a:t>
            </a:r>
          </a:p>
          <a:p>
            <a:pPr lvl="1">
              <a:buFont typeface="Arial" panose="020B0604020202020204" pitchFamily="34" charset="0"/>
              <a:buChar char="•"/>
            </a:pPr>
            <a:r>
              <a:rPr lang="en-US" sz="1400" dirty="0">
                <a:effectLst/>
                <a:ea typeface="SimSun" panose="02010600030101010101" pitchFamily="2" charset="-122"/>
              </a:rPr>
              <a:t>Anything new today</a:t>
            </a:r>
          </a:p>
          <a:p>
            <a:pPr lvl="1">
              <a:buFont typeface="Arial" panose="020B0604020202020204" pitchFamily="34" charset="0"/>
              <a:buChar char="•"/>
            </a:pPr>
            <a:endParaRPr lang="en-US" sz="1400" dirty="0">
              <a:effectLst/>
              <a:ea typeface="SimSun" panose="02010600030101010101" pitchFamily="2" charset="-122"/>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1193802"/>
            <a:ext cx="3966441"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Table of Frequency Bands (until ~xx:35) </a:t>
            </a:r>
          </a:p>
          <a:p>
            <a:pPr lvl="1">
              <a:spcBef>
                <a:spcPts val="0"/>
              </a:spcBef>
              <a:buFont typeface="Arial" panose="020B0604020202020204" pitchFamily="34" charset="0"/>
              <a:buChar char="•"/>
            </a:pPr>
            <a:r>
              <a:rPr lang="en-US" altLang="en-US" sz="1400" kern="0" dirty="0">
                <a:solidFill>
                  <a:schemeClr val="tx1"/>
                </a:solidFill>
              </a:rPr>
              <a:t>Input from EC and how to move forward</a:t>
            </a:r>
            <a:endParaRPr lang="en-US" altLang="en-US" sz="1400" b="0" kern="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kern="0" dirty="0">
                <a:solidFill>
                  <a:schemeClr val="tx1"/>
                </a:solidFill>
              </a:rPr>
              <a:t>WRC-23 AIs</a:t>
            </a:r>
          </a:p>
          <a:p>
            <a:pPr marL="457200" lvl="1" indent="0">
              <a:spcBef>
                <a:spcPts val="0"/>
              </a:spcBef>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5.9 GHz</a:t>
            </a:r>
          </a:p>
          <a:p>
            <a:pPr lvl="1">
              <a:spcBef>
                <a:spcPts val="0"/>
              </a:spcBef>
              <a:buFont typeface="Arial" panose="020B0604020202020204" pitchFamily="34" charset="0"/>
              <a:buChar char="•"/>
            </a:pPr>
            <a:r>
              <a:rPr lang="en-US" altLang="en-US" sz="1400" kern="0" dirty="0">
                <a:solidFill>
                  <a:schemeClr val="tx1"/>
                </a:solidFill>
              </a:rPr>
              <a:t>FNPRM is out		</a:t>
            </a:r>
          </a:p>
          <a:p>
            <a:pPr lvl="1">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MSG 6 GHz</a:t>
            </a:r>
          </a:p>
          <a:p>
            <a:pPr lvl="1">
              <a:spcBef>
                <a:spcPts val="0"/>
              </a:spcBef>
              <a:buFont typeface="Arial" panose="020B0604020202020204" pitchFamily="34" charset="0"/>
              <a:buChar char="•"/>
            </a:pPr>
            <a:r>
              <a:rPr lang="en-US" altLang="en-US" sz="1400" kern="0" dirty="0">
                <a:solidFill>
                  <a:schemeClr val="tx1"/>
                </a:solidFill>
              </a:rPr>
              <a:t>Multi stake-holder group</a:t>
            </a:r>
          </a:p>
          <a:p>
            <a:pPr marL="0" indent="0">
              <a:spcBef>
                <a:spcPts val="0"/>
              </a:spcBef>
            </a:pPr>
            <a:endParaRPr lang="en-US" altLang="en-US" sz="18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b="0" kern="0" dirty="0">
                <a:solidFill>
                  <a:schemeClr val="tx1"/>
                </a:solidFill>
              </a:rPr>
              <a:t>Economics (from FCC)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594577"/>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b="1" dirty="0"/>
              <a:t>	</a:t>
            </a:r>
            <a:r>
              <a:rPr lang="en-US" altLang="en-US" sz="1800" b="1" dirty="0">
                <a:solidFill>
                  <a:schemeClr val="tx1"/>
                </a:solidFill>
              </a:rPr>
              <a:t>	</a:t>
            </a:r>
            <a:r>
              <a:rPr lang="en-US" altLang="en-US" sz="1800" b="0" dirty="0">
                <a:solidFill>
                  <a:schemeClr val="tx1"/>
                </a:solidFill>
              </a:rPr>
              <a:t>Moved by: 	Stuart K.</a:t>
            </a:r>
          </a:p>
          <a:p>
            <a:pPr>
              <a:spcBef>
                <a:spcPts val="0"/>
              </a:spcBef>
            </a:pPr>
            <a:r>
              <a:rPr lang="en-US" altLang="en-US" sz="1800" b="0" dirty="0">
                <a:solidFill>
                  <a:schemeClr val="tx1"/>
                </a:solidFill>
              </a:rPr>
              <a:t>		Seconded by: 	Vijay A.</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solidFill>
                <a:schemeClr val="bg1">
                  <a:lumMod val="75000"/>
                </a:schemeClr>
              </a:solidFill>
            </a:endParaRPr>
          </a:p>
          <a:p>
            <a:pPr>
              <a:spcBef>
                <a:spcPts val="400"/>
              </a:spcBef>
              <a:buFont typeface="Arial" panose="020B0604020202020204" pitchFamily="34" charset="0"/>
              <a:buChar char="•"/>
            </a:pPr>
            <a:r>
              <a:rPr lang="en-US" altLang="en-US" sz="1800" u="sng" dirty="0"/>
              <a:t>Motion:</a:t>
            </a:r>
            <a:r>
              <a:rPr lang="en-US" altLang="en-US" sz="1800" dirty="0"/>
              <a:t> </a:t>
            </a:r>
            <a:r>
              <a:rPr lang="en-GB" sz="1600" b="0" dirty="0">
                <a:effectLst/>
                <a:ea typeface="SimSun" panose="02010600030101010101" pitchFamily="2" charset="-122"/>
              </a:rPr>
              <a:t>To approve the minutes from the IEEE 802.18 Teleconference </a:t>
            </a:r>
            <a:r>
              <a:rPr lang="en-GB" sz="1600" b="0" dirty="0">
                <a:ea typeface="SimSun" panose="02010600030101010101" pitchFamily="2" charset="-122"/>
              </a:rPr>
              <a:t>19 November</a:t>
            </a:r>
            <a:r>
              <a:rPr lang="en-GB" sz="1600" b="0" dirty="0">
                <a:effectLst/>
                <a:ea typeface="SimSun" panose="02010600030101010101" pitchFamily="2" charset="-122"/>
              </a:rPr>
              <a:t> 2020 in document </a:t>
            </a:r>
            <a:r>
              <a:rPr lang="en-GB" sz="1600" b="0" dirty="0">
                <a:solidFill>
                  <a:schemeClr val="bg1">
                    <a:lumMod val="75000"/>
                  </a:schemeClr>
                </a:solidFill>
                <a:ea typeface="SimSun" panose="02010600030101010101" pitchFamily="2" charset="-122"/>
                <a:hlinkClick r:id="rId3"/>
              </a:rPr>
              <a:t>https://mentor.ieee.org/802.18/dcn/20/18-20-0151-00-0000-minutes-19nov20-rrtag-teleconference.docx</a:t>
            </a:r>
            <a:r>
              <a:rPr lang="en-GB" sz="1600" b="0" dirty="0">
                <a:solidFill>
                  <a:schemeClr val="bg1">
                    <a:lumMod val="75000"/>
                  </a:schemeClr>
                </a:solidFill>
                <a:ea typeface="SimSun" panose="02010600030101010101" pitchFamily="2" charset="-122"/>
              </a:rPr>
              <a:t>  </a:t>
            </a:r>
            <a:r>
              <a:rPr lang="en-US" sz="1200" b="0" i="0" dirty="0">
                <a:solidFill>
                  <a:srgbClr val="000000"/>
                </a:solidFill>
                <a:effectLst/>
                <a:latin typeface="Verdana" panose="020B0604030504040204" pitchFamily="34" charset="0"/>
              </a:rPr>
              <a:t>20-Nov-2020 21:51:18 ET</a:t>
            </a:r>
            <a:r>
              <a:rPr lang="en-US" sz="1600" b="0" dirty="0">
                <a:effectLst/>
                <a:ea typeface="SimSun" panose="02010600030101010101" pitchFamily="2" charset="-122"/>
              </a:rPr>
              <a:t>, with editorial privilege for the 802.18 chair.</a:t>
            </a:r>
            <a:r>
              <a:rPr lang="en-US" altLang="en-US" sz="1600" b="0" dirty="0">
                <a:solidFill>
                  <a:schemeClr val="tx1"/>
                </a:solidFill>
              </a:rPr>
              <a:t>	</a:t>
            </a:r>
          </a:p>
          <a:p>
            <a:pPr marL="0" indent="0">
              <a:spcBef>
                <a:spcPts val="400"/>
              </a:spcBef>
            </a:pPr>
            <a:r>
              <a:rPr lang="en-US" altLang="en-US" sz="1800" b="0" dirty="0">
                <a:solidFill>
                  <a:schemeClr val="tx1"/>
                </a:solidFill>
              </a:rPr>
              <a:t> 	Moved by:  	Stuart K.</a:t>
            </a:r>
          </a:p>
          <a:p>
            <a:pPr marL="0" indent="0">
              <a:spcBef>
                <a:spcPts val="0"/>
              </a:spcBef>
            </a:pPr>
            <a:r>
              <a:rPr lang="en-US" altLang="en-US" sz="1800" b="0" dirty="0">
                <a:solidFill>
                  <a:schemeClr val="tx1"/>
                </a:solidFill>
              </a:rPr>
              <a:t>	Seconded by:  Vijay A.</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sz="1200" b="0" dirty="0">
              <a:solidFill>
                <a:schemeClr val="tx1"/>
              </a:solidFill>
            </a:endParaRPr>
          </a:p>
          <a:p>
            <a:pPr marL="685800" lvl="1">
              <a:spcBef>
                <a:spcPts val="400"/>
              </a:spcBef>
              <a:buFont typeface="Arial" panose="020B0604020202020204" pitchFamily="34" charset="0"/>
              <a:buChar char="•"/>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03Dec20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685799" y="808038"/>
            <a:ext cx="8382001" cy="5667376"/>
          </a:xfrm>
        </p:spPr>
        <p:txBody>
          <a:bodyPr/>
          <a:lstStyle/>
          <a:p>
            <a:pPr lvl="4">
              <a:buFont typeface="Arial" panose="020B0604020202020204" pitchFamily="34" charset="0"/>
              <a:buChar char="•"/>
            </a:pPr>
            <a:endParaRPr lang="en-US" altLang="en-US" sz="800" dirty="0"/>
          </a:p>
          <a:p>
            <a:pPr marL="285750" indent="-285750">
              <a:spcBef>
                <a:spcPts val="400"/>
              </a:spcBef>
              <a:buFont typeface="Arial" panose="020B0604020202020204" pitchFamily="34" charset="0"/>
              <a:buChar char="•"/>
            </a:pPr>
            <a:r>
              <a:rPr lang="en-US" altLang="en-US" sz="1800" b="0" dirty="0">
                <a:solidFill>
                  <a:schemeClr val="tx1"/>
                </a:solidFill>
              </a:rPr>
              <a:t> </a:t>
            </a:r>
          </a:p>
          <a:p>
            <a:pPr marL="285750" indent="-285750">
              <a:spcBef>
                <a:spcPts val="400"/>
              </a:spcBef>
              <a:buFont typeface="Arial" panose="020B0604020202020204" pitchFamily="34" charset="0"/>
              <a:buChar char="•"/>
            </a:pPr>
            <a:endParaRPr lang="en-US" sz="1600" dirty="0">
              <a:solidFill>
                <a:schemeClr val="tx1"/>
              </a:solidFill>
              <a:cs typeface="+mn-cs"/>
            </a:endParaRPr>
          </a:p>
          <a:p>
            <a:pPr lvl="1">
              <a:buFont typeface="Arial" panose="020B0604020202020204" pitchFamily="34" charset="0"/>
              <a:buChar char="•"/>
            </a:pPr>
            <a:endParaRPr lang="en-US" sz="1600" dirty="0">
              <a:solidFill>
                <a:schemeClr val="tx1"/>
              </a:solidFill>
              <a:cs typeface="+mn-cs"/>
            </a:endParaRPr>
          </a:p>
          <a:p>
            <a:pPr>
              <a:buFont typeface="Arial" panose="020B0604020202020204" pitchFamily="34" charset="0"/>
              <a:buChar char="•"/>
            </a:pPr>
            <a:r>
              <a:rPr lang="en-US" altLang="en-US" sz="1600" b="0" dirty="0">
                <a:solidFill>
                  <a:schemeClr val="tx1"/>
                </a:solidFill>
              </a:rPr>
              <a:t>For </a:t>
            </a:r>
            <a:r>
              <a:rPr lang="en-US" altLang="en-US" sz="1600" dirty="0">
                <a:solidFill>
                  <a:schemeClr val="tx1"/>
                </a:solidFill>
              </a:rPr>
              <a:t>January</a:t>
            </a:r>
            <a:r>
              <a:rPr lang="en-US" altLang="en-US" sz="1600" b="0" dirty="0">
                <a:solidFill>
                  <a:schemeClr val="tx1"/>
                </a:solidFill>
              </a:rPr>
              <a:t> </a:t>
            </a:r>
            <a:r>
              <a:rPr lang="en-US" altLang="en-US" sz="1600" dirty="0">
                <a:solidFill>
                  <a:schemeClr val="tx1"/>
                </a:solidFill>
              </a:rPr>
              <a:t>2021 </a:t>
            </a:r>
            <a:r>
              <a:rPr lang="en-US" altLang="en-US" sz="1600" b="0" dirty="0">
                <a:solidFill>
                  <a:schemeClr val="tx1"/>
                </a:solidFill>
              </a:rPr>
              <a:t>Wireless Interim (Irvine) the Wireless Chairs met 30Sep20 and have cancelled the face-to-face meeting in Irvine, CA.   This leaves open for the WGs to decide on their own if they do an electronic interim or not.   The LMSC (EC) rules are being reviewed for possible participation credit.</a:t>
            </a:r>
          </a:p>
          <a:p>
            <a:pPr>
              <a:buFont typeface="Arial" panose="020B0604020202020204" pitchFamily="34" charset="0"/>
              <a:buChar char="•"/>
            </a:pPr>
            <a:endParaRPr lang="en-US" altLang="en-US" sz="1600" b="0" dirty="0">
              <a:solidFill>
                <a:schemeClr val="tx1"/>
              </a:solidFill>
            </a:endParaRPr>
          </a:p>
          <a:p>
            <a:pPr>
              <a:buFont typeface="Arial" panose="020B0604020202020204" pitchFamily="34" charset="0"/>
              <a:buChar char="•"/>
            </a:pPr>
            <a:r>
              <a:rPr lang="en-US" altLang="en-US" sz="1600" b="0" dirty="0">
                <a:solidFill>
                  <a:schemeClr val="tx1"/>
                </a:solidFill>
              </a:rPr>
              <a:t>For </a:t>
            </a:r>
            <a:r>
              <a:rPr lang="en-US" altLang="en-US" sz="1600" dirty="0">
                <a:solidFill>
                  <a:schemeClr val="tx1"/>
                </a:solidFill>
              </a:rPr>
              <a:t>March 2021 </a:t>
            </a:r>
            <a:r>
              <a:rPr lang="en-US" altLang="en-US" sz="1600" b="0" dirty="0">
                <a:solidFill>
                  <a:schemeClr val="tx1"/>
                </a:solidFill>
              </a:rPr>
              <a:t>the EC at their monthly telecon this Tuesday (01Dec) approved </a:t>
            </a:r>
            <a:r>
              <a:rPr lang="en-US" altLang="en-US" sz="1600" dirty="0">
                <a:solidFill>
                  <a:schemeClr val="tx1"/>
                </a:solidFill>
              </a:rPr>
              <a:t>to cancel the in-person part</a:t>
            </a:r>
            <a:r>
              <a:rPr lang="en-US" altLang="en-US" sz="1600" b="0" dirty="0">
                <a:solidFill>
                  <a:schemeClr val="tx1"/>
                </a:solidFill>
              </a:rPr>
              <a:t> of the March 2021 Plenary originally at Hyatt Denver and to hold an electronic session for the plenary.  The EC will take up the rule exceptions needed like in July and Nov.</a:t>
            </a:r>
          </a:p>
          <a:p>
            <a:pPr lvl="1">
              <a:buFont typeface="Arial" panose="020B0604020202020204" pitchFamily="34" charset="0"/>
              <a:buChar char="•"/>
            </a:pPr>
            <a:r>
              <a:rPr lang="en-US" altLang="en-US" sz="1200" dirty="0">
                <a:solidFill>
                  <a:schemeClr val="tx1"/>
                </a:solidFill>
              </a:rPr>
              <a:t>Actually, dates are being worked on. </a:t>
            </a:r>
            <a:r>
              <a:rPr lang="en-US" altLang="en-US" sz="1200" b="0" dirty="0">
                <a:solidFill>
                  <a:schemeClr val="tx1"/>
                </a:solidFill>
              </a:rPr>
              <a:t>  </a:t>
            </a:r>
          </a:p>
          <a:p>
            <a:pPr>
              <a:buFont typeface="Arial" panose="020B0604020202020204" pitchFamily="34" charset="0"/>
              <a:buChar char="•"/>
            </a:pPr>
            <a:endParaRPr lang="en-US" altLang="en-US" sz="1600" b="0" dirty="0">
              <a:solidFill>
                <a:schemeClr val="tx1"/>
              </a:solidFill>
            </a:endParaRPr>
          </a:p>
          <a:p>
            <a:pPr>
              <a:buFont typeface="Arial" panose="020B0604020202020204" pitchFamily="34" charset="0"/>
              <a:buChar char="•"/>
            </a:pPr>
            <a:r>
              <a:rPr lang="en-US" altLang="en-US" sz="1600" b="0" dirty="0">
                <a:solidFill>
                  <a:schemeClr val="tx1"/>
                </a:solidFill>
              </a:rPr>
              <a:t>For </a:t>
            </a:r>
            <a:r>
              <a:rPr lang="en-US" altLang="en-US" sz="1600" dirty="0">
                <a:solidFill>
                  <a:schemeClr val="tx1"/>
                </a:solidFill>
              </a:rPr>
              <a:t>May 2021 </a:t>
            </a:r>
            <a:r>
              <a:rPr lang="en-US" altLang="en-US" sz="1600" b="0" dirty="0">
                <a:solidFill>
                  <a:schemeClr val="tx1"/>
                </a:solidFill>
              </a:rPr>
              <a:t>at the Hilton in Panama City, Panama, the straw poll was to continue with the contract with clear cancellation policies.  With that, the IEEE has new language on cancellation policies, considering the pandemic, so it is much clearer. </a:t>
            </a:r>
          </a:p>
          <a:p>
            <a:pPr>
              <a:buFont typeface="Arial" panose="020B0604020202020204" pitchFamily="34" charset="0"/>
              <a:buChar char="•"/>
            </a:pPr>
            <a:endParaRPr lang="en-US" sz="2000" dirty="0">
              <a:solidFill>
                <a:schemeClr val="tx1"/>
              </a:solidFill>
              <a:cs typeface="+mn-cs"/>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03Dec20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56436</TotalTime>
  <Words>7052</Words>
  <Application>Microsoft Office PowerPoint</Application>
  <PresentationFormat>On-screen Show (4:3)</PresentationFormat>
  <Paragraphs>715</Paragraphs>
  <Slides>31</Slides>
  <Notes>17</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31</vt:i4>
      </vt:variant>
    </vt:vector>
  </HeadingPairs>
  <TitlesOfParts>
    <vt:vector size="43" baseType="lpstr">
      <vt:lpstr>Arial</vt:lpstr>
      <vt:lpstr>Calibri</vt:lpstr>
      <vt:lpstr>Consolas</vt:lpstr>
      <vt:lpstr>Helvetica</vt:lpstr>
      <vt:lpstr>Monotype Sorts</vt:lpstr>
      <vt:lpstr>Segoe UI</vt:lpstr>
      <vt:lpstr>Times New Roman</vt:lpstr>
      <vt:lpstr>Verdana</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Table of Frequency Bands – IEEE 802 Stds</vt:lpstr>
      <vt:lpstr>Table of Frequency Bands – cont. (until xx:35)</vt:lpstr>
      <vt:lpstr>EU items to share -1</vt:lpstr>
      <vt:lpstr>EU items to share -2</vt:lpstr>
      <vt:lpstr>Other regions (outside EU-Stds and USA), items to share</vt:lpstr>
      <vt:lpstr>Other regions (outside EU-Stds and USA), items to share</vt:lpstr>
      <vt:lpstr>ITU-R items to share  -</vt:lpstr>
      <vt:lpstr>FCC FNPRM 5.9 GHz</vt:lpstr>
      <vt:lpstr>MSG &amp; 6 GHz</vt:lpstr>
      <vt:lpstr>General Discussion Items</vt:lpstr>
      <vt:lpstr>Actions Required</vt:lpstr>
      <vt:lpstr>Any Other Business</vt:lpstr>
      <vt:lpstr>Adjourn</vt:lpstr>
      <vt:lpstr>PowerPoint Presentation</vt:lpstr>
      <vt:lpstr>PowerPoint Presentation</vt:lpstr>
      <vt:lpstr>ITU-R links &amp; general info</vt:lpstr>
      <vt:lpstr>Responsibilities of Working Group (&amp;TAG)Officers</vt:lpstr>
      <vt:lpstr>Responsibilities of WG (or TAG) Chair</vt:lpstr>
      <vt:lpstr>Responsibilities of WG (or TAG) Vice Chair</vt:lpstr>
      <vt:lpstr>Responsibilities of WG (or TAG)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3489</cp:revision>
  <cp:lastPrinted>1601-01-01T00:00:00Z</cp:lastPrinted>
  <dcterms:created xsi:type="dcterms:W3CDTF">2016-03-03T14:54:45Z</dcterms:created>
  <dcterms:modified xsi:type="dcterms:W3CDTF">2020-12-04T15:16:59Z</dcterms:modified>
</cp:coreProperties>
</file>