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2"/>
  </p:notesMasterIdLst>
  <p:handoutMasterIdLst>
    <p:handoutMasterId r:id="rId33"/>
  </p:handoutMasterIdLst>
  <p:sldIdLst>
    <p:sldId id="256" r:id="rId2"/>
    <p:sldId id="341" r:id="rId3"/>
    <p:sldId id="329" r:id="rId4"/>
    <p:sldId id="604" r:id="rId5"/>
    <p:sldId id="624" r:id="rId6"/>
    <p:sldId id="605" r:id="rId7"/>
    <p:sldId id="516" r:id="rId8"/>
    <p:sldId id="596" r:id="rId9"/>
    <p:sldId id="690" r:id="rId10"/>
    <p:sldId id="737" r:id="rId11"/>
    <p:sldId id="739" r:id="rId12"/>
    <p:sldId id="603" r:id="rId13"/>
    <p:sldId id="606" r:id="rId14"/>
    <p:sldId id="735" r:id="rId15"/>
    <p:sldId id="608" r:id="rId16"/>
    <p:sldId id="685" r:id="rId17"/>
    <p:sldId id="691" r:id="rId18"/>
    <p:sldId id="738" r:id="rId19"/>
    <p:sldId id="650" r:id="rId20"/>
    <p:sldId id="498" r:id="rId21"/>
    <p:sldId id="402" r:id="rId22"/>
    <p:sldId id="403" r:id="rId23"/>
    <p:sldId id="692" r:id="rId24"/>
    <p:sldId id="728" r:id="rId25"/>
    <p:sldId id="425" r:id="rId26"/>
    <p:sldId id="652" r:id="rId27"/>
    <p:sldId id="689" r:id="rId28"/>
    <p:sldId id="549" r:id="rId29"/>
    <p:sldId id="656" r:id="rId30"/>
    <p:sldId id="655" r:id="rId3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71" autoAdjust="0"/>
    <p:restoredTop sz="96021" autoAdjust="0"/>
  </p:normalViewPr>
  <p:slideViewPr>
    <p:cSldViewPr>
      <p:cViewPr varScale="1">
        <p:scale>
          <a:sx n="104" d="100"/>
          <a:sy n="104" d="100"/>
        </p:scale>
        <p:origin x="732" y="108"/>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193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03-Dec-20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2.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8.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None/>
            </a:pPr>
            <a:endParaRPr lang="en-US" sz="1200" b="0" dirty="0">
              <a:solidFill>
                <a:schemeClr val="tx1"/>
              </a:solidFill>
            </a:endParaRPr>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5662792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9598266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9912935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5"/>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6"/>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8"/>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0"/>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14"/>
              </a:rPr>
              <a:t>Butscheidt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010395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03Dec20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03Dec20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03Dec20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802.18-20/0152r00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8" Type="http://schemas.openxmlformats.org/officeDocument/2006/relationships/hyperlink" Target="https://portal.etsi.org/webapp/teldir/ListPersDetails.asp?PersId=79919"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3.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20/18-20-0149-01-0000-apac-update-november-2020.ppt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20/18-20-0107-00-0000-res-811-wrc-19-wrc-23-agenda-items.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slide" Target="slide24.xml"/></Relationships>
</file>

<file path=ppt/slides/_rels/slide16.xml.rels><?xml version="1.0" encoding="UTF-8" standalone="yes"?>
<Relationships xmlns="http://schemas.openxmlformats.org/package/2006/relationships"><Relationship Id="rId3" Type="http://schemas.openxmlformats.org/officeDocument/2006/relationships/hyperlink" Target="https://www.fcc.gov/ecfs/search/filings?proceedings_name=19-138&amp;sort=date_disseminated,DESC"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hyperlink" Target="https://mentor.ieee.org/802.18/dcn/20/18-20-0154-00-0000-fcc-r-o-and-fnprm-revisiting-use-of-the-5-850-5-925-ghz-band.docx" TargetMode="External"/><Relationship Id="rId4" Type="http://schemas.openxmlformats.org/officeDocument/2006/relationships/hyperlink" Target="https://ecfsapi.fcc.gov/file/1109637413744/2020.11.06%20DOT%20Letter%20to%20FCC%20Chairman%20re%20Comments%20on%20Safety%20Band%20Decision%20(Signed).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urldefense.com/v3/__https:/www.wirelessinnovation.org/6ghz-multistakeholder-committee__;!!F7jv3iA!miq8gKDh5u9EeBEqnJQ0xEKNYPoCPGlGj45FX_qjQNRwSaW1Br7N6myjjcdbTNciew$"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docs.fcc.gov/public/attachments/DOC-368272A1.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urldefense.com/v3/__https:/docs.fcc.gov/public/attachments/DOC-368271A1.pdf__;!!F7jv3iA!m13olgZ0cSG_3jouIBHdTZsoe-HyNyzDpHt4Jm_i33u7QqM3G245t11hNHUgJK5k6g$"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slide" Target="slide23.xml"/><Relationship Id="rId2" Type="http://schemas.openxmlformats.org/officeDocument/2006/relationships/hyperlink" Target="https://mentor.ieee.org/802.18/dcn/16/18-16-0038-16-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urldefense.com/v3/__http:/help.webex.com__;!!F7jv3iA!i3NusZ1ybSIkJTSPyXWhjlOosrt7l0gysL2GrZu-kUBWXmBDeVnSHCHmnVGOTYvFLg$" TargetMode="External"/><Relationship Id="rId3" Type="http://schemas.openxmlformats.org/officeDocument/2006/relationships/hyperlink" Target="https://ieeesa.webex.com/ieeesa/j.php?MTID=m89174bca2347d480f1f7b52309753d89" TargetMode="External"/><Relationship Id="rId7" Type="http://schemas.openxmlformats.org/officeDocument/2006/relationships/hyperlink" Target="https://urldefense.com/v3/__https:/ieeesa.webex.com/ieeesa/globalcallin.php?MTID=mc7c3ab2bcf2a6fe5184ab91434be5be3__;!!F7jv3iA!i3NusZ1ybSIkJTSPyXWhjlOosrt7l0gysL2GrZu-kUBWXmBDeVnSHCHmnVHf0dQOsQ$"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tel:%2B1-213-306-3065,,*01*1290259639%23%23*01*" TargetMode="External"/><Relationship Id="rId5" Type="http://schemas.openxmlformats.org/officeDocument/2006/relationships/hyperlink" Target="tel:%2B1-646-992-2010,,*01*1290259639%23%23*01*" TargetMode="External"/><Relationship Id="rId4" Type="http://schemas.openxmlformats.org/officeDocument/2006/relationships/hyperlink" Target="https://urldefense.com/v3/__https:/ieeesa.webex.com/ieeesa/j.php?MTID=m89174bca2347d480f1f7b52309753d89__;!!F7jv3iA!i3NusZ1ybSIkJTSPyXWhjlOosrt7l0gysL2GrZu-kUBWXmBDeVnSHCHmnVFH8PmoZg$"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6.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151-00-0000-minutes-19nov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03Dec20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03 December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2965039381"/>
              </p:ext>
            </p:extLst>
          </p:nvPr>
        </p:nvGraphicFramePr>
        <p:xfrm>
          <a:off x="604921" y="3581400"/>
          <a:ext cx="7824787" cy="2514600"/>
        </p:xfrm>
        <a:graphic>
          <a:graphicData uri="http://schemas.openxmlformats.org/presentationml/2006/ole">
            <mc:AlternateContent xmlns:mc="http://schemas.openxmlformats.org/markup-compatibility/2006">
              <mc:Choice xmlns:v="urn:schemas-microsoft-com:vml" Requires="v">
                <p:oleObj spid="_x0000_s12323"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604921" y="3581400"/>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a:t>
            </a:r>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this week</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concerns?</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p>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_</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200" b="1" dirty="0">
                <a:solidFill>
                  <a:srgbClr val="333333"/>
                </a:solidFill>
                <a:effectLst/>
                <a:ea typeface="Times New Roman" panose="02020603050405020304" pitchFamily="18" charset="0"/>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03Dec20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cont. </a:t>
            </a:r>
            <a:r>
              <a:rPr lang="en-US" sz="1600" dirty="0"/>
              <a:t>(until xx:35)</a:t>
            </a:r>
            <a:endParaRPr lang="en-US" sz="2400" dirty="0"/>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03Dec20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&lt;ojeu&gt;</a:t>
            </a:r>
            <a:r>
              <a:rPr lang="en-US" altLang="en-US" sz="1400" b="0" dirty="0"/>
              <a:t>   </a:t>
            </a:r>
            <a:r>
              <a:rPr lang="en-US" altLang="en-US" sz="1400" b="0" dirty="0">
                <a:hlinkClick r:id="rId4"/>
              </a:rPr>
              <a:t>&lt;HStds&gt;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call/meeting #108, 7-11Dec20  </a:t>
            </a:r>
            <a:r>
              <a:rPr lang="en-US" sz="1800" dirty="0">
                <a:solidFill>
                  <a:schemeClr val="tx1"/>
                </a:solidFill>
                <a:sym typeface="Wingdings" panose="05000000000000000000" pitchFamily="2" charset="2"/>
              </a:rPr>
              <a:t> next week</a:t>
            </a:r>
            <a:endParaRPr lang="en-US" sz="1800" dirty="0">
              <a:solidFill>
                <a:schemeClr val="tx1"/>
              </a:solidFill>
            </a:endParaRPr>
          </a:p>
          <a:p>
            <a:pPr lvl="1">
              <a:spcBef>
                <a:spcPts val="0"/>
              </a:spcBef>
              <a:buFont typeface="Arial" panose="020B0604020202020204" pitchFamily="34" charset="0"/>
              <a:buChar char="•"/>
            </a:pPr>
            <a:r>
              <a:rPr lang="en-US" sz="1600" dirty="0">
                <a:solidFill>
                  <a:schemeClr val="tx1"/>
                </a:solidFill>
                <a:effectLst/>
                <a:ea typeface="Calibri" panose="020F0502020204030204" pitchFamily="34" charset="0"/>
              </a:rPr>
              <a:t>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endParaRPr lang="en-US" sz="1600" dirty="0">
              <a:solidFill>
                <a:schemeClr val="tx1"/>
              </a:solidFill>
              <a:effectLst/>
              <a:ea typeface="Calibri" panose="020F0502020204030204" pitchFamily="34" charset="0"/>
            </a:endParaRPr>
          </a:p>
          <a:p>
            <a:pPr lvl="1">
              <a:spcBef>
                <a:spcPts val="0"/>
              </a:spcBef>
              <a:buFont typeface="Arial" panose="020B0604020202020204" pitchFamily="34" charset="0"/>
              <a:buChar char="•"/>
            </a:pP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400" dirty="0">
                <a:solidFill>
                  <a:schemeClr val="tx1"/>
                </a:solidFill>
                <a:effectLst/>
                <a:ea typeface="Calibri" panose="020F0502020204030204" pitchFamily="34" charset="0"/>
              </a:rPr>
              <a:t>19nov20: Many go-to meetings.  </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rPr>
              <a:t>For 6GHz, there are </a:t>
            </a:r>
            <a:r>
              <a:rPr lang="en-US" sz="1400" dirty="0">
                <a:solidFill>
                  <a:schemeClr val="tx1"/>
                </a:solidFill>
                <a:effectLst/>
                <a:ea typeface="Calibri" panose="020F0502020204030204" pitchFamily="34" charset="0"/>
              </a:rPr>
              <a:t>many contributions for the 20Nov20 (tonight) call and would like to see many of those make it into the standard.   </a:t>
            </a:r>
          </a:p>
          <a:p>
            <a:pPr lvl="2">
              <a:spcBef>
                <a:spcPts val="0"/>
              </a:spcBef>
              <a:buFont typeface="Arial" panose="020B0604020202020204" pitchFamily="34" charset="0"/>
              <a:buChar char="•"/>
            </a:pPr>
            <a:r>
              <a:rPr lang="en-US" sz="1400" b="0" i="0" dirty="0">
                <a:solidFill>
                  <a:srgbClr val="000000"/>
                </a:solidFill>
                <a:effectLst/>
              </a:rPr>
              <a:t>DEN/BRAN-230021 (EN 303 687) HS for 6 GHz RLANs – </a:t>
            </a:r>
            <a:r>
              <a:rPr lang="en-US" sz="1400" dirty="0">
                <a:solidFill>
                  <a:schemeClr val="tx1"/>
                </a:solidFill>
                <a:ea typeface="Calibri" panose="020F0502020204030204" pitchFamily="34" charset="0"/>
              </a:rPr>
              <a:t>version 0.0.10 was approved as the first stable draft at ad-hoc last week, 09Nov20. </a:t>
            </a:r>
          </a:p>
          <a:p>
            <a:pPr lvl="1">
              <a:spcBef>
                <a:spcPts val="0"/>
              </a:spcBef>
              <a:buFont typeface="Arial" panose="020B0604020202020204" pitchFamily="34" charset="0"/>
              <a:buChar char="•"/>
            </a:pPr>
            <a:r>
              <a:rPr lang="en-US" sz="1400" dirty="0">
                <a:solidFill>
                  <a:schemeClr val="tx1"/>
                </a:solidFill>
                <a:effectLst/>
                <a:ea typeface="Calibri" panose="020F0502020204030204" pitchFamily="34" charset="0"/>
              </a:rPr>
              <a:t> 12nov20: Have planned for 6 GHz work, 20 and 30 </a:t>
            </a:r>
            <a:r>
              <a:rPr lang="en-US" sz="1400" dirty="0">
                <a:solidFill>
                  <a:schemeClr val="tx1"/>
                </a:solidFill>
                <a:ea typeface="Calibri" panose="020F0502020204030204" pitchFamily="34" charset="0"/>
              </a:rPr>
              <a:t>Nov</a:t>
            </a:r>
            <a:r>
              <a:rPr lang="en-US" sz="1400" dirty="0">
                <a:solidFill>
                  <a:schemeClr val="tx1"/>
                </a:solidFill>
                <a:effectLst/>
                <a:ea typeface="Calibri" panose="020F0502020204030204" pitchFamily="34" charset="0"/>
              </a:rPr>
              <a:t> calls, getting ready for meeting #108. </a:t>
            </a:r>
          </a:p>
          <a:p>
            <a:pPr lvl="2">
              <a:spcBef>
                <a:spcPts val="0"/>
              </a:spcBef>
              <a:buFont typeface="Arial" panose="020B0604020202020204" pitchFamily="34" charset="0"/>
              <a:buChar char="•"/>
            </a:pPr>
            <a:r>
              <a:rPr lang="en-US" sz="1400" dirty="0">
                <a:solidFill>
                  <a:schemeClr val="tx1"/>
                </a:solidFill>
                <a:effectLst/>
                <a:ea typeface="Calibri" panose="020F0502020204030204" pitchFamily="34" charset="0"/>
              </a:rPr>
              <a:t>Bran had one resolution meeting regarding "meeting minutes" since last week.</a:t>
            </a:r>
          </a:p>
          <a:p>
            <a:pPr marL="857250" lvl="2" indent="0">
              <a:spcBef>
                <a:spcPts val="0"/>
              </a:spcBef>
            </a:pPr>
            <a:endParaRPr lang="en-US" sz="1200" dirty="0">
              <a:solidFill>
                <a:schemeClr val="tx1"/>
              </a:solidFill>
            </a:endParaRPr>
          </a:p>
          <a:p>
            <a:pPr marL="457200" lvl="1" indent="0">
              <a:spcBef>
                <a:spcPts val="0"/>
              </a:spcBef>
            </a:pPr>
            <a:r>
              <a:rPr lang="en-US" sz="1400" dirty="0">
                <a:solidFill>
                  <a:schemeClr val="tx1"/>
                </a:solidFill>
              </a:rPr>
              <a:t> </a:t>
            </a: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#72b,  03Nov20-22Feb20, correspondence   </a:t>
            </a:r>
            <a:endParaRPr lang="en-US" sz="1400" b="0" dirty="0">
              <a:solidFill>
                <a:schemeClr val="tx1"/>
              </a:solidFill>
            </a:endParaRPr>
          </a:p>
          <a:p>
            <a:pPr lvl="1">
              <a:spcBef>
                <a:spcPts val="0"/>
              </a:spcBef>
              <a:buFont typeface="Arial" panose="020B0604020202020204" pitchFamily="34" charset="0"/>
              <a:buChar char="•"/>
            </a:pPr>
            <a:r>
              <a:rPr lang="en-US" sz="1200" dirty="0">
                <a:solidFill>
                  <a:schemeClr val="bg1">
                    <a:lumMod val="75000"/>
                  </a:schemeClr>
                </a:solidFill>
              </a:rPr>
              <a:t>nothing to share today</a:t>
            </a:r>
          </a:p>
          <a:p>
            <a:pPr>
              <a:spcBef>
                <a:spcPts val="0"/>
              </a:spcBef>
              <a:buFont typeface="Arial" panose="020B0604020202020204" pitchFamily="34" charset="0"/>
              <a:buChar char="•"/>
            </a:pPr>
            <a:r>
              <a:rPr lang="en-US" sz="1400" dirty="0">
                <a:solidFill>
                  <a:schemeClr val="tx1"/>
                </a:solidFill>
              </a:rPr>
              <a:t>ETSI - ERM - </a:t>
            </a:r>
            <a:r>
              <a:rPr lang="en-US" altLang="en-US" sz="1400" b="0" dirty="0">
                <a:hlinkClick r:id="rId7"/>
              </a:rPr>
              <a:t>&lt;TG-11&gt;</a:t>
            </a:r>
            <a:r>
              <a:rPr lang="en-US" altLang="en-US" sz="1400" b="0" dirty="0"/>
              <a:t>  </a:t>
            </a:r>
            <a:r>
              <a:rPr lang="en-US" sz="1400" dirty="0">
                <a:solidFill>
                  <a:schemeClr val="tx1"/>
                </a:solidFill>
              </a:rPr>
              <a:t>call, on TR 103  665 resolution meeting, </a:t>
            </a:r>
            <a:r>
              <a:rPr lang="en-US" sz="1400" dirty="0">
                <a:solidFill>
                  <a:schemeClr val="tx1"/>
                </a:solidFill>
                <a:highlight>
                  <a:srgbClr val="C0C0C0"/>
                </a:highlight>
              </a:rPr>
              <a:t>24Nov20</a:t>
            </a:r>
          </a:p>
          <a:p>
            <a:pPr lvl="1">
              <a:spcBef>
                <a:spcPts val="0"/>
              </a:spcBef>
              <a:buFont typeface="Arial" panose="020B0604020202020204" pitchFamily="34" charset="0"/>
              <a:buChar char="•"/>
            </a:pPr>
            <a:r>
              <a:rPr lang="en-US" sz="1400" b="0" u="none" strike="noStrike" dirty="0">
                <a:solidFill>
                  <a:srgbClr val="000000"/>
                </a:solidFill>
                <a:effectLst/>
              </a:rPr>
              <a:t>ERMTG11(20)000066ReportMeeting minutes of G2M#15 on the 2.4 GHz SRDoc TR 103 665</a:t>
            </a:r>
          </a:p>
          <a:p>
            <a:pPr lvl="1">
              <a:spcBef>
                <a:spcPts val="0"/>
              </a:spcBef>
              <a:buFont typeface="Arial" panose="020B0604020202020204" pitchFamily="34" charset="0"/>
              <a:buChar char="•"/>
            </a:pPr>
            <a:r>
              <a:rPr lang="en-US" sz="1400" dirty="0"/>
              <a:t>Chair has been confirmed, </a:t>
            </a:r>
            <a:r>
              <a:rPr lang="en-US" sz="1200" b="0" i="0" dirty="0">
                <a:solidFill>
                  <a:srgbClr val="800080"/>
                </a:solidFill>
                <a:effectLst/>
                <a:latin typeface="Arial" panose="020B0604020202020204" pitchFamily="34" charset="0"/>
                <a:hlinkClick r:id="rId8"/>
              </a:rPr>
              <a:t>D'Angelo Wilfrid</a:t>
            </a:r>
            <a:r>
              <a:rPr lang="en-US" sz="1200" b="0" i="0" dirty="0">
                <a:solidFill>
                  <a:srgbClr val="800080"/>
                </a:solidFill>
                <a:effectLst/>
                <a:latin typeface="Arial" panose="020B0604020202020204" pitchFamily="34" charset="0"/>
              </a:rPr>
              <a:t> </a:t>
            </a:r>
            <a:r>
              <a:rPr lang="en-US" sz="1200" b="0" i="0" dirty="0">
                <a:solidFill>
                  <a:schemeClr val="tx1"/>
                </a:solidFill>
                <a:effectLst/>
                <a:latin typeface="Arial" panose="020B0604020202020204" pitchFamily="34" charset="0"/>
              </a:rPr>
              <a:t>of Intel Corp SAS.</a:t>
            </a:r>
            <a:endParaRPr lang="en-US" sz="1600" b="0" u="none" strike="noStrike" dirty="0">
              <a:solidFill>
                <a:schemeClr val="tx1"/>
              </a:solidFill>
              <a:effectLs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03Dec20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690666" y="693761"/>
            <a:ext cx="8378520" cy="5781651"/>
          </a:xfrm>
        </p:spPr>
        <p:txBody>
          <a:bodyPr/>
          <a:lstStyle/>
          <a:p>
            <a:pPr>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last call,  #54 Plenary, 17-20Nov20   		(#55-01-05Mar21)</a:t>
            </a:r>
            <a:endParaRPr lang="en-US" sz="1800" u="sng" dirty="0">
              <a:solidFill>
                <a:schemeClr val="tx1"/>
              </a:solidFill>
            </a:endParaRP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19nov: ECC DEC (20)01 decision was approved. The decision is as it is today for ECC. </a:t>
            </a:r>
          </a:p>
          <a:p>
            <a:pPr lvl="2">
              <a:spcBef>
                <a:spcPts val="0"/>
              </a:spcBef>
              <a:buFont typeface="Arial" panose="020B0604020202020204" pitchFamily="34" charset="0"/>
              <a:buChar char="•"/>
            </a:pPr>
            <a:r>
              <a:rPr lang="en-US" sz="1400" dirty="0">
                <a:solidFill>
                  <a:schemeClr val="tx1"/>
                </a:solidFill>
              </a:rPr>
              <a:t>Questionnaire out if the decision can be implemented by 18May21?  Replies dues this week.   </a:t>
            </a:r>
          </a:p>
          <a:p>
            <a:pPr lvl="2">
              <a:spcBef>
                <a:spcPts val="0"/>
              </a:spcBef>
              <a:buFont typeface="Arial" panose="020B0604020202020204" pitchFamily="34" charset="0"/>
              <a:buChar char="•"/>
            </a:pPr>
            <a:r>
              <a:rPr lang="en-US" sz="1400" dirty="0">
                <a:solidFill>
                  <a:schemeClr val="tx1"/>
                </a:solidFill>
              </a:rPr>
              <a:t>List of counties with replies should show up in the ECC minutes. </a:t>
            </a:r>
          </a:p>
          <a:p>
            <a:pPr lvl="2">
              <a:spcBef>
                <a:spcPts val="0"/>
              </a:spcBef>
              <a:buFont typeface="Arial" panose="020B0604020202020204" pitchFamily="34" charset="0"/>
              <a:buChar char="•"/>
            </a:pPr>
            <a:r>
              <a:rPr lang="en-US" sz="1400" dirty="0">
                <a:solidFill>
                  <a:schemeClr val="tx1"/>
                </a:solidFill>
              </a:rPr>
              <a:t>March is 2</a:t>
            </a:r>
            <a:r>
              <a:rPr lang="en-US" sz="1400" baseline="30000" dirty="0">
                <a:solidFill>
                  <a:schemeClr val="tx1"/>
                </a:solidFill>
              </a:rPr>
              <a:t>nd</a:t>
            </a:r>
            <a:r>
              <a:rPr lang="en-US" sz="1400" dirty="0">
                <a:solidFill>
                  <a:schemeClr val="tx1"/>
                </a:solidFill>
              </a:rPr>
              <a:t> meeting of </a:t>
            </a:r>
            <a:r>
              <a:rPr lang="en-US" sz="1400" dirty="0" err="1">
                <a:solidFill>
                  <a:schemeClr val="tx1"/>
                </a:solidFill>
              </a:rPr>
              <a:t>RSComm</a:t>
            </a:r>
            <a:r>
              <a:rPr lang="en-US" sz="1400" dirty="0">
                <a:solidFill>
                  <a:schemeClr val="tx1"/>
                </a:solidFill>
              </a:rPr>
              <a:t>, with all the admins, and will make final decision. </a:t>
            </a:r>
          </a:p>
          <a:p>
            <a:pPr>
              <a:buFont typeface="Wingdings" panose="05000000000000000000" pitchFamily="2" charset="2"/>
              <a:buChar char="v"/>
            </a:pPr>
            <a:endParaRPr lang="en-US" sz="1600" u="sng" dirty="0">
              <a:solidFill>
                <a:srgbClr val="0070C0"/>
              </a:solidFill>
            </a:endParaRPr>
          </a:p>
          <a:p>
            <a:pPr>
              <a:buFont typeface="Arial" panose="020B0604020202020204" pitchFamily="34" charset="0"/>
              <a:buChar char="•"/>
            </a:pPr>
            <a:endParaRPr lang="en-US" sz="16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&lt;WGSE&gt;</a:t>
            </a:r>
            <a:r>
              <a:rPr lang="en-US" altLang="en-US" sz="1800" b="0" dirty="0"/>
              <a:t> </a:t>
            </a:r>
            <a:r>
              <a:rPr lang="en-US" altLang="en-US" sz="1800" dirty="0"/>
              <a:t>next call/meeting  </a:t>
            </a:r>
            <a:r>
              <a:rPr lang="en-US" sz="1800" dirty="0"/>
              <a:t>#87,  11-15 Jan 21 </a:t>
            </a:r>
            <a:endParaRPr lang="en-US" sz="1800" dirty="0">
              <a:highlight>
                <a:srgbClr val="FFFF00"/>
              </a:highlight>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5"/>
              </a:rPr>
              <a:t>&lt;SE45&gt;</a:t>
            </a:r>
            <a:r>
              <a:rPr lang="en-US" altLang="en-US" sz="1800" b="0" dirty="0"/>
              <a:t> </a:t>
            </a:r>
            <a:r>
              <a:rPr lang="en-US" altLang="en-US" sz="1800" dirty="0"/>
              <a:t>next call/meeting: none</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&lt;WGFM&gt;</a:t>
            </a:r>
            <a:r>
              <a:rPr lang="en-US" altLang="en-US" sz="1800" b="0" dirty="0"/>
              <a:t>  </a:t>
            </a:r>
            <a:r>
              <a:rPr lang="en-US" altLang="en-US" sz="1800" dirty="0">
                <a:solidFill>
                  <a:schemeClr val="tx1"/>
                </a:solidFill>
              </a:rPr>
              <a:t>next meeting #98, 8-12Feb21</a:t>
            </a:r>
            <a:endParaRPr lang="en-US" sz="1800" b="0" dirty="0">
              <a:ea typeface="SimSun" panose="02010600030101010101" pitchFamily="2" charset="-122"/>
            </a:endParaRPr>
          </a:p>
          <a:p>
            <a:pPr marL="0" marR="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7"/>
              </a:rPr>
              <a:t>&lt;FM57&gt;</a:t>
            </a:r>
            <a:r>
              <a:rPr lang="en-US" altLang="en-US" sz="1800" b="0" dirty="0"/>
              <a:t>  </a:t>
            </a:r>
            <a:r>
              <a:rPr lang="en-US" altLang="en-US" sz="1800" dirty="0"/>
              <a:t>next call #13, </a:t>
            </a:r>
            <a:r>
              <a:rPr lang="en-US" sz="1800" dirty="0">
                <a:sym typeface="Wingdings" panose="05000000000000000000" pitchFamily="2" charset="2"/>
              </a:rPr>
              <a:t>18-21Jan21  			(#14, 12-15Apr21)</a:t>
            </a:r>
          </a:p>
          <a:p>
            <a:pPr lvl="1">
              <a:spcBef>
                <a:spcPts val="0"/>
              </a:spcBef>
              <a:spcAft>
                <a:spcPts val="0"/>
              </a:spcAft>
              <a:buFont typeface="Arial" panose="020B0604020202020204" pitchFamily="34" charset="0"/>
              <a:buChar char="•"/>
            </a:pPr>
            <a:r>
              <a:rPr lang="en-US" sz="1600" dirty="0">
                <a:solidFill>
                  <a:schemeClr val="tx1"/>
                </a:solidFill>
              </a:rPr>
              <a:t>nothing to share today</a:t>
            </a:r>
            <a:r>
              <a:rPr lang="en-US" sz="1400" dirty="0">
                <a:ea typeface="Calibri" panose="020F0502020204030204" pitchFamily="34" charset="0"/>
              </a:rPr>
              <a:t>. </a:t>
            </a:r>
            <a:endParaRPr lang="en-US" sz="1400" dirty="0">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03Dec20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1131599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737931" y="1219201"/>
            <a:ext cx="8271387" cy="4495800"/>
          </a:xfrm>
        </p:spPr>
        <p:txBody>
          <a:bodyPr/>
          <a:lstStyle/>
          <a:p>
            <a:pPr algn="l">
              <a:buFont typeface="Arial" panose="020B0604020202020204" pitchFamily="34" charset="0"/>
              <a:buChar char="•"/>
            </a:pPr>
            <a:r>
              <a:rPr lang="en-US" sz="1600" b="0" i="0" dirty="0">
                <a:solidFill>
                  <a:schemeClr val="tx1"/>
                </a:solidFill>
                <a:effectLst/>
              </a:rPr>
              <a:t> </a:t>
            </a:r>
          </a:p>
          <a:p>
            <a:pPr algn="l">
              <a:buFont typeface="Arial" panose="020B0604020202020204" pitchFamily="34" charset="0"/>
              <a:buChar char="•"/>
            </a:pPr>
            <a:r>
              <a:rPr lang="en-US" sz="1600" b="0" dirty="0">
                <a:solidFill>
                  <a:schemeClr val="tx1"/>
                </a:solidFill>
              </a:rPr>
              <a:t> </a:t>
            </a:r>
          </a:p>
          <a:p>
            <a:pPr algn="l">
              <a:buFont typeface="Arial" panose="020B0604020202020204" pitchFamily="34" charset="0"/>
              <a:buChar char="•"/>
            </a:pPr>
            <a:r>
              <a:rPr lang="en-US" sz="1600" b="0" i="0" dirty="0">
                <a:solidFill>
                  <a:schemeClr val="tx1"/>
                </a:solidFill>
                <a:effectLst/>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03Dec20</a:t>
            </a:r>
            <a:endParaRPr lang="en-GB" dirty="0"/>
          </a:p>
        </p:txBody>
      </p:sp>
      <p:sp>
        <p:nvSpPr>
          <p:cNvPr id="7" name="TextBox 6">
            <a:extLst>
              <a:ext uri="{FF2B5EF4-FFF2-40B4-BE49-F238E27FC236}">
                <a16:creationId xmlns:a16="http://schemas.microsoft.com/office/drawing/2014/main" id="{B6195CE0-AAE3-498F-AAD5-63D7DDE0E713}"/>
              </a:ext>
            </a:extLst>
          </p:cNvPr>
          <p:cNvSpPr txBox="1"/>
          <p:nvPr/>
        </p:nvSpPr>
        <p:spPr>
          <a:xfrm>
            <a:off x="689585" y="5797611"/>
            <a:ext cx="8407656" cy="615553"/>
          </a:xfrm>
          <a:prstGeom prst="rect">
            <a:avLst/>
          </a:prstGeom>
          <a:noFill/>
        </p:spPr>
        <p:txBody>
          <a:bodyPr wrap="square" rtlCol="0">
            <a:spAutoFit/>
          </a:bodyPr>
          <a:lstStyle/>
          <a:p>
            <a:pPr marL="0">
              <a:spcBef>
                <a:spcPts val="0"/>
              </a:spcBef>
              <a:spcAft>
                <a:spcPts val="0"/>
              </a:spcAft>
              <a:buFont typeface="Arial" panose="020B0604020202020204" pitchFamily="34" charset="0"/>
              <a:buChar char="•"/>
            </a:pPr>
            <a:r>
              <a:rPr lang="en-US" sz="1800" dirty="0">
                <a:solidFill>
                  <a:schemeClr val="tx1"/>
                </a:solidFill>
              </a:rPr>
              <a:t>Remember nice APAC update from Plenary: </a:t>
            </a:r>
          </a:p>
          <a:p>
            <a:pPr marL="400050" lvl="1">
              <a:spcBef>
                <a:spcPts val="0"/>
              </a:spcBef>
              <a:spcAft>
                <a:spcPts val="0"/>
              </a:spcAft>
              <a:buFont typeface="Arial" panose="020B0604020202020204" pitchFamily="34" charset="0"/>
              <a:buChar char="•"/>
            </a:pPr>
            <a:r>
              <a:rPr lang="en-US" sz="1600" dirty="0">
                <a:hlinkClick r:id="rId3"/>
              </a:rPr>
              <a:t>https://mentor.ieee.org/802.18/dcn/20/18-20-0149-01-0000-apac-update-november-2020.pptx</a:t>
            </a:r>
            <a:endParaRPr lang="en-US" dirty="0"/>
          </a:p>
        </p:txBody>
      </p:sp>
    </p:spTree>
    <p:extLst>
      <p:ext uri="{BB962C8B-B14F-4D97-AF65-F5344CB8AC3E}">
        <p14:creationId xmlns:p14="http://schemas.microsoft.com/office/powerpoint/2010/main" val="708012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1010418"/>
            <a:ext cx="8229600" cy="5463999"/>
          </a:xfrm>
        </p:spPr>
        <p:txBody>
          <a:bodyPr/>
          <a:lstStyle/>
          <a:p>
            <a:pPr marL="285750" indent="-285750">
              <a:spcBef>
                <a:spcPts val="0"/>
              </a:spcBef>
              <a:buFont typeface="Arial" panose="020B0604020202020204" pitchFamily="34" charset="0"/>
              <a:buChar char="•"/>
            </a:pPr>
            <a:r>
              <a:rPr lang="en-US" sz="1800" b="0" dirty="0">
                <a:solidFill>
                  <a:schemeClr val="tx1"/>
                </a:solidFill>
              </a:rPr>
              <a:t> </a:t>
            </a:r>
          </a:p>
          <a:p>
            <a:pPr marL="285750" indent="-285750">
              <a:spcBef>
                <a:spcPts val="0"/>
              </a:spcBef>
              <a:buFont typeface="Arial" panose="020B0604020202020204" pitchFamily="34" charset="0"/>
              <a:buChar char="•"/>
            </a:pPr>
            <a:r>
              <a:rPr lang="en-US" sz="1800" b="0" dirty="0">
                <a:solidFill>
                  <a:schemeClr val="tx1"/>
                </a:solidFill>
              </a:rPr>
              <a:t> </a:t>
            </a:r>
          </a:p>
          <a:p>
            <a:pPr marL="285750" indent="-285750">
              <a:spcBef>
                <a:spcPts val="0"/>
              </a:spcBef>
              <a:buFont typeface="Arial" panose="020B0604020202020204" pitchFamily="34" charset="0"/>
              <a:buChar char="•"/>
            </a:pPr>
            <a:r>
              <a:rPr lang="en-US" sz="1800" b="0" dirty="0">
                <a:solidFill>
                  <a:schemeClr val="tx1"/>
                </a:solidFill>
              </a:rPr>
              <a:t> </a:t>
            </a:r>
          </a:p>
          <a:p>
            <a:pPr marL="285750" indent="-285750">
              <a:spcBef>
                <a:spcPts val="0"/>
              </a:spcBef>
              <a:buFont typeface="Arial" panose="020B0604020202020204" pitchFamily="34" charset="0"/>
              <a:buChar char="•"/>
            </a:pPr>
            <a:r>
              <a:rPr lang="en-US" sz="1800" b="0" dirty="0">
                <a:solidFill>
                  <a:schemeClr val="tx1"/>
                </a:solidFill>
              </a:rPr>
              <a:t> </a:t>
            </a:r>
          </a:p>
          <a:p>
            <a:pPr marL="285750" indent="-285750">
              <a:spcBef>
                <a:spcPts val="0"/>
              </a:spcBef>
              <a:buFont typeface="Arial" panose="020B0604020202020204" pitchFamily="34" charset="0"/>
              <a:buChar char="•"/>
            </a:pPr>
            <a:r>
              <a:rPr lang="en-US" sz="1600" b="0" dirty="0">
                <a:solidFill>
                  <a:schemeClr val="tx1"/>
                </a:solidFill>
              </a:rPr>
              <a:t>WRC-23 agenda items</a:t>
            </a:r>
          </a:p>
          <a:p>
            <a:pPr lvl="1">
              <a:spcBef>
                <a:spcPts val="0"/>
              </a:spcBef>
              <a:buFont typeface="Arial" panose="020B0604020202020204" pitchFamily="34" charset="0"/>
              <a:buChar char="•"/>
            </a:pPr>
            <a:r>
              <a:rPr lang="en-US" sz="1400" dirty="0">
                <a:solidFill>
                  <a:schemeClr val="tx1"/>
                </a:solidFill>
              </a:rPr>
              <a:t>Updated WRC-23 Agenda Item list:  </a:t>
            </a:r>
            <a:r>
              <a:rPr lang="en-US" sz="1200" dirty="0">
                <a:solidFill>
                  <a:srgbClr val="00B0F0"/>
                </a:solidFill>
                <a:hlinkClick r:id="rId3"/>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400" dirty="0">
                <a:solidFill>
                  <a:srgbClr val="00B0F0"/>
                </a:solidFill>
              </a:rPr>
              <a:t>Next-get a Viewpoint document started like one for WRC-19 AIs</a:t>
            </a:r>
            <a:r>
              <a:rPr lang="en-US" sz="1400" dirty="0">
                <a:solidFill>
                  <a:schemeClr val="tx1"/>
                </a:solidFill>
              </a:rPr>
              <a:t>.    </a:t>
            </a:r>
          </a:p>
          <a:p>
            <a:pPr lvl="1">
              <a:spcBef>
                <a:spcPts val="0"/>
              </a:spcBef>
              <a:buFont typeface="Arial" panose="020B0604020202020204" pitchFamily="34" charset="0"/>
              <a:buChar char="•"/>
            </a:pPr>
            <a:r>
              <a:rPr lang="en-US" sz="1400" dirty="0">
                <a:solidFill>
                  <a:schemeClr val="tx1"/>
                </a:solidFill>
              </a:rPr>
              <a:t>Btw- initial AIs to consider IEEE 802 viewpoints: </a:t>
            </a: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SimSun" panose="02010600030101010101" pitchFamily="2" charset="-122"/>
              </a:rPr>
              <a:t>1.1	</a:t>
            </a:r>
            <a:r>
              <a:rPr lang="en-GB" sz="1200" dirty="0">
                <a:effectLst/>
                <a:latin typeface="Times New Roman" panose="02020603050405020304" pitchFamily="18" charset="0"/>
                <a:ea typeface="Times New Roman" panose="02020603050405020304" pitchFamily="18" charset="0"/>
              </a:rPr>
              <a:t>4 800-4 990 MHz and Resolution 223.  Connection w/ITS going there?</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SimSun" panose="02010600030101010101" pitchFamily="2" charset="-122"/>
              </a:rPr>
              <a:t>1.2	</a:t>
            </a:r>
            <a:r>
              <a:rPr lang="en-GB" sz="1200" dirty="0">
                <a:effectLst/>
                <a:latin typeface="Times New Roman" panose="02020603050405020304" pitchFamily="18" charset="0"/>
                <a:ea typeface="Times New Roman" panose="02020603050405020304" pitchFamily="18" charset="0"/>
              </a:rPr>
              <a:t>3 300-3 400MHz, 3 600-3 800MHz, 6 425-7 025MHz, 7 025-7 125MHz and 10.0-10.5GHz for International Mobile Telecommunications (IMT) and resolution 245.</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SimSun" panose="02010600030101010101" pitchFamily="2" charset="-122"/>
              </a:rPr>
              <a:t>1.5	4</a:t>
            </a:r>
            <a:r>
              <a:rPr lang="en-GB" sz="1200" dirty="0">
                <a:effectLst/>
                <a:latin typeface="Times New Roman" panose="02020603050405020304" pitchFamily="18" charset="0"/>
                <a:ea typeface="Times New Roman" panose="02020603050405020304" pitchFamily="18" charset="0"/>
              </a:rPr>
              <a:t>70-960 MHz in Region 1-consider possible regulatory actions, Resolution</a:t>
            </a:r>
            <a:r>
              <a:rPr lang="en-GB" sz="1200" b="1" dirty="0">
                <a:effectLst/>
                <a:latin typeface="Times New Roman" panose="02020603050405020304" pitchFamily="18" charset="0"/>
                <a:ea typeface="Times New Roman" panose="02020603050405020304" pitchFamily="18" charset="0"/>
              </a:rPr>
              <a:t> 235.</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latin typeface="Times New Roman" panose="02020603050405020304" pitchFamily="18" charset="0"/>
                <a:ea typeface="Times New Roman" panose="02020603050405020304" pitchFamily="18" charset="0"/>
              </a:rPr>
              <a:t>10</a:t>
            </a:r>
            <a:r>
              <a:rPr lang="en-GB" sz="1200" b="1" dirty="0">
                <a:effectLst/>
                <a:latin typeface="Times New Roman" panose="02020603050405020304" pitchFamily="18" charset="0"/>
                <a:ea typeface="Times New Roman" panose="02020603050405020304" pitchFamily="18" charset="0"/>
              </a:rPr>
              <a:t>		</a:t>
            </a:r>
            <a:r>
              <a:rPr lang="en-GB" sz="1200" dirty="0">
                <a:solidFill>
                  <a:srgbClr val="444444"/>
                </a:solidFill>
                <a:effectLst/>
                <a:latin typeface="Times New Roman" panose="02020603050405020304" pitchFamily="18" charset="0"/>
                <a:ea typeface="Times New Roman" panose="02020603050405020304" pitchFamily="18" charset="0"/>
              </a:rPr>
              <a:t>recommend to the Council items for inclusion in the agenda for the next WRC, </a:t>
            </a:r>
          </a:p>
          <a:p>
            <a:pPr marL="800100" lvl="1">
              <a:spcBef>
                <a:spcPts val="0"/>
              </a:spcBef>
              <a:spcAft>
                <a:spcPts val="0"/>
              </a:spcAft>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rPr>
              <a:t>Then need to find more info on the following. </a:t>
            </a:r>
            <a:endParaRPr lang="en-US" sz="14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latin typeface="Times New Roman" panose="02020603050405020304" pitchFamily="18" charset="0"/>
                <a:ea typeface="Times New Roman" panose="02020603050405020304" pitchFamily="18" charset="0"/>
              </a:rPr>
              <a:t> 5		Report from the Radiocommunication Assembly, Nos. 135&amp;136 of Convention.</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latin typeface="Times New Roman" panose="02020603050405020304" pitchFamily="18" charset="0"/>
                <a:ea typeface="Times New Roman" panose="02020603050405020304" pitchFamily="18" charset="0"/>
              </a:rPr>
              <a:t> 6		items requiring urgent action by study groups in preparation for next WRC.</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Times New Roman" panose="02020603050405020304" pitchFamily="18" charset="0"/>
              </a:rPr>
              <a:t> </a:t>
            </a:r>
            <a:r>
              <a:rPr lang="en-GB" sz="1200" dirty="0">
                <a:effectLst/>
                <a:latin typeface="Times New Roman" panose="02020603050405020304" pitchFamily="18" charset="0"/>
                <a:ea typeface="Times New Roman" panose="02020603050405020304" pitchFamily="18" charset="0"/>
              </a:rPr>
              <a:t>9		</a:t>
            </a:r>
            <a:r>
              <a:rPr lang="en-GB" sz="1200" dirty="0">
                <a:solidFill>
                  <a:srgbClr val="444444"/>
                </a:solidFill>
                <a:effectLst/>
                <a:latin typeface="Times New Roman" panose="02020603050405020304" pitchFamily="18" charset="0"/>
                <a:ea typeface="Times New Roman" panose="02020603050405020304" pitchFamily="18" charset="0"/>
              </a:rPr>
              <a:t>Report of Director of  Radiocommunication Bureau, Article 7 of  Convention.</a:t>
            </a:r>
            <a:endParaRPr lang="en-US" sz="1200" dirty="0">
              <a:effectLs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r>
              <a:rPr lang="en-US" sz="1600" b="0" u="sng" dirty="0">
                <a:solidFill>
                  <a:schemeClr val="tx1"/>
                </a:solidFill>
              </a:rPr>
              <a:t>After IEEE 802 viewpoints in place then APT WRC-23 possible contribution</a:t>
            </a:r>
            <a:r>
              <a:rPr lang="en-US" sz="1600" b="0" dirty="0">
                <a:solidFill>
                  <a:schemeClr val="tx1"/>
                </a:solidFill>
              </a:rPr>
              <a:t> on 6GHz and 7025-7125MHz, etc. by their next meeting in April ‘21 </a:t>
            </a:r>
            <a:endParaRPr lang="en-US" sz="1400" dirty="0">
              <a:solidFill>
                <a:schemeClr val="tx1"/>
              </a:solidFill>
            </a:endParaRPr>
          </a:p>
          <a:p>
            <a:pPr lvl="1" indent="-228600">
              <a:spcBef>
                <a:spcPts val="0"/>
              </a:spcBef>
              <a:spcAft>
                <a:spcPts val="0"/>
              </a:spcAft>
              <a:buFont typeface="+mj-lt"/>
              <a:buAutoNum type="romanLcParenR"/>
            </a:pPr>
            <a:r>
              <a:rPr lang="en-US" sz="1400" dirty="0">
                <a:effectLst/>
                <a:ea typeface="Times New Roman" panose="02020603050405020304" pitchFamily="18" charset="0"/>
              </a:rPr>
              <a:t>Need to get IEEE 802 recognized by APT as an SDO for comments. </a:t>
            </a:r>
            <a:r>
              <a:rPr lang="en-US" sz="1400" dirty="0">
                <a:effectLst/>
                <a:ea typeface="Times New Roman" panose="02020603050405020304" pitchFamily="18" charset="0"/>
                <a:sym typeface="Wingdings" panose="05000000000000000000" pitchFamily="2" charset="2"/>
              </a:rPr>
              <a:t> being worked</a:t>
            </a:r>
            <a:endParaRPr lang="en-US" sz="1400" dirty="0">
              <a:effectLst/>
              <a:ea typeface="SimSun" panose="02010600030101010101" pitchFamily="2" charset="-122"/>
            </a:endParaRPr>
          </a:p>
          <a:p>
            <a:pPr lvl="1" indent="-228600">
              <a:spcBef>
                <a:spcPts val="0"/>
              </a:spcBef>
              <a:spcAft>
                <a:spcPts val="0"/>
              </a:spcAft>
              <a:buFont typeface="+mj-lt"/>
              <a:buAutoNum type="romanLcParenR"/>
            </a:pPr>
            <a:r>
              <a:rPr lang="en-US" sz="1400" dirty="0">
                <a:effectLst/>
                <a:ea typeface="Times New Roman" panose="02020603050405020304" pitchFamily="18" charset="0"/>
              </a:rPr>
              <a:t>Could we attend virtually, may have a better impact on our comments?   </a:t>
            </a:r>
            <a:endParaRPr lang="en-US" sz="1600" dirty="0">
              <a:effectLst/>
              <a:ea typeface="SimSu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03Dec20</a:t>
            </a:r>
            <a:endParaRPr lang="en-GB" dirty="0"/>
          </a:p>
        </p:txBody>
      </p:sp>
      <p:sp>
        <p:nvSpPr>
          <p:cNvPr id="7" name="TextBox 6">
            <a:extLst>
              <a:ext uri="{FF2B5EF4-FFF2-40B4-BE49-F238E27FC236}">
                <a16:creationId xmlns:a16="http://schemas.microsoft.com/office/drawing/2014/main" id="{BA592A38-37DA-43F3-B29B-83A35AE6BD30}"/>
              </a:ext>
            </a:extLst>
          </p:cNvPr>
          <p:cNvSpPr txBox="1"/>
          <p:nvPr/>
        </p:nvSpPr>
        <p:spPr>
          <a:xfrm>
            <a:off x="685800" y="6081409"/>
            <a:ext cx="7554760" cy="338554"/>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4" action="ppaction://hlinksldjump"/>
              </a:rPr>
              <a:t>see back up slides later</a:t>
            </a:r>
            <a:r>
              <a:rPr lang="en-US" sz="1200" dirty="0">
                <a:solidFill>
                  <a:schemeClr val="tx1"/>
                </a:solidFill>
                <a:hlinkClick r:id="rId4" action="ppaction://hlinksldjump"/>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FCC FNPRM 5.9 GHz</a:t>
            </a:r>
            <a:endParaRPr lang="en-US" sz="2400" dirty="0"/>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r>
              <a:rPr lang="en-US" sz="1800" b="1" dirty="0">
                <a:solidFill>
                  <a:srgbClr val="333333"/>
                </a:solidFill>
                <a:ea typeface="Times New Roman" panose="02020603050405020304" pitchFamily="18" charset="0"/>
              </a:rPr>
              <a:t>The draft R&amp;O did come out (28Oct20) as predicted.</a:t>
            </a:r>
          </a:p>
          <a:p>
            <a:pPr marL="685800" lvl="1">
              <a:spcBef>
                <a:spcPts val="0"/>
              </a:spcBef>
              <a:spcAft>
                <a:spcPts val="0"/>
              </a:spcAft>
              <a:buFont typeface="Arial" panose="020B0604020202020204" pitchFamily="34" charset="0"/>
              <a:buChar char="•"/>
            </a:pPr>
            <a:r>
              <a:rPr lang="en-US" sz="1400" b="1" dirty="0">
                <a:solidFill>
                  <a:srgbClr val="333333"/>
                </a:solidFill>
                <a:highlight>
                  <a:srgbClr val="D5F4FF"/>
                </a:highlight>
                <a:ea typeface="Times New Roman" panose="02020603050405020304" pitchFamily="18" charset="0"/>
              </a:rPr>
              <a:t>Proceeding:</a:t>
            </a:r>
            <a:r>
              <a:rPr lang="en-US" sz="1200" b="1" dirty="0">
                <a:solidFill>
                  <a:srgbClr val="333333"/>
                </a:solidFill>
                <a:ea typeface="Times New Roman" panose="02020603050405020304" pitchFamily="18" charset="0"/>
              </a:rPr>
              <a:t>  </a:t>
            </a:r>
            <a:r>
              <a:rPr lang="en-US" sz="1200" u="sng" dirty="0">
                <a:solidFill>
                  <a:srgbClr val="0563C1"/>
                </a:solidFill>
                <a:effectLst/>
                <a:ea typeface="Calibri" panose="020F0502020204030204" pitchFamily="34" charset="0"/>
                <a:hlinkClick r:id="rId3"/>
              </a:rPr>
              <a:t>https://www.fcc.gov/ecfs/search/filings?proceedings_name=19-138&amp;sort=date_disseminated,DESC</a:t>
            </a:r>
            <a:r>
              <a:rPr lang="en-US" sz="1200" dirty="0">
                <a:effectLst/>
                <a:ea typeface="Calibri" panose="020F0502020204030204" pitchFamily="34" charset="0"/>
              </a:rPr>
              <a:t>   </a:t>
            </a:r>
          </a:p>
          <a:p>
            <a:pPr marL="1085850" lvl="2">
              <a:spcBef>
                <a:spcPts val="0"/>
              </a:spcBef>
              <a:spcAft>
                <a:spcPts val="0"/>
              </a:spcAft>
              <a:buFont typeface="Arial" panose="020B0604020202020204" pitchFamily="34" charset="0"/>
              <a:buChar char="•"/>
            </a:pPr>
            <a:r>
              <a:rPr lang="en-US" sz="1600" dirty="0">
                <a:ea typeface="Calibri" panose="020F0502020204030204" pitchFamily="34" charset="0"/>
              </a:rPr>
              <a:t>With </a:t>
            </a:r>
            <a:r>
              <a:rPr lang="en-US" sz="1600" b="0" dirty="0">
                <a:solidFill>
                  <a:schemeClr val="tx1"/>
                </a:solidFill>
                <a:effectLst/>
                <a:ea typeface="Times New Roman" panose="02020603050405020304" pitchFamily="18" charset="0"/>
              </a:rPr>
              <a:t>DoT  </a:t>
            </a:r>
            <a:r>
              <a:rPr lang="en-US" sz="1600" b="0" dirty="0">
                <a:solidFill>
                  <a:schemeClr val="tx1"/>
                </a:solidFill>
                <a:effectLst/>
                <a:ea typeface="Times New Roman" panose="02020603050405020304" pitchFamily="18" charset="0"/>
                <a:hlinkClick r:id="rId4"/>
              </a:rPr>
              <a:t>strong letter </a:t>
            </a:r>
            <a:r>
              <a:rPr lang="en-US" sz="1600" b="0" dirty="0">
                <a:solidFill>
                  <a:schemeClr val="tx1"/>
                </a:solidFill>
                <a:effectLst/>
                <a:ea typeface="Times New Roman" panose="02020603050405020304" pitchFamily="18" charset="0"/>
              </a:rPr>
              <a:t>to the FCC and on the draft and FNPRM.</a:t>
            </a:r>
            <a:endParaRPr lang="en-US" sz="1600" dirty="0">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November Open Meeting approved final R&amp;O and FNPRM: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hlinkClick r:id="rId5"/>
              </a:rPr>
              <a:t>https://mentor.ieee.org/802.18/dcn/20/18-20-0154-00-0000-fcc-r-o-and-fnprm-revisiting-use-of-the-5-850-5-925-ghz-band.docx</a:t>
            </a:r>
            <a:r>
              <a:rPr lang="en-US" sz="1400" dirty="0">
                <a:solidFill>
                  <a:srgbClr val="333333"/>
                </a:solidFill>
                <a:ea typeface="Times New Roman" panose="02020603050405020304" pitchFamily="18" charset="0"/>
              </a:rPr>
              <a:t> 			60 seek comments  (only 51 in draft) </a:t>
            </a:r>
          </a:p>
          <a:p>
            <a:pPr marL="68580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It was shared in earlier .18 call plan is to make it easy for C-V2X to put up test areas.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802.11bd 5.9GHz still important in other countries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TG may look to broaden the amendment to pick up some in US.  </a:t>
            </a:r>
          </a:p>
          <a:p>
            <a:pPr marL="285750" marR="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With final FNPRM out, anything else to do now? </a:t>
            </a:r>
            <a:endParaRPr lang="en-US" sz="14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03Dec20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528931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MSG - 6 GHz</a:t>
            </a:r>
            <a:endParaRPr lang="en-US" sz="2400" dirty="0"/>
          </a:p>
        </p:txBody>
      </p:sp>
      <p:sp>
        <p:nvSpPr>
          <p:cNvPr id="3" name="Content Placeholder 2"/>
          <p:cNvSpPr>
            <a:spLocks noGrp="1"/>
          </p:cNvSpPr>
          <p:nvPr>
            <p:ph idx="1"/>
          </p:nvPr>
        </p:nvSpPr>
        <p:spPr>
          <a:xfrm>
            <a:off x="698889" y="942973"/>
            <a:ext cx="7987911" cy="5532439"/>
          </a:xfrm>
        </p:spPr>
        <p:txBody>
          <a:bodyPr/>
          <a:lstStyle/>
          <a:p>
            <a:pPr>
              <a:buFont typeface="Arial" panose="020B0604020202020204" pitchFamily="34" charset="0"/>
              <a:buChar char="•"/>
            </a:pPr>
            <a:r>
              <a:rPr lang="en-US" sz="1800" dirty="0"/>
              <a:t>Multi-stake holder group (MSG) on 6GHz and what happens in the band.  </a:t>
            </a:r>
          </a:p>
          <a:p>
            <a:pPr lvl="1">
              <a:buFont typeface="Arial" panose="020B0604020202020204" pitchFamily="34" charset="0"/>
              <a:buChar char="•"/>
            </a:pPr>
            <a:r>
              <a:rPr lang="en-US" sz="1400" dirty="0"/>
              <a:t>The MSG site is not public but open to any interested party that wants to join in, </a:t>
            </a:r>
            <a:r>
              <a:rPr lang="en-US" sz="1400" i="1" u="sng" dirty="0"/>
              <a:t>you do have to register and apply.</a:t>
            </a:r>
            <a:r>
              <a:rPr lang="en-US" sz="1400" dirty="0"/>
              <a:t>  Was renamed to the “6GHz M.S. Committee”.</a:t>
            </a:r>
          </a:p>
          <a:p>
            <a:pPr lvl="1">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1">
              <a:spcBef>
                <a:spcPts val="0"/>
              </a:spcBef>
              <a:buFont typeface="Arial" panose="020B0604020202020204" pitchFamily="34" charset="0"/>
              <a:buChar char="•"/>
            </a:pPr>
            <a:r>
              <a:rPr lang="en-US" sz="1400" dirty="0"/>
              <a:t>From original organization meeting: </a:t>
            </a:r>
          </a:p>
          <a:p>
            <a:pPr lvl="2">
              <a:spcBef>
                <a:spcPts val="0"/>
              </a:spcBef>
              <a:buFont typeface="Arial" panose="020B0604020202020204" pitchFamily="34" charset="0"/>
              <a:buChar char="•"/>
            </a:pPr>
            <a:r>
              <a:rPr lang="en-US" sz="1400" dirty="0"/>
              <a:t>Work stream 1 - interference protection and resolution (</a:t>
            </a:r>
            <a:r>
              <a:rPr lang="en-US" sz="1400" dirty="0" err="1"/>
              <a:t>CableLabs</a:t>
            </a:r>
            <a:r>
              <a:rPr lang="en-US" sz="1400" dirty="0"/>
              <a:t>, EPRI, Lake </a:t>
            </a:r>
            <a:r>
              <a:rPr lang="en-US" sz="1400" dirty="0" err="1"/>
              <a:t>Cty</a:t>
            </a:r>
            <a:r>
              <a:rPr lang="en-US" sz="1400" dirty="0"/>
              <a:t>, APCO)</a:t>
            </a:r>
          </a:p>
          <a:p>
            <a:pPr lvl="3">
              <a:spcBef>
                <a:spcPts val="0"/>
              </a:spcBef>
              <a:buFont typeface="Arial" panose="020B0604020202020204" pitchFamily="34" charset="0"/>
              <a:buChar char="•"/>
            </a:pPr>
            <a:r>
              <a:rPr lang="en-US" sz="1200" dirty="0"/>
              <a:t>Including Outside/Field testing</a:t>
            </a:r>
          </a:p>
          <a:p>
            <a:pPr lvl="2">
              <a:spcBef>
                <a:spcPts val="0"/>
              </a:spcBef>
              <a:buFont typeface="Arial" panose="020B0604020202020204" pitchFamily="34" charset="0"/>
              <a:buChar char="•"/>
            </a:pPr>
            <a:r>
              <a:rPr lang="en-US" sz="1400" dirty="0"/>
              <a:t>Work stream 2 - correct incumbent data (ULS) (</a:t>
            </a:r>
            <a:r>
              <a:rPr lang="en-US" sz="1400" dirty="0" err="1"/>
              <a:t>Comsearch</a:t>
            </a:r>
            <a:r>
              <a:rPr lang="en-US" sz="1400" dirty="0"/>
              <a:t>, APCO) </a:t>
            </a:r>
          </a:p>
          <a:p>
            <a:pPr lvl="2">
              <a:spcBef>
                <a:spcPts val="0"/>
              </a:spcBef>
              <a:buFont typeface="Arial" panose="020B0604020202020204" pitchFamily="34" charset="0"/>
              <a:buChar char="•"/>
            </a:pPr>
            <a:r>
              <a:rPr lang="en-US" sz="1400" dirty="0"/>
              <a:t>Work stream 3 - AFC and how it provides protection, etc. (Charter, Google, UTC)</a:t>
            </a:r>
          </a:p>
          <a:p>
            <a:pPr lvl="1">
              <a:spcBef>
                <a:spcPts val="0"/>
              </a:spcBef>
              <a:buFont typeface="Arial" panose="020B0604020202020204" pitchFamily="34" charset="0"/>
              <a:buChar char="•"/>
            </a:pPr>
            <a:r>
              <a:rPr lang="en-US" sz="1400" dirty="0"/>
              <a:t>Overall Co-chairs:  NPSTC, UTC, WFA, WISPA</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Last MSG meeting – 20Nov20 </a:t>
            </a:r>
          </a:p>
          <a:p>
            <a:pPr lvl="1">
              <a:spcBef>
                <a:spcPts val="0"/>
              </a:spcBef>
              <a:buFont typeface="Arial" panose="020B0604020202020204" pitchFamily="34" charset="0"/>
              <a:buChar char="•"/>
            </a:pPr>
            <a:r>
              <a:rPr lang="en-US" sz="1600" b="0" dirty="0"/>
              <a:t>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endParaRPr lang="en-US" sz="1600" b="0" dirty="0"/>
          </a:p>
          <a:p>
            <a:pPr marL="0" indent="0">
              <a:spcBef>
                <a:spcPts val="0"/>
              </a:spcBef>
            </a:pPr>
            <a:endParaRPr lang="en-US" sz="2000" dirty="0"/>
          </a:p>
          <a:p>
            <a:pPr marL="457200" lvl="1" indent="0"/>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03Dec20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00702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700548" y="1076178"/>
            <a:ext cx="8153400" cy="5477022"/>
          </a:xfrm>
        </p:spPr>
        <p:txBody>
          <a:bodyPr/>
          <a:lstStyle/>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IEEE 802 cha</a:t>
            </a:r>
            <a:r>
              <a:rPr lang="en-US" sz="1800" b="0" dirty="0">
                <a:latin typeface="Segoe UI" panose="020B0502040204020203" pitchFamily="34" charset="0"/>
                <a:ea typeface="Times New Roman" panose="02020603050405020304" pitchFamily="18" charset="0"/>
                <a:cs typeface="Times New Roman" panose="02020603050405020304" pitchFamily="18" charset="0"/>
              </a:rPr>
              <a:t>ir</a:t>
            </a: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 was on an interesting NSF Workshop Panel for the Spectrum Innovation Initiative National Center for Wireless Spectrum Research.  A former 802 member</a:t>
            </a:r>
            <a:r>
              <a:rPr lang="en-US" sz="1800" b="0" dirty="0">
                <a:latin typeface="Segoe UI" panose="020B0502040204020203" pitchFamily="34" charset="0"/>
                <a:ea typeface="Times New Roman" panose="02020603050405020304" pitchFamily="18" charset="0"/>
                <a:cs typeface="Times New Roman" panose="02020603050405020304" pitchFamily="18" charset="0"/>
              </a:rPr>
              <a:t> </a:t>
            </a: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was also on the panel.  </a:t>
            </a:r>
            <a:r>
              <a:rPr lang="en-US" sz="1800" b="0" dirty="0">
                <a:latin typeface="Segoe UI" panose="020B0502040204020203" pitchFamily="34" charset="0"/>
                <a:ea typeface="Times New Roman" panose="02020603050405020304" pitchFamily="18" charset="0"/>
                <a:cs typeface="Times New Roman" panose="02020603050405020304" pitchFamily="18" charset="0"/>
              </a:rPr>
              <a:t>They</a:t>
            </a: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 had a lively discussion on 802.11/cellular coexistence and fair sharing of unlicensed spectrum.  One of the points made is that deliberations on fair sharing must include economic considerations.</a:t>
            </a:r>
            <a:endParaRPr lang="en-US" sz="1800" b="0" dirty="0">
              <a:latin typeface="Calibri" panose="020F0502020204030204" pitchFamily="34" charset="0"/>
              <a:ea typeface="Times New Roman" panose="02020603050405020304" pitchFamily="18" charset="0"/>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Coincidentally it was discovered these notices from the FCC regarding the importance of including economics into the decision-making process.</a:t>
            </a:r>
            <a:endParaRPr lang="en-US" sz="1800" b="0" dirty="0">
              <a:latin typeface="Calibri" panose="020F0502020204030204" pitchFamily="34" charset="0"/>
              <a:ea typeface="Times New Roman" panose="02020603050405020304" pitchFamily="18" charset="0"/>
              <a:cs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b="0" dirty="0">
                <a:effectLst/>
                <a:latin typeface="Segoe UI" panose="020B0502040204020203" pitchFamily="34" charset="0"/>
                <a:ea typeface="Times New Roman" panose="02020603050405020304" pitchFamily="18" charset="0"/>
                <a:cs typeface="Times New Roman" panose="02020603050405020304" pitchFamily="18" charset="0"/>
              </a:rPr>
              <a:t>Press release: </a:t>
            </a:r>
            <a:r>
              <a:rPr lang="en-US" sz="1600" b="0" u="sng" dirty="0">
                <a:solidFill>
                  <a:srgbClr val="0000FF"/>
                </a:solidFill>
                <a:effectLst/>
                <a:latin typeface="Segoe UI" panose="020B0502040204020203" pitchFamily="34" charset="0"/>
                <a:ea typeface="Times New Roman" panose="02020603050405020304" pitchFamily="18" charset="0"/>
                <a:cs typeface="Times New Roman" panose="02020603050405020304" pitchFamily="18" charset="0"/>
                <a:hlinkClick r:id="rId3"/>
              </a:rPr>
              <a:t>https://docs.fcc.gov/public/attachments/DOC-368272A1.pdf</a:t>
            </a:r>
            <a:endParaRPr lang="en-US" sz="1600" b="0" u="sng" dirty="0">
              <a:solidFill>
                <a:srgbClr val="0000FF"/>
              </a:solidFill>
              <a:latin typeface="Segoe UI" panose="020B0502040204020203" pitchFamily="34" charset="0"/>
              <a:ea typeface="Times New Roman" panose="02020603050405020304" pitchFamily="18" charset="0"/>
              <a:cs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b="0" dirty="0">
                <a:effectLst/>
                <a:latin typeface="Segoe UI" panose="020B0502040204020203" pitchFamily="34" charset="0"/>
                <a:ea typeface="Times New Roman" panose="02020603050405020304" pitchFamily="18" charset="0"/>
                <a:cs typeface="Times New Roman" panose="02020603050405020304" pitchFamily="18" charset="0"/>
              </a:rPr>
              <a:t>Memorandum: </a:t>
            </a:r>
            <a:r>
              <a:rPr lang="en-US" sz="1600" b="0" u="sng" dirty="0">
                <a:solidFill>
                  <a:srgbClr val="0000FF"/>
                </a:solidFill>
                <a:effectLst/>
                <a:latin typeface="Segoe UI" panose="020B0502040204020203" pitchFamily="34" charset="0"/>
                <a:ea typeface="Times New Roman" panose="02020603050405020304" pitchFamily="18" charset="0"/>
                <a:cs typeface="Times New Roman" panose="02020603050405020304" pitchFamily="18" charset="0"/>
                <a:hlinkClick r:id="rId4"/>
              </a:rPr>
              <a:t>https://docs.fcc.gov/public/attachments/DOC-368271A1.pdf</a:t>
            </a:r>
            <a:endParaRPr lang="en-US" sz="1600" b="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 </a:t>
            </a:r>
            <a:endParaRPr lang="en-US" sz="1800" b="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Does this affect anything </a:t>
            </a:r>
            <a:r>
              <a:rPr lang="en-US" sz="1800" b="0" dirty="0">
                <a:latin typeface="Segoe UI" panose="020B0502040204020203" pitchFamily="34" charset="0"/>
                <a:ea typeface="Times New Roman" panose="02020603050405020304" pitchFamily="18" charset="0"/>
                <a:cs typeface="Times New Roman" panose="02020603050405020304" pitchFamily="18" charset="0"/>
              </a:rPr>
              <a:t>our</a:t>
            </a: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 Radio Regulatory group is doing or to 	consider moving forward?</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03Dec20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37835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Clr>
                <a:srgbClr val="00B0F0"/>
              </a:buClr>
              <a:buFont typeface="Wingdings" panose="05000000000000000000" pitchFamily="2" charset="2"/>
              <a:buChar char="q"/>
            </a:pPr>
            <a:r>
              <a:rPr lang="en-US" sz="1800" b="0" dirty="0">
                <a:solidFill>
                  <a:srgbClr val="00B0F0"/>
                </a:solidFill>
                <a:effectLst/>
                <a:latin typeface="Times New Roman" panose="02020603050405020304" pitchFamily="18" charset="0"/>
                <a:ea typeface="SimSun" panose="02010600030101010101" pitchFamily="2" charset="-122"/>
              </a:rPr>
              <a:t>All – what are points and topics for possible comments on FCC FNPRM on 5.9GHz?</a:t>
            </a:r>
            <a:endParaRPr lang="en-US" sz="1800" b="0" dirty="0">
              <a:effectLst/>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800" b="0" dirty="0">
                <a:solidFill>
                  <a:srgbClr val="00B0F0"/>
                </a:solidFill>
              </a:rPr>
              <a:t>Chair – start up document with 4 + 3 WRC-23 agenda items IEEE 802 should consider viewpoints on. </a:t>
            </a:r>
          </a:p>
          <a:p>
            <a:pPr marL="285750" indent="-285750">
              <a:buClr>
                <a:srgbClr val="00B0F0"/>
              </a:buClr>
              <a:buFont typeface="Wingdings" panose="05000000000000000000" pitchFamily="2" charset="2"/>
              <a:buChar char="q"/>
            </a:pPr>
            <a:r>
              <a:rPr lang="en-US" sz="1800" b="0" dirty="0">
                <a:solidFill>
                  <a:srgbClr val="00B0F0"/>
                </a:solidFill>
              </a:rPr>
              <a:t>Work with APT so IEEE 802 is a recognized SDO for comments.</a:t>
            </a: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03Dec20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698889" y="4690309"/>
            <a:ext cx="7220438" cy="1785104"/>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Monitor: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3"/>
              </a:rPr>
              <a:t>&lt;click for oct2020 spreadsheet&gt;</a:t>
            </a:r>
            <a:endParaRPr lang="en-US" sz="1200" u="sng" dirty="0"/>
          </a:p>
          <a:p>
            <a:pPr lvl="1">
              <a:spcBef>
                <a:spcPts val="0"/>
              </a:spcBef>
              <a:buFont typeface="Arial" panose="020B0604020202020204" pitchFamily="34" charset="0"/>
              <a:buChar char="•"/>
            </a:pPr>
            <a:r>
              <a:rPr lang="en-US" sz="1200" b="0" dirty="0">
                <a:solidFill>
                  <a:schemeClr val="tx1"/>
                </a:solidFill>
                <a:hlinkClick r:id="rId4"/>
              </a:rPr>
              <a:t>https://www.imf.org/en/Publications/WEO/Issues/2020/09/30/world-economic-outlook-october-2020</a:t>
            </a:r>
            <a:r>
              <a:rPr lang="en-US" sz="1200" b="0" dirty="0">
                <a:solidFill>
                  <a:schemeClr val="tx1"/>
                </a:solidFill>
              </a:rPr>
              <a:t> </a:t>
            </a:r>
            <a:endParaRPr lang="en-US" sz="12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43 (8 on LMSC);  Nearly Voter: 2;  Aspirant members:13</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03Dec20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1424"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1425"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a:spcBef>
                <a:spcPts val="0"/>
              </a:spcBef>
              <a:spcAft>
                <a:spcPts val="0"/>
              </a:spcAft>
              <a:buFont typeface="Arial" panose="020B0604020202020204" pitchFamily="34" charset="0"/>
              <a:buChar char="•"/>
            </a:pPr>
            <a:r>
              <a:rPr lang="en-US" sz="1800" b="0" dirty="0">
                <a:solidFill>
                  <a:schemeClr val="bg1">
                    <a:lumMod val="85000"/>
                  </a:schemeClr>
                </a:solidFill>
              </a:rPr>
              <a:t>None heard. </a:t>
            </a:r>
          </a:p>
          <a:p>
            <a:pPr marL="0">
              <a:spcBef>
                <a:spcPts val="0"/>
              </a:spcBef>
              <a:spcAft>
                <a:spcPts val="0"/>
              </a:spcAft>
              <a:buFont typeface="Arial" panose="020B0604020202020204" pitchFamily="34" charset="0"/>
              <a:buChar char="•"/>
            </a:pPr>
            <a:r>
              <a:rPr lang="en-US" sz="1800" b="0" dirty="0">
                <a:solidFill>
                  <a:schemeClr val="tx1"/>
                </a:solidFill>
              </a:rPr>
              <a:t> </a:t>
            </a:r>
          </a:p>
          <a:p>
            <a:pPr marL="0">
              <a:spcBef>
                <a:spcPts val="0"/>
              </a:spcBef>
              <a:spcAft>
                <a:spcPts val="0"/>
              </a:spcAft>
              <a:buFont typeface="Arial" panose="020B0604020202020204" pitchFamily="34" charset="0"/>
              <a:buChar char="•"/>
            </a:pPr>
            <a:r>
              <a:rPr lang="en-US" sz="1800" b="0" dirty="0">
                <a:solidFill>
                  <a:schemeClr val="tx1"/>
                </a:solidFill>
              </a:rPr>
              <a:t> </a:t>
            </a: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03Dec20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____ and voters on-line: ____</a:t>
            </a:r>
          </a:p>
          <a:p>
            <a:pPr marL="285750" indent="-285750">
              <a:buFont typeface="Arial" panose="020B0604020202020204" pitchFamily="34" charset="0"/>
              <a:buChar char="•"/>
            </a:pPr>
            <a:r>
              <a:rPr lang="en-US" sz="2000" dirty="0"/>
              <a:t>Next “weekly” teleconference </a:t>
            </a:r>
            <a:r>
              <a:rPr lang="en-US" sz="1400" dirty="0"/>
              <a:t>(</a:t>
            </a:r>
            <a:r>
              <a:rPr lang="en-US" sz="1400" dirty="0" err="1"/>
              <a:t>sched’d</a:t>
            </a:r>
            <a:r>
              <a:rPr lang="en-US" sz="1400" dirty="0"/>
              <a:t> to 07jan)</a:t>
            </a:r>
            <a:r>
              <a:rPr lang="en-US" sz="2000" dirty="0"/>
              <a:t>: ) </a:t>
            </a:r>
            <a:r>
              <a:rPr lang="en-US" sz="1800" dirty="0"/>
              <a:t>10Dec20–</a:t>
            </a:r>
            <a:r>
              <a:rPr lang="en-US" sz="1800" i="1" u="sng" dirty="0"/>
              <a:t>15:00–&lt;15:55</a:t>
            </a:r>
            <a:r>
              <a:rPr lang="en-US" sz="1800" dirty="0"/>
              <a:t> ET</a:t>
            </a:r>
            <a:r>
              <a:rPr lang="en-US" sz="2000" dirty="0"/>
              <a:t> </a:t>
            </a:r>
          </a:p>
          <a:p>
            <a:pPr lvl="1">
              <a:buFont typeface="Arial" panose="020B0604020202020204" pitchFamily="34" charset="0"/>
              <a:buChar char="•"/>
            </a:pPr>
            <a:r>
              <a:rPr lang="en-US" sz="1800" dirty="0"/>
              <a:t>Call in info: </a:t>
            </a:r>
            <a:r>
              <a:rPr lang="en-US" sz="1800" dirty="0">
                <a:hlinkClick r:id="rId2"/>
              </a:rPr>
              <a:t>https://mentor.ieee.org/802.18/dcn/16/18-16-0038-16-0000-teleconference-call-in-info.pptx</a:t>
            </a:r>
            <a:r>
              <a:rPr lang="en-US" sz="1800" dirty="0"/>
              <a:t>  </a:t>
            </a:r>
            <a:r>
              <a:rPr lang="en-US" altLang="en-US" sz="1200" dirty="0"/>
              <a:t>(</a:t>
            </a:r>
            <a:r>
              <a:rPr lang="en-US" altLang="en-US" sz="1200" i="1" u="sng" dirty="0"/>
              <a:t>or latest)</a:t>
            </a:r>
            <a:endParaRPr lang="en-US" altLang="en-US" sz="1800" b="1" i="1" dirty="0"/>
          </a:p>
          <a:p>
            <a:pPr lvl="2">
              <a:buFont typeface="Arial" panose="020B0604020202020204" pitchFamily="34" charset="0"/>
              <a:buChar char="•"/>
            </a:pPr>
            <a:r>
              <a:rPr lang="en-US" altLang="en-US" dirty="0"/>
              <a:t>Also, see </a:t>
            </a:r>
            <a:r>
              <a:rPr lang="en-US" altLang="en-US" dirty="0">
                <a:hlinkClick r:id="rId3" action="ppaction://hlinksldjump"/>
              </a:rPr>
              <a:t>back up slide in this agenda</a:t>
            </a:r>
            <a:r>
              <a:rPr lang="en-US" altLang="en-US" dirty="0"/>
              <a:t>.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15:____________________56et</a:t>
            </a:r>
          </a:p>
          <a:p>
            <a:pPr lvl="1">
              <a:buFont typeface="Arial" panose="020B0604020202020204" pitchFamily="34" charset="0"/>
              <a:buChar char="•"/>
            </a:pPr>
            <a:endParaRPr lang="en-US" sz="1800" u="sng"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 plenary will be electronic in March 2021</a:t>
            </a:r>
          </a:p>
          <a:p>
            <a:pPr>
              <a:spcBef>
                <a:spcPts val="0"/>
              </a:spcBef>
              <a:buFont typeface="Arial" panose="020B0604020202020204" pitchFamily="34" charset="0"/>
              <a:buChar char="•"/>
            </a:pPr>
            <a:r>
              <a:rPr lang="en-US" sz="1800" dirty="0"/>
              <a:t>Thank You</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03Dec20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03Dec20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03Dec20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5" y="1030737"/>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weekly teleconferences</a:t>
            </a:r>
            <a:br>
              <a:rPr lang="en-US" sz="14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Occurs every Thursday effective 30-Jul-20 until 06*-Jan-21 from 15:00 to 16:00 America/</a:t>
            </a:r>
            <a:r>
              <a:rPr lang="en-US" sz="1400" dirty="0" err="1">
                <a:effectLs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(*-bug, really 7</a:t>
            </a:r>
            <a:r>
              <a:rPr lang="en-US" sz="1400" baseline="30000" dirty="0">
                <a:effectLst/>
                <a:latin typeface="Consolas" panose="020B0609020204030204" pitchFamily="49" charset="0"/>
                <a:ea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rPr>
              <a:t>see below)</a:t>
            </a:r>
            <a:br>
              <a:rPr lang="en-US" sz="1400" dirty="0">
                <a:effectLst/>
                <a:latin typeface="Consolas" panose="020B0609020204030204" pitchFamily="49" charset="0"/>
                <a:ea typeface="Times New Roman" panose="02020603050405020304" pitchFamily="18" charset="0"/>
              </a:rPr>
            </a:br>
            <a:br>
              <a:rPr lang="en-US" sz="10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https://ieeesa.webex.com/ieeesa/j.php?MTID=m89174bca2347d480f1f7b52309753d89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number (access code): 129 025 9639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password: rrtag20c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0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Occurs every Thursday effective Thursday, July 30, 2020 until Thursday, January 7, 2021 from 3:00 PM to 4:00 PM, (UTC-04:00) Eastern Time (US &amp; Canada)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(UTC-04:00)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u="sng" dirty="0">
                <a:solidFill>
                  <a:srgbClr val="FF0000"/>
                </a:solidFill>
                <a:effectLst/>
                <a:latin typeface="Consolas" panose="020B0609020204030204" pitchFamily="49" charset="0"/>
                <a:ea typeface="Calibri" panose="020F0502020204030204" pitchFamily="34" charset="0"/>
                <a:hlinkClick r:id="rId4"/>
              </a:rPr>
              <a:t>Join meeting</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999999"/>
                </a:solidFill>
                <a:effectLst/>
                <a:latin typeface="Consolas" panose="020B0609020204030204" pitchFamily="49" charset="0"/>
                <a:ea typeface="Calibri" panose="020F0502020204030204" pitchFamily="34" charset="0"/>
              </a:rPr>
              <a:t>Tap to call 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5"/>
              </a:rPr>
              <a:t>+1-646-992-2010</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6"/>
              </a:rPr>
              <a:t>+1-213-306-3065</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7"/>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sng" dirty="0">
                <a:solidFill>
                  <a:srgbClr val="049FD9"/>
                </a:solidFill>
                <a:effectLst/>
                <a:latin typeface="Consolas" panose="020B0609020204030204" pitchFamily="49" charset="0"/>
                <a:ea typeface="Calibri" panose="020F0502020204030204" pitchFamily="34" charset="0"/>
                <a:hlinkClick r:id="rId8"/>
              </a:rPr>
              <a:t>http://help.webex.com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808080"/>
                </a:highlight>
              </a:rPr>
              <a:t>weekly </a:t>
            </a:r>
            <a:r>
              <a:rPr lang="en-US" sz="2400" dirty="0"/>
              <a:t>teleconference call-in, </a:t>
            </a:r>
            <a:r>
              <a:rPr lang="en-US" sz="2400" dirty="0">
                <a:highlight>
                  <a:srgbClr val="808080"/>
                </a:highlight>
              </a:rPr>
              <a:t>30Jul20 to 07Jan21</a:t>
            </a:r>
          </a:p>
        </p:txBody>
      </p:sp>
    </p:spTree>
    <p:extLst>
      <p:ext uri="{BB962C8B-B14F-4D97-AF65-F5344CB8AC3E}">
        <p14:creationId xmlns:p14="http://schemas.microsoft.com/office/powerpoint/2010/main" val="24901764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lvl="0" indent="-285750">
              <a:buFont typeface="Arial" panose="020B0604020202020204" pitchFamily="34" charset="0"/>
              <a:buChar char="•"/>
            </a:pPr>
            <a:r>
              <a:rPr lang="en-US" sz="1600" dirty="0">
                <a:solidFill>
                  <a:schemeClr val="tx1"/>
                </a:solidFill>
                <a:effectLst/>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ffectLst/>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i="0" u="none" strike="noStrike" dirty="0">
                <a:solidFill>
                  <a:srgbClr val="3789BD"/>
                </a:solidFill>
                <a:effectLst/>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03Dec20</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03Dec20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03Dec20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03Dec20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28</a:t>
            </a:fld>
            <a:endParaRPr lang="en-US" altLang="en-US" sz="1200" b="0" dirty="0"/>
          </a:p>
        </p:txBody>
      </p:sp>
      <p:sp>
        <p:nvSpPr>
          <p:cNvPr id="2" name="Date Placeholder 1"/>
          <p:cNvSpPr>
            <a:spLocks noGrp="1"/>
          </p:cNvSpPr>
          <p:nvPr>
            <p:ph type="dt" idx="15"/>
          </p:nvPr>
        </p:nvSpPr>
        <p:spPr/>
        <p:txBody>
          <a:bodyPr/>
          <a:lstStyle/>
          <a:p>
            <a:r>
              <a:rPr lang="en-US"/>
              <a:t>03Dec20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03Dec20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29</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03Dec20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03Dec20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30</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03Dec20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03Dec20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03Dec20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03Dec20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889002"/>
            <a:ext cx="4725989" cy="5474748"/>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800" b="1" u="sng" dirty="0">
                <a:solidFill>
                  <a:schemeClr val="bg1"/>
                </a:solidFill>
              </a:rPr>
              <a:t>Attendance server is open</a:t>
            </a:r>
          </a:p>
          <a:p>
            <a:pPr lvl="1">
              <a:spcBef>
                <a:spcPts val="0"/>
              </a:spcBef>
              <a:buFont typeface="Arial" panose="020B0604020202020204" pitchFamily="34" charset="0"/>
              <a:buChar char="•"/>
            </a:pPr>
            <a:r>
              <a:rPr lang="en-US" altLang="en-US" sz="1200" b="1" u="sng"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dirty="0">
                <a:solidFill>
                  <a:schemeClr val="tx1"/>
                </a:solidFill>
              </a:rPr>
              <a:t>Please request Q in chat window.</a:t>
            </a:r>
          </a:p>
          <a:p>
            <a:pPr>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a:t>
            </a:r>
            <a:r>
              <a:rPr lang="en-US" altLang="en-US" sz="1400" dirty="0">
                <a:solidFill>
                  <a:schemeClr val="bg1">
                    <a:lumMod val="75000"/>
                  </a:schemeClr>
                </a:solidFill>
              </a:rPr>
              <a:t>Peter E.</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buFont typeface="Arial" panose="020B0604020202020204" pitchFamily="34" charset="0"/>
              <a:buChar char="•"/>
            </a:pPr>
            <a:r>
              <a:rPr lang="en-US" altLang="en-US" sz="1600" dirty="0">
                <a:solidFill>
                  <a:schemeClr val="tx1"/>
                </a:solidFill>
              </a:rPr>
              <a:t>Approve agenda, last minutes</a:t>
            </a:r>
            <a:r>
              <a:rPr lang="en-US" altLang="en-US" sz="1400" dirty="0">
                <a:solidFill>
                  <a:schemeClr val="tx1"/>
                </a:solidFill>
              </a:rPr>
              <a:t>  &amp; announcements</a:t>
            </a:r>
          </a:p>
          <a:p>
            <a:pPr>
              <a:buFont typeface="Arial" panose="020B0604020202020204" pitchFamily="34" charset="0"/>
              <a:buChar char="•"/>
            </a:pPr>
            <a:r>
              <a:rPr lang="en-US" altLang="en-US" sz="1600" dirty="0">
                <a:solidFill>
                  <a:schemeClr val="tx1"/>
                </a:solidFill>
              </a:rPr>
              <a:t>Discussion items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Table of Frequency Bands</a:t>
            </a:r>
            <a:r>
              <a:rPr lang="en-US" sz="1400" dirty="0"/>
              <a:t> – IEEE 802 Stds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t>FCC FNPRM 5.9 GHz</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MSG 6 GHz </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WRC-23 IEEE 802 viewpoints </a:t>
            </a:r>
          </a:p>
          <a:p>
            <a:pPr lvl="1">
              <a:buFont typeface="Arial" panose="020B0604020202020204" pitchFamily="34" charset="0"/>
              <a:buChar char="•"/>
            </a:pPr>
            <a:r>
              <a:rPr lang="en-US" sz="1400" dirty="0">
                <a:effectLst/>
                <a:ea typeface="SimSun" panose="02010600030101010101" pitchFamily="2" charset="-122"/>
              </a:rPr>
              <a:t>APT introduction</a:t>
            </a:r>
          </a:p>
          <a:p>
            <a:pPr lvl="1">
              <a:buFont typeface="Arial" panose="020B0604020202020204" pitchFamily="34" charset="0"/>
              <a:buChar char="•"/>
            </a:pPr>
            <a:r>
              <a:rPr lang="en-US" sz="1400" dirty="0">
                <a:effectLst/>
                <a:ea typeface="SimSun" panose="02010600030101010101" pitchFamily="2" charset="-122"/>
              </a:rPr>
              <a:t>Anything new today</a:t>
            </a:r>
          </a:p>
          <a:p>
            <a:pPr lvl="1">
              <a:buFont typeface="Arial" panose="020B0604020202020204" pitchFamily="34" charset="0"/>
              <a:buChar char="•"/>
            </a:pPr>
            <a:endParaRPr lang="en-US" sz="1400" dirty="0">
              <a:effectLst/>
              <a:ea typeface="SimSun" panose="02010600030101010101" pitchFamily="2" charset="-122"/>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Table of Frequency Bands (until ~xx:35) </a:t>
            </a:r>
          </a:p>
          <a:p>
            <a:pPr lvl="1">
              <a:spcBef>
                <a:spcPts val="0"/>
              </a:spcBef>
              <a:buFont typeface="Arial" panose="020B0604020202020204" pitchFamily="34" charset="0"/>
              <a:buChar char="•"/>
            </a:pPr>
            <a:r>
              <a:rPr lang="en-US" altLang="en-US" sz="1400" kern="0" dirty="0">
                <a:solidFill>
                  <a:schemeClr val="tx1"/>
                </a:solidFill>
              </a:rPr>
              <a:t>Input from EC and how to move forward</a:t>
            </a:r>
            <a:endParaRPr lang="en-US" altLang="en-US" sz="1400" b="0" kern="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kern="0" dirty="0">
                <a:solidFill>
                  <a:schemeClr val="tx1"/>
                </a:solidFill>
              </a:rPr>
              <a:t>WRC-23 AIs</a:t>
            </a:r>
          </a:p>
          <a:p>
            <a:pPr marL="457200" lvl="1" indent="0">
              <a:spcBef>
                <a:spcPts val="0"/>
              </a:spcBef>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5.9 GHz</a:t>
            </a:r>
          </a:p>
          <a:p>
            <a:pPr lvl="1">
              <a:spcBef>
                <a:spcPts val="0"/>
              </a:spcBef>
              <a:buFont typeface="Arial" panose="020B0604020202020204" pitchFamily="34" charset="0"/>
              <a:buChar char="•"/>
            </a:pPr>
            <a:r>
              <a:rPr lang="en-US" altLang="en-US" sz="1400" kern="0" dirty="0">
                <a:solidFill>
                  <a:schemeClr val="tx1"/>
                </a:solidFill>
              </a:rPr>
              <a:t>FNPRM is out		</a:t>
            </a:r>
          </a:p>
          <a:p>
            <a:pPr lvl="1">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 6 GHz</a:t>
            </a:r>
          </a:p>
          <a:p>
            <a:pPr lvl="1">
              <a:spcBef>
                <a:spcPts val="0"/>
              </a:spcBef>
              <a:buFont typeface="Arial" panose="020B0604020202020204" pitchFamily="34" charset="0"/>
              <a:buChar char="•"/>
            </a:pPr>
            <a:r>
              <a:rPr lang="en-US" altLang="en-US" sz="1400" kern="0" dirty="0">
                <a:solidFill>
                  <a:schemeClr val="tx1"/>
                </a:solidFill>
              </a:rPr>
              <a:t>Multi stake-holder group</a:t>
            </a:r>
          </a:p>
          <a:p>
            <a:pPr marL="0" indent="0">
              <a:spcBef>
                <a:spcPts val="0"/>
              </a:spcBef>
            </a:pPr>
            <a:endParaRPr lang="en-US" altLang="en-US" sz="18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b="0" kern="0" dirty="0">
                <a:solidFill>
                  <a:schemeClr val="tx1"/>
                </a:solidFill>
              </a:rPr>
              <a:t>Economics (from FCC)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594577"/>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b="1" dirty="0"/>
              <a:t>	</a:t>
            </a:r>
            <a:r>
              <a:rPr lang="en-US" altLang="en-US" sz="1800" b="1" dirty="0">
                <a:solidFill>
                  <a:schemeClr val="tx1"/>
                </a:solidFill>
              </a:rPr>
              <a:t>	</a:t>
            </a:r>
            <a:r>
              <a:rPr lang="en-US" altLang="en-US" sz="1800" b="0" dirty="0">
                <a:solidFill>
                  <a:schemeClr val="tx1"/>
                </a:solidFill>
              </a:rPr>
              <a:t>Moved by: 	</a:t>
            </a:r>
            <a:r>
              <a:rPr lang="en-US" altLang="en-US" sz="1800" b="0" dirty="0">
                <a:solidFill>
                  <a:schemeClr val="bg1">
                    <a:lumMod val="75000"/>
                  </a:schemeClr>
                </a:solidFill>
              </a:rPr>
              <a:t>Stuart K.</a:t>
            </a:r>
          </a:p>
          <a:p>
            <a:pPr>
              <a:spcBef>
                <a:spcPts val="0"/>
              </a:spcBef>
            </a:pPr>
            <a:r>
              <a:rPr lang="en-US" altLang="en-US" sz="1800" b="0" dirty="0">
                <a:solidFill>
                  <a:schemeClr val="bg1">
                    <a:lumMod val="75000"/>
                  </a:schemeClr>
                </a:solidFill>
              </a:rPr>
              <a:t>		Seconded by: 	Vijay A.</a:t>
            </a:r>
          </a:p>
          <a:p>
            <a:pPr>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800" u="sng" dirty="0">
              <a:solidFill>
                <a:schemeClr val="bg1">
                  <a:lumMod val="75000"/>
                </a:schemeClr>
              </a:solidFill>
            </a:endParaRPr>
          </a:p>
          <a:p>
            <a:pPr>
              <a:spcBef>
                <a:spcPts val="400"/>
              </a:spcBef>
              <a:buFont typeface="Arial" panose="020B0604020202020204" pitchFamily="34" charset="0"/>
              <a:buChar char="•"/>
            </a:pPr>
            <a:r>
              <a:rPr lang="en-US" altLang="en-US" sz="1800" u="sng" dirty="0"/>
              <a:t>Motion:</a:t>
            </a:r>
            <a:r>
              <a:rPr lang="en-US" altLang="en-US" sz="1800" dirty="0"/>
              <a:t> </a:t>
            </a:r>
            <a:r>
              <a:rPr lang="en-GB" sz="1600" b="0" dirty="0">
                <a:effectLst/>
                <a:ea typeface="SimSun" panose="02010600030101010101" pitchFamily="2" charset="-122"/>
              </a:rPr>
              <a:t>To approve the minutes from the IEEE 802.18 Teleconference </a:t>
            </a:r>
            <a:r>
              <a:rPr lang="en-GB" sz="1600" b="0" dirty="0">
                <a:ea typeface="SimSun" panose="02010600030101010101" pitchFamily="2" charset="-122"/>
              </a:rPr>
              <a:t>19 November</a:t>
            </a:r>
            <a:r>
              <a:rPr lang="en-GB" sz="1600" b="0" dirty="0">
                <a:effectLst/>
                <a:ea typeface="SimSun" panose="02010600030101010101" pitchFamily="2" charset="-122"/>
              </a:rPr>
              <a:t> October 2020 in document </a:t>
            </a:r>
            <a:r>
              <a:rPr lang="en-GB" sz="1600" b="0" dirty="0">
                <a:solidFill>
                  <a:schemeClr val="bg1">
                    <a:lumMod val="75000"/>
                  </a:schemeClr>
                </a:solidFill>
                <a:ea typeface="SimSun" panose="02010600030101010101" pitchFamily="2" charset="-122"/>
                <a:hlinkClick r:id="rId3"/>
              </a:rPr>
              <a:t>https://mentor.ieee.org/802.18/dcn/20/18-20-0151-00-0000-minutes-19nov20-rrtag-teleconference.docx</a:t>
            </a:r>
            <a:r>
              <a:rPr lang="en-GB" sz="1600" b="0" dirty="0">
                <a:solidFill>
                  <a:schemeClr val="bg1">
                    <a:lumMod val="75000"/>
                  </a:schemeClr>
                </a:solidFill>
                <a:ea typeface="SimSun" panose="02010600030101010101" pitchFamily="2" charset="-122"/>
              </a:rPr>
              <a:t>  </a:t>
            </a:r>
            <a:r>
              <a:rPr lang="en-US" sz="1200" b="0" i="0" dirty="0">
                <a:solidFill>
                  <a:srgbClr val="000000"/>
                </a:solidFill>
                <a:effectLst/>
                <a:latin typeface="Verdana" panose="020B0604030504040204" pitchFamily="34" charset="0"/>
              </a:rPr>
              <a:t>20-Nov-2020 21:51:18 ET</a:t>
            </a:r>
            <a:r>
              <a:rPr lang="en-US" sz="1600" b="0" dirty="0">
                <a:effectLst/>
                <a:ea typeface="SimSun" panose="02010600030101010101" pitchFamily="2" charset="-122"/>
              </a:rPr>
              <a:t>, with editorial privilege for the 802.18 chair.</a:t>
            </a:r>
            <a:r>
              <a:rPr lang="en-US" altLang="en-US" sz="16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75000"/>
                  </a:schemeClr>
                </a:solidFill>
              </a:rPr>
              <a:t>Stuart K.</a:t>
            </a:r>
          </a:p>
          <a:p>
            <a:pPr marL="0" indent="0">
              <a:spcBef>
                <a:spcPts val="0"/>
              </a:spcBef>
            </a:pPr>
            <a:r>
              <a:rPr lang="en-US" altLang="en-US" sz="1800" b="0" dirty="0">
                <a:solidFill>
                  <a:schemeClr val="bg1">
                    <a:lumMod val="75000"/>
                  </a:schemeClr>
                </a:solidFill>
              </a:rPr>
              <a:t>	Seconded by:  Vijay A.</a:t>
            </a:r>
          </a:p>
          <a:p>
            <a:pPr marL="0" indent="0">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lvl="2">
              <a:spcBef>
                <a:spcPts val="0"/>
              </a:spcBef>
              <a:buFont typeface="Arial" panose="020B0604020202020204" pitchFamily="34" charset="0"/>
              <a:buChar char="•"/>
            </a:pPr>
            <a:endParaRPr lang="en-US" altLang="en-US" sz="1200" b="0" dirty="0">
              <a:solidFill>
                <a:schemeClr val="tx1"/>
              </a:solidFill>
            </a:endParaRPr>
          </a:p>
          <a:p>
            <a:pPr marL="685800" lvl="1">
              <a:spcBef>
                <a:spcPts val="400"/>
              </a:spcBef>
              <a:buFont typeface="Arial" panose="020B0604020202020204" pitchFamily="34" charset="0"/>
              <a:buChar char="•"/>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03Dec20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685799" y="808038"/>
            <a:ext cx="8382001" cy="5667376"/>
          </a:xfrm>
        </p:spPr>
        <p:txBody>
          <a:bodyPr/>
          <a:lstStyle/>
          <a:p>
            <a:pPr lvl="4">
              <a:buFont typeface="Arial" panose="020B0604020202020204" pitchFamily="34" charset="0"/>
              <a:buChar char="•"/>
            </a:pPr>
            <a:endParaRPr lang="en-US" altLang="en-US" sz="800" dirty="0"/>
          </a:p>
          <a:p>
            <a:pPr marL="285750" indent="-285750">
              <a:spcBef>
                <a:spcPts val="400"/>
              </a:spcBef>
              <a:buFont typeface="Arial" panose="020B0604020202020204" pitchFamily="34" charset="0"/>
              <a:buChar char="•"/>
            </a:pPr>
            <a:r>
              <a:rPr lang="en-US" altLang="en-US" sz="1800" b="0" dirty="0">
                <a:solidFill>
                  <a:schemeClr val="tx1"/>
                </a:solidFill>
              </a:rPr>
              <a:t> </a:t>
            </a:r>
          </a:p>
          <a:p>
            <a:pPr marL="285750" indent="-285750">
              <a:spcBef>
                <a:spcPts val="400"/>
              </a:spcBef>
              <a:buFont typeface="Arial" panose="020B0604020202020204" pitchFamily="34" charset="0"/>
              <a:buChar char="•"/>
            </a:pPr>
            <a:endParaRPr lang="en-US" sz="1600" dirty="0">
              <a:solidFill>
                <a:schemeClr val="tx1"/>
              </a:solidFill>
              <a:cs typeface="+mn-cs"/>
            </a:endParaRPr>
          </a:p>
          <a:p>
            <a:pPr lvl="1">
              <a:buFont typeface="Arial" panose="020B0604020202020204" pitchFamily="34" charset="0"/>
              <a:buChar char="•"/>
            </a:pPr>
            <a:endParaRPr lang="en-US" sz="1600" dirty="0">
              <a:solidFill>
                <a:schemeClr val="tx1"/>
              </a:solidFill>
              <a:cs typeface="+mn-cs"/>
            </a:endParaRPr>
          </a:p>
          <a:p>
            <a:pPr>
              <a:buFont typeface="Arial" panose="020B0604020202020204" pitchFamily="34" charset="0"/>
              <a:buChar char="•"/>
            </a:pPr>
            <a:r>
              <a:rPr lang="en-US" altLang="en-US" sz="1600" b="0" dirty="0">
                <a:solidFill>
                  <a:schemeClr val="tx1"/>
                </a:solidFill>
              </a:rPr>
              <a:t>For </a:t>
            </a:r>
            <a:r>
              <a:rPr lang="en-US" altLang="en-US" sz="1600" dirty="0">
                <a:solidFill>
                  <a:schemeClr val="tx1"/>
                </a:solidFill>
              </a:rPr>
              <a:t>January</a:t>
            </a:r>
            <a:r>
              <a:rPr lang="en-US" altLang="en-US" sz="1600" b="0" dirty="0">
                <a:solidFill>
                  <a:schemeClr val="tx1"/>
                </a:solidFill>
              </a:rPr>
              <a:t> </a:t>
            </a:r>
            <a:r>
              <a:rPr lang="en-US" altLang="en-US" sz="1600" dirty="0">
                <a:solidFill>
                  <a:schemeClr val="tx1"/>
                </a:solidFill>
              </a:rPr>
              <a:t>2021 </a:t>
            </a:r>
            <a:r>
              <a:rPr lang="en-US" altLang="en-US" sz="1600" b="0" dirty="0">
                <a:solidFill>
                  <a:schemeClr val="tx1"/>
                </a:solidFill>
              </a:rPr>
              <a:t>Wireless Interim (Irvine) the Wireless Chairs met 30Sep20 and have cancelled the face-to-face meeting in Irvine, CA.   This leaves open for the WGs to decide on their own if they do an electronic interim or not.   The LMSC (EC) rules are being reviewed for possible participation credit.</a:t>
            </a:r>
          </a:p>
          <a:p>
            <a:pPr>
              <a:buFont typeface="Arial" panose="020B0604020202020204" pitchFamily="34" charset="0"/>
              <a:buChar char="•"/>
            </a:pPr>
            <a:endParaRPr lang="en-US" altLang="en-US" sz="1600" b="0" dirty="0">
              <a:solidFill>
                <a:schemeClr val="tx1"/>
              </a:solidFill>
            </a:endParaRPr>
          </a:p>
          <a:p>
            <a:pPr>
              <a:buFont typeface="Arial" panose="020B0604020202020204" pitchFamily="34" charset="0"/>
              <a:buChar char="•"/>
            </a:pPr>
            <a:r>
              <a:rPr lang="en-US" altLang="en-US" sz="1600" b="0" dirty="0">
                <a:solidFill>
                  <a:schemeClr val="tx1"/>
                </a:solidFill>
              </a:rPr>
              <a:t>For </a:t>
            </a:r>
            <a:r>
              <a:rPr lang="en-US" altLang="en-US" sz="1600" dirty="0">
                <a:solidFill>
                  <a:schemeClr val="tx1"/>
                </a:solidFill>
              </a:rPr>
              <a:t>March 2021 </a:t>
            </a:r>
            <a:r>
              <a:rPr lang="en-US" altLang="en-US" sz="1600" b="0" dirty="0">
                <a:solidFill>
                  <a:schemeClr val="tx1"/>
                </a:solidFill>
              </a:rPr>
              <a:t>the EC at their monthly telecon this Tuesday (01Dec) approved </a:t>
            </a:r>
            <a:r>
              <a:rPr lang="en-US" altLang="en-US" sz="1600" dirty="0">
                <a:solidFill>
                  <a:schemeClr val="tx1"/>
                </a:solidFill>
              </a:rPr>
              <a:t>to cancel the in-person part</a:t>
            </a:r>
            <a:r>
              <a:rPr lang="en-US" altLang="en-US" sz="1600" b="0" dirty="0">
                <a:solidFill>
                  <a:schemeClr val="tx1"/>
                </a:solidFill>
              </a:rPr>
              <a:t> of the March 21 Plenary originally at Hyatt Denver and to hold an electronic session for the plenary.  The EC will take up the rule exceptions needed like in July and Nov.  </a:t>
            </a:r>
          </a:p>
          <a:p>
            <a:pPr>
              <a:buFont typeface="Arial" panose="020B0604020202020204" pitchFamily="34" charset="0"/>
              <a:buChar char="•"/>
            </a:pPr>
            <a:endParaRPr lang="en-US" altLang="en-US" sz="1600" b="0" dirty="0">
              <a:solidFill>
                <a:schemeClr val="tx1"/>
              </a:solidFill>
            </a:endParaRPr>
          </a:p>
          <a:p>
            <a:pPr>
              <a:buFont typeface="Arial" panose="020B0604020202020204" pitchFamily="34" charset="0"/>
              <a:buChar char="•"/>
            </a:pPr>
            <a:r>
              <a:rPr lang="en-US" altLang="en-US" sz="1600" b="0" dirty="0">
                <a:solidFill>
                  <a:schemeClr val="tx1"/>
                </a:solidFill>
              </a:rPr>
              <a:t>For </a:t>
            </a:r>
            <a:r>
              <a:rPr lang="en-US" altLang="en-US" sz="1600" dirty="0">
                <a:solidFill>
                  <a:schemeClr val="tx1"/>
                </a:solidFill>
              </a:rPr>
              <a:t>May 2021 </a:t>
            </a:r>
            <a:r>
              <a:rPr lang="en-US" altLang="en-US" sz="1600" b="0" dirty="0">
                <a:solidFill>
                  <a:schemeClr val="tx1"/>
                </a:solidFill>
              </a:rPr>
              <a:t>at the Hilton in Panama City, Panama, the straw poll was to continue with the contract with clear cancellation policies.  With that, the IEEE has new language on cancellation policies, considering the pandemic, so it is much clearer. </a:t>
            </a:r>
          </a:p>
          <a:p>
            <a:pPr>
              <a:buFont typeface="Arial" panose="020B0604020202020204" pitchFamily="34" charset="0"/>
              <a:buChar char="•"/>
            </a:pPr>
            <a:endParaRPr lang="en-US" sz="2000" dirty="0">
              <a:solidFill>
                <a:schemeClr val="tx1"/>
              </a:solidFill>
              <a:cs typeface="+mn-cs"/>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03Dec20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56285</TotalTime>
  <Words>6255</Words>
  <Application>Microsoft Office PowerPoint</Application>
  <PresentationFormat>On-screen Show (4:3)</PresentationFormat>
  <Paragraphs>668</Paragraphs>
  <Slides>30</Slides>
  <Notes>16</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30</vt:i4>
      </vt:variant>
    </vt:vector>
  </HeadingPairs>
  <TitlesOfParts>
    <vt:vector size="42" baseType="lpstr">
      <vt:lpstr>Arial</vt:lpstr>
      <vt:lpstr>Calibri</vt:lpstr>
      <vt:lpstr>Consolas</vt:lpstr>
      <vt:lpstr>Helvetica</vt:lpstr>
      <vt:lpstr>Monotype Sorts</vt:lpstr>
      <vt:lpstr>Segoe UI</vt:lpstr>
      <vt:lpstr>Times New Roman</vt:lpstr>
      <vt:lpstr>Verdana</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Table of Frequency Bands – IEEE 802 Stds</vt:lpstr>
      <vt:lpstr>Table of Frequency Bands – cont. (until xx:35)</vt:lpstr>
      <vt:lpstr>EU items to share -1</vt:lpstr>
      <vt:lpstr>EU items to share -2</vt:lpstr>
      <vt:lpstr>Other regions (outside EU-Stds and USA), items to share</vt:lpstr>
      <vt:lpstr>ITU-R items to share  -</vt:lpstr>
      <vt:lpstr>FCC FNPRM 5.9 GHz</vt:lpstr>
      <vt:lpstr>MSG - 6 GHz</vt:lpstr>
      <vt:lpstr>General Discussion Items</vt:lpstr>
      <vt:lpstr>Actions Required</vt:lpstr>
      <vt:lpstr>Any Other Business</vt:lpstr>
      <vt:lpstr>Adjourn</vt:lpstr>
      <vt:lpstr>PowerPoint Presentation</vt:lpstr>
      <vt:lpstr>PowerPoint Presentation</vt:lpstr>
      <vt:lpstr>ITU-R links &amp; general info</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3472</cp:revision>
  <cp:lastPrinted>1601-01-01T00:00:00Z</cp:lastPrinted>
  <dcterms:created xsi:type="dcterms:W3CDTF">2016-03-03T14:54:45Z</dcterms:created>
  <dcterms:modified xsi:type="dcterms:W3CDTF">2020-12-03T14:13:09Z</dcterms:modified>
</cp:coreProperties>
</file>