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85" r:id="rId15"/>
    <p:sldId id="691" r:id="rId16"/>
    <p:sldId id="737" r:id="rId17"/>
    <p:sldId id="650" r:id="rId18"/>
    <p:sldId id="498" r:id="rId19"/>
    <p:sldId id="402" r:id="rId20"/>
    <p:sldId id="403" r:id="rId21"/>
    <p:sldId id="692"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804"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19-Nov-20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soumu.go.jp/main_content/000716599.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lgn="l"/>
            <a:r>
              <a:rPr lang="en-US" b="0" i="0" dirty="0">
                <a:solidFill>
                  <a:srgbClr val="0000FF"/>
                </a:solidFill>
                <a:effectLst/>
                <a:latin typeface="arial, sans-serif"/>
              </a:rPr>
              <a:t>Japan MIC has published the second edition of its frequency reorganization action plan based on the feedback it received from its recent consultation that is closed in early October.  It is available at:</a:t>
            </a:r>
            <a:endParaRPr lang="en-US" b="0" i="0" dirty="0">
              <a:solidFill>
                <a:srgbClr val="0000FF"/>
              </a:solidFill>
              <a:effectLst/>
              <a:latin typeface="Arial" panose="020B0604020202020204" pitchFamily="34" charset="0"/>
            </a:endParaRPr>
          </a:p>
          <a:p>
            <a:pPr algn="l"/>
            <a:r>
              <a:rPr lang="en-US" b="0" i="0" dirty="0">
                <a:solidFill>
                  <a:srgbClr val="1155CC"/>
                </a:solidFill>
                <a:effectLst/>
                <a:latin typeface="arial, sans-serif"/>
                <a:hlinkClick r:id="rId3"/>
              </a:rPr>
              <a:t>https://www.soumu.go.jp/main_content/000716599.pdf</a:t>
            </a:r>
            <a:br>
              <a:rPr lang="en-US" b="0" i="0" dirty="0">
                <a:solidFill>
                  <a:srgbClr val="0000FF"/>
                </a:solidFill>
                <a:effectLst/>
                <a:latin typeface="arial, sans-serif"/>
              </a:rPr>
            </a:br>
            <a:endParaRPr lang="en-US" b="0" i="0" dirty="0">
              <a:solidFill>
                <a:srgbClr val="0000FF"/>
              </a:solidFill>
              <a:effectLst/>
              <a:latin typeface="Arial" panose="020B0604020202020204" pitchFamily="34" charset="0"/>
            </a:endParaRPr>
          </a:p>
          <a:p>
            <a:pPr algn="l"/>
            <a:br>
              <a:rPr lang="en-US" b="0" i="0" dirty="0">
                <a:solidFill>
                  <a:srgbClr val="0000FF"/>
                </a:solidFill>
                <a:effectLst/>
                <a:latin typeface="arial, sans-serif"/>
              </a:rPr>
            </a:br>
            <a:endParaRPr lang="en-US" b="0" i="0" dirty="0">
              <a:solidFill>
                <a:srgbClr val="0000FF"/>
              </a:solidFill>
              <a:effectLst/>
              <a:latin typeface="Arial" panose="020B0604020202020204" pitchFamily="34" charset="0"/>
            </a:endParaRPr>
          </a:p>
          <a:p>
            <a:pPr algn="l"/>
            <a:r>
              <a:rPr lang="en-US" b="0" i="0" dirty="0">
                <a:solidFill>
                  <a:srgbClr val="0000FF"/>
                </a:solidFill>
                <a:effectLst/>
                <a:latin typeface="arial, sans-serif"/>
              </a:rPr>
              <a:t>For this revision,</a:t>
            </a:r>
            <a:endParaRPr lang="en-US" b="0" i="0" dirty="0">
              <a:solidFill>
                <a:srgbClr val="0000FF"/>
              </a:solidFill>
              <a:effectLst/>
              <a:latin typeface="Arial" panose="020B0604020202020204" pitchFamily="34" charset="0"/>
            </a:endParaRPr>
          </a:p>
          <a:p>
            <a:pPr algn="l"/>
            <a:r>
              <a:rPr lang="en-US" b="0" i="0" dirty="0">
                <a:solidFill>
                  <a:srgbClr val="0000FF"/>
                </a:solidFill>
                <a:effectLst/>
                <a:latin typeface="arial, sans-serif"/>
              </a:rPr>
              <a:t>- it plans to release 150 MHz spectrum in 5.3 GHz and 5.8 GHz for WLAN</a:t>
            </a:r>
            <a:endParaRPr lang="en-US" b="0" i="0" dirty="0">
              <a:solidFill>
                <a:srgbClr val="0000FF"/>
              </a:solidFill>
              <a:effectLst/>
              <a:latin typeface="Arial" panose="020B0604020202020204" pitchFamily="34" charset="0"/>
            </a:endParaRPr>
          </a:p>
          <a:p>
            <a:pPr algn="l"/>
            <a:r>
              <a:rPr lang="en-US" b="0" i="0" dirty="0">
                <a:solidFill>
                  <a:srgbClr val="0000FF"/>
                </a:solidFill>
                <a:effectLst/>
                <a:latin typeface="arial, sans-serif"/>
              </a:rPr>
              <a:t>- it also plans to proceed with technical studies, e.g., sharing conditions with other wireless systems in the 5925 - 7125 MHz band.</a:t>
            </a:r>
            <a:endParaRPr lang="en-US" b="0" i="0" dirty="0">
              <a:solidFill>
                <a:srgbClr val="0000FF"/>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19Nov20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19Nov20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19Nov20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5" Type="http://schemas.openxmlformats.org/officeDocument/2006/relationships/hyperlink" Target="http://dynamicspectrumalliance.org/wp-content/uploads/2020/11/5-Economic-and-Social-Impact-of-Unlicensed-Access-in-6-GHz-Band.pdf" TargetMode="External"/><Relationship Id="rId10" Type="http://schemas.openxmlformats.org/officeDocument/2006/relationships/image" Target="../media/image4.wmf"/><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ain_content/000716599.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0/18-20-0149-01-0000-apac-update-november-2020.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0/18-20-0144-01-0000-fcc-r-o-draft-revisiting-use-of-the-5-850-5-925-ghz-band.docx" TargetMode="External"/><Relationship Id="rId5" Type="http://schemas.openxmlformats.org/officeDocument/2006/relationships/hyperlink" Target="https://www.fcc.gov/document/modernizing-59-ghz-band-wi-fi-and-automotive-safety" TargetMode="External"/><Relationship Id="rId4" Type="http://schemas.openxmlformats.org/officeDocument/2006/relationships/hyperlink" Target="https://ecfsapi.fcc.gov/file/1109637413744/2020.11.06%20DOT%20Letter%20to%20FCC%20Chairman%20re%20Comments%20on%20Safety%20Band%20Decision%20(Signed).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2-00-0000-minutes-22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19Nov20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November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0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Many go-to meetings.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For 6GHz, there are </a:t>
            </a:r>
            <a:r>
              <a:rPr lang="en-US" sz="1600" dirty="0">
                <a:solidFill>
                  <a:schemeClr val="tx1"/>
                </a:solidFill>
                <a:effectLst/>
                <a:ea typeface="Calibri" panose="020F0502020204030204" pitchFamily="34" charset="0"/>
              </a:rPr>
              <a:t>many contributions for the 20Nov20 (tonight) call and would like to see many of those make it into the standard.   </a:t>
            </a:r>
          </a:p>
          <a:p>
            <a:pPr lvl="1">
              <a:spcBef>
                <a:spcPts val="0"/>
              </a:spcBef>
              <a:buFont typeface="Arial" panose="020B0604020202020204" pitchFamily="34" charset="0"/>
              <a:buChar char="•"/>
            </a:pPr>
            <a:r>
              <a:rPr lang="en-US" sz="1400" b="0" i="0" dirty="0">
                <a:solidFill>
                  <a:srgbClr val="000000"/>
                </a:solidFill>
                <a:effectLst/>
                <a:latin typeface="Arial" panose="020B0604020202020204" pitchFamily="34" charset="0"/>
              </a:rPr>
              <a:t>DEN/BRAN-230021 (EN 303 687) HS for 6 GHz RLANs – </a:t>
            </a:r>
            <a:r>
              <a:rPr lang="en-US" sz="1600" dirty="0">
                <a:solidFill>
                  <a:schemeClr val="tx1"/>
                </a:solidFill>
                <a:ea typeface="Calibri" panose="020F0502020204030204" pitchFamily="34" charset="0"/>
              </a:rPr>
              <a:t>version 0.0.10 was approved as the first stable draft at ad-hoc last week, 09Nov20.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12nov20: Have planned for 6 GHz work, 20 and 30 </a:t>
            </a:r>
            <a:r>
              <a:rPr lang="en-US" sz="1400" dirty="0">
                <a:solidFill>
                  <a:schemeClr val="tx1"/>
                </a:solidFill>
                <a:ea typeface="Calibri" panose="020F0502020204030204" pitchFamily="34" charset="0"/>
              </a:rPr>
              <a:t>Nov</a:t>
            </a:r>
            <a:r>
              <a:rPr lang="en-US" sz="1400" dirty="0">
                <a:solidFill>
                  <a:schemeClr val="tx1"/>
                </a:solidFill>
                <a:effectLst/>
                <a:ea typeface="Calibri" panose="020F0502020204030204" pitchFamily="34" charset="0"/>
              </a:rPr>
              <a:t> calls, getting ready for meeting #108. </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Bran had one resolution meeting regarding "meeting minutes" since last week.</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05nov20: Looking at meetings in 2021, preparing for in the ETSI HQs if possible, </a:t>
            </a:r>
            <a:r>
              <a:rPr lang="en-US" sz="1400" dirty="0">
                <a:solidFill>
                  <a:schemeClr val="tx1"/>
                </a:solidFill>
                <a:ea typeface="Calibri" panose="020F0502020204030204" pitchFamily="34" charset="0"/>
              </a:rPr>
              <a:t>electronic likely,</a:t>
            </a:r>
            <a:endParaRPr lang="en-US" sz="14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5 &amp; 6 GHz stds are progressing.   Goal is to get into ENAP next year with the 5 GHz std. </a:t>
            </a:r>
            <a:r>
              <a:rPr lang="en-US" sz="1200" dirty="0">
                <a:solidFill>
                  <a:schemeClr val="tx1"/>
                </a:solidFill>
                <a:effectLst/>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 GHz std, folks are anxious to finish up and get into ENAP soon.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First 60 GHz std sent to ENAP.  </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2 more 60 GHz stds being worked on .  CEPT calls then C2 and C3.   </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Suggested for all to review 802.11 </a:t>
            </a:r>
            <a:r>
              <a:rPr lang="en-US" sz="1200" dirty="0" err="1">
                <a:solidFill>
                  <a:schemeClr val="tx1"/>
                </a:solidFill>
                <a:effectLst/>
                <a:ea typeface="Calibri" panose="020F0502020204030204" pitchFamily="34" charset="0"/>
              </a:rPr>
              <a:t>Coex</a:t>
            </a:r>
            <a:r>
              <a:rPr lang="en-US" sz="1200" dirty="0">
                <a:solidFill>
                  <a:schemeClr val="tx1"/>
                </a:solidFill>
                <a:effectLst/>
                <a:ea typeface="Calibri" panose="020F0502020204030204" pitchFamily="34" charset="0"/>
              </a:rPr>
              <a:t> Agenda 11-20/1620 (latest) has many ETSI references.</a:t>
            </a:r>
          </a:p>
          <a:p>
            <a:pPr marL="857250" lvl="2" indent="0">
              <a:spcBef>
                <a:spcPts val="0"/>
              </a:spcBef>
            </a:pPr>
            <a:endParaRPr lang="en-US" sz="1200" dirty="0">
              <a:solidFill>
                <a:schemeClr val="tx1"/>
              </a:solidFill>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 on TR 103  665 resolution meeting, 24Nov20</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(themselves) next call,  #54 Plenary, 17-20Nov20,</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ECC DEC (20)01 decision was approved. The decision is as it is today for ECC. </a:t>
            </a:r>
          </a:p>
          <a:p>
            <a:pPr lvl="1">
              <a:spcBef>
                <a:spcPts val="0"/>
              </a:spcBef>
              <a:buFont typeface="Arial" panose="020B0604020202020204" pitchFamily="34" charset="0"/>
              <a:buChar char="•"/>
            </a:pPr>
            <a:r>
              <a:rPr lang="en-US" sz="1600" dirty="0">
                <a:solidFill>
                  <a:schemeClr val="tx1"/>
                </a:solidFill>
              </a:rPr>
              <a:t>Questionnaire out if the decision can be implemented by 18May21?  Replies dues this week.   </a:t>
            </a:r>
          </a:p>
          <a:p>
            <a:pPr lvl="1">
              <a:spcBef>
                <a:spcPts val="0"/>
              </a:spcBef>
              <a:buFont typeface="Arial" panose="020B0604020202020204" pitchFamily="34" charset="0"/>
              <a:buChar char="•"/>
            </a:pPr>
            <a:r>
              <a:rPr lang="en-US" sz="1600" dirty="0">
                <a:solidFill>
                  <a:schemeClr val="tx1"/>
                </a:solidFill>
              </a:rPr>
              <a:t>List of counties with replies should show up in the ECC minutes. </a:t>
            </a:r>
          </a:p>
          <a:p>
            <a:pPr lvl="1">
              <a:spcBef>
                <a:spcPts val="0"/>
              </a:spcBef>
              <a:buFont typeface="Arial" panose="020B0604020202020204" pitchFamily="34" charset="0"/>
              <a:buChar char="•"/>
            </a:pPr>
            <a:r>
              <a:rPr lang="en-US" sz="1600" dirty="0">
                <a:solidFill>
                  <a:schemeClr val="tx1"/>
                </a:solidFill>
              </a:rPr>
              <a:t>March is 2</a:t>
            </a:r>
            <a:r>
              <a:rPr lang="en-US" sz="1600" baseline="30000" dirty="0">
                <a:solidFill>
                  <a:schemeClr val="tx1"/>
                </a:solidFill>
              </a:rPr>
              <a:t>nd</a:t>
            </a:r>
            <a:r>
              <a:rPr lang="en-US" sz="1600" dirty="0">
                <a:solidFill>
                  <a:schemeClr val="tx1"/>
                </a:solidFill>
              </a:rPr>
              <a:t> meeting of </a:t>
            </a:r>
            <a:r>
              <a:rPr lang="en-US" sz="1600" dirty="0" err="1">
                <a:solidFill>
                  <a:schemeClr val="tx1"/>
                </a:solidFill>
              </a:rPr>
              <a:t>RSComm</a:t>
            </a:r>
            <a:r>
              <a:rPr lang="en-US" sz="1600" dirty="0">
                <a:solidFill>
                  <a:schemeClr val="tx1"/>
                </a:solidFill>
              </a:rPr>
              <a:t>, with all the admins, and will make final decision. </a:t>
            </a:r>
          </a:p>
          <a:p>
            <a:pPr>
              <a:buFont typeface="Wingdings" panose="05000000000000000000" pitchFamily="2" charset="2"/>
              <a:buChar char="v"/>
            </a:pPr>
            <a:endParaRPr lang="en-US" sz="1600" u="sng" dirty="0">
              <a:solidFill>
                <a:srgbClr val="0070C0"/>
              </a:solidFill>
            </a:endParaRPr>
          </a:p>
          <a:p>
            <a:pPr>
              <a:buFont typeface="Wingdings" panose="05000000000000000000" pitchFamily="2" charset="2"/>
              <a:buChar char="v"/>
            </a:pPr>
            <a:r>
              <a:rPr lang="en-US" sz="1600" u="sng" dirty="0">
                <a:solidFill>
                  <a:srgbClr val="0070C0"/>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spcBef>
                <a:spcPts val="0"/>
              </a:spcBef>
              <a:buFont typeface="Arial" panose="020B0604020202020204" pitchFamily="34" charset="0"/>
              <a:buChar char="•"/>
            </a:pPr>
            <a:r>
              <a:rPr lang="en-US" sz="1400" dirty="0">
                <a:solidFill>
                  <a:schemeClr val="tx1"/>
                </a:solidFill>
                <a:hlinkClick r:id="rId4"/>
              </a:rPr>
              <a:t>https://mentor.ieee.org/802.11/dcn/20/11-20-1755-00-coex-6ghz-update-cept.pptx</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802.11 </a:t>
            </a:r>
            <a:r>
              <a:rPr lang="en-US" sz="1400" dirty="0" err="1">
                <a:solidFill>
                  <a:schemeClr val="tx1"/>
                </a:solidFill>
                <a:effectLst/>
                <a:ea typeface="Calibri" panose="020F0502020204030204" pitchFamily="34" charset="0"/>
              </a:rPr>
              <a:t>Coex</a:t>
            </a:r>
            <a:r>
              <a:rPr lang="en-US" sz="14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a:t>
            </a:r>
            <a:r>
              <a:rPr lang="en-US" sz="1600" b="0" dirty="0">
                <a:solidFill>
                  <a:schemeClr val="tx1"/>
                </a:solidFill>
              </a:rPr>
              <a:t>DSA slides are at:  </a:t>
            </a:r>
            <a:r>
              <a:rPr lang="en-US" sz="1400" b="0" dirty="0">
                <a:solidFill>
                  <a:schemeClr val="tx1"/>
                </a:solidFill>
                <a:hlinkClick r:id="rId5"/>
              </a:rPr>
              <a:t>http://dynamicspectrumalliance.org/wp-content/uploads/2020/11/5-Economic-and-Social-Impact-of-Unlicensed-Access-in-6-GHz-Band.pdf</a:t>
            </a:r>
            <a:r>
              <a:rPr lang="en-US" sz="1400" b="0" dirty="0">
                <a:solidFill>
                  <a:schemeClr val="tx1"/>
                </a:solidFill>
              </a:rPr>
              <a:t> </a:t>
            </a: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algn="l">
              <a:buFont typeface="Arial" panose="020B0604020202020204" pitchFamily="34" charset="0"/>
              <a:buChar char="•"/>
            </a:pPr>
            <a:r>
              <a:rPr lang="en-US" sz="1600" b="0" i="0" dirty="0">
                <a:solidFill>
                  <a:schemeClr val="tx1"/>
                </a:solidFill>
                <a:effectLst/>
              </a:rPr>
              <a:t>Japan MIC has published the second edition of its frequency reorganization action plan based on the feedback it received from its recent consultation that is closed in early October.  It is available at:</a:t>
            </a:r>
            <a:r>
              <a:rPr lang="en-US" sz="1600" b="0" dirty="0">
                <a:solidFill>
                  <a:schemeClr val="tx1"/>
                </a:solidFill>
              </a:rPr>
              <a:t> </a:t>
            </a:r>
            <a:r>
              <a:rPr lang="en-US" sz="1600" b="0" i="0" dirty="0">
                <a:solidFill>
                  <a:srgbClr val="1155CC"/>
                </a:solidFill>
                <a:effectLst/>
                <a:hlinkClick r:id="rId3"/>
              </a:rPr>
              <a:t>https://www.soumu.go.jp/main_content/000716599.pdf</a:t>
            </a:r>
            <a:endParaRPr lang="en-US" sz="1600" b="0" dirty="0">
              <a:solidFill>
                <a:srgbClr val="0000FF"/>
              </a:solidFill>
            </a:endParaRPr>
          </a:p>
          <a:p>
            <a:pPr lvl="1">
              <a:buFont typeface="Arial" panose="020B0604020202020204" pitchFamily="34" charset="0"/>
              <a:buChar char="•"/>
            </a:pPr>
            <a:r>
              <a:rPr lang="en-US" sz="1600" b="0" i="0" dirty="0">
                <a:solidFill>
                  <a:schemeClr val="tx1"/>
                </a:solidFill>
                <a:effectLst/>
              </a:rPr>
              <a:t>For this revision,</a:t>
            </a:r>
          </a:p>
          <a:p>
            <a:pPr lvl="1"/>
            <a:r>
              <a:rPr lang="en-US" sz="1600" b="0" i="0" dirty="0">
                <a:solidFill>
                  <a:schemeClr val="tx1"/>
                </a:solidFill>
                <a:effectLst/>
              </a:rPr>
              <a:t>	- it plans to release 150 MHz spectrum in 5.3 GHz and 5.8 GHz for WLAN</a:t>
            </a:r>
          </a:p>
          <a:p>
            <a:pPr lvl="1"/>
            <a:r>
              <a:rPr lang="en-US" sz="1600" b="0" i="0" dirty="0">
                <a:solidFill>
                  <a:schemeClr val="tx1"/>
                </a:solidFill>
                <a:effectLst/>
              </a:rPr>
              <a:t>	- it also plans to proceed with technical studies, e.g., sharing conditions with other wireless systems in the 5925 - 7125 MHz band.</a:t>
            </a:r>
          </a:p>
          <a:p>
            <a:pPr marL="0">
              <a:spcBef>
                <a:spcPts val="0"/>
              </a:spcBef>
              <a:spcAft>
                <a:spcPts val="0"/>
              </a:spcAft>
              <a:buFont typeface="Arial" panose="020B0604020202020204" pitchFamily="34" charset="0"/>
              <a:buChar char="•"/>
            </a:pPr>
            <a:endParaRPr lang="en-US" sz="1600" dirty="0">
              <a:solidFill>
                <a:schemeClr val="tx1"/>
              </a:solidFill>
            </a:endParaRPr>
          </a:p>
          <a:p>
            <a:pPr marL="400050" lvl="1">
              <a:spcBef>
                <a:spcPts val="0"/>
              </a:spcBef>
              <a:spcAft>
                <a:spcPts val="0"/>
              </a:spcAft>
              <a:buFont typeface="Arial" panose="020B0604020202020204" pitchFamily="34" charset="0"/>
              <a:buChar char="•"/>
            </a:pPr>
            <a:r>
              <a:rPr lang="en-US" sz="1600" b="0" dirty="0">
                <a:solidFill>
                  <a:schemeClr val="tx1"/>
                </a:solidFill>
              </a:rPr>
              <a:t>Tolling is in the 5.8GHz band and looking at V2X in the 5.9GHz.  </a:t>
            </a:r>
          </a:p>
          <a:p>
            <a:pPr marL="400050" lvl="1">
              <a:spcBef>
                <a:spcPts val="0"/>
              </a:spcBef>
              <a:spcAft>
                <a:spcPts val="0"/>
              </a:spcAft>
              <a:buFont typeface="Arial" panose="020B0604020202020204" pitchFamily="34" charset="0"/>
              <a:buChar char="•"/>
            </a:pPr>
            <a:r>
              <a:rPr lang="en-US" sz="1600" b="0" dirty="0">
                <a:solidFill>
                  <a:schemeClr val="tx1"/>
                </a:solidFill>
              </a:rPr>
              <a:t>DSRC term used for the tooling here, so watch the definition of DSRC in different countries.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4"/>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WP 5A call started last week with our 2 contributions.   </a:t>
            </a:r>
          </a:p>
          <a:p>
            <a:pPr marL="685800" lvl="1">
              <a:spcBef>
                <a:spcPts val="0"/>
              </a:spcBef>
              <a:buFont typeface="Arial" panose="020B0604020202020204" pitchFamily="34" charset="0"/>
              <a:buChar char="•"/>
            </a:pPr>
            <a:r>
              <a:rPr lang="en-US" sz="1400" b="0" dirty="0">
                <a:solidFill>
                  <a:schemeClr val="tx1"/>
                </a:solidFill>
              </a:rPr>
              <a:t>China and Russa opposing these contributions</a:t>
            </a:r>
            <a:r>
              <a:rPr lang="en-US" sz="1400" dirty="0">
                <a:solidFill>
                  <a:schemeClr val="tx1"/>
                </a:solidFill>
              </a:rPr>
              <a:t>, a</a:t>
            </a:r>
            <a:r>
              <a:rPr lang="en-US" sz="1400" b="0" dirty="0">
                <a:solidFill>
                  <a:schemeClr val="tx1"/>
                </a:solidFill>
              </a:rPr>
              <a:t>sking for sharing studies first, before these updates.</a:t>
            </a:r>
          </a:p>
          <a:p>
            <a:pPr marL="685800" lvl="1">
              <a:spcBef>
                <a:spcPts val="0"/>
              </a:spcBef>
              <a:buFont typeface="Arial" panose="020B0604020202020204" pitchFamily="34" charset="0"/>
              <a:buChar char="•"/>
            </a:pPr>
            <a:r>
              <a:rPr lang="en-US" sz="1400" dirty="0">
                <a:solidFill>
                  <a:schemeClr val="tx1"/>
                </a:solidFill>
              </a:rPr>
              <a:t>Recommendation by chair to remove 6GHz ranges and consider rest of the updates,  several countries objected.  </a:t>
            </a:r>
          </a:p>
          <a:p>
            <a:pPr marL="685800" lvl="1">
              <a:spcBef>
                <a:spcPts val="0"/>
              </a:spcBef>
              <a:buFont typeface="Arial" panose="020B0604020202020204" pitchFamily="34" charset="0"/>
              <a:buChar char="•"/>
            </a:pPr>
            <a:r>
              <a:rPr lang="en-US" sz="1400" b="0" dirty="0">
                <a:solidFill>
                  <a:schemeClr val="tx1"/>
                </a:solidFill>
              </a:rPr>
              <a:t>In the end, no conclusion</a:t>
            </a:r>
            <a:r>
              <a:rPr lang="en-US" sz="1400" dirty="0">
                <a:solidFill>
                  <a:schemeClr val="tx1"/>
                </a:solidFill>
              </a:rPr>
              <a:t>. </a:t>
            </a:r>
            <a:endParaRPr lang="en-US" sz="14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WP 1A meets next week, 24Nov20, IEEE 802 contribution is there and should make the agenda, it is on THz communication.</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rPr>
              <a:t>Next-get a Viewpoint document started like one for WRC-19 AIs</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effectLst/>
                <a:ea typeface="Times New Roman" panose="02020603050405020304" pitchFamily="18" charset="0"/>
              </a:rPr>
              <a:t>Need to get IEEE 802 recognized by APT as an SDO for comments. </a:t>
            </a:r>
            <a:r>
              <a:rPr lang="en-US" sz="1400" dirty="0">
                <a:effectLst/>
                <a:ea typeface="Times New Roman" panose="02020603050405020304" pitchFamily="18" charset="0"/>
                <a:sym typeface="Wingdings" panose="05000000000000000000" pitchFamily="2" charset="2"/>
              </a:rPr>
              <a:t> being worked</a:t>
            </a:r>
            <a:endParaRPr lang="en-US" sz="1400" dirty="0">
              <a:effectLst/>
              <a:ea typeface="SimSun" panose="02010600030101010101" pitchFamily="2" charset="-122"/>
            </a:endParaRP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400" b="1" dirty="0">
                <a:solidFill>
                  <a:srgbClr val="333333"/>
                </a:solidFill>
                <a:highlight>
                  <a:srgbClr val="D5F4FF"/>
                </a:highlight>
                <a:ea typeface="Times New Roman" panose="02020603050405020304" pitchFamily="18" charset="0"/>
              </a:rPr>
              <a:t>Proceeding:</a:t>
            </a:r>
            <a:r>
              <a:rPr lang="en-US" sz="1200" b="1" dirty="0">
                <a:solidFill>
                  <a:srgbClr val="333333"/>
                </a:solidFill>
                <a:ea typeface="Times New Roman" panose="02020603050405020304" pitchFamily="18" charset="0"/>
              </a:rPr>
              <a:t>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With </a:t>
            </a:r>
            <a:r>
              <a:rPr lang="en-US" sz="1600" b="0" dirty="0">
                <a:solidFill>
                  <a:schemeClr val="tx1"/>
                </a:solidFill>
                <a:effectLst/>
                <a:ea typeface="Times New Roman" panose="02020603050405020304" pitchFamily="18" charset="0"/>
              </a:rPr>
              <a:t>DoT  </a:t>
            </a:r>
            <a:r>
              <a:rPr lang="en-US" sz="1600" b="0" dirty="0">
                <a:solidFill>
                  <a:schemeClr val="tx1"/>
                </a:solidFill>
                <a:effectLst/>
                <a:ea typeface="Times New Roman" panose="02020603050405020304" pitchFamily="18" charset="0"/>
                <a:hlinkClick r:id="rId4"/>
              </a:rPr>
              <a:t>strong letter </a:t>
            </a:r>
            <a:r>
              <a:rPr lang="en-US" sz="1600" b="0" dirty="0">
                <a:solidFill>
                  <a:schemeClr val="tx1"/>
                </a:solidFill>
                <a:effectLst/>
                <a:ea typeface="Times New Roman" panose="02020603050405020304" pitchFamily="18" charset="0"/>
              </a:rPr>
              <a:t>to the FCC and on the draft and FNPRM.</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5"/>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6"/>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Open Meeting approved R&amp;O and FNPRM: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____Not out yet_________________________________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FCC 20-164A1 is where the statements can be found on this, this should be live late Friday (20</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It was shared the effort is to make it easy for C-V2X to put up test areas.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802.11bd 5.9GHz still important in other countries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TG may look to broaden the amendment to pick up some in US.  </a:t>
            </a:r>
          </a:p>
          <a:p>
            <a:pPr marL="285750" marR="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Earlier question:  </a:t>
            </a:r>
            <a:r>
              <a:rPr lang="en-US" sz="1600" b="1" dirty="0">
                <a:solidFill>
                  <a:srgbClr val="333333"/>
                </a:solidFill>
                <a:effectLst/>
                <a:ea typeface="Times New Roman" panose="02020603050405020304" pitchFamily="18" charset="0"/>
              </a:rPr>
              <a:t>Is it worth it to re-iterate </a:t>
            </a:r>
            <a:r>
              <a:rPr lang="en-US" sz="1600" dirty="0">
                <a:solidFill>
                  <a:srgbClr val="333333"/>
                </a:solidFill>
                <a:ea typeface="Times New Roman" panose="02020603050405020304" pitchFamily="18" charset="0"/>
              </a:rPr>
              <a:t>any </a:t>
            </a:r>
            <a:r>
              <a:rPr lang="en-US" sz="1600" b="1" dirty="0">
                <a:solidFill>
                  <a:srgbClr val="333333"/>
                </a:solidFill>
                <a:effectLst/>
                <a:ea typeface="Times New Roman" panose="02020603050405020304" pitchFamily="18" charset="0"/>
              </a:rPr>
              <a:t>points from our previous comments?    </a:t>
            </a:r>
          </a:p>
          <a:p>
            <a:pPr marL="685800" lvl="1">
              <a:spcBef>
                <a:spcPts val="0"/>
              </a:spcBef>
              <a:spcAft>
                <a:spcPts val="0"/>
              </a:spcAft>
              <a:buFont typeface="Arial" panose="020B0604020202020204" pitchFamily="34" charset="0"/>
              <a:buChar char="•"/>
            </a:pPr>
            <a:r>
              <a:rPr lang="en-US" sz="1400" b="1" dirty="0">
                <a:solidFill>
                  <a:srgbClr val="00B0F0"/>
                </a:solidFill>
                <a:ea typeface="Times New Roman" panose="02020603050405020304" pitchFamily="18" charset="0"/>
              </a:rPr>
              <a:t>E.g. is there anything in the FNPRM that the FCC ignored or took the wrong way? </a:t>
            </a:r>
          </a:p>
          <a:p>
            <a:pPr marL="285750">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More </a:t>
            </a:r>
            <a:r>
              <a:rPr lang="en-US" sz="1400" dirty="0">
                <a:solidFill>
                  <a:schemeClr val="tx1"/>
                </a:solidFill>
                <a:ea typeface="Times New Roman" panose="02020603050405020304" pitchFamily="18" charset="0"/>
              </a:rPr>
              <a:t>caveats need to be considered here, plus and minus, so would n</a:t>
            </a:r>
            <a:r>
              <a:rPr lang="en-US" sz="1400" dirty="0">
                <a:solidFill>
                  <a:schemeClr val="tx1"/>
                </a:solidFill>
                <a:effectLst/>
                <a:ea typeface="Times New Roman" panose="02020603050405020304" pitchFamily="18" charset="0"/>
              </a:rPr>
              <a:t>eed more discussion on how to present this.  (it links to the FCC </a:t>
            </a:r>
            <a:r>
              <a:rPr lang="en-US" sz="14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What about 60GHz, that 802.11bd </a:t>
            </a:r>
            <a:r>
              <a:rPr lang="en-US" sz="1400" dirty="0">
                <a:solidFill>
                  <a:schemeClr val="tx1"/>
                </a:solidFill>
                <a:ea typeface="Times New Roman" panose="02020603050405020304" pitchFamily="18" charset="0"/>
              </a:rPr>
              <a:t>has this?   EU has this also. Mid-band is tougher. </a:t>
            </a:r>
            <a:endParaRPr lang="en-US" sz="1800" b="0" dirty="0">
              <a:solidFill>
                <a:schemeClr val="tx1"/>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Watching for the final FNPRM, anything to do before that?</a:t>
            </a:r>
            <a:r>
              <a:rPr lang="en-US" sz="1400" b="1" dirty="0">
                <a:solidFill>
                  <a:srgbClr val="333333"/>
                </a:solidFill>
                <a:ea typeface="Times New Roman" panose="02020603050405020304" pitchFamily="18" charset="0"/>
              </a:rPr>
              <a:t> </a:t>
            </a:r>
            <a:r>
              <a:rPr lang="en-US" sz="14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200" dirty="0"/>
              <a:t>Including Outside/Field testing</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20Nov20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The IEEE 802 chair is asking about what it would take to create a table of all the frequency bands used but all of IEEE 802 standards.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Just asking, no details yet, though would need help from each of the Working Groups, so will be an agenda item on the LMSC (EC) call on 01Dec20. </a:t>
            </a:r>
          </a:p>
          <a:p>
            <a:pPr marL="685800" lvl="1">
              <a:spcBef>
                <a:spcPts val="0"/>
              </a:spcBef>
              <a:spcAft>
                <a:spcPts val="0"/>
              </a:spcAft>
              <a:buFont typeface="Arial" panose="020B0604020202020204" pitchFamily="34" charset="0"/>
              <a:buChar char="•"/>
            </a:pPr>
            <a:r>
              <a:rPr lang="en-US" sz="1800" dirty="0">
                <a:solidFill>
                  <a:srgbClr val="333333"/>
                </a:solidFill>
                <a:effectLst/>
                <a:ea typeface="Times New Roman" panose="02020603050405020304" pitchFamily="18" charset="0"/>
              </a:rPr>
              <a:t>Starting with US/NAM, do we need to expand to global in the end?</a:t>
            </a:r>
          </a:p>
          <a:p>
            <a:pPr marL="685800" lvl="1">
              <a:spcBef>
                <a:spcPts val="0"/>
              </a:spcBef>
              <a:spcAft>
                <a:spcPts val="0"/>
              </a:spcAft>
              <a:buFont typeface="Arial" panose="020B0604020202020204" pitchFamily="34" charset="0"/>
              <a:buChar char="•"/>
            </a:pPr>
            <a:r>
              <a:rPr lang="en-US" sz="1800" dirty="0">
                <a:solidFill>
                  <a:srgbClr val="333333"/>
                </a:solidFill>
                <a:effectLst/>
                <a:ea typeface="Times New Roman" panose="02020603050405020304" pitchFamily="18" charset="0"/>
              </a:rPr>
              <a:t>Just because in the standard</a:t>
            </a:r>
            <a:r>
              <a:rPr lang="en-US" sz="1800" dirty="0">
                <a:solidFill>
                  <a:srgbClr val="333333"/>
                </a:solidFill>
                <a:ea typeface="Times New Roman" panose="02020603050405020304" pitchFamily="18" charset="0"/>
              </a:rPr>
              <a:t>, is the band being used in the industry or not?</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This would help with CA docs and regulatory comments. </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comments on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800" b="0" dirty="0">
                <a:solidFill>
                  <a:srgbClr val="00B0F0"/>
                </a:solidFill>
              </a:rPr>
              <a:t>Work with APT so IEEE 802 is a recognized SDO for comments.</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19Nov20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_14_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a:t>
            </a:r>
            <a:r>
              <a:rPr lang="en-US" sz="1800" dirty="0">
                <a:highlight>
                  <a:srgbClr val="FFFF00"/>
                </a:highlight>
              </a:rPr>
              <a:t>03Dec20</a:t>
            </a:r>
            <a:r>
              <a:rPr lang="en-US" sz="1800" dirty="0"/>
              <a:t>–</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is tbd, probably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a:t>
            </a:r>
            <a:r>
              <a:rPr lang="en-US" altLang="en-US" sz="2000"/>
              <a:t>: </a:t>
            </a:r>
            <a:r>
              <a:rPr lang="en-US" altLang="en-US" sz="1800">
                <a:solidFill>
                  <a:schemeClr val="tx1">
                    <a:lumMod val="50000"/>
                    <a:lumOff val="50000"/>
                  </a:schemeClr>
                </a:solidFill>
              </a:rPr>
              <a:t>42</a:t>
            </a:r>
            <a:r>
              <a:rPr lang="en-US" altLang="en-US" sz="1800"/>
              <a:t> </a:t>
            </a:r>
            <a:r>
              <a:rPr lang="en-US" altLang="en-US" sz="1800" dirty="0"/>
              <a:t>(8 on LMSC)</a:t>
            </a:r>
            <a:r>
              <a:rPr lang="en-US" altLang="en-US" sz="1800" dirty="0">
                <a:solidFill>
                  <a:schemeClr val="tx1"/>
                </a:solidFill>
              </a:rPr>
              <a:t>;  Nearly Voter: </a:t>
            </a:r>
            <a:r>
              <a:rPr lang="en-US" altLang="en-US" sz="1800" dirty="0">
                <a:solidFill>
                  <a:schemeClr val="tx1">
                    <a:lumMod val="50000"/>
                    <a:lumOff val="50000"/>
                  </a:schemeClr>
                </a:solidFill>
              </a:rPr>
              <a:t>2</a:t>
            </a:r>
            <a:r>
              <a:rPr lang="en-US" altLang="en-US" sz="1800" dirty="0">
                <a:solidFill>
                  <a:schemeClr val="tx1"/>
                </a:solidFill>
              </a:rPr>
              <a:t>;  Aspirant members:</a:t>
            </a:r>
            <a:r>
              <a:rPr lang="en-US" altLang="en-US" sz="1800" dirty="0">
                <a:solidFill>
                  <a:schemeClr val="tx1">
                    <a:lumMod val="50000"/>
                    <a:lumOff val="50000"/>
                  </a:schemeClr>
                </a:solidFill>
              </a:rPr>
              <a:t>13 </a:t>
            </a:r>
            <a:r>
              <a:rPr lang="en-US" altLang="en-US" sz="1800" dirty="0">
                <a:solidFill>
                  <a:schemeClr val="tx1"/>
                </a:solidFill>
              </a:rPr>
              <a:t>	</a:t>
            </a:r>
            <a:r>
              <a:rPr lang="en-US" altLang="en-US" sz="1200" dirty="0">
                <a:solidFill>
                  <a:schemeClr val="tx1"/>
                </a:solidFill>
              </a:rPr>
              <a:t>(prelim)</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38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38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19Nov20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19Nov20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19Nov20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19Nov20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r>
              <a:rPr lang="en-US" sz="1400" dirty="0">
                <a:solidFill>
                  <a:schemeClr val="tx1"/>
                </a:solidFill>
              </a:rPr>
              <a:t>Where is 6 GHz standard…</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5.9 GHz</a:t>
            </a:r>
          </a:p>
          <a:p>
            <a:pPr lvl="1">
              <a:spcBef>
                <a:spcPts val="0"/>
              </a:spcBef>
              <a:buFont typeface="Arial" panose="020B0604020202020204" pitchFamily="34" charset="0"/>
              <a:buChar char="•"/>
            </a:pPr>
            <a:r>
              <a:rPr lang="en-US" altLang="en-US" sz="1400" kern="0" dirty="0">
                <a:solidFill>
                  <a:schemeClr val="tx1"/>
                </a:solidFill>
              </a:rPr>
              <a:t>FNPRM </a:t>
            </a:r>
            <a:r>
              <a:rPr lang="en-US" altLang="en-US" sz="1400" kern="0">
                <a:solidFill>
                  <a:schemeClr val="tx1"/>
                </a:solidFill>
              </a:rPr>
              <a:t>is out		(not quite yet)</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Table of IEEE 802 Freq. Bands used.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29 October 2020 in document </a:t>
            </a:r>
            <a:r>
              <a:rPr lang="en-GB" sz="1600" b="0" dirty="0">
                <a:solidFill>
                  <a:schemeClr val="bg1">
                    <a:lumMod val="75000"/>
                  </a:schemeClr>
                </a:solidFill>
                <a:ea typeface="SimSun" panose="02010600030101010101" pitchFamily="2" charset="-122"/>
                <a:hlinkClick r:id="rId3"/>
              </a:rPr>
              <a:t>https://mentor.ieee.org/802.18/dcn/20/18-20-0146-00-0000-minutes-29oct20-rrtag-teleconference.docx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30-Oct-2020 11:09:27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sz="1600" dirty="0">
              <a:solidFill>
                <a:schemeClr val="tx1"/>
              </a:solidFill>
              <a:cs typeface="+mn-cs"/>
            </a:endParaRP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56098</TotalTime>
  <Words>6905</Words>
  <Application>Microsoft Office PowerPoint</Application>
  <PresentationFormat>On-screen Show (4:3)</PresentationFormat>
  <Paragraphs>674</Paragraphs>
  <Slides>28</Slides>
  <Notes>14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2" baseType="lpstr">
      <vt:lpstr>Arial</vt:lpstr>
      <vt:lpstr>arial, sans-serif</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FCC FNPRM 5.9 GHz</vt:lpstr>
      <vt:lpstr>FCC 6 GHz</vt:lpstr>
      <vt:lpstr>General Discussion Items - fyi</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3450</cp:revision>
  <cp:lastPrinted>1601-01-01T00:00:00Z</cp:lastPrinted>
  <dcterms:created xsi:type="dcterms:W3CDTF">2016-03-03T14:54:45Z</dcterms:created>
  <dcterms:modified xsi:type="dcterms:W3CDTF">2020-11-20T04:22:35Z</dcterms:modified>
</cp:coreProperties>
</file>