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85" r:id="rId15"/>
    <p:sldId id="691" r:id="rId16"/>
    <p:sldId id="737" r:id="rId17"/>
    <p:sldId id="650" r:id="rId18"/>
    <p:sldId id="498" r:id="rId19"/>
    <p:sldId id="402" r:id="rId20"/>
    <p:sldId id="403" r:id="rId21"/>
    <p:sldId id="692" r:id="rId22"/>
    <p:sldId id="728" r:id="rId23"/>
    <p:sldId id="425" r:id="rId24"/>
    <p:sldId id="652" r:id="rId25"/>
    <p:sldId id="689" r:id="rId26"/>
    <p:sldId id="549" r:id="rId27"/>
    <p:sldId id="656" r:id="rId28"/>
    <p:sldId id="65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135" autoAdjust="0"/>
  </p:normalViewPr>
  <p:slideViewPr>
    <p:cSldViewPr>
      <p:cViewPr varScale="1">
        <p:scale>
          <a:sx n="106" d="100"/>
          <a:sy n="106" d="100"/>
        </p:scale>
        <p:origin x="108" y="15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19-Nov-20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 </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19Nov20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19Nov20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19Nov20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client/introduction/" TargetMode="External"/><Relationship Id="rId5" Type="http://schemas.openxmlformats.org/officeDocument/2006/relationships/hyperlink" Target="http://dynamicspectrumalliance.org/wp-content/uploads/2020/11/5-Economic-and-Social-Impact-of-Unlicensed-Access-in-6-GHz-Band.pdf" TargetMode="External"/><Relationship Id="rId10" Type="http://schemas.openxmlformats.org/officeDocument/2006/relationships/image" Target="../media/image4.wmf"/><Relationship Id="rId4" Type="http://schemas.openxmlformats.org/officeDocument/2006/relationships/hyperlink" Target="https://mentor.ieee.org/802.11/dcn/20/11-20-1755-00-coex-6ghz-update-cept.pptx" TargetMode="External"/><Relationship Id="rId9" Type="http://schemas.openxmlformats.org/officeDocument/2006/relationships/hyperlink" Target="https://cept.org/ecc/groups/ecc/wg-fm/fm-57/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149-01-0000-apac-update-november-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0/18-20-0144-01-0000-fcc-r-o-draft-revisiting-use-of-the-5-850-5-925-ghz-band.docx" TargetMode="External"/><Relationship Id="rId5" Type="http://schemas.openxmlformats.org/officeDocument/2006/relationships/hyperlink" Target="https://www.fcc.gov/document/modernizing-59-ghz-band-wi-fi-and-automotive-safety" TargetMode="External"/><Relationship Id="rId4" Type="http://schemas.openxmlformats.org/officeDocument/2006/relationships/hyperlink" Target="https://ecfsapi.fcc.gov/file/1109637413744/2020.11.06%20DOT%20Letter%20to%20FCC%20Chairman%20re%20Comments%20on%20Safety%20Band%20Decision%20(Signed).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2-00-0000-minutes-22oct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19Nov20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19 November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229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bg1">
                    <a:lumMod val="75000"/>
                  </a:schemeClr>
                </a:solidFill>
                <a:effectLst/>
                <a:ea typeface="Calibri" panose="020F0502020204030204" pitchFamily="34" charset="0"/>
              </a:rPr>
              <a:t> nothing to share today</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12nov20: Have planned for 6 GHz work, 20 and 30 </a:t>
            </a:r>
            <a:r>
              <a:rPr lang="en-US" sz="1600" dirty="0">
                <a:solidFill>
                  <a:schemeClr val="tx1"/>
                </a:solidFill>
                <a:ea typeface="Calibri" panose="020F0502020204030204" pitchFamily="34" charset="0"/>
              </a:rPr>
              <a:t>Nov</a:t>
            </a:r>
            <a:r>
              <a:rPr lang="en-US" sz="1600" dirty="0">
                <a:solidFill>
                  <a:schemeClr val="tx1"/>
                </a:solidFill>
                <a:effectLst/>
                <a:ea typeface="Calibri" panose="020F0502020204030204" pitchFamily="34" charset="0"/>
              </a:rPr>
              <a:t> calls, getting ready for meeting #108.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Bran had one resolution meeting regarding "meeting minutes" since last week.</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05nov20: Looking at meetings in 2021, preparing for in the ETSI HQs if possible, </a:t>
            </a:r>
            <a:r>
              <a:rPr lang="en-US" sz="1600" dirty="0">
                <a:solidFill>
                  <a:schemeClr val="tx1"/>
                </a:solidFill>
                <a:ea typeface="Calibri" panose="020F0502020204030204" pitchFamily="34" charset="0"/>
              </a:rPr>
              <a:t>electronic likely,</a:t>
            </a:r>
            <a:endParaRPr lang="en-US" sz="1600" dirty="0">
              <a:solidFill>
                <a:schemeClr val="tx1"/>
              </a:solidFill>
              <a:effectLst/>
              <a:ea typeface="Calibri" panose="020F0502020204030204" pitchFamily="34" charset="0"/>
            </a:endParaRP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5 &amp; 6 GHz stds are progressing.   Goal is to get into ENAP next year with the 5 GHz std. </a:t>
            </a:r>
            <a:r>
              <a:rPr lang="en-US" sz="1400" dirty="0">
                <a:solidFill>
                  <a:schemeClr val="tx1"/>
                </a:solidFill>
                <a:effectLst/>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6 GHz std, folks are anxious to finish up and get into ENAP soon.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First 60 GHz std sent to ENAP.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2 more 60 GHz stds being worked on .  CEPT calls then C2 and C3.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Suggested for all to review 802.11 </a:t>
            </a:r>
            <a:r>
              <a:rPr lang="en-US" sz="1400" dirty="0" err="1">
                <a:solidFill>
                  <a:schemeClr val="tx1"/>
                </a:solidFill>
                <a:effectLst/>
                <a:ea typeface="Calibri" panose="020F0502020204030204" pitchFamily="34" charset="0"/>
              </a:rPr>
              <a:t>Coex</a:t>
            </a:r>
            <a:r>
              <a:rPr lang="en-US" sz="1400" dirty="0">
                <a:solidFill>
                  <a:schemeClr val="tx1"/>
                </a:solidFill>
                <a:effectLst/>
                <a:ea typeface="Calibri" panose="020F0502020204030204" pitchFamily="34" charset="0"/>
              </a:rPr>
              <a:t> Agenda 11-20/1620 (latest) has many ETSI references.</a:t>
            </a:r>
          </a:p>
          <a:p>
            <a:pPr marL="857250" lvl="2" indent="0">
              <a:spcBef>
                <a:spcPts val="0"/>
              </a:spcBef>
            </a:pPr>
            <a:endParaRPr lang="en-US" sz="1200" dirty="0">
              <a:solidFill>
                <a:schemeClr val="tx1"/>
              </a:solidFill>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(themselves) next call,  #54 Plenary, 17-20Nov20,</a:t>
            </a:r>
            <a:endParaRPr lang="en-US" sz="1800" u="sng"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Wingdings" panose="05000000000000000000" pitchFamily="2" charset="2"/>
              <a:buChar char="v"/>
            </a:pPr>
            <a:endParaRPr lang="en-US" sz="1600" u="sng" dirty="0">
              <a:solidFill>
                <a:srgbClr val="0070C0"/>
              </a:solidFill>
            </a:endParaRPr>
          </a:p>
          <a:p>
            <a:pPr>
              <a:buFont typeface="Wingdings" panose="05000000000000000000" pitchFamily="2" charset="2"/>
              <a:buChar char="v"/>
            </a:pPr>
            <a:r>
              <a:rPr lang="en-US" sz="1600" u="sng" dirty="0">
                <a:solidFill>
                  <a:srgbClr val="0070C0"/>
                </a:solidFill>
              </a:rPr>
              <a:t>All paths are heading to be done before RSC (EC votes included) 10Dec20, with final decisions.  This is to make standards in the OJEU in April2021. </a:t>
            </a:r>
          </a:p>
          <a:p>
            <a:pPr>
              <a:buFont typeface="Wingdings" panose="05000000000000000000" pitchFamily="2" charset="2"/>
              <a:buChar char="v"/>
            </a:pPr>
            <a:r>
              <a:rPr lang="en-US" sz="1600" u="sng" dirty="0">
                <a:solidFill>
                  <a:schemeClr val="accent1">
                    <a:lumMod val="50000"/>
                  </a:schemeClr>
                </a:solidFill>
              </a:rPr>
              <a:t>Nice summary from 802.11 on status in CEPT on 6GHz:</a:t>
            </a:r>
          </a:p>
          <a:p>
            <a:pPr lvl="1">
              <a:spcBef>
                <a:spcPts val="0"/>
              </a:spcBef>
              <a:buFont typeface="Arial" panose="020B0604020202020204" pitchFamily="34" charset="0"/>
              <a:buChar char="•"/>
            </a:pPr>
            <a:r>
              <a:rPr lang="en-US" sz="1400" dirty="0">
                <a:solidFill>
                  <a:schemeClr val="tx1"/>
                </a:solidFill>
                <a:hlinkClick r:id="rId4"/>
              </a:rPr>
              <a:t>https://mentor.ieee.org/802.11/dcn/20/11-20-1755-00-coex-6ghz-update-cept.pptx</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802.11 </a:t>
            </a:r>
            <a:r>
              <a:rPr lang="en-US" sz="1400" dirty="0" err="1">
                <a:solidFill>
                  <a:schemeClr val="tx1"/>
                </a:solidFill>
                <a:effectLst/>
                <a:ea typeface="Calibri" panose="020F0502020204030204" pitchFamily="34" charset="0"/>
              </a:rPr>
              <a:t>Coex</a:t>
            </a:r>
            <a:r>
              <a:rPr lang="en-US" sz="1400" dirty="0">
                <a:solidFill>
                  <a:schemeClr val="tx1"/>
                </a:solidFill>
                <a:effectLst/>
                <a:ea typeface="Calibri" panose="020F0502020204030204" pitchFamily="34" charset="0"/>
              </a:rPr>
              <a:t> Agenda 11-20/1620 (latest) has many ETSI references </a:t>
            </a:r>
          </a:p>
          <a:p>
            <a:pPr>
              <a:buFont typeface="Arial" panose="020B0604020202020204" pitchFamily="34" charset="0"/>
              <a:buChar char="•"/>
            </a:pPr>
            <a:r>
              <a:rPr lang="en-US" sz="1600" dirty="0">
                <a:solidFill>
                  <a:schemeClr val="accent5">
                    <a:lumMod val="50000"/>
                  </a:schemeClr>
                </a:solidFill>
              </a:rPr>
              <a:t>Very informative:  </a:t>
            </a:r>
            <a:r>
              <a:rPr lang="en-US" sz="1600" b="0" dirty="0">
                <a:solidFill>
                  <a:schemeClr val="tx1"/>
                </a:solidFill>
              </a:rPr>
              <a:t>DSA slides are at:  </a:t>
            </a:r>
            <a:r>
              <a:rPr lang="en-US" sz="1400" b="0" dirty="0">
                <a:solidFill>
                  <a:schemeClr val="tx1"/>
                </a:solidFill>
                <a:hlinkClick r:id="rId5"/>
              </a:rPr>
              <a:t>http://dynamicspectrumalliance.org/wp-content/uploads/2020/11/5-Economic-and-Social-Impact-of-Unlicensed-Access-in-6-GHz-Band.pdf</a:t>
            </a:r>
            <a:r>
              <a:rPr lang="en-US" sz="1400" b="0" dirty="0">
                <a:solidFill>
                  <a:schemeClr val="tx1"/>
                </a:solidFill>
              </a:rPr>
              <a: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&lt;WGSE&gt;</a:t>
            </a:r>
            <a:r>
              <a:rPr lang="en-US" altLang="en-US" sz="1800" b="0" dirty="0"/>
              <a:t> </a:t>
            </a:r>
            <a:r>
              <a:rPr lang="en-US" altLang="en-US" sz="1800" dirty="0"/>
              <a:t>next call/meeting  </a:t>
            </a:r>
            <a:r>
              <a:rPr lang="en-US" sz="1800" dirty="0"/>
              <a:t>#87,  11-15 Jan 21 </a:t>
            </a:r>
            <a:endParaRPr lang="en-US" sz="1800" dirty="0">
              <a:highlight>
                <a:srgbClr val="FFFF00"/>
              </a:highlight>
            </a:endParaRP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r>
              <a:rPr lang="en-US" sz="1800" dirty="0">
                <a:solidFill>
                  <a:schemeClr val="tx1"/>
                </a:solidFill>
              </a:rPr>
              <a:t>CEPT – ECC </a:t>
            </a:r>
            <a:r>
              <a:rPr lang="en-US" altLang="en-US" sz="1800" b="0" dirty="0">
                <a:hlinkClick r:id="rId7"/>
              </a:rPr>
              <a:t>&lt;SE45&gt;</a:t>
            </a:r>
            <a:r>
              <a:rPr lang="en-US" altLang="en-US" sz="1800" b="0" dirty="0"/>
              <a:t> </a:t>
            </a:r>
            <a:r>
              <a:rPr lang="en-US" altLang="en-US" sz="1800" dirty="0"/>
              <a:t>next call/meeting: none</a:t>
            </a:r>
          </a:p>
          <a:p>
            <a:pPr>
              <a:buFont typeface="Arial" panose="020B0604020202020204" pitchFamily="34" charset="0"/>
              <a:buChar char="•"/>
            </a:pPr>
            <a:r>
              <a:rPr lang="en-US" sz="1800" dirty="0">
                <a:solidFill>
                  <a:schemeClr val="tx1"/>
                </a:solidFill>
              </a:rPr>
              <a:t>CEPT – ECC </a:t>
            </a:r>
            <a:r>
              <a:rPr lang="en-US" altLang="en-US" sz="1800" b="0" dirty="0">
                <a:hlinkClick r:id="rId8"/>
              </a:rPr>
              <a:t>&lt;WGFM&gt;</a:t>
            </a:r>
            <a:r>
              <a:rPr lang="en-US" altLang="en-US" sz="1800" b="0" dirty="0"/>
              <a:t>  </a:t>
            </a:r>
            <a:r>
              <a:rPr lang="en-US" altLang="en-US" sz="1800" dirty="0">
                <a:solidFill>
                  <a:schemeClr val="tx1"/>
                </a:solidFill>
              </a:rPr>
              <a:t>next meeting #98, 8-12Feb21</a:t>
            </a:r>
            <a:endParaRPr lang="en-US" sz="1600" b="0" dirty="0">
              <a:latin typeface="Times New Roman" panose="02020603050405020304" pitchFamily="18" charset="0"/>
              <a:ea typeface="SimSun" panose="02010600030101010101" pitchFamily="2" charset="-122"/>
            </a:endParaRPr>
          </a:p>
          <a:p>
            <a:pPr marL="0" marR="0">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rPr>
              <a:t> </a:t>
            </a:r>
            <a:r>
              <a:rPr lang="en-US" sz="1800" dirty="0">
                <a:solidFill>
                  <a:schemeClr val="tx1"/>
                </a:solidFill>
              </a:rPr>
              <a:t>CEPT – ECC </a:t>
            </a:r>
            <a:r>
              <a:rPr lang="en-US" altLang="en-US" sz="1800" b="0" dirty="0">
                <a:hlinkClick r:id="rId9"/>
              </a:rPr>
              <a:t>&lt;FM57&gt;</a:t>
            </a:r>
            <a:r>
              <a:rPr lang="en-US" altLang="en-US" sz="1800" b="0" dirty="0"/>
              <a:t>  </a:t>
            </a:r>
            <a:r>
              <a:rPr lang="en-US" altLang="en-US" sz="1800" dirty="0"/>
              <a:t>next call #13, </a:t>
            </a:r>
            <a:r>
              <a:rPr lang="en-US" sz="1800" dirty="0">
                <a:sym typeface="Wingdings" panose="05000000000000000000" pitchFamily="2" charset="2"/>
              </a:rPr>
              <a:t>18-21Jan21  			(#14, 12-15Apr21)</a:t>
            </a:r>
            <a:endParaRPr lang="en-US" sz="1600" dirty="0">
              <a:sym typeface="Wingdings" panose="05000000000000000000" pitchFamily="2" charset="2"/>
            </a:endParaRPr>
          </a:p>
          <a:p>
            <a:pPr lvl="1">
              <a:spcBef>
                <a:spcPts val="0"/>
              </a:spcBef>
              <a:buFont typeface="Arial" panose="020B0604020202020204" pitchFamily="34" charset="0"/>
              <a:buChar char="•"/>
            </a:pPr>
            <a:r>
              <a:rPr lang="en-US" sz="1600" dirty="0">
                <a:solidFill>
                  <a:schemeClr val="tx1"/>
                </a:solidFill>
              </a:rPr>
              <a:t>nothing to share today</a:t>
            </a:r>
            <a:r>
              <a:rPr lang="en-US" sz="1400" dirty="0">
                <a:ea typeface="Calibri" panose="020F0502020204030204" pitchFamily="34" charset="0"/>
              </a:rPr>
              <a:t>.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a:spcBef>
                <a:spcPts val="0"/>
              </a:spcBef>
              <a:spcAft>
                <a:spcPts val="0"/>
              </a:spcAft>
              <a:buFont typeface="Arial" panose="020B0604020202020204" pitchFamily="34" charset="0"/>
              <a:buChar char="•"/>
            </a:pPr>
            <a:r>
              <a:rPr lang="en-US" sz="1400" b="0" dirty="0">
                <a:solidFill>
                  <a:schemeClr val="bg1">
                    <a:lumMod val="75000"/>
                  </a:schemeClr>
                </a:solidFill>
              </a:rPr>
              <a:t>nothing to share today</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3"/>
              </a:rPr>
              <a:t>https://mentor.ieee.org/802.18/dcn/20/18-20-0149-01-0000-apac-update-november-2020.pptx</a:t>
            </a:r>
            <a:endParaRPr lang="en-US"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2296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WRC-23 agenda items</a:t>
            </a:r>
          </a:p>
          <a:p>
            <a:pPr lvl="1">
              <a:spcBef>
                <a:spcPts val="0"/>
              </a:spcBef>
              <a:buFont typeface="Arial" panose="020B0604020202020204" pitchFamily="34" charset="0"/>
              <a:buChar char="•"/>
            </a:pPr>
            <a:r>
              <a:rPr lang="en-US" sz="1600" dirty="0">
                <a:solidFill>
                  <a:schemeClr val="tx1"/>
                </a:solidFill>
              </a:rPr>
              <a:t>Updated WRC-23 Agenda Item list:  </a:t>
            </a:r>
            <a:r>
              <a:rPr lang="en-US" sz="1400" dirty="0">
                <a:solidFill>
                  <a:srgbClr val="00B0F0"/>
                </a:solidFill>
                <a:hlinkClick r:id="rId3"/>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600" dirty="0">
                <a:solidFill>
                  <a:srgbClr val="00B0F0"/>
                </a:solidFill>
              </a:rPr>
              <a:t>Next-get a Viewpoint document started like one for WRC-19 AIs</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1.1	</a:t>
            </a:r>
            <a:r>
              <a:rPr lang="en-GB" sz="1400" dirty="0">
                <a:effectLst/>
                <a:latin typeface="Times New Roman" panose="02020603050405020304" pitchFamily="18" charset="0"/>
                <a:ea typeface="Times New Roman" panose="02020603050405020304" pitchFamily="18" charset="0"/>
              </a:rPr>
              <a:t>4 800-4 990 MHz and Resolution 223.  Connection w/ITS going there?</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1.2	</a:t>
            </a:r>
            <a:r>
              <a:rPr lang="en-GB" sz="1400" dirty="0">
                <a:effectLst/>
                <a:latin typeface="Times New Roman" panose="02020603050405020304" pitchFamily="18" charset="0"/>
                <a:ea typeface="Times New Roman" panose="02020603050405020304" pitchFamily="18" charset="0"/>
              </a:rPr>
              <a:t>3 300-3 400MHz, 3 600-3 800MHz, 6 425-7 025MHz, 7 025-7 125MHz and 10.0-10.5GHz for International Mobile Telecommunications (IMT) and resolution 245.</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1.5	4</a:t>
            </a:r>
            <a:r>
              <a:rPr lang="en-GB" sz="14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400" b="1" dirty="0">
                <a:effectLst/>
                <a:latin typeface="Times New Roman" panose="02020603050405020304" pitchFamily="18" charset="0"/>
                <a:ea typeface="Times New Roman" panose="02020603050405020304" pitchFamily="18" charset="0"/>
              </a:rPr>
              <a:t> 235.</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400" dirty="0">
                <a:effectLst/>
                <a:latin typeface="Times New Roman" panose="02020603050405020304" pitchFamily="18" charset="0"/>
                <a:ea typeface="Times New Roman" panose="02020603050405020304" pitchFamily="18" charset="0"/>
              </a:rPr>
              <a:t>10</a:t>
            </a:r>
            <a:r>
              <a:rPr lang="en-GB" sz="1400" b="1" dirty="0">
                <a:effectLst/>
                <a:latin typeface="Times New Roman" panose="02020603050405020304" pitchFamily="18" charset="0"/>
                <a:ea typeface="Times New Roman" panose="02020603050405020304" pitchFamily="18" charset="0"/>
              </a:rPr>
              <a:t>		</a:t>
            </a:r>
            <a:r>
              <a:rPr lang="en-GB" sz="14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Then need to find more info on the following. </a:t>
            </a:r>
            <a:endParaRPr lang="en-US" sz="16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4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4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Times New Roman" panose="02020603050405020304" pitchFamily="18" charset="0"/>
              </a:rPr>
              <a:t> </a:t>
            </a:r>
            <a:r>
              <a:rPr lang="en-GB" sz="1400" dirty="0">
                <a:effectLst/>
                <a:latin typeface="Times New Roman" panose="02020603050405020304" pitchFamily="18" charset="0"/>
                <a:ea typeface="Times New Roman" panose="02020603050405020304" pitchFamily="18" charset="0"/>
              </a:rPr>
              <a:t>9		</a:t>
            </a:r>
            <a:r>
              <a:rPr lang="en-GB" sz="14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4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r>
              <a:rPr lang="en-US" sz="1800" u="sng" dirty="0">
                <a:solidFill>
                  <a:schemeClr val="tx1"/>
                </a:solidFill>
              </a:rPr>
              <a:t>After IEEE 802 viewpoints in place then APT WRC-23 possible contribution</a:t>
            </a:r>
            <a:r>
              <a:rPr lang="en-US" sz="1800" b="0" dirty="0">
                <a:solidFill>
                  <a:schemeClr val="tx1"/>
                </a:solidFill>
              </a:rPr>
              <a:t> on 6GHz and 7025-7125MHz, etc. by their next meeting in April ‘21 </a:t>
            </a:r>
            <a:endParaRPr lang="en-US" sz="1600" dirty="0">
              <a:solidFill>
                <a:schemeClr val="tx1"/>
              </a:solidFill>
            </a:endParaRPr>
          </a:p>
          <a:p>
            <a:pPr lvl="1" indent="-228600">
              <a:spcBef>
                <a:spcPts val="0"/>
              </a:spcBef>
              <a:spcAft>
                <a:spcPts val="0"/>
              </a:spcAft>
              <a:buFont typeface="+mj-lt"/>
              <a:buAutoNum type="romanLcParenR"/>
            </a:pPr>
            <a:r>
              <a:rPr lang="en-US" sz="1600" dirty="0">
                <a:effectLst/>
                <a:ea typeface="Times New Roman" panose="02020603050405020304" pitchFamily="18" charset="0"/>
              </a:rPr>
              <a:t>Need to get IEEE 802 recognized by APT as an SDO for comments. </a:t>
            </a:r>
            <a:r>
              <a:rPr lang="en-US" sz="1600" dirty="0">
                <a:effectLst/>
                <a:ea typeface="Times New Roman" panose="02020603050405020304" pitchFamily="18" charset="0"/>
                <a:sym typeface="Wingdings" panose="05000000000000000000" pitchFamily="2" charset="2"/>
              </a:rPr>
              <a:t> being worked</a:t>
            </a:r>
            <a:endParaRPr lang="en-US" sz="1600" dirty="0">
              <a:effectLst/>
              <a:ea typeface="SimSun" panose="02010600030101010101" pitchFamily="2" charset="-122"/>
            </a:endParaRPr>
          </a:p>
          <a:p>
            <a:pPr lvl="1" indent="-228600">
              <a:spcBef>
                <a:spcPts val="0"/>
              </a:spcBef>
              <a:spcAft>
                <a:spcPts val="0"/>
              </a:spcAft>
              <a:buFont typeface="+mj-lt"/>
              <a:buAutoNum type="romanLcParenR"/>
            </a:pPr>
            <a:r>
              <a:rPr lang="en-US" sz="16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400" b="1" dirty="0">
                <a:solidFill>
                  <a:srgbClr val="333333"/>
                </a:solidFill>
                <a:highlight>
                  <a:srgbClr val="D5F4FF"/>
                </a:highlight>
                <a:ea typeface="Times New Roman" panose="02020603050405020304" pitchFamily="18" charset="0"/>
              </a:rPr>
              <a:t>Proceeding:</a:t>
            </a:r>
            <a:r>
              <a:rPr lang="en-US" sz="1200" b="1" dirty="0">
                <a:solidFill>
                  <a:srgbClr val="333333"/>
                </a:solidFill>
                <a:ea typeface="Times New Roman" panose="02020603050405020304" pitchFamily="18" charset="0"/>
              </a:rPr>
              <a:t>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With </a:t>
            </a:r>
            <a:r>
              <a:rPr lang="en-US" sz="1600" b="0" dirty="0">
                <a:solidFill>
                  <a:schemeClr val="tx1"/>
                </a:solidFill>
                <a:effectLst/>
                <a:ea typeface="Times New Roman" panose="02020603050405020304" pitchFamily="18" charset="0"/>
              </a:rPr>
              <a:t>DoT  </a:t>
            </a:r>
            <a:r>
              <a:rPr lang="en-US" sz="1600" b="0" dirty="0">
                <a:solidFill>
                  <a:schemeClr val="tx1"/>
                </a:solidFill>
                <a:effectLst/>
                <a:ea typeface="Times New Roman" panose="02020603050405020304" pitchFamily="18" charset="0"/>
                <a:hlinkClick r:id="rId4"/>
              </a:rPr>
              <a:t>strong letter </a:t>
            </a:r>
            <a:r>
              <a:rPr lang="en-US" sz="1600" b="0" dirty="0">
                <a:solidFill>
                  <a:schemeClr val="tx1"/>
                </a:solidFill>
                <a:effectLst/>
                <a:ea typeface="Times New Roman" panose="02020603050405020304" pitchFamily="18" charset="0"/>
              </a:rPr>
              <a:t>to the FCC and on the draft and FNPRM.</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r>
              <a:rPr lang="en-US" sz="1200" b="0" dirty="0">
                <a:solidFill>
                  <a:srgbClr val="191919"/>
                </a:solidFill>
                <a:effectLst/>
                <a:ea typeface="Times New Roman" panose="02020603050405020304" pitchFamily="18" charset="0"/>
                <a:hlinkClick r:id="rId5"/>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u="sng" dirty="0">
                <a:solidFill>
                  <a:srgbClr val="191919"/>
                </a:solidFill>
                <a:ea typeface="Times New Roman" panose="02020603050405020304" pitchFamily="18" charset="0"/>
              </a:rPr>
              <a:t>The Draft R&amp;O and FNPRM (117 pages) on Mentor: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6"/>
              </a:rPr>
              <a:t>https://mentor.ieee.org/802.18/dcn/20/18-20-0144-01-0000-fcc-r-o-draft-revisiting-use-of-the-5-850-5-925-ghz-band.docx</a:t>
            </a:r>
            <a:r>
              <a:rPr lang="en-US" sz="1400" b="0" dirty="0">
                <a:solidFill>
                  <a:srgbClr val="191919"/>
                </a:solidFill>
                <a:ea typeface="Times New Roman" panose="02020603050405020304" pitchFamily="18" charset="0"/>
              </a:rPr>
              <a:t> </a:t>
            </a:r>
            <a:r>
              <a:rPr lang="en-US" sz="1600" b="0" dirty="0">
                <a:solidFill>
                  <a:srgbClr val="191919"/>
                </a:solidFill>
                <a:ea typeface="Times New Roman" panose="02020603050405020304" pitchFamily="18" charset="0"/>
              </a:rPr>
              <a:t>		51 seek comments highlighter in rev01</a:t>
            </a: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Open Meeting approved R&amp;O and FNPRM: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_____________________________________________________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Earlier question:  </a:t>
            </a:r>
            <a:r>
              <a:rPr lang="en-US" sz="1600" b="1" dirty="0">
                <a:solidFill>
                  <a:srgbClr val="333333"/>
                </a:solidFill>
                <a:effectLst/>
                <a:ea typeface="Times New Roman" panose="02020603050405020304" pitchFamily="18" charset="0"/>
              </a:rPr>
              <a:t>Is it worth it to re-iterate </a:t>
            </a:r>
            <a:r>
              <a:rPr lang="en-US" sz="1600" dirty="0">
                <a:solidFill>
                  <a:srgbClr val="333333"/>
                </a:solidFill>
                <a:ea typeface="Times New Roman" panose="02020603050405020304" pitchFamily="18" charset="0"/>
              </a:rPr>
              <a:t>any </a:t>
            </a:r>
            <a:r>
              <a:rPr lang="en-US" sz="1600" b="1" dirty="0">
                <a:solidFill>
                  <a:srgbClr val="333333"/>
                </a:solidFill>
                <a:effectLst/>
                <a:ea typeface="Times New Roman" panose="02020603050405020304" pitchFamily="18" charset="0"/>
              </a:rPr>
              <a:t>points from our previous comments?    </a:t>
            </a:r>
          </a:p>
          <a:p>
            <a:pPr marL="685800" lvl="1">
              <a:spcBef>
                <a:spcPts val="0"/>
              </a:spcBef>
              <a:spcAft>
                <a:spcPts val="0"/>
              </a:spcAft>
              <a:buFont typeface="Arial" panose="020B0604020202020204" pitchFamily="34" charset="0"/>
              <a:buChar char="•"/>
            </a:pPr>
            <a:r>
              <a:rPr lang="en-US" sz="1400" b="1" dirty="0">
                <a:solidFill>
                  <a:srgbClr val="00B0F0"/>
                </a:solidFill>
                <a:ea typeface="Times New Roman" panose="02020603050405020304" pitchFamily="18" charset="0"/>
              </a:rPr>
              <a:t>E.g. is there anything in the FNPRM that the FCC ignored or took the wrong way? </a:t>
            </a:r>
          </a:p>
          <a:p>
            <a:pPr marL="285750">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What about suggesting additional spectrum for DSRC - ITS?  </a:t>
            </a:r>
          </a:p>
          <a:p>
            <a:pPr marL="685800" lvl="1">
              <a:spcBef>
                <a:spcPts val="0"/>
              </a:spcBef>
              <a:spcAft>
                <a:spcPts val="0"/>
              </a:spcAft>
              <a:buFont typeface="Arial" panose="020B0604020202020204" pitchFamily="34" charset="0"/>
              <a:buChar char="•"/>
            </a:pPr>
            <a:r>
              <a:rPr lang="en-US" sz="1400" dirty="0">
                <a:solidFill>
                  <a:schemeClr val="tx1"/>
                </a:solidFill>
                <a:effectLst/>
                <a:ea typeface="Times New Roman" panose="02020603050405020304" pitchFamily="18" charset="0"/>
              </a:rPr>
              <a:t>More </a:t>
            </a:r>
            <a:r>
              <a:rPr lang="en-US" sz="1400" dirty="0">
                <a:solidFill>
                  <a:schemeClr val="tx1"/>
                </a:solidFill>
                <a:ea typeface="Times New Roman" panose="02020603050405020304" pitchFamily="18" charset="0"/>
              </a:rPr>
              <a:t>caveats need to be considered here, plus and minus, so would n</a:t>
            </a:r>
            <a:r>
              <a:rPr lang="en-US" sz="1400" dirty="0">
                <a:solidFill>
                  <a:schemeClr val="tx1"/>
                </a:solidFill>
                <a:effectLst/>
                <a:ea typeface="Times New Roman" panose="02020603050405020304" pitchFamily="18" charset="0"/>
              </a:rPr>
              <a:t>eed more discussion on how to present this.  (it links to the FCC </a:t>
            </a:r>
            <a:r>
              <a:rPr lang="en-US" sz="1400" dirty="0">
                <a:solidFill>
                  <a:schemeClr val="tx1"/>
                </a:solidFill>
                <a:ea typeface="Times New Roman" panose="02020603050405020304" pitchFamily="18" charset="0"/>
              </a:rPr>
              <a:t>first seek comment).</a:t>
            </a:r>
          </a:p>
          <a:p>
            <a:pPr marL="685800" lvl="1">
              <a:spcBef>
                <a:spcPts val="0"/>
              </a:spcBef>
              <a:spcAft>
                <a:spcPts val="0"/>
              </a:spcAft>
              <a:buFont typeface="Arial" panose="020B0604020202020204" pitchFamily="34" charset="0"/>
              <a:buChar char="•"/>
            </a:pPr>
            <a:r>
              <a:rPr lang="en-US" sz="1400" dirty="0">
                <a:solidFill>
                  <a:schemeClr val="tx1"/>
                </a:solidFill>
                <a:effectLst/>
                <a:ea typeface="Times New Roman" panose="02020603050405020304" pitchFamily="18" charset="0"/>
              </a:rPr>
              <a:t>What about 60GHz, that 802.11bd </a:t>
            </a:r>
            <a:r>
              <a:rPr lang="en-US" sz="1400" dirty="0">
                <a:solidFill>
                  <a:schemeClr val="tx1"/>
                </a:solidFill>
                <a:ea typeface="Times New Roman" panose="02020603050405020304" pitchFamily="18" charset="0"/>
              </a:rPr>
              <a:t>has this?   EU has this also. Mid-band is tougher. </a:t>
            </a:r>
            <a:endParaRPr lang="en-US" sz="1800" b="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Watching for the final FNPRM, anything to do before that? </a:t>
            </a:r>
            <a:endParaRPr lang="en-US" sz="1600" b="1" dirty="0">
              <a:solidFill>
                <a:srgbClr val="333333"/>
              </a:solidFill>
              <a:effectLst/>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 </a:t>
            </a:r>
            <a:r>
              <a:rPr lang="en-US" sz="1400" b="1" dirty="0">
                <a:solidFill>
                  <a:srgbClr val="333333"/>
                </a:solidFill>
                <a:effectLst/>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19Nov20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3">
              <a:spcBef>
                <a:spcPts val="0"/>
              </a:spcBef>
              <a:buFont typeface="Arial" panose="020B0604020202020204" pitchFamily="34" charset="0"/>
              <a:buChar char="•"/>
            </a:pPr>
            <a:r>
              <a:rPr lang="en-US" sz="1200" dirty="0"/>
              <a:t>Including Outside/Field testing</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20Nov20 </a:t>
            </a:r>
          </a:p>
          <a:p>
            <a:pPr lvl="1">
              <a:spcBef>
                <a:spcPts val="0"/>
              </a:spcBef>
              <a:buFont typeface="Arial" panose="020B0604020202020204" pitchFamily="34" charset="0"/>
              <a:buChar char="•"/>
            </a:pP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19Nov20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 fyi</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The IEEE 802 chair is asking about what it would take to create a table of all the frequency bands used but all of IEEE 802 standards.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Just asking, no details yet, though would need help from each of the Working Groups, so will be an agenda item on the LMSC (EC) call on 01Dec20.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All – what are points and topics for possible comments on FCC FNPRM on 5.9GHz?</a:t>
            </a:r>
            <a:endParaRPr lang="en-US" sz="1800" b="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285750" indent="-285750">
              <a:buClr>
                <a:srgbClr val="00B0F0"/>
              </a:buClr>
              <a:buFont typeface="Wingdings" panose="05000000000000000000" pitchFamily="2" charset="2"/>
              <a:buChar char="q"/>
            </a:pPr>
            <a:r>
              <a:rPr lang="en-US" sz="1800" b="0" dirty="0">
                <a:solidFill>
                  <a:srgbClr val="00B0F0"/>
                </a:solidFill>
              </a:rPr>
              <a:t>Work with APT so IEEE 802 is a recognized SDO for comments.</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19Nov20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19Nov20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a:t>
            </a:r>
            <a:r>
              <a:rPr lang="en-US" sz="1800" dirty="0">
                <a:highlight>
                  <a:srgbClr val="FFFF00"/>
                </a:highlight>
              </a:rPr>
              <a:t>03Dec20</a:t>
            </a:r>
            <a:r>
              <a:rPr lang="en-US" sz="1800" dirty="0"/>
              <a:t>–</a:t>
            </a:r>
            <a:r>
              <a:rPr lang="en-US" sz="1800" i="1" u="sng" dirty="0"/>
              <a:t>15:00–&lt;15:55</a:t>
            </a:r>
            <a:r>
              <a:rPr lang="en-US" sz="1800" dirty="0"/>
              <a:t> ET</a:t>
            </a:r>
            <a:r>
              <a:rPr lang="en-US" sz="2000" dirty="0"/>
              <a: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15:______________41</a:t>
            </a:r>
          </a:p>
          <a:p>
            <a:pPr lvl="1">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is tbd, probably electronic in March 2021</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a:t>
            </a:r>
            <a:r>
              <a:rPr lang="en-US" altLang="en-US" sz="2000"/>
              <a:t>: </a:t>
            </a:r>
            <a:r>
              <a:rPr lang="en-US" altLang="en-US" sz="1800">
                <a:solidFill>
                  <a:schemeClr val="tx1">
                    <a:lumMod val="50000"/>
                    <a:lumOff val="50000"/>
                  </a:schemeClr>
                </a:solidFill>
              </a:rPr>
              <a:t>42</a:t>
            </a:r>
            <a:r>
              <a:rPr lang="en-US" altLang="en-US" sz="1800"/>
              <a:t> </a:t>
            </a:r>
            <a:r>
              <a:rPr lang="en-US" altLang="en-US" sz="1800" dirty="0"/>
              <a:t>(8 on LMSC)</a:t>
            </a:r>
            <a:r>
              <a:rPr lang="en-US" altLang="en-US" sz="1800" dirty="0">
                <a:solidFill>
                  <a:schemeClr val="tx1"/>
                </a:solidFill>
              </a:rPr>
              <a:t>;  Nearly Voter: </a:t>
            </a:r>
            <a:r>
              <a:rPr lang="en-US" altLang="en-US" sz="1800" dirty="0">
                <a:solidFill>
                  <a:schemeClr val="tx1">
                    <a:lumMod val="50000"/>
                    <a:lumOff val="50000"/>
                  </a:schemeClr>
                </a:solidFill>
              </a:rPr>
              <a:t>2</a:t>
            </a:r>
            <a:r>
              <a:rPr lang="en-US" altLang="en-US" sz="1800" dirty="0">
                <a:solidFill>
                  <a:schemeClr val="tx1"/>
                </a:solidFill>
              </a:rPr>
              <a:t>;  Aspirant members:</a:t>
            </a:r>
            <a:r>
              <a:rPr lang="en-US" altLang="en-US" sz="1800" dirty="0">
                <a:solidFill>
                  <a:schemeClr val="tx1">
                    <a:lumMod val="50000"/>
                    <a:lumOff val="50000"/>
                  </a:schemeClr>
                </a:solidFill>
              </a:rPr>
              <a:t>13 </a:t>
            </a:r>
            <a:r>
              <a:rPr lang="en-US" altLang="en-US" sz="1800" dirty="0">
                <a:solidFill>
                  <a:schemeClr val="tx1"/>
                </a:solidFill>
              </a:rPr>
              <a:t>	</a:t>
            </a:r>
            <a:r>
              <a:rPr lang="en-US" altLang="en-US" sz="1200" dirty="0">
                <a:solidFill>
                  <a:schemeClr val="tx1"/>
                </a:solidFill>
              </a:rPr>
              <a:t>(prelim)</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19Nov20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36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36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19Nov20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19Nov20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19Nov20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19Nov20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19Nov20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19Nov20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tx1">
                    <a:lumMod val="50000"/>
                    <a:lumOff val="50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FCC FNPRM 5.9 GHz</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r>
              <a:rPr lang="en-US" sz="1400" dirty="0">
                <a:solidFill>
                  <a:schemeClr val="tx1"/>
                </a:solidFill>
              </a:rPr>
              <a:t>Where is 6 GHz standard…</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5.9 GHz</a:t>
            </a:r>
          </a:p>
          <a:p>
            <a:pPr lvl="1">
              <a:spcBef>
                <a:spcPts val="0"/>
              </a:spcBef>
              <a:buFont typeface="Arial" panose="020B0604020202020204" pitchFamily="34" charset="0"/>
              <a:buChar char="•"/>
            </a:pPr>
            <a:r>
              <a:rPr lang="en-US" altLang="en-US" sz="1400" kern="0" dirty="0">
                <a:solidFill>
                  <a:schemeClr val="tx1"/>
                </a:solidFill>
              </a:rPr>
              <a:t>FNPRM is out</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Table of IEEE 802 Freq. </a:t>
            </a:r>
            <a:r>
              <a:rPr lang="en-US" altLang="en-US" sz="1400" b="0" kern="0">
                <a:solidFill>
                  <a:schemeClr val="tx1"/>
                </a:solidFill>
              </a:rPr>
              <a:t>Bands used. </a:t>
            </a: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Mike  L</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29 October 2020 in document </a:t>
            </a:r>
            <a:r>
              <a:rPr lang="en-GB" sz="1600" b="0" dirty="0">
                <a:solidFill>
                  <a:schemeClr val="bg1">
                    <a:lumMod val="75000"/>
                  </a:schemeClr>
                </a:solidFill>
                <a:ea typeface="SimSun" panose="02010600030101010101" pitchFamily="2" charset="-122"/>
                <a:hlinkClick r:id="rId3"/>
              </a:rPr>
              <a:t>https://mentor.ieee.org/802.18/dcn/20/18-20-0146-00-0000-minutes-29oct20-rrtag-teleconference.docx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30-Oct-2020 11:09:27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Vijay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19Nov20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sz="1600" dirty="0">
              <a:solidFill>
                <a:schemeClr val="tx1"/>
              </a:solidFill>
              <a:cs typeface="+mn-cs"/>
            </a:endParaRP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19Nov20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56001</TotalTime>
  <Words>6409</Words>
  <Application>Microsoft Office PowerPoint</Application>
  <PresentationFormat>On-screen Show (4:3)</PresentationFormat>
  <Paragraphs>666</Paragraphs>
  <Slides>28</Slides>
  <Notes>14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1" baseType="lpstr">
      <vt:lpstr>Arial</vt:lpstr>
      <vt:lpstr>Calibri</vt:lpstr>
      <vt:lpstr>Century Gothic</vt:lpstr>
      <vt:lpstr>Consolas</vt:lpstr>
      <vt:lpstr>Helvetica</vt:lpstr>
      <vt:lpstr>Helvetica Neue</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FCC FNPRM 5.9 GHz</vt:lpstr>
      <vt:lpstr>FCC 6 GHz</vt:lpstr>
      <vt:lpstr>General Discussion Items - fyi</vt:lpstr>
      <vt:lpstr>Actions Required</vt:lpstr>
      <vt:lpstr>Any Other Business</vt:lpstr>
      <vt:lpstr>Adjourn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3438</cp:revision>
  <cp:lastPrinted>1601-01-01T00:00:00Z</cp:lastPrinted>
  <dcterms:created xsi:type="dcterms:W3CDTF">2016-03-03T14:54:45Z</dcterms:created>
  <dcterms:modified xsi:type="dcterms:W3CDTF">2020-11-19T15:42:22Z</dcterms:modified>
</cp:coreProperties>
</file>