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5"/>
  </p:notesMasterIdLst>
  <p:handoutMasterIdLst>
    <p:handoutMasterId r:id="rId36"/>
  </p:handoutMasterIdLst>
  <p:sldIdLst>
    <p:sldId id="256" r:id="rId2"/>
    <p:sldId id="341" r:id="rId3"/>
    <p:sldId id="410" r:id="rId4"/>
    <p:sldId id="411" r:id="rId5"/>
    <p:sldId id="408" r:id="rId6"/>
    <p:sldId id="413" r:id="rId7"/>
    <p:sldId id="414" r:id="rId8"/>
    <p:sldId id="416" r:id="rId9"/>
    <p:sldId id="417" r:id="rId10"/>
    <p:sldId id="418" r:id="rId11"/>
    <p:sldId id="419" r:id="rId12"/>
    <p:sldId id="420" r:id="rId13"/>
    <p:sldId id="421" r:id="rId14"/>
    <p:sldId id="427" r:id="rId15"/>
    <p:sldId id="438" r:id="rId16"/>
    <p:sldId id="439" r:id="rId17"/>
    <p:sldId id="431" r:id="rId18"/>
    <p:sldId id="440" r:id="rId19"/>
    <p:sldId id="432" r:id="rId20"/>
    <p:sldId id="428" r:id="rId21"/>
    <p:sldId id="429" r:id="rId22"/>
    <p:sldId id="430" r:id="rId23"/>
    <p:sldId id="433" r:id="rId24"/>
    <p:sldId id="422" r:id="rId25"/>
    <p:sldId id="423" r:id="rId26"/>
    <p:sldId id="424" r:id="rId27"/>
    <p:sldId id="415" r:id="rId28"/>
    <p:sldId id="425" r:id="rId29"/>
    <p:sldId id="426" r:id="rId30"/>
    <p:sldId id="441" r:id="rId31"/>
    <p:sldId id="435" r:id="rId32"/>
    <p:sldId id="436" r:id="rId33"/>
    <p:sldId id="437" r:id="rId34"/>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5DFFF"/>
    <a:srgbClr val="D5F4FF"/>
    <a:srgbClr val="9900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039" autoAdjust="0"/>
    <p:restoredTop sz="93833" autoAdjust="0"/>
  </p:normalViewPr>
  <p:slideViewPr>
    <p:cSldViewPr>
      <p:cViewPr varScale="1">
        <p:scale>
          <a:sx n="80" d="100"/>
          <a:sy n="80" d="100"/>
        </p:scale>
        <p:origin x="1752" y="62"/>
      </p:cViewPr>
      <p:guideLst>
        <p:guide orient="horz" pos="2160"/>
        <p:guide pos="2880"/>
      </p:guideLst>
    </p:cSldViewPr>
  </p:slideViewPr>
  <p:outlineViewPr>
    <p:cViewPr varScale="1">
      <p:scale>
        <a:sx n="170" d="200"/>
        <a:sy n="170" d="200"/>
      </p:scale>
      <p:origin x="0" y="-165486"/>
    </p:cViewPr>
  </p:outlineViewPr>
  <p:notesTextViewPr>
    <p:cViewPr>
      <p:scale>
        <a:sx n="100" d="100"/>
        <a:sy n="100" d="100"/>
      </p:scale>
      <p:origin x="0" y="0"/>
    </p:cViewPr>
  </p:notesTextViewPr>
  <p:sorterViewPr>
    <p:cViewPr varScale="1">
      <p:scale>
        <a:sx n="100" d="100"/>
        <a:sy n="100" d="100"/>
      </p:scale>
      <p:origin x="0" y="-5870"/>
    </p:cViewPr>
  </p:sorterViewPr>
  <p:notesViewPr>
    <p:cSldViewPr>
      <p:cViewPr varScale="1">
        <p:scale>
          <a:sx n="64" d="100"/>
          <a:sy n="64" d="100"/>
        </p:scale>
        <p:origin x="3101" y="37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11/12/2020</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smtClean="0"/>
              <a:t>doc.: IEEE 802.11-yy/xxxxr0</a:t>
            </a:r>
            <a:endParaRPr lang="en-US" dirty="0"/>
          </a:p>
        </p:txBody>
      </p:sp>
      <p:sp>
        <p:nvSpPr>
          <p:cNvPr id="5" name="Date Placeholder 4"/>
          <p:cNvSpPr>
            <a:spLocks noGrp="1"/>
          </p:cNvSpPr>
          <p:nvPr>
            <p:ph type="dt" idx="11"/>
          </p:nvPr>
        </p:nvSpPr>
        <p:spPr/>
        <p:txBody>
          <a:bodyPr/>
          <a:lstStyle/>
          <a:p>
            <a:r>
              <a:rPr lang="en-US" smtClean="0"/>
              <a:t>Month Year</a:t>
            </a:r>
            <a:endParaRPr lang="en-US" dirty="0"/>
          </a:p>
        </p:txBody>
      </p:sp>
      <p:sp>
        <p:nvSpPr>
          <p:cNvPr id="6" name="Footer Placeholder 5"/>
          <p:cNvSpPr>
            <a:spLocks noGrp="1"/>
          </p:cNvSpPr>
          <p:nvPr>
            <p:ph type="ftr" idx="12"/>
          </p:nvPr>
        </p:nvSpPr>
        <p:spPr/>
        <p:txBody>
          <a:bodyPr/>
          <a:lstStyle/>
          <a:p>
            <a:r>
              <a:rPr lang="en-US" smtClean="0"/>
              <a:t>John Doe, Some Company</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184562356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smtClean="0"/>
              <a:t>doc.: IEEE 802.11-yy/xxxxr0</a:t>
            </a:r>
            <a:endParaRPr lang="en-US" dirty="0"/>
          </a:p>
        </p:txBody>
      </p:sp>
      <p:sp>
        <p:nvSpPr>
          <p:cNvPr id="5" name="Date Placeholder 4"/>
          <p:cNvSpPr>
            <a:spLocks noGrp="1"/>
          </p:cNvSpPr>
          <p:nvPr>
            <p:ph type="dt" idx="11"/>
          </p:nvPr>
        </p:nvSpPr>
        <p:spPr/>
        <p:txBody>
          <a:bodyPr/>
          <a:lstStyle/>
          <a:p>
            <a:r>
              <a:rPr lang="en-US" smtClean="0"/>
              <a:t>Month Year</a:t>
            </a:r>
            <a:endParaRPr lang="en-US" dirty="0"/>
          </a:p>
        </p:txBody>
      </p:sp>
      <p:sp>
        <p:nvSpPr>
          <p:cNvPr id="6" name="Footer Placeholder 5"/>
          <p:cNvSpPr>
            <a:spLocks noGrp="1"/>
          </p:cNvSpPr>
          <p:nvPr>
            <p:ph type="ftr" idx="12"/>
          </p:nvPr>
        </p:nvSpPr>
        <p:spPr/>
        <p:txBody>
          <a:bodyPr/>
          <a:lstStyle/>
          <a:p>
            <a:r>
              <a:rPr lang="en-US" smtClean="0"/>
              <a:t>John Doe, Some Company</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150048670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smtClean="0"/>
              <a:t>doc.: IEEE 802.11-yy/xxxxr0</a:t>
            </a:r>
            <a:endParaRPr lang="en-US" dirty="0"/>
          </a:p>
        </p:txBody>
      </p:sp>
      <p:sp>
        <p:nvSpPr>
          <p:cNvPr id="5" name="Date Placeholder 4"/>
          <p:cNvSpPr>
            <a:spLocks noGrp="1"/>
          </p:cNvSpPr>
          <p:nvPr>
            <p:ph type="dt" idx="11"/>
          </p:nvPr>
        </p:nvSpPr>
        <p:spPr/>
        <p:txBody>
          <a:bodyPr/>
          <a:lstStyle/>
          <a:p>
            <a:r>
              <a:rPr lang="en-US" smtClean="0"/>
              <a:t>Month Year</a:t>
            </a:r>
            <a:endParaRPr lang="en-US" dirty="0"/>
          </a:p>
        </p:txBody>
      </p:sp>
      <p:sp>
        <p:nvSpPr>
          <p:cNvPr id="6" name="Footer Placeholder 5"/>
          <p:cNvSpPr>
            <a:spLocks noGrp="1"/>
          </p:cNvSpPr>
          <p:nvPr>
            <p:ph type="ftr" idx="12"/>
          </p:nvPr>
        </p:nvSpPr>
        <p:spPr/>
        <p:txBody>
          <a:bodyPr/>
          <a:lstStyle/>
          <a:p>
            <a:r>
              <a:rPr lang="en-US" smtClean="0"/>
              <a:t>John Doe, Some Company</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72146641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smtClean="0"/>
              <a:t>doc.: IEEE 802.11-yy/xxxxr0</a:t>
            </a:r>
            <a:endParaRPr lang="en-US" dirty="0"/>
          </a:p>
        </p:txBody>
      </p:sp>
      <p:sp>
        <p:nvSpPr>
          <p:cNvPr id="5" name="Date Placeholder 4"/>
          <p:cNvSpPr>
            <a:spLocks noGrp="1"/>
          </p:cNvSpPr>
          <p:nvPr>
            <p:ph type="dt" idx="11"/>
          </p:nvPr>
        </p:nvSpPr>
        <p:spPr/>
        <p:txBody>
          <a:bodyPr/>
          <a:lstStyle/>
          <a:p>
            <a:r>
              <a:rPr lang="en-US" smtClean="0"/>
              <a:t>Month Year</a:t>
            </a:r>
            <a:endParaRPr lang="en-US" dirty="0"/>
          </a:p>
        </p:txBody>
      </p:sp>
      <p:sp>
        <p:nvSpPr>
          <p:cNvPr id="6" name="Footer Placeholder 5"/>
          <p:cNvSpPr>
            <a:spLocks noGrp="1"/>
          </p:cNvSpPr>
          <p:nvPr>
            <p:ph type="ftr" idx="12"/>
          </p:nvPr>
        </p:nvSpPr>
        <p:spPr/>
        <p:txBody>
          <a:bodyPr/>
          <a:lstStyle/>
          <a:p>
            <a:r>
              <a:rPr lang="en-US" smtClean="0"/>
              <a:t>John Doe, Some Company</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358685320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smtClean="0"/>
              <a:t>doc.: IEEE 802.11-yy/xxxxr0</a:t>
            </a:r>
            <a:endParaRPr lang="en-US" dirty="0"/>
          </a:p>
        </p:txBody>
      </p:sp>
      <p:sp>
        <p:nvSpPr>
          <p:cNvPr id="5" name="Date Placeholder 4"/>
          <p:cNvSpPr>
            <a:spLocks noGrp="1"/>
          </p:cNvSpPr>
          <p:nvPr>
            <p:ph type="dt" idx="11"/>
          </p:nvPr>
        </p:nvSpPr>
        <p:spPr/>
        <p:txBody>
          <a:bodyPr/>
          <a:lstStyle/>
          <a:p>
            <a:r>
              <a:rPr lang="en-US" smtClean="0"/>
              <a:t>Month Year</a:t>
            </a:r>
            <a:endParaRPr lang="en-US" dirty="0"/>
          </a:p>
        </p:txBody>
      </p:sp>
      <p:sp>
        <p:nvSpPr>
          <p:cNvPr id="6" name="Footer Placeholder 5"/>
          <p:cNvSpPr>
            <a:spLocks noGrp="1"/>
          </p:cNvSpPr>
          <p:nvPr>
            <p:ph type="ftr" idx="12"/>
          </p:nvPr>
        </p:nvSpPr>
        <p:spPr/>
        <p:txBody>
          <a:bodyPr/>
          <a:lstStyle/>
          <a:p>
            <a:r>
              <a:rPr lang="en-US" smtClean="0"/>
              <a:t>John Doe, Some Company</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76887077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smtClean="0"/>
              <a:t>doc.: IEEE 802.11-yy/xxxxr0</a:t>
            </a:r>
            <a:endParaRPr lang="en-US" dirty="0"/>
          </a:p>
        </p:txBody>
      </p:sp>
      <p:sp>
        <p:nvSpPr>
          <p:cNvPr id="5" name="Date Placeholder 4"/>
          <p:cNvSpPr>
            <a:spLocks noGrp="1"/>
          </p:cNvSpPr>
          <p:nvPr>
            <p:ph type="dt" idx="11"/>
          </p:nvPr>
        </p:nvSpPr>
        <p:spPr/>
        <p:txBody>
          <a:bodyPr/>
          <a:lstStyle/>
          <a:p>
            <a:r>
              <a:rPr lang="en-US" smtClean="0"/>
              <a:t>Month Year</a:t>
            </a:r>
            <a:endParaRPr lang="en-US" dirty="0"/>
          </a:p>
        </p:txBody>
      </p:sp>
      <p:sp>
        <p:nvSpPr>
          <p:cNvPr id="6" name="Footer Placeholder 5"/>
          <p:cNvSpPr>
            <a:spLocks noGrp="1"/>
          </p:cNvSpPr>
          <p:nvPr>
            <p:ph type="ftr" idx="12"/>
          </p:nvPr>
        </p:nvSpPr>
        <p:spPr/>
        <p:txBody>
          <a:bodyPr/>
          <a:lstStyle/>
          <a:p>
            <a:r>
              <a:rPr lang="en-US" smtClean="0"/>
              <a:t>John Doe, Some Company</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195883134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smtClean="0"/>
              <a:t>doc.: IEEE 802.11-yy/xxxxr0</a:t>
            </a:r>
            <a:endParaRPr lang="en-US" dirty="0"/>
          </a:p>
        </p:txBody>
      </p:sp>
      <p:sp>
        <p:nvSpPr>
          <p:cNvPr id="5" name="Date Placeholder 4"/>
          <p:cNvSpPr>
            <a:spLocks noGrp="1"/>
          </p:cNvSpPr>
          <p:nvPr>
            <p:ph type="dt" idx="11"/>
          </p:nvPr>
        </p:nvSpPr>
        <p:spPr/>
        <p:txBody>
          <a:bodyPr/>
          <a:lstStyle/>
          <a:p>
            <a:r>
              <a:rPr lang="en-US" smtClean="0"/>
              <a:t>Month Year</a:t>
            </a:r>
            <a:endParaRPr lang="en-US" dirty="0"/>
          </a:p>
        </p:txBody>
      </p:sp>
      <p:sp>
        <p:nvSpPr>
          <p:cNvPr id="6" name="Footer Placeholder 5"/>
          <p:cNvSpPr>
            <a:spLocks noGrp="1"/>
          </p:cNvSpPr>
          <p:nvPr>
            <p:ph type="ftr" idx="12"/>
          </p:nvPr>
        </p:nvSpPr>
        <p:spPr/>
        <p:txBody>
          <a:bodyPr/>
          <a:lstStyle/>
          <a:p>
            <a:r>
              <a:rPr lang="en-US" smtClean="0"/>
              <a:t>John Doe, Some Company</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5570861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smtClean="0"/>
              <a:t>doc.: IEEE 802.11-yy/xxxxr0</a:t>
            </a:r>
            <a:endParaRPr lang="en-US" dirty="0"/>
          </a:p>
        </p:txBody>
      </p:sp>
      <p:sp>
        <p:nvSpPr>
          <p:cNvPr id="5" name="Date Placeholder 4"/>
          <p:cNvSpPr>
            <a:spLocks noGrp="1"/>
          </p:cNvSpPr>
          <p:nvPr>
            <p:ph type="dt" idx="11"/>
          </p:nvPr>
        </p:nvSpPr>
        <p:spPr/>
        <p:txBody>
          <a:bodyPr/>
          <a:lstStyle/>
          <a:p>
            <a:r>
              <a:rPr lang="en-US" smtClean="0"/>
              <a:t>Month Year</a:t>
            </a:r>
            <a:endParaRPr lang="en-US" dirty="0"/>
          </a:p>
        </p:txBody>
      </p:sp>
      <p:sp>
        <p:nvSpPr>
          <p:cNvPr id="6" name="Footer Placeholder 5"/>
          <p:cNvSpPr>
            <a:spLocks noGrp="1"/>
          </p:cNvSpPr>
          <p:nvPr>
            <p:ph type="ftr" idx="12"/>
          </p:nvPr>
        </p:nvSpPr>
        <p:spPr/>
        <p:txBody>
          <a:bodyPr/>
          <a:lstStyle/>
          <a:p>
            <a:r>
              <a:rPr lang="en-US" smtClean="0"/>
              <a:t>John Doe, Some Company</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18</a:t>
            </a:fld>
            <a:endParaRPr lang="en-US" dirty="0"/>
          </a:p>
        </p:txBody>
      </p:sp>
    </p:spTree>
    <p:extLst>
      <p:ext uri="{BB962C8B-B14F-4D97-AF65-F5344CB8AC3E}">
        <p14:creationId xmlns:p14="http://schemas.microsoft.com/office/powerpoint/2010/main" val="276922429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smtClean="0"/>
              <a:t>doc.: IEEE 802.11-yy/xxxxr0</a:t>
            </a:r>
            <a:endParaRPr lang="en-US" dirty="0"/>
          </a:p>
        </p:txBody>
      </p:sp>
      <p:sp>
        <p:nvSpPr>
          <p:cNvPr id="5" name="Date Placeholder 4"/>
          <p:cNvSpPr>
            <a:spLocks noGrp="1"/>
          </p:cNvSpPr>
          <p:nvPr>
            <p:ph type="dt" idx="11"/>
          </p:nvPr>
        </p:nvSpPr>
        <p:spPr/>
        <p:txBody>
          <a:bodyPr/>
          <a:lstStyle/>
          <a:p>
            <a:r>
              <a:rPr lang="en-US" smtClean="0"/>
              <a:t>Month Year</a:t>
            </a:r>
            <a:endParaRPr lang="en-US" dirty="0"/>
          </a:p>
        </p:txBody>
      </p:sp>
      <p:sp>
        <p:nvSpPr>
          <p:cNvPr id="6" name="Footer Placeholder 5"/>
          <p:cNvSpPr>
            <a:spLocks noGrp="1"/>
          </p:cNvSpPr>
          <p:nvPr>
            <p:ph type="ftr" idx="12"/>
          </p:nvPr>
        </p:nvSpPr>
        <p:spPr/>
        <p:txBody>
          <a:bodyPr/>
          <a:lstStyle/>
          <a:p>
            <a:r>
              <a:rPr lang="en-US" smtClean="0"/>
              <a:t>John Doe, Some Company</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19</a:t>
            </a:fld>
            <a:endParaRPr lang="en-US" dirty="0"/>
          </a:p>
        </p:txBody>
      </p:sp>
    </p:spTree>
    <p:extLst>
      <p:ext uri="{BB962C8B-B14F-4D97-AF65-F5344CB8AC3E}">
        <p14:creationId xmlns:p14="http://schemas.microsoft.com/office/powerpoint/2010/main" val="129496362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smtClean="0"/>
              <a:t>doc.: IEEE 802.11-yy/xxxxr0</a:t>
            </a:r>
            <a:endParaRPr lang="en-US" dirty="0"/>
          </a:p>
        </p:txBody>
      </p:sp>
      <p:sp>
        <p:nvSpPr>
          <p:cNvPr id="5" name="Date Placeholder 4"/>
          <p:cNvSpPr>
            <a:spLocks noGrp="1"/>
          </p:cNvSpPr>
          <p:nvPr>
            <p:ph type="dt" idx="11"/>
          </p:nvPr>
        </p:nvSpPr>
        <p:spPr/>
        <p:txBody>
          <a:bodyPr/>
          <a:lstStyle/>
          <a:p>
            <a:r>
              <a:rPr lang="en-US" smtClean="0"/>
              <a:t>Month Year</a:t>
            </a:r>
            <a:endParaRPr lang="en-US" dirty="0"/>
          </a:p>
        </p:txBody>
      </p:sp>
      <p:sp>
        <p:nvSpPr>
          <p:cNvPr id="6" name="Footer Placeholder 5"/>
          <p:cNvSpPr>
            <a:spLocks noGrp="1"/>
          </p:cNvSpPr>
          <p:nvPr>
            <p:ph type="ftr" idx="12"/>
          </p:nvPr>
        </p:nvSpPr>
        <p:spPr/>
        <p:txBody>
          <a:bodyPr/>
          <a:lstStyle/>
          <a:p>
            <a:r>
              <a:rPr lang="en-US" smtClean="0"/>
              <a:t>John Doe, Some Company</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20</a:t>
            </a:fld>
            <a:endParaRPr lang="en-US" dirty="0"/>
          </a:p>
        </p:txBody>
      </p:sp>
    </p:spTree>
    <p:extLst>
      <p:ext uri="{BB962C8B-B14F-4D97-AF65-F5344CB8AC3E}">
        <p14:creationId xmlns:p14="http://schemas.microsoft.com/office/powerpoint/2010/main" val="369637701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smtClean="0"/>
              <a:t>doc.: IEEE 802.11-yy/xxxxr0</a:t>
            </a:r>
            <a:endParaRPr lang="en-US" dirty="0"/>
          </a:p>
        </p:txBody>
      </p:sp>
      <p:sp>
        <p:nvSpPr>
          <p:cNvPr id="5" name="Date Placeholder 4"/>
          <p:cNvSpPr>
            <a:spLocks noGrp="1"/>
          </p:cNvSpPr>
          <p:nvPr>
            <p:ph type="dt" idx="11"/>
          </p:nvPr>
        </p:nvSpPr>
        <p:spPr/>
        <p:txBody>
          <a:bodyPr/>
          <a:lstStyle/>
          <a:p>
            <a:r>
              <a:rPr lang="en-US" smtClean="0"/>
              <a:t>Month Year</a:t>
            </a:r>
            <a:endParaRPr lang="en-US" dirty="0"/>
          </a:p>
        </p:txBody>
      </p:sp>
      <p:sp>
        <p:nvSpPr>
          <p:cNvPr id="6" name="Footer Placeholder 5"/>
          <p:cNvSpPr>
            <a:spLocks noGrp="1"/>
          </p:cNvSpPr>
          <p:nvPr>
            <p:ph type="ftr" idx="12"/>
          </p:nvPr>
        </p:nvSpPr>
        <p:spPr/>
        <p:txBody>
          <a:bodyPr/>
          <a:lstStyle/>
          <a:p>
            <a:r>
              <a:rPr lang="en-US" smtClean="0"/>
              <a:t>John Doe, Some Company</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3</a:t>
            </a:fld>
            <a:endParaRPr lang="en-US" dirty="0"/>
          </a:p>
        </p:txBody>
      </p:sp>
    </p:spTree>
    <p:extLst>
      <p:ext uri="{BB962C8B-B14F-4D97-AF65-F5344CB8AC3E}">
        <p14:creationId xmlns:p14="http://schemas.microsoft.com/office/powerpoint/2010/main" val="316454720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smtClean="0"/>
              <a:t>doc.: IEEE 802.11-yy/xxxxr0</a:t>
            </a:r>
            <a:endParaRPr lang="en-US" dirty="0"/>
          </a:p>
        </p:txBody>
      </p:sp>
      <p:sp>
        <p:nvSpPr>
          <p:cNvPr id="5" name="Date Placeholder 4"/>
          <p:cNvSpPr>
            <a:spLocks noGrp="1"/>
          </p:cNvSpPr>
          <p:nvPr>
            <p:ph type="dt" idx="11"/>
          </p:nvPr>
        </p:nvSpPr>
        <p:spPr/>
        <p:txBody>
          <a:bodyPr/>
          <a:lstStyle/>
          <a:p>
            <a:r>
              <a:rPr lang="en-US" smtClean="0"/>
              <a:t>Month Year</a:t>
            </a:r>
            <a:endParaRPr lang="en-US" dirty="0"/>
          </a:p>
        </p:txBody>
      </p:sp>
      <p:sp>
        <p:nvSpPr>
          <p:cNvPr id="6" name="Footer Placeholder 5"/>
          <p:cNvSpPr>
            <a:spLocks noGrp="1"/>
          </p:cNvSpPr>
          <p:nvPr>
            <p:ph type="ftr" idx="12"/>
          </p:nvPr>
        </p:nvSpPr>
        <p:spPr/>
        <p:txBody>
          <a:bodyPr/>
          <a:lstStyle/>
          <a:p>
            <a:r>
              <a:rPr lang="en-US" smtClean="0"/>
              <a:t>John Doe, Some Company</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21</a:t>
            </a:fld>
            <a:endParaRPr lang="en-US" dirty="0"/>
          </a:p>
        </p:txBody>
      </p:sp>
    </p:spTree>
    <p:extLst>
      <p:ext uri="{BB962C8B-B14F-4D97-AF65-F5344CB8AC3E}">
        <p14:creationId xmlns:p14="http://schemas.microsoft.com/office/powerpoint/2010/main" val="88627614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smtClean="0"/>
              <a:t>doc.: IEEE 802.11-yy/xxxxr0</a:t>
            </a:r>
            <a:endParaRPr lang="en-US" dirty="0"/>
          </a:p>
        </p:txBody>
      </p:sp>
      <p:sp>
        <p:nvSpPr>
          <p:cNvPr id="5" name="Date Placeholder 4"/>
          <p:cNvSpPr>
            <a:spLocks noGrp="1"/>
          </p:cNvSpPr>
          <p:nvPr>
            <p:ph type="dt" idx="11"/>
          </p:nvPr>
        </p:nvSpPr>
        <p:spPr/>
        <p:txBody>
          <a:bodyPr/>
          <a:lstStyle/>
          <a:p>
            <a:r>
              <a:rPr lang="en-US" smtClean="0"/>
              <a:t>Month Year</a:t>
            </a:r>
            <a:endParaRPr lang="en-US" dirty="0"/>
          </a:p>
        </p:txBody>
      </p:sp>
      <p:sp>
        <p:nvSpPr>
          <p:cNvPr id="6" name="Footer Placeholder 5"/>
          <p:cNvSpPr>
            <a:spLocks noGrp="1"/>
          </p:cNvSpPr>
          <p:nvPr>
            <p:ph type="ftr" idx="12"/>
          </p:nvPr>
        </p:nvSpPr>
        <p:spPr/>
        <p:txBody>
          <a:bodyPr/>
          <a:lstStyle/>
          <a:p>
            <a:r>
              <a:rPr lang="en-US" smtClean="0"/>
              <a:t>John Doe, Some Company</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22</a:t>
            </a:fld>
            <a:endParaRPr lang="en-US" dirty="0"/>
          </a:p>
        </p:txBody>
      </p:sp>
    </p:spTree>
    <p:extLst>
      <p:ext uri="{BB962C8B-B14F-4D97-AF65-F5344CB8AC3E}">
        <p14:creationId xmlns:p14="http://schemas.microsoft.com/office/powerpoint/2010/main" val="58643749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smtClean="0"/>
              <a:t>doc.: IEEE 802.11-yy/xxxxr0</a:t>
            </a:r>
            <a:endParaRPr lang="en-US" dirty="0"/>
          </a:p>
        </p:txBody>
      </p:sp>
      <p:sp>
        <p:nvSpPr>
          <p:cNvPr id="5" name="Date Placeholder 4"/>
          <p:cNvSpPr>
            <a:spLocks noGrp="1"/>
          </p:cNvSpPr>
          <p:nvPr>
            <p:ph type="dt" idx="11"/>
          </p:nvPr>
        </p:nvSpPr>
        <p:spPr/>
        <p:txBody>
          <a:bodyPr/>
          <a:lstStyle/>
          <a:p>
            <a:r>
              <a:rPr lang="en-US" smtClean="0"/>
              <a:t>Month Year</a:t>
            </a:r>
            <a:endParaRPr lang="en-US" dirty="0"/>
          </a:p>
        </p:txBody>
      </p:sp>
      <p:sp>
        <p:nvSpPr>
          <p:cNvPr id="6" name="Footer Placeholder 5"/>
          <p:cNvSpPr>
            <a:spLocks noGrp="1"/>
          </p:cNvSpPr>
          <p:nvPr>
            <p:ph type="ftr" idx="12"/>
          </p:nvPr>
        </p:nvSpPr>
        <p:spPr/>
        <p:txBody>
          <a:bodyPr/>
          <a:lstStyle/>
          <a:p>
            <a:r>
              <a:rPr lang="en-US" smtClean="0"/>
              <a:t>John Doe, Some Company</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23</a:t>
            </a:fld>
            <a:endParaRPr lang="en-US" dirty="0"/>
          </a:p>
        </p:txBody>
      </p:sp>
    </p:spTree>
    <p:extLst>
      <p:ext uri="{BB962C8B-B14F-4D97-AF65-F5344CB8AC3E}">
        <p14:creationId xmlns:p14="http://schemas.microsoft.com/office/powerpoint/2010/main" val="262136887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smtClean="0"/>
              <a:t>doc.: IEEE 802.11-yy/xxxxr0</a:t>
            </a:r>
            <a:endParaRPr lang="en-US" dirty="0"/>
          </a:p>
        </p:txBody>
      </p:sp>
      <p:sp>
        <p:nvSpPr>
          <p:cNvPr id="5" name="Date Placeholder 4"/>
          <p:cNvSpPr>
            <a:spLocks noGrp="1"/>
          </p:cNvSpPr>
          <p:nvPr>
            <p:ph type="dt" idx="11"/>
          </p:nvPr>
        </p:nvSpPr>
        <p:spPr/>
        <p:txBody>
          <a:bodyPr/>
          <a:lstStyle/>
          <a:p>
            <a:r>
              <a:rPr lang="en-US" smtClean="0"/>
              <a:t>Month Year</a:t>
            </a:r>
            <a:endParaRPr lang="en-US" dirty="0"/>
          </a:p>
        </p:txBody>
      </p:sp>
      <p:sp>
        <p:nvSpPr>
          <p:cNvPr id="6" name="Footer Placeholder 5"/>
          <p:cNvSpPr>
            <a:spLocks noGrp="1"/>
          </p:cNvSpPr>
          <p:nvPr>
            <p:ph type="ftr" idx="12"/>
          </p:nvPr>
        </p:nvSpPr>
        <p:spPr/>
        <p:txBody>
          <a:bodyPr/>
          <a:lstStyle/>
          <a:p>
            <a:r>
              <a:rPr lang="en-US" smtClean="0"/>
              <a:t>John Doe, Some Company</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24</a:t>
            </a:fld>
            <a:endParaRPr lang="en-US" dirty="0"/>
          </a:p>
        </p:txBody>
      </p:sp>
    </p:spTree>
    <p:extLst>
      <p:ext uri="{BB962C8B-B14F-4D97-AF65-F5344CB8AC3E}">
        <p14:creationId xmlns:p14="http://schemas.microsoft.com/office/powerpoint/2010/main" val="177084039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smtClean="0"/>
              <a:t>doc.: IEEE 802.11-yy/xxxxr0</a:t>
            </a:r>
            <a:endParaRPr lang="en-US" dirty="0"/>
          </a:p>
        </p:txBody>
      </p:sp>
      <p:sp>
        <p:nvSpPr>
          <p:cNvPr id="5" name="Date Placeholder 4"/>
          <p:cNvSpPr>
            <a:spLocks noGrp="1"/>
          </p:cNvSpPr>
          <p:nvPr>
            <p:ph type="dt" idx="11"/>
          </p:nvPr>
        </p:nvSpPr>
        <p:spPr/>
        <p:txBody>
          <a:bodyPr/>
          <a:lstStyle/>
          <a:p>
            <a:r>
              <a:rPr lang="en-US" smtClean="0"/>
              <a:t>Month Year</a:t>
            </a:r>
            <a:endParaRPr lang="en-US" dirty="0"/>
          </a:p>
        </p:txBody>
      </p:sp>
      <p:sp>
        <p:nvSpPr>
          <p:cNvPr id="6" name="Footer Placeholder 5"/>
          <p:cNvSpPr>
            <a:spLocks noGrp="1"/>
          </p:cNvSpPr>
          <p:nvPr>
            <p:ph type="ftr" idx="12"/>
          </p:nvPr>
        </p:nvSpPr>
        <p:spPr/>
        <p:txBody>
          <a:bodyPr/>
          <a:lstStyle/>
          <a:p>
            <a:r>
              <a:rPr lang="en-US" smtClean="0"/>
              <a:t>John Doe, Some Company</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25</a:t>
            </a:fld>
            <a:endParaRPr lang="en-US" dirty="0"/>
          </a:p>
        </p:txBody>
      </p:sp>
    </p:spTree>
    <p:extLst>
      <p:ext uri="{BB962C8B-B14F-4D97-AF65-F5344CB8AC3E}">
        <p14:creationId xmlns:p14="http://schemas.microsoft.com/office/powerpoint/2010/main" val="146215651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smtClean="0"/>
              <a:t>doc.: IEEE 802.11-yy/xxxxr0</a:t>
            </a:r>
            <a:endParaRPr lang="en-US" dirty="0"/>
          </a:p>
        </p:txBody>
      </p:sp>
      <p:sp>
        <p:nvSpPr>
          <p:cNvPr id="5" name="Date Placeholder 4"/>
          <p:cNvSpPr>
            <a:spLocks noGrp="1"/>
          </p:cNvSpPr>
          <p:nvPr>
            <p:ph type="dt" idx="11"/>
          </p:nvPr>
        </p:nvSpPr>
        <p:spPr/>
        <p:txBody>
          <a:bodyPr/>
          <a:lstStyle/>
          <a:p>
            <a:r>
              <a:rPr lang="en-US" smtClean="0"/>
              <a:t>Month Year</a:t>
            </a:r>
            <a:endParaRPr lang="en-US" dirty="0"/>
          </a:p>
        </p:txBody>
      </p:sp>
      <p:sp>
        <p:nvSpPr>
          <p:cNvPr id="6" name="Footer Placeholder 5"/>
          <p:cNvSpPr>
            <a:spLocks noGrp="1"/>
          </p:cNvSpPr>
          <p:nvPr>
            <p:ph type="ftr" idx="12"/>
          </p:nvPr>
        </p:nvSpPr>
        <p:spPr/>
        <p:txBody>
          <a:bodyPr/>
          <a:lstStyle/>
          <a:p>
            <a:r>
              <a:rPr lang="en-US" smtClean="0"/>
              <a:t>John Doe, Some Company</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26</a:t>
            </a:fld>
            <a:endParaRPr lang="en-US" dirty="0"/>
          </a:p>
        </p:txBody>
      </p:sp>
    </p:spTree>
    <p:extLst>
      <p:ext uri="{BB962C8B-B14F-4D97-AF65-F5344CB8AC3E}">
        <p14:creationId xmlns:p14="http://schemas.microsoft.com/office/powerpoint/2010/main" val="281690650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smtClean="0"/>
              <a:t>doc.: IEEE 802.11-yy/xxxxr0</a:t>
            </a:r>
            <a:endParaRPr lang="en-US" dirty="0"/>
          </a:p>
        </p:txBody>
      </p:sp>
      <p:sp>
        <p:nvSpPr>
          <p:cNvPr id="5" name="Date Placeholder 4"/>
          <p:cNvSpPr>
            <a:spLocks noGrp="1"/>
          </p:cNvSpPr>
          <p:nvPr>
            <p:ph type="dt" idx="11"/>
          </p:nvPr>
        </p:nvSpPr>
        <p:spPr/>
        <p:txBody>
          <a:bodyPr/>
          <a:lstStyle/>
          <a:p>
            <a:r>
              <a:rPr lang="en-US" smtClean="0"/>
              <a:t>Month Year</a:t>
            </a:r>
            <a:endParaRPr lang="en-US" dirty="0"/>
          </a:p>
        </p:txBody>
      </p:sp>
      <p:sp>
        <p:nvSpPr>
          <p:cNvPr id="6" name="Footer Placeholder 5"/>
          <p:cNvSpPr>
            <a:spLocks noGrp="1"/>
          </p:cNvSpPr>
          <p:nvPr>
            <p:ph type="ftr" idx="12"/>
          </p:nvPr>
        </p:nvSpPr>
        <p:spPr/>
        <p:txBody>
          <a:bodyPr/>
          <a:lstStyle/>
          <a:p>
            <a:r>
              <a:rPr lang="en-US" smtClean="0"/>
              <a:t>John Doe, Some Company</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27</a:t>
            </a:fld>
            <a:endParaRPr lang="en-US" dirty="0"/>
          </a:p>
        </p:txBody>
      </p:sp>
    </p:spTree>
    <p:extLst>
      <p:ext uri="{BB962C8B-B14F-4D97-AF65-F5344CB8AC3E}">
        <p14:creationId xmlns:p14="http://schemas.microsoft.com/office/powerpoint/2010/main" val="112546076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smtClean="0"/>
              <a:t>doc.: IEEE 802.11-yy/xxxxr0</a:t>
            </a:r>
            <a:endParaRPr lang="en-US" dirty="0"/>
          </a:p>
        </p:txBody>
      </p:sp>
      <p:sp>
        <p:nvSpPr>
          <p:cNvPr id="5" name="Date Placeholder 4"/>
          <p:cNvSpPr>
            <a:spLocks noGrp="1"/>
          </p:cNvSpPr>
          <p:nvPr>
            <p:ph type="dt" idx="11"/>
          </p:nvPr>
        </p:nvSpPr>
        <p:spPr/>
        <p:txBody>
          <a:bodyPr/>
          <a:lstStyle/>
          <a:p>
            <a:r>
              <a:rPr lang="en-US" smtClean="0"/>
              <a:t>Month Year</a:t>
            </a:r>
            <a:endParaRPr lang="en-US" dirty="0"/>
          </a:p>
        </p:txBody>
      </p:sp>
      <p:sp>
        <p:nvSpPr>
          <p:cNvPr id="6" name="Footer Placeholder 5"/>
          <p:cNvSpPr>
            <a:spLocks noGrp="1"/>
          </p:cNvSpPr>
          <p:nvPr>
            <p:ph type="ftr" idx="12"/>
          </p:nvPr>
        </p:nvSpPr>
        <p:spPr/>
        <p:txBody>
          <a:bodyPr/>
          <a:lstStyle/>
          <a:p>
            <a:r>
              <a:rPr lang="en-US" smtClean="0"/>
              <a:t>John Doe, Some Company</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28</a:t>
            </a:fld>
            <a:endParaRPr lang="en-US" dirty="0"/>
          </a:p>
        </p:txBody>
      </p:sp>
    </p:spTree>
    <p:extLst>
      <p:ext uri="{BB962C8B-B14F-4D97-AF65-F5344CB8AC3E}">
        <p14:creationId xmlns:p14="http://schemas.microsoft.com/office/powerpoint/2010/main" val="1907209424"/>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smtClean="0"/>
              <a:t>doc.: IEEE 802.11-yy/xxxxr0</a:t>
            </a:r>
            <a:endParaRPr lang="en-US" dirty="0"/>
          </a:p>
        </p:txBody>
      </p:sp>
      <p:sp>
        <p:nvSpPr>
          <p:cNvPr id="5" name="Date Placeholder 4"/>
          <p:cNvSpPr>
            <a:spLocks noGrp="1"/>
          </p:cNvSpPr>
          <p:nvPr>
            <p:ph type="dt" idx="11"/>
          </p:nvPr>
        </p:nvSpPr>
        <p:spPr/>
        <p:txBody>
          <a:bodyPr/>
          <a:lstStyle/>
          <a:p>
            <a:r>
              <a:rPr lang="en-US" smtClean="0"/>
              <a:t>Month Year</a:t>
            </a:r>
            <a:endParaRPr lang="en-US" dirty="0"/>
          </a:p>
        </p:txBody>
      </p:sp>
      <p:sp>
        <p:nvSpPr>
          <p:cNvPr id="6" name="Footer Placeholder 5"/>
          <p:cNvSpPr>
            <a:spLocks noGrp="1"/>
          </p:cNvSpPr>
          <p:nvPr>
            <p:ph type="ftr" idx="12"/>
          </p:nvPr>
        </p:nvSpPr>
        <p:spPr/>
        <p:txBody>
          <a:bodyPr/>
          <a:lstStyle/>
          <a:p>
            <a:r>
              <a:rPr lang="en-US" smtClean="0"/>
              <a:t>John Doe, Some Company</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29</a:t>
            </a:fld>
            <a:endParaRPr lang="en-US" dirty="0"/>
          </a:p>
        </p:txBody>
      </p:sp>
    </p:spTree>
    <p:extLst>
      <p:ext uri="{BB962C8B-B14F-4D97-AF65-F5344CB8AC3E}">
        <p14:creationId xmlns:p14="http://schemas.microsoft.com/office/powerpoint/2010/main" val="3978204405"/>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smtClean="0"/>
              <a:t>doc.: IEEE 802.11-yy/xxxxr0</a:t>
            </a:r>
            <a:endParaRPr lang="en-US" dirty="0"/>
          </a:p>
        </p:txBody>
      </p:sp>
      <p:sp>
        <p:nvSpPr>
          <p:cNvPr id="5" name="Date Placeholder 4"/>
          <p:cNvSpPr>
            <a:spLocks noGrp="1"/>
          </p:cNvSpPr>
          <p:nvPr>
            <p:ph type="dt" idx="11"/>
          </p:nvPr>
        </p:nvSpPr>
        <p:spPr/>
        <p:txBody>
          <a:bodyPr/>
          <a:lstStyle/>
          <a:p>
            <a:r>
              <a:rPr lang="en-US" smtClean="0"/>
              <a:t>Month Year</a:t>
            </a:r>
            <a:endParaRPr lang="en-US" dirty="0"/>
          </a:p>
        </p:txBody>
      </p:sp>
      <p:sp>
        <p:nvSpPr>
          <p:cNvPr id="6" name="Footer Placeholder 5"/>
          <p:cNvSpPr>
            <a:spLocks noGrp="1"/>
          </p:cNvSpPr>
          <p:nvPr>
            <p:ph type="ftr" idx="12"/>
          </p:nvPr>
        </p:nvSpPr>
        <p:spPr/>
        <p:txBody>
          <a:bodyPr/>
          <a:lstStyle/>
          <a:p>
            <a:r>
              <a:rPr lang="en-US" smtClean="0"/>
              <a:t>John Doe, Some Company</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30</a:t>
            </a:fld>
            <a:endParaRPr lang="en-US" dirty="0"/>
          </a:p>
        </p:txBody>
      </p:sp>
    </p:spTree>
    <p:extLst>
      <p:ext uri="{BB962C8B-B14F-4D97-AF65-F5344CB8AC3E}">
        <p14:creationId xmlns:p14="http://schemas.microsoft.com/office/powerpoint/2010/main" val="96893425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smtClean="0"/>
              <a:t>doc.: IEEE 802.11-yy/xxxxr0</a:t>
            </a:r>
            <a:endParaRPr lang="en-US" dirty="0"/>
          </a:p>
        </p:txBody>
      </p:sp>
      <p:sp>
        <p:nvSpPr>
          <p:cNvPr id="5" name="Date Placeholder 4"/>
          <p:cNvSpPr>
            <a:spLocks noGrp="1"/>
          </p:cNvSpPr>
          <p:nvPr>
            <p:ph type="dt" idx="11"/>
          </p:nvPr>
        </p:nvSpPr>
        <p:spPr/>
        <p:txBody>
          <a:bodyPr/>
          <a:lstStyle/>
          <a:p>
            <a:r>
              <a:rPr lang="en-US" smtClean="0"/>
              <a:t>Month Year</a:t>
            </a:r>
            <a:endParaRPr lang="en-US" dirty="0"/>
          </a:p>
        </p:txBody>
      </p:sp>
      <p:sp>
        <p:nvSpPr>
          <p:cNvPr id="6" name="Footer Placeholder 5"/>
          <p:cNvSpPr>
            <a:spLocks noGrp="1"/>
          </p:cNvSpPr>
          <p:nvPr>
            <p:ph type="ftr" idx="12"/>
          </p:nvPr>
        </p:nvSpPr>
        <p:spPr/>
        <p:txBody>
          <a:bodyPr/>
          <a:lstStyle/>
          <a:p>
            <a:r>
              <a:rPr lang="en-US" smtClean="0"/>
              <a:t>John Doe, Some Company</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4</a:t>
            </a:fld>
            <a:endParaRPr lang="en-US" dirty="0"/>
          </a:p>
        </p:txBody>
      </p:sp>
    </p:spTree>
    <p:extLst>
      <p:ext uri="{BB962C8B-B14F-4D97-AF65-F5344CB8AC3E}">
        <p14:creationId xmlns:p14="http://schemas.microsoft.com/office/powerpoint/2010/main" val="369231671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smtClean="0"/>
              <a:t>doc.: IEEE 802.11-yy/xxxxr0</a:t>
            </a:r>
            <a:endParaRPr lang="en-US" dirty="0"/>
          </a:p>
        </p:txBody>
      </p:sp>
      <p:sp>
        <p:nvSpPr>
          <p:cNvPr id="5" name="Date Placeholder 4"/>
          <p:cNvSpPr>
            <a:spLocks noGrp="1"/>
          </p:cNvSpPr>
          <p:nvPr>
            <p:ph type="dt" idx="11"/>
          </p:nvPr>
        </p:nvSpPr>
        <p:spPr/>
        <p:txBody>
          <a:bodyPr/>
          <a:lstStyle/>
          <a:p>
            <a:r>
              <a:rPr lang="en-US" smtClean="0"/>
              <a:t>Month Year</a:t>
            </a:r>
            <a:endParaRPr lang="en-US" dirty="0"/>
          </a:p>
        </p:txBody>
      </p:sp>
      <p:sp>
        <p:nvSpPr>
          <p:cNvPr id="6" name="Footer Placeholder 5"/>
          <p:cNvSpPr>
            <a:spLocks noGrp="1"/>
          </p:cNvSpPr>
          <p:nvPr>
            <p:ph type="ftr" idx="12"/>
          </p:nvPr>
        </p:nvSpPr>
        <p:spPr/>
        <p:txBody>
          <a:bodyPr/>
          <a:lstStyle/>
          <a:p>
            <a:r>
              <a:rPr lang="en-US" smtClean="0"/>
              <a:t>John Doe, Some Company</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31</a:t>
            </a:fld>
            <a:endParaRPr lang="en-US" dirty="0"/>
          </a:p>
        </p:txBody>
      </p:sp>
    </p:spTree>
    <p:extLst>
      <p:ext uri="{BB962C8B-B14F-4D97-AF65-F5344CB8AC3E}">
        <p14:creationId xmlns:p14="http://schemas.microsoft.com/office/powerpoint/2010/main" val="3108207952"/>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smtClean="0"/>
              <a:t>doc.: IEEE 802.11-yy/xxxxr0</a:t>
            </a:r>
            <a:endParaRPr lang="en-US" dirty="0"/>
          </a:p>
        </p:txBody>
      </p:sp>
      <p:sp>
        <p:nvSpPr>
          <p:cNvPr id="5" name="Date Placeholder 4"/>
          <p:cNvSpPr>
            <a:spLocks noGrp="1"/>
          </p:cNvSpPr>
          <p:nvPr>
            <p:ph type="dt" idx="11"/>
          </p:nvPr>
        </p:nvSpPr>
        <p:spPr/>
        <p:txBody>
          <a:bodyPr/>
          <a:lstStyle/>
          <a:p>
            <a:r>
              <a:rPr lang="en-US" smtClean="0"/>
              <a:t>Month Year</a:t>
            </a:r>
            <a:endParaRPr lang="en-US" dirty="0"/>
          </a:p>
        </p:txBody>
      </p:sp>
      <p:sp>
        <p:nvSpPr>
          <p:cNvPr id="6" name="Footer Placeholder 5"/>
          <p:cNvSpPr>
            <a:spLocks noGrp="1"/>
          </p:cNvSpPr>
          <p:nvPr>
            <p:ph type="ftr" idx="12"/>
          </p:nvPr>
        </p:nvSpPr>
        <p:spPr/>
        <p:txBody>
          <a:bodyPr/>
          <a:lstStyle/>
          <a:p>
            <a:r>
              <a:rPr lang="en-US" smtClean="0"/>
              <a:t>John Doe, Some Company</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32</a:t>
            </a:fld>
            <a:endParaRPr lang="en-US" dirty="0"/>
          </a:p>
        </p:txBody>
      </p:sp>
    </p:spTree>
    <p:extLst>
      <p:ext uri="{BB962C8B-B14F-4D97-AF65-F5344CB8AC3E}">
        <p14:creationId xmlns:p14="http://schemas.microsoft.com/office/powerpoint/2010/main" val="1685559067"/>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smtClean="0"/>
              <a:t>doc.: IEEE 802.11-yy/xxxxr0</a:t>
            </a:r>
            <a:endParaRPr lang="en-US" dirty="0"/>
          </a:p>
        </p:txBody>
      </p:sp>
      <p:sp>
        <p:nvSpPr>
          <p:cNvPr id="5" name="Date Placeholder 4"/>
          <p:cNvSpPr>
            <a:spLocks noGrp="1"/>
          </p:cNvSpPr>
          <p:nvPr>
            <p:ph type="dt" idx="11"/>
          </p:nvPr>
        </p:nvSpPr>
        <p:spPr/>
        <p:txBody>
          <a:bodyPr/>
          <a:lstStyle/>
          <a:p>
            <a:r>
              <a:rPr lang="en-US" smtClean="0"/>
              <a:t>Month Year</a:t>
            </a:r>
            <a:endParaRPr lang="en-US" dirty="0"/>
          </a:p>
        </p:txBody>
      </p:sp>
      <p:sp>
        <p:nvSpPr>
          <p:cNvPr id="6" name="Footer Placeholder 5"/>
          <p:cNvSpPr>
            <a:spLocks noGrp="1"/>
          </p:cNvSpPr>
          <p:nvPr>
            <p:ph type="ftr" idx="12"/>
          </p:nvPr>
        </p:nvSpPr>
        <p:spPr/>
        <p:txBody>
          <a:bodyPr/>
          <a:lstStyle/>
          <a:p>
            <a:r>
              <a:rPr lang="en-US" smtClean="0"/>
              <a:t>John Doe, Some Company</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33</a:t>
            </a:fld>
            <a:endParaRPr lang="en-US" dirty="0"/>
          </a:p>
        </p:txBody>
      </p:sp>
    </p:spTree>
    <p:extLst>
      <p:ext uri="{BB962C8B-B14F-4D97-AF65-F5344CB8AC3E}">
        <p14:creationId xmlns:p14="http://schemas.microsoft.com/office/powerpoint/2010/main" val="259848931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smtClean="0"/>
              <a:t>doc.: IEEE 802.11-yy/xxxxr0</a:t>
            </a:r>
            <a:endParaRPr lang="en-US" dirty="0"/>
          </a:p>
        </p:txBody>
      </p:sp>
      <p:sp>
        <p:nvSpPr>
          <p:cNvPr id="5" name="Date Placeholder 4"/>
          <p:cNvSpPr>
            <a:spLocks noGrp="1"/>
          </p:cNvSpPr>
          <p:nvPr>
            <p:ph type="dt" idx="11"/>
          </p:nvPr>
        </p:nvSpPr>
        <p:spPr/>
        <p:txBody>
          <a:bodyPr/>
          <a:lstStyle/>
          <a:p>
            <a:r>
              <a:rPr lang="en-US" smtClean="0"/>
              <a:t>Month Year</a:t>
            </a:r>
            <a:endParaRPr lang="en-US" dirty="0"/>
          </a:p>
        </p:txBody>
      </p:sp>
      <p:sp>
        <p:nvSpPr>
          <p:cNvPr id="6" name="Footer Placeholder 5"/>
          <p:cNvSpPr>
            <a:spLocks noGrp="1"/>
          </p:cNvSpPr>
          <p:nvPr>
            <p:ph type="ftr" idx="12"/>
          </p:nvPr>
        </p:nvSpPr>
        <p:spPr/>
        <p:txBody>
          <a:bodyPr/>
          <a:lstStyle/>
          <a:p>
            <a:r>
              <a:rPr lang="en-US" smtClean="0"/>
              <a:t>John Doe, Some Company</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5</a:t>
            </a:fld>
            <a:endParaRPr lang="en-US" dirty="0"/>
          </a:p>
        </p:txBody>
      </p:sp>
    </p:spTree>
    <p:extLst>
      <p:ext uri="{BB962C8B-B14F-4D97-AF65-F5344CB8AC3E}">
        <p14:creationId xmlns:p14="http://schemas.microsoft.com/office/powerpoint/2010/main" val="183986067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smtClean="0"/>
              <a:t>doc.: IEEE 802.11-yy/xxxxr0</a:t>
            </a:r>
            <a:endParaRPr lang="en-US" dirty="0"/>
          </a:p>
        </p:txBody>
      </p:sp>
      <p:sp>
        <p:nvSpPr>
          <p:cNvPr id="5" name="Date Placeholder 4"/>
          <p:cNvSpPr>
            <a:spLocks noGrp="1"/>
          </p:cNvSpPr>
          <p:nvPr>
            <p:ph type="dt" idx="11"/>
          </p:nvPr>
        </p:nvSpPr>
        <p:spPr/>
        <p:txBody>
          <a:bodyPr/>
          <a:lstStyle/>
          <a:p>
            <a:r>
              <a:rPr lang="en-US" smtClean="0"/>
              <a:t>Month Year</a:t>
            </a:r>
            <a:endParaRPr lang="en-US" dirty="0"/>
          </a:p>
        </p:txBody>
      </p:sp>
      <p:sp>
        <p:nvSpPr>
          <p:cNvPr id="6" name="Footer Placeholder 5"/>
          <p:cNvSpPr>
            <a:spLocks noGrp="1"/>
          </p:cNvSpPr>
          <p:nvPr>
            <p:ph type="ftr" idx="12"/>
          </p:nvPr>
        </p:nvSpPr>
        <p:spPr/>
        <p:txBody>
          <a:bodyPr/>
          <a:lstStyle/>
          <a:p>
            <a:r>
              <a:rPr lang="en-US" smtClean="0"/>
              <a:t>John Doe, Some Company</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6</a:t>
            </a:fld>
            <a:endParaRPr lang="en-US" dirty="0"/>
          </a:p>
        </p:txBody>
      </p:sp>
    </p:spTree>
    <p:extLst>
      <p:ext uri="{BB962C8B-B14F-4D97-AF65-F5344CB8AC3E}">
        <p14:creationId xmlns:p14="http://schemas.microsoft.com/office/powerpoint/2010/main" val="324021164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smtClean="0"/>
              <a:t>doc.: IEEE 802.11-yy/xxxxr0</a:t>
            </a:r>
            <a:endParaRPr lang="en-US" dirty="0"/>
          </a:p>
        </p:txBody>
      </p:sp>
      <p:sp>
        <p:nvSpPr>
          <p:cNvPr id="5" name="Date Placeholder 4"/>
          <p:cNvSpPr>
            <a:spLocks noGrp="1"/>
          </p:cNvSpPr>
          <p:nvPr>
            <p:ph type="dt" idx="11"/>
          </p:nvPr>
        </p:nvSpPr>
        <p:spPr/>
        <p:txBody>
          <a:bodyPr/>
          <a:lstStyle/>
          <a:p>
            <a:r>
              <a:rPr lang="en-US" smtClean="0"/>
              <a:t>Month Year</a:t>
            </a:r>
            <a:endParaRPr lang="en-US" dirty="0"/>
          </a:p>
        </p:txBody>
      </p:sp>
      <p:sp>
        <p:nvSpPr>
          <p:cNvPr id="6" name="Footer Placeholder 5"/>
          <p:cNvSpPr>
            <a:spLocks noGrp="1"/>
          </p:cNvSpPr>
          <p:nvPr>
            <p:ph type="ftr" idx="12"/>
          </p:nvPr>
        </p:nvSpPr>
        <p:spPr/>
        <p:txBody>
          <a:bodyPr/>
          <a:lstStyle/>
          <a:p>
            <a:r>
              <a:rPr lang="en-US" smtClean="0"/>
              <a:t>John Doe, Some Company</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7</a:t>
            </a:fld>
            <a:endParaRPr lang="en-US" dirty="0"/>
          </a:p>
        </p:txBody>
      </p:sp>
    </p:spTree>
    <p:extLst>
      <p:ext uri="{BB962C8B-B14F-4D97-AF65-F5344CB8AC3E}">
        <p14:creationId xmlns:p14="http://schemas.microsoft.com/office/powerpoint/2010/main" val="73494126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smtClean="0"/>
              <a:t>doc.: IEEE 802.11-yy/xxxxr0</a:t>
            </a:r>
            <a:endParaRPr lang="en-US" dirty="0"/>
          </a:p>
        </p:txBody>
      </p:sp>
      <p:sp>
        <p:nvSpPr>
          <p:cNvPr id="5" name="Date Placeholder 4"/>
          <p:cNvSpPr>
            <a:spLocks noGrp="1"/>
          </p:cNvSpPr>
          <p:nvPr>
            <p:ph type="dt" idx="11"/>
          </p:nvPr>
        </p:nvSpPr>
        <p:spPr/>
        <p:txBody>
          <a:bodyPr/>
          <a:lstStyle/>
          <a:p>
            <a:r>
              <a:rPr lang="en-US" smtClean="0"/>
              <a:t>Month Year</a:t>
            </a:r>
            <a:endParaRPr lang="en-US" dirty="0"/>
          </a:p>
        </p:txBody>
      </p:sp>
      <p:sp>
        <p:nvSpPr>
          <p:cNvPr id="6" name="Footer Placeholder 5"/>
          <p:cNvSpPr>
            <a:spLocks noGrp="1"/>
          </p:cNvSpPr>
          <p:nvPr>
            <p:ph type="ftr" idx="12"/>
          </p:nvPr>
        </p:nvSpPr>
        <p:spPr/>
        <p:txBody>
          <a:bodyPr/>
          <a:lstStyle/>
          <a:p>
            <a:r>
              <a:rPr lang="en-US" smtClean="0"/>
              <a:t>John Doe, Some Company</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352133052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smtClean="0"/>
              <a:t>doc.: IEEE 802.11-yy/xxxxr0</a:t>
            </a:r>
            <a:endParaRPr lang="en-US" dirty="0"/>
          </a:p>
        </p:txBody>
      </p:sp>
      <p:sp>
        <p:nvSpPr>
          <p:cNvPr id="5" name="Date Placeholder 4"/>
          <p:cNvSpPr>
            <a:spLocks noGrp="1"/>
          </p:cNvSpPr>
          <p:nvPr>
            <p:ph type="dt" idx="11"/>
          </p:nvPr>
        </p:nvSpPr>
        <p:spPr/>
        <p:txBody>
          <a:bodyPr/>
          <a:lstStyle/>
          <a:p>
            <a:r>
              <a:rPr lang="en-US" smtClean="0"/>
              <a:t>Month Year</a:t>
            </a:r>
            <a:endParaRPr lang="en-US" dirty="0"/>
          </a:p>
        </p:txBody>
      </p:sp>
      <p:sp>
        <p:nvSpPr>
          <p:cNvPr id="6" name="Footer Placeholder 5"/>
          <p:cNvSpPr>
            <a:spLocks noGrp="1"/>
          </p:cNvSpPr>
          <p:nvPr>
            <p:ph type="ftr" idx="12"/>
          </p:nvPr>
        </p:nvSpPr>
        <p:spPr/>
        <p:txBody>
          <a:bodyPr/>
          <a:lstStyle/>
          <a:p>
            <a:r>
              <a:rPr lang="en-US" smtClean="0"/>
              <a:t>John Doe, Some Company</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366465336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smtClean="0"/>
              <a:t>doc.: IEEE 802.11-yy/xxxxr0</a:t>
            </a:r>
            <a:endParaRPr lang="en-US" dirty="0"/>
          </a:p>
        </p:txBody>
      </p:sp>
      <p:sp>
        <p:nvSpPr>
          <p:cNvPr id="5" name="Date Placeholder 4"/>
          <p:cNvSpPr>
            <a:spLocks noGrp="1"/>
          </p:cNvSpPr>
          <p:nvPr>
            <p:ph type="dt" idx="11"/>
          </p:nvPr>
        </p:nvSpPr>
        <p:spPr/>
        <p:txBody>
          <a:bodyPr/>
          <a:lstStyle/>
          <a:p>
            <a:r>
              <a:rPr lang="en-US" smtClean="0"/>
              <a:t>Month Year</a:t>
            </a:r>
            <a:endParaRPr lang="en-US" dirty="0"/>
          </a:p>
        </p:txBody>
      </p:sp>
      <p:sp>
        <p:nvSpPr>
          <p:cNvPr id="6" name="Footer Placeholder 5"/>
          <p:cNvSpPr>
            <a:spLocks noGrp="1"/>
          </p:cNvSpPr>
          <p:nvPr>
            <p:ph type="ftr" idx="12"/>
          </p:nvPr>
        </p:nvSpPr>
        <p:spPr/>
        <p:txBody>
          <a:bodyPr/>
          <a:lstStyle/>
          <a:p>
            <a:r>
              <a:rPr lang="en-US" smtClean="0"/>
              <a:t>John Doe, Some Company</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179993612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4267200" y="6475413"/>
            <a:ext cx="606425"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2" name="Rectangle 3"/>
          <p:cNvSpPr>
            <a:spLocks noGrp="1" noChangeArrowheads="1"/>
          </p:cNvSpPr>
          <p:nvPr>
            <p:ph type="dt" idx="15"/>
          </p:nvPr>
        </p:nvSpPr>
        <p:spPr bwMode="auto">
          <a:xfrm>
            <a:off x="685800" y="304800"/>
            <a:ext cx="2286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November 2020</a:t>
            </a:r>
            <a:endParaRPr lang="en-GB" dirty="0"/>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684213" y="304800"/>
            <a:ext cx="2211387" cy="273050"/>
          </a:xfrm>
        </p:spPr>
        <p:txBody>
          <a:bodyPr/>
          <a:lstStyle>
            <a:lvl1pPr>
              <a:defRPr/>
            </a:lvl1pPr>
          </a:lstStyle>
          <a:p>
            <a:r>
              <a:rPr lang="en-US" dirty="0" smtClean="0"/>
              <a:t>November 2020</a:t>
            </a:r>
            <a:endParaRPr lang="en-GB" dirty="0"/>
          </a:p>
        </p:txBody>
      </p:sp>
      <p:sp>
        <p:nvSpPr>
          <p:cNvPr id="3" name="Footer Placeholder 2"/>
          <p:cNvSpPr>
            <a:spLocks noGrp="1"/>
          </p:cNvSpPr>
          <p:nvPr>
            <p:ph type="ftr" idx="11"/>
          </p:nvPr>
        </p:nvSpPr>
        <p:spPr/>
        <p:txBody>
          <a:bodyPr/>
          <a:lstStyle>
            <a:lvl1pPr>
              <a:defRPr/>
            </a:lvl1pPr>
          </a:lstStyle>
          <a:p>
            <a:r>
              <a:rPr lang="en-US" dirty="0"/>
              <a:t>Jay Holcomb (Itron)</a:t>
            </a:r>
            <a:endParaRPr lang="en-GB" dirty="0"/>
          </a:p>
        </p:txBody>
      </p:sp>
      <p:sp>
        <p:nvSpPr>
          <p:cNvPr id="4" name="Slide Number Placeholder 3"/>
          <p:cNvSpPr>
            <a:spLocks noGrp="1"/>
          </p:cNvSpPr>
          <p:nvPr>
            <p:ph type="sldNum" idx="12"/>
          </p:nvPr>
        </p:nvSpPr>
        <p:spPr>
          <a:xfrm>
            <a:off x="4191000" y="6475413"/>
            <a:ext cx="682625"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684213" y="304800"/>
            <a:ext cx="221138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November 2020</a:t>
            </a:r>
            <a:endParaRPr lang="en-GB" dirty="0"/>
          </a:p>
        </p:txBody>
      </p:sp>
      <p:sp>
        <p:nvSpPr>
          <p:cNvPr id="1028" name="Rectangle 4"/>
          <p:cNvSpPr>
            <a:spLocks noGrp="1" noChangeArrowheads="1"/>
          </p:cNvSpPr>
          <p:nvPr>
            <p:ph type="ftr"/>
          </p:nvPr>
        </p:nvSpPr>
        <p:spPr bwMode="auto">
          <a:xfrm>
            <a:off x="5334000"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smtClean="0"/>
              <a:t>Edward Au (Huawei)</a:t>
            </a:r>
            <a:endParaRPr lang="en-GB" dirty="0"/>
          </a:p>
        </p:txBody>
      </p:sp>
      <p:sp>
        <p:nvSpPr>
          <p:cNvPr id="1029" name="Rectangle 5"/>
          <p:cNvSpPr>
            <a:spLocks noGrp="1" noChangeArrowheads="1"/>
          </p:cNvSpPr>
          <p:nvPr>
            <p:ph type="sldNum"/>
          </p:nvPr>
        </p:nvSpPr>
        <p:spPr bwMode="auto">
          <a:xfrm>
            <a:off x="4191000" y="6475413"/>
            <a:ext cx="682625"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728690" y="597222"/>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smtClean="0">
                <a:solidFill>
                  <a:srgbClr val="000000"/>
                </a:solidFill>
              </a:rPr>
              <a:t>Submission</a:t>
            </a:r>
            <a:endParaRPr lang="en-GB" sz="1200" dirty="0">
              <a:solidFill>
                <a:srgbClr val="000000"/>
              </a:solidFill>
            </a:endParaRP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802.18-20/</a:t>
            </a:r>
            <a:r>
              <a:rPr kumimoji="0" lang="en-US"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0149</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-01</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www.acma.gov.au/sites/default/files/2020-11/Amendments-to-the-SRD-Standard-consultation-paper.docx" TargetMode="External"/><Relationship Id="rId2" Type="http://schemas.openxmlformats.org/officeDocument/2006/relationships/notesSlide" Target="../notesSlides/notesSlide10.xml"/><Relationship Id="rId1" Type="http://schemas.openxmlformats.org/officeDocument/2006/relationships/slideLayout" Target="../slideLayouts/slideLayout1.xml"/><Relationship Id="rId4" Type="http://schemas.openxmlformats.org/officeDocument/2006/relationships/hyperlink" Target="https://www.acma.gov.au/sites/default/files/2020-11/Radiocommunications-Short-Range-Devices-Amendment-Standard-2020-No-1.docx" TargetMode="Externa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www.miit.gov.cn/zwgk/wjgs/art/2020/art_fe0b39c37fb94f15bb13c45d9e205110.html"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 Id="rId4" Type="http://schemas.openxmlformats.org/officeDocument/2006/relationships/hyperlink" Target="https://www.miit.gov.cn/cms_files/filemanager/oldfile/miit/n1146295/n7281310/c8113089/part/8113160.zip"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www.soumu.go.jp/menu_news/s-news/01kiban09_02000370.html"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hyperlink" Target="https://www.soumu.go.jp/menu_news/s-news/01kiban09_02000381.html"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hyperlink" Target="http://english.msip.go.kr/web/msipContents/contentsView.do?cateId=_law4&amp;artId=3001321" TargetMode="External"/><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hyperlink" Target="https://www.msit.go.kr/web/msipContents/contentsView.do?cateId=_policycom2&amp;artId=3140715" TargetMode="External"/><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hyperlink" Target="http://english.msip.go.kr/web/msipContents/contentsView.do?cateId=_law4&amp;artId=2942268" TargetMode="External"/><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hyperlink" Target="http://english.msip.go.kr/web/msipContents/contentsView.do?cateId=_law4&amp;artId=3069996" TargetMode="External"/><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3" Type="http://schemas.openxmlformats.org/officeDocument/2006/relationships/hyperlink" Target="https://www.mcmc.gov.my/skmmgovmy/files/65/6517f91b-9628-4781-a718-d315cf9c485a.pdf" TargetMode="External"/><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openxmlformats.org/officeDocument/2006/relationships/hyperlink" Target="https://www.aviation.govt.nz/assets/airspace-and-aerodromes/navigation/CAA_MBIE_Discussion_Document_Unmanned_Dedicated_Radio_Spectrum_August_2020_final.pdf" TargetMode="External"/><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3" Type="http://schemas.openxmlformats.org/officeDocument/2006/relationships/hyperlink" Target="https://www.imda.gov.sg/regulations-and-licensing/Regulations/consultations/Consultation-Papers/2020/Security-Requirements-for-Residential-Gateways" TargetMode="External"/><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3" Type="http://schemas.openxmlformats.org/officeDocument/2006/relationships/hyperlink" Target="https://www.imda.gov.sg/-/media/Imda/Files/Regulations-and-Licensing/Regulations/Consultations/2020/Security-Requirements-for-Residential-Gateways/2020-10-12-RGConsultation-DecisionPaper.pdf?la=en" TargetMode="External"/><Relationship Id="rId2" Type="http://schemas.openxmlformats.org/officeDocument/2006/relationships/notesSlide" Target="../notesSlides/notesSlide28.xml"/><Relationship Id="rId1" Type="http://schemas.openxmlformats.org/officeDocument/2006/relationships/slideLayout" Target="../slideLayouts/slideLayout1.xml"/><Relationship Id="rId5" Type="http://schemas.openxmlformats.org/officeDocument/2006/relationships/hyperlink" Target="https://www.imda.gov.sg/-/media/Imda/Files/News-and-Events/Media-Room/Media-Releases/10/Key-Cybersecurity-Requirements-by-IMDA.pdf?la=en" TargetMode="External"/><Relationship Id="rId4" Type="http://schemas.openxmlformats.org/officeDocument/2006/relationships/hyperlink" Target="https://www.imda.gov.sg/-/media/Imda/Files/Regulation-Licensing-and-Consultations/ICT-Standards/Telecommunication-Standards/Radio-Comms/IMDA-TS-RG-SEC.pdf?la=en"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www.acma.gov.au/consultations/2020-08/proposed-update-australian-radiofrequency-spectrum-plan-consultation-272020" TargetMode="External"/><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3" Type="http://schemas.openxmlformats.org/officeDocument/2006/relationships/hyperlink" Target="https://www.nbtc.go.th/News/%E0%B8%82%E0%B9%88%E0%B8%B2%E0%B8%A7%E0%B8%A3%E0%B8%B1%E0%B8%9A%E0%B8%9F%E0%B8%B1%E0%B8%87%E0%B8%84%E0%B8%A7%E0%B8%B2%E0%B8%A1%E0%B8%84%E0%B8%B4%E0%B8%94%E0%B9%80%E0%B8%AB%E0%B9%87%E0%B8%99/47375.aspx" TargetMode="External"/><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3" Type="http://schemas.openxmlformats.org/officeDocument/2006/relationships/hyperlink" Target="https://mic.gov.vn/Pages/VanBan/14605/35_2020_TT-BTTTT.html" TargetMode="External"/><Relationship Id="rId2" Type="http://schemas.openxmlformats.org/officeDocument/2006/relationships/notesSlide" Target="../notesSlides/notesSlide30.xml"/><Relationship Id="rId1" Type="http://schemas.openxmlformats.org/officeDocument/2006/relationships/slideLayout" Target="../slideLayouts/slideLayout1.xml"/><Relationship Id="rId4" Type="http://schemas.openxmlformats.org/officeDocument/2006/relationships/hyperlink" Target="https://mic.gov.vn/Upload_Moi/VanBan/QCVN-54-FINAL-.DOCX" TargetMode="Externa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3" Type="http://schemas.openxmlformats.org/officeDocument/2006/relationships/hyperlink" Target="https://mic.gov.vn/Pages/VanBan/14604/34_2020_TT-BTTTT.html" TargetMode="External"/><Relationship Id="rId2" Type="http://schemas.openxmlformats.org/officeDocument/2006/relationships/notesSlide" Target="../notesSlides/notesSlide32.xml"/><Relationship Id="rId1" Type="http://schemas.openxmlformats.org/officeDocument/2006/relationships/slideLayout" Target="../slideLayouts/slideLayout1.xml"/><Relationship Id="rId4" Type="http://schemas.openxmlformats.org/officeDocument/2006/relationships/hyperlink" Target="https://mic.gov.vn/Upload_Moi/VanBan/3.-QCVN-74-2020-SRD-1-40-GHZ-2.11.2020.DOCX"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www.acma.gov.au/sites/default/files/2020-08/Draft%20Australian%20Radiofrequency%20Spectrum%20Plan%202021.docx"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hyperlink" Target="https://www.acma.gov.au/sites/default/files/2020-11/Submissions%20to%20IFC%2027%202020.zip"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www.acma.gov.au/sites/default/files/2020-09/Variation-to-the-LIPD-Class-Licence-consultation-paper.docx"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 Id="rId5" Type="http://schemas.openxmlformats.org/officeDocument/2006/relationships/hyperlink" Target="https://www.acma.gov.au/sites/default/files/2020-09/Notice-under-subsection-136-of-Radiocommunications-Act-1992-of-proposed-variation-of-LIPD-Class-Licence-2015.docx" TargetMode="External"/><Relationship Id="rId4" Type="http://schemas.openxmlformats.org/officeDocument/2006/relationships/hyperlink" Target="https://www.acma.gov.au/sites/default/files/2020-09/Draft-Radiocommunications-Low-Interference-Potential-devices-Class-Licence-Variation-Notice-2020-No-1.docx" TargetMode="Externa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smtClean="0"/>
              <a:t>November 2020</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US" dirty="0" smtClean="0"/>
              <a:t>Edward Au (Huawei)</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304800" y="685800"/>
            <a:ext cx="83820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smtClean="0">
                <a:latin typeface="Times New Roman" charset="0"/>
              </a:rPr>
              <a:t>APAC update – November 2020</a:t>
            </a:r>
            <a:endParaRPr lang="en-GB" dirty="0"/>
          </a:p>
        </p:txBody>
      </p:sp>
      <p:sp>
        <p:nvSpPr>
          <p:cNvPr id="3076" name="Rectangle 4"/>
          <p:cNvSpPr>
            <a:spLocks noChangeArrowheads="1"/>
          </p:cNvSpPr>
          <p:nvPr/>
        </p:nvSpPr>
        <p:spPr bwMode="auto">
          <a:xfrm>
            <a:off x="616167" y="2558948"/>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smtClean="0">
                <a:solidFill>
                  <a:srgbClr val="000000"/>
                </a:solidFill>
              </a:rPr>
              <a:t>Author:</a:t>
            </a:r>
            <a:endParaRPr lang="en-GB" sz="2000" dirty="0">
              <a:solidFill>
                <a:srgbClr val="000000"/>
              </a:solidFill>
            </a:endParaRPr>
          </a:p>
        </p:txBody>
      </p:sp>
      <p:graphicFrame>
        <p:nvGraphicFramePr>
          <p:cNvPr id="9" name="Object 11"/>
          <p:cNvGraphicFramePr>
            <a:graphicFrameLocks noChangeAspect="1"/>
          </p:cNvGraphicFramePr>
          <p:nvPr>
            <p:extLst>
              <p:ext uri="{D42A27DB-BD31-4B8C-83A1-F6EECF244321}">
                <p14:modId xmlns:p14="http://schemas.microsoft.com/office/powerpoint/2010/main" val="751859917"/>
              </p:ext>
            </p:extLst>
          </p:nvPr>
        </p:nvGraphicFramePr>
        <p:xfrm>
          <a:off x="669925" y="3038475"/>
          <a:ext cx="7804150" cy="1000125"/>
        </p:xfrm>
        <a:graphic>
          <a:graphicData uri="http://schemas.openxmlformats.org/presentationml/2006/ole">
            <mc:AlternateContent xmlns:mc="http://schemas.openxmlformats.org/markup-compatibility/2006">
              <mc:Choice xmlns:v="urn:schemas-microsoft-com:vml" Requires="v">
                <p:oleObj spid="_x0000_s7265" name="Document" r:id="rId4" imgW="8227229" imgH="998269" progId="Word.Document.8">
                  <p:embed/>
                </p:oleObj>
              </mc:Choice>
              <mc:Fallback>
                <p:oleObj name="Document" r:id="rId4" imgW="8227229" imgH="998269" progId="Word.Document.8">
                  <p:embed/>
                  <p:pic>
                    <p:nvPicPr>
                      <p:cNvPr id="0" name=""/>
                      <p:cNvPicPr>
                        <a:picLocks noChangeAspect="1" noChangeArrowheads="1"/>
                      </p:cNvPicPr>
                      <p:nvPr/>
                    </p:nvPicPr>
                    <p:blipFill>
                      <a:blip r:embed="rId5"/>
                      <a:srcRect/>
                      <a:stretch>
                        <a:fillRect/>
                      </a:stretch>
                    </p:blipFill>
                    <p:spPr bwMode="auto">
                      <a:xfrm>
                        <a:off x="669925" y="3038475"/>
                        <a:ext cx="7804150" cy="1000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r>
              <a:rPr lang="en-US" sz="3600" dirty="0" smtClean="0">
                <a:latin typeface="Times New Roman" charset="0"/>
              </a:rPr>
              <a:t>Australia ACMA (8)</a:t>
            </a:r>
            <a:endParaRPr lang="en-US" sz="3600" dirty="0">
              <a:latin typeface="Times New Roman" charset="0"/>
            </a:endParaRPr>
          </a:p>
        </p:txBody>
      </p:sp>
      <p:sp>
        <p:nvSpPr>
          <p:cNvPr id="5123" name="Content Placeholder 2"/>
          <p:cNvSpPr>
            <a:spLocks noGrp="1"/>
          </p:cNvSpPr>
          <p:nvPr>
            <p:ph idx="1"/>
          </p:nvPr>
        </p:nvSpPr>
        <p:spPr>
          <a:xfrm>
            <a:off x="660816" y="1752599"/>
            <a:ext cx="7644983" cy="4722813"/>
          </a:xfrm>
        </p:spPr>
        <p:txBody>
          <a:bodyPr/>
          <a:lstStyle/>
          <a:p>
            <a:pPr algn="just">
              <a:buFont typeface="Arial" panose="020B0604020202020204" pitchFamily="34" charset="0"/>
              <a:buChar char="•"/>
            </a:pPr>
            <a:r>
              <a:rPr lang="en-US" b="0" dirty="0"/>
              <a:t>New arrangements for low interference potential </a:t>
            </a:r>
            <a:r>
              <a:rPr lang="en-US" b="0" dirty="0" smtClean="0"/>
              <a:t>devices (Cont’d)</a:t>
            </a:r>
          </a:p>
          <a:p>
            <a:pPr lvl="1" algn="just">
              <a:buFont typeface="Arial" panose="020B0604020202020204" pitchFamily="34" charset="0"/>
              <a:buChar char="•"/>
            </a:pPr>
            <a:r>
              <a:rPr lang="en-US" b="0" dirty="0" smtClean="0"/>
              <a:t>Of possible interest to us: </a:t>
            </a:r>
            <a:r>
              <a:rPr lang="en-US" kern="1200" dirty="0" err="1">
                <a:latin typeface="Times New Roman" pitchFamily="16" charset="0"/>
              </a:rPr>
              <a:t>IoT</a:t>
            </a:r>
            <a:r>
              <a:rPr lang="en-US" kern="1200" dirty="0">
                <a:latin typeface="Times New Roman" pitchFamily="16" charset="0"/>
              </a:rPr>
              <a:t> devices in the </a:t>
            </a:r>
            <a:r>
              <a:rPr lang="en-US" kern="1200" dirty="0" smtClean="0">
                <a:latin typeface="Times New Roman" pitchFamily="16" charset="0"/>
              </a:rPr>
              <a:t>VHF band</a:t>
            </a:r>
            <a:endParaRPr lang="en-US" b="0" dirty="0" smtClean="0"/>
          </a:p>
          <a:p>
            <a:pPr lvl="2" algn="just">
              <a:buFont typeface="Arial" panose="020B0604020202020204" pitchFamily="34" charset="0"/>
              <a:buChar char="•"/>
            </a:pPr>
            <a:r>
              <a:rPr lang="en-US" dirty="0" smtClean="0"/>
              <a:t>Technical conditions for </a:t>
            </a:r>
            <a:r>
              <a:rPr lang="en-AU" dirty="0" err="1" smtClean="0"/>
              <a:t>telecommand</a:t>
            </a:r>
            <a:r>
              <a:rPr lang="en-AU" dirty="0" smtClean="0"/>
              <a:t> </a:t>
            </a:r>
            <a:r>
              <a:rPr lang="en-AU" dirty="0"/>
              <a:t>or telemetry </a:t>
            </a:r>
            <a:r>
              <a:rPr lang="en-AU" dirty="0" smtClean="0"/>
              <a:t>transmitters:</a:t>
            </a:r>
          </a:p>
          <a:p>
            <a:pPr lvl="3" algn="just">
              <a:buFont typeface="Arial" panose="020B0604020202020204" pitchFamily="34" charset="0"/>
              <a:buChar char="•"/>
            </a:pPr>
            <a:r>
              <a:rPr lang="en-AU" dirty="0" smtClean="0"/>
              <a:t>EIRP not to exceed 16.4 </a:t>
            </a:r>
            <a:r>
              <a:rPr lang="en-AU" dirty="0" err="1" smtClean="0"/>
              <a:t>mW</a:t>
            </a:r>
            <a:r>
              <a:rPr lang="en-AU" dirty="0" smtClean="0"/>
              <a:t>.</a:t>
            </a:r>
          </a:p>
          <a:p>
            <a:pPr lvl="3" algn="just">
              <a:buFont typeface="Arial" panose="020B0604020202020204" pitchFamily="34" charset="0"/>
              <a:buChar char="•"/>
            </a:pPr>
            <a:r>
              <a:rPr lang="en-AU" dirty="0"/>
              <a:t>≤ 0.1 % duty </a:t>
            </a:r>
            <a:r>
              <a:rPr lang="en-AU" dirty="0" smtClean="0"/>
              <a:t>cycle for </a:t>
            </a:r>
            <a:r>
              <a:rPr lang="en-AU" dirty="0"/>
              <a:t>169.4–169.4875 </a:t>
            </a:r>
            <a:r>
              <a:rPr lang="en-AU" dirty="0" smtClean="0"/>
              <a:t>MHz </a:t>
            </a:r>
            <a:r>
              <a:rPr lang="en-AU" dirty="0"/>
              <a:t>and </a:t>
            </a:r>
            <a:r>
              <a:rPr lang="en-AU" dirty="0" smtClean="0"/>
              <a:t>169.5875–169.8125</a:t>
            </a:r>
          </a:p>
          <a:p>
            <a:pPr lvl="3" algn="just">
              <a:buFont typeface="Arial" panose="020B0604020202020204" pitchFamily="34" charset="0"/>
              <a:buChar char="•"/>
            </a:pPr>
            <a:r>
              <a:rPr lang="en-AU" dirty="0"/>
              <a:t>≤ 0.001% duty cycle except for 00:00 h to 06:00 h local time where the duty cycle limit is ≤ 0.1</a:t>
            </a:r>
            <a:r>
              <a:rPr lang="en-AU" dirty="0" smtClean="0"/>
              <a:t>% for </a:t>
            </a:r>
            <a:r>
              <a:rPr lang="en-AU" dirty="0"/>
              <a:t>169.4875–169.5875 </a:t>
            </a:r>
            <a:r>
              <a:rPr lang="en-AU" dirty="0" smtClean="0"/>
              <a:t>MHz</a:t>
            </a:r>
            <a:endParaRPr lang="en-US" dirty="0"/>
          </a:p>
          <a:p>
            <a:pPr lvl="3" algn="just">
              <a:buFont typeface="Arial" panose="020B0604020202020204" pitchFamily="34" charset="0"/>
              <a:buChar char="•"/>
            </a:pPr>
            <a:endParaRPr lang="en-US" b="0" dirty="0" smtClean="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8" name="Date Placeholder 3">
            <a:extLst>
              <a:ext uri="{FF2B5EF4-FFF2-40B4-BE49-F238E27FC236}">
                <a16:creationId xmlns:a16="http://schemas.microsoft.com/office/drawing/2014/main" xmlns="" id="{B322FEBA-011B-49F1-99D6-C984930F1E34}"/>
              </a:ext>
            </a:extLst>
          </p:cNvPr>
          <p:cNvSpPr>
            <a:spLocks noGrp="1"/>
          </p:cNvSpPr>
          <p:nvPr>
            <p:ph type="dt" idx="15"/>
          </p:nvPr>
        </p:nvSpPr>
        <p:spPr>
          <a:xfrm>
            <a:off x="696912" y="333375"/>
            <a:ext cx="2303451" cy="273050"/>
          </a:xfrm>
        </p:spPr>
        <p:txBody>
          <a:bodyPr/>
          <a:lstStyle/>
          <a:p>
            <a:r>
              <a:rPr lang="en-US" dirty="0" smtClean="0"/>
              <a:t>November 2020</a:t>
            </a:r>
            <a:endParaRPr lang="en-GB" dirty="0"/>
          </a:p>
        </p:txBody>
      </p:sp>
      <p:sp>
        <p:nvSpPr>
          <p:cNvPr id="9" name="Footer Placeholder 4">
            <a:extLst>
              <a:ext uri="{FF2B5EF4-FFF2-40B4-BE49-F238E27FC236}">
                <a16:creationId xmlns:a16="http://schemas.microsoft.com/office/drawing/2014/main" xmlns="" id="{CF99F54C-F8E7-48DB-A1DB-644579F6D49A}"/>
              </a:ext>
            </a:extLst>
          </p:cNvPr>
          <p:cNvSpPr>
            <a:spLocks noGrp="1"/>
          </p:cNvSpPr>
          <p:nvPr>
            <p:ph type="ftr" idx="14"/>
          </p:nvPr>
        </p:nvSpPr>
        <p:spPr>
          <a:xfrm>
            <a:off x="5500694" y="6475413"/>
            <a:ext cx="3041644" cy="180975"/>
          </a:xfrm>
        </p:spPr>
        <p:txBody>
          <a:bodyPr/>
          <a:lstStyle/>
          <a:p>
            <a:r>
              <a:rPr lang="en-US" dirty="0"/>
              <a:t>Edward Au (Huawei)</a:t>
            </a:r>
            <a:endParaRPr lang="en-GB" dirty="0"/>
          </a:p>
        </p:txBody>
      </p:sp>
    </p:spTree>
    <p:extLst>
      <p:ext uri="{BB962C8B-B14F-4D97-AF65-F5344CB8AC3E}">
        <p14:creationId xmlns:p14="http://schemas.microsoft.com/office/powerpoint/2010/main" val="21554579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r>
              <a:rPr lang="en-US" sz="3600" dirty="0" smtClean="0">
                <a:latin typeface="Times New Roman" charset="0"/>
              </a:rPr>
              <a:t>Australia ACMA (9)</a:t>
            </a:r>
            <a:endParaRPr lang="en-US" sz="3600" dirty="0">
              <a:latin typeface="Times New Roman" charset="0"/>
            </a:endParaRPr>
          </a:p>
        </p:txBody>
      </p:sp>
      <p:sp>
        <p:nvSpPr>
          <p:cNvPr id="5123" name="Content Placeholder 2"/>
          <p:cNvSpPr>
            <a:spLocks noGrp="1"/>
          </p:cNvSpPr>
          <p:nvPr>
            <p:ph idx="1"/>
          </p:nvPr>
        </p:nvSpPr>
        <p:spPr>
          <a:xfrm>
            <a:off x="660816" y="1752599"/>
            <a:ext cx="7644983" cy="4722813"/>
          </a:xfrm>
        </p:spPr>
        <p:txBody>
          <a:bodyPr/>
          <a:lstStyle/>
          <a:p>
            <a:pPr algn="just">
              <a:buFont typeface="Arial" panose="020B0604020202020204" pitchFamily="34" charset="0"/>
              <a:buChar char="•"/>
            </a:pPr>
            <a:r>
              <a:rPr lang="en-US" b="0" dirty="0"/>
              <a:t>Amendment to the Short Range Devices Standard </a:t>
            </a:r>
            <a:r>
              <a:rPr lang="en-US" b="0" dirty="0" smtClean="0"/>
              <a:t>– consultation</a:t>
            </a:r>
          </a:p>
          <a:p>
            <a:pPr lvl="1" algn="just">
              <a:buFont typeface="Arial" panose="020B0604020202020204" pitchFamily="34" charset="0"/>
              <a:buChar char="•"/>
            </a:pPr>
            <a:r>
              <a:rPr lang="en-US" b="0" dirty="0" smtClean="0"/>
              <a:t>Information:</a:t>
            </a:r>
          </a:p>
          <a:p>
            <a:pPr lvl="2" algn="just">
              <a:buFont typeface="Arial" panose="020B0604020202020204" pitchFamily="34" charset="0"/>
              <a:buChar char="•"/>
            </a:pPr>
            <a:r>
              <a:rPr lang="en-US" dirty="0">
                <a:hlinkClick r:id="rId3"/>
              </a:rPr>
              <a:t>https://</a:t>
            </a:r>
            <a:r>
              <a:rPr lang="en-US" dirty="0" smtClean="0">
                <a:hlinkClick r:id="rId3"/>
              </a:rPr>
              <a:t>www.acma.gov.au/sites/default/files/2020-11/Amendments-to-the-SRD-Standard-consultation-paper.docx</a:t>
            </a:r>
            <a:endParaRPr lang="en-US" dirty="0" smtClean="0"/>
          </a:p>
          <a:p>
            <a:pPr lvl="2" algn="just">
              <a:buFont typeface="Arial" panose="020B0604020202020204" pitchFamily="34" charset="0"/>
              <a:buChar char="•"/>
            </a:pPr>
            <a:r>
              <a:rPr lang="en-US" dirty="0">
                <a:hlinkClick r:id="rId4"/>
              </a:rPr>
              <a:t>https://</a:t>
            </a:r>
            <a:r>
              <a:rPr lang="en-US" dirty="0" smtClean="0">
                <a:hlinkClick r:id="rId4"/>
              </a:rPr>
              <a:t>www.acma.gov.au/sites/default/files/2020-11/Radiocommunications-Short-Range-Devices-Amendment-Standard-2020-No-1.docx</a:t>
            </a:r>
            <a:r>
              <a:rPr lang="en-US" dirty="0" smtClean="0"/>
              <a:t> </a:t>
            </a:r>
            <a:endParaRPr lang="en-US" dirty="0"/>
          </a:p>
          <a:p>
            <a:pPr lvl="2" algn="just">
              <a:buFont typeface="Arial" panose="020B0604020202020204" pitchFamily="34" charset="0"/>
              <a:buChar char="•"/>
            </a:pPr>
            <a:r>
              <a:rPr lang="en-US" b="0" dirty="0" smtClean="0"/>
              <a:t>Consultation closes on December 18, 2020</a:t>
            </a:r>
            <a:endParaRPr lang="en-US" b="0"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8" name="Date Placeholder 3">
            <a:extLst>
              <a:ext uri="{FF2B5EF4-FFF2-40B4-BE49-F238E27FC236}">
                <a16:creationId xmlns:a16="http://schemas.microsoft.com/office/drawing/2014/main" xmlns="" id="{B322FEBA-011B-49F1-99D6-C984930F1E34}"/>
              </a:ext>
            </a:extLst>
          </p:cNvPr>
          <p:cNvSpPr>
            <a:spLocks noGrp="1"/>
          </p:cNvSpPr>
          <p:nvPr>
            <p:ph type="dt" idx="15"/>
          </p:nvPr>
        </p:nvSpPr>
        <p:spPr>
          <a:xfrm>
            <a:off x="696912" y="333375"/>
            <a:ext cx="2303451" cy="273050"/>
          </a:xfrm>
        </p:spPr>
        <p:txBody>
          <a:bodyPr/>
          <a:lstStyle/>
          <a:p>
            <a:r>
              <a:rPr lang="en-US" dirty="0" smtClean="0"/>
              <a:t>November 2020</a:t>
            </a:r>
            <a:endParaRPr lang="en-GB" dirty="0"/>
          </a:p>
        </p:txBody>
      </p:sp>
      <p:sp>
        <p:nvSpPr>
          <p:cNvPr id="9" name="Footer Placeholder 4">
            <a:extLst>
              <a:ext uri="{FF2B5EF4-FFF2-40B4-BE49-F238E27FC236}">
                <a16:creationId xmlns:a16="http://schemas.microsoft.com/office/drawing/2014/main" xmlns="" id="{CF99F54C-F8E7-48DB-A1DB-644579F6D49A}"/>
              </a:ext>
            </a:extLst>
          </p:cNvPr>
          <p:cNvSpPr>
            <a:spLocks noGrp="1"/>
          </p:cNvSpPr>
          <p:nvPr>
            <p:ph type="ftr" idx="14"/>
          </p:nvPr>
        </p:nvSpPr>
        <p:spPr>
          <a:xfrm>
            <a:off x="5500694" y="6475413"/>
            <a:ext cx="3041644" cy="180975"/>
          </a:xfrm>
        </p:spPr>
        <p:txBody>
          <a:bodyPr/>
          <a:lstStyle/>
          <a:p>
            <a:r>
              <a:rPr lang="en-US" dirty="0"/>
              <a:t>Edward Au (Huawei)</a:t>
            </a:r>
            <a:endParaRPr lang="en-GB" dirty="0"/>
          </a:p>
        </p:txBody>
      </p:sp>
    </p:spTree>
    <p:extLst>
      <p:ext uri="{BB962C8B-B14F-4D97-AF65-F5344CB8AC3E}">
        <p14:creationId xmlns:p14="http://schemas.microsoft.com/office/powerpoint/2010/main" val="326489574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r>
              <a:rPr lang="en-US" sz="3600" dirty="0" smtClean="0">
                <a:latin typeface="Times New Roman" charset="0"/>
              </a:rPr>
              <a:t>Australia ACMA (10)</a:t>
            </a:r>
            <a:endParaRPr lang="en-US" sz="3600" dirty="0">
              <a:latin typeface="Times New Roman" charset="0"/>
            </a:endParaRPr>
          </a:p>
        </p:txBody>
      </p:sp>
      <p:sp>
        <p:nvSpPr>
          <p:cNvPr id="5123" name="Content Placeholder 2"/>
          <p:cNvSpPr>
            <a:spLocks noGrp="1"/>
          </p:cNvSpPr>
          <p:nvPr>
            <p:ph idx="1"/>
          </p:nvPr>
        </p:nvSpPr>
        <p:spPr>
          <a:xfrm>
            <a:off x="660816" y="1752599"/>
            <a:ext cx="7644983" cy="4722813"/>
          </a:xfrm>
        </p:spPr>
        <p:txBody>
          <a:bodyPr/>
          <a:lstStyle/>
          <a:p>
            <a:pPr algn="just">
              <a:buFont typeface="Arial" panose="020B0604020202020204" pitchFamily="34" charset="0"/>
              <a:buChar char="•"/>
            </a:pPr>
            <a:r>
              <a:rPr lang="en-US" b="0" dirty="0"/>
              <a:t>Amendment to the Short Range Devices Standard </a:t>
            </a:r>
            <a:r>
              <a:rPr lang="en-US" b="0" dirty="0" smtClean="0"/>
              <a:t>– consultation (Cont’d)</a:t>
            </a:r>
          </a:p>
          <a:p>
            <a:pPr lvl="1" algn="just">
              <a:buFont typeface="Arial" panose="020B0604020202020204" pitchFamily="34" charset="0"/>
              <a:buChar char="•"/>
            </a:pPr>
            <a:r>
              <a:rPr lang="en-US" b="0" dirty="0" smtClean="0"/>
              <a:t>Backgroun</a:t>
            </a:r>
            <a:r>
              <a:rPr lang="en-US" dirty="0" smtClean="0"/>
              <a:t>d:</a:t>
            </a:r>
            <a:endParaRPr lang="en-US" dirty="0"/>
          </a:p>
          <a:p>
            <a:pPr lvl="2" algn="just">
              <a:buFont typeface="Arial" panose="020B0604020202020204" pitchFamily="34" charset="0"/>
              <a:buChar char="•"/>
            </a:pPr>
            <a:r>
              <a:rPr lang="en-AU" b="0" dirty="0" smtClean="0"/>
              <a:t>The </a:t>
            </a:r>
            <a:r>
              <a:rPr lang="en-AU" b="0" dirty="0"/>
              <a:t>LIPD Class Licence authorises the operation of specified devices, while the Short Range Devices Standard regulates the technical performance of devices supplied to the Australian </a:t>
            </a:r>
            <a:r>
              <a:rPr lang="en-AU" b="0" dirty="0" smtClean="0"/>
              <a:t>market.</a:t>
            </a:r>
            <a:endParaRPr lang="en-US" dirty="0" smtClean="0"/>
          </a:p>
          <a:p>
            <a:pPr lvl="2" algn="just">
              <a:buFont typeface="Arial" panose="020B0604020202020204" pitchFamily="34" charset="0"/>
              <a:buChar char="•"/>
            </a:pPr>
            <a:r>
              <a:rPr lang="en-AU" b="0" dirty="0" smtClean="0"/>
              <a:t>The </a:t>
            </a:r>
            <a:r>
              <a:rPr lang="en-AU" b="0" dirty="0"/>
              <a:t>Short Range Devices Standard specifies that the applicable standard for devices is either the standard listed in the LIPD Class Licence or, if no standard is listed, the Standards Australia standard </a:t>
            </a:r>
            <a:r>
              <a:rPr lang="en-AU" b="0" dirty="0" smtClean="0"/>
              <a:t>“AS/NZS 4268:2012 </a:t>
            </a:r>
            <a:r>
              <a:rPr lang="en-AU" b="0" dirty="0"/>
              <a:t>Radio equipment and systems—Short range devices—Limits and methods of </a:t>
            </a:r>
            <a:r>
              <a:rPr lang="en-AU" b="0" dirty="0" smtClean="0"/>
              <a:t>measurement”, </a:t>
            </a:r>
            <a:r>
              <a:rPr lang="en-AU" dirty="0"/>
              <a:t>which specifies minimum performance requirements and methods of measurement for short-range devices (AS/NZS 4268</a:t>
            </a:r>
            <a:r>
              <a:rPr lang="en-AU" dirty="0" smtClean="0"/>
              <a:t>)</a:t>
            </a:r>
            <a:r>
              <a:rPr lang="en-AU" b="0" dirty="0" smtClean="0"/>
              <a:t>.</a:t>
            </a:r>
            <a:endParaRPr lang="en-US" b="0" dirty="0"/>
          </a:p>
          <a:p>
            <a:pPr algn="just">
              <a:buFont typeface="Arial" panose="020B0604020202020204" pitchFamily="34" charset="0"/>
              <a:buChar char="•"/>
            </a:pPr>
            <a:endParaRPr lang="en-US" b="0"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8" name="Date Placeholder 3">
            <a:extLst>
              <a:ext uri="{FF2B5EF4-FFF2-40B4-BE49-F238E27FC236}">
                <a16:creationId xmlns:a16="http://schemas.microsoft.com/office/drawing/2014/main" xmlns="" id="{B322FEBA-011B-49F1-99D6-C984930F1E34}"/>
              </a:ext>
            </a:extLst>
          </p:cNvPr>
          <p:cNvSpPr>
            <a:spLocks noGrp="1"/>
          </p:cNvSpPr>
          <p:nvPr>
            <p:ph type="dt" idx="15"/>
          </p:nvPr>
        </p:nvSpPr>
        <p:spPr>
          <a:xfrm>
            <a:off x="696912" y="333375"/>
            <a:ext cx="2303451" cy="273050"/>
          </a:xfrm>
        </p:spPr>
        <p:txBody>
          <a:bodyPr/>
          <a:lstStyle/>
          <a:p>
            <a:r>
              <a:rPr lang="en-US" dirty="0" smtClean="0"/>
              <a:t>November 2020</a:t>
            </a:r>
            <a:endParaRPr lang="en-GB" dirty="0"/>
          </a:p>
        </p:txBody>
      </p:sp>
      <p:sp>
        <p:nvSpPr>
          <p:cNvPr id="9" name="Footer Placeholder 4">
            <a:extLst>
              <a:ext uri="{FF2B5EF4-FFF2-40B4-BE49-F238E27FC236}">
                <a16:creationId xmlns:a16="http://schemas.microsoft.com/office/drawing/2014/main" xmlns="" id="{CF99F54C-F8E7-48DB-A1DB-644579F6D49A}"/>
              </a:ext>
            </a:extLst>
          </p:cNvPr>
          <p:cNvSpPr>
            <a:spLocks noGrp="1"/>
          </p:cNvSpPr>
          <p:nvPr>
            <p:ph type="ftr" idx="14"/>
          </p:nvPr>
        </p:nvSpPr>
        <p:spPr>
          <a:xfrm>
            <a:off x="5500694" y="6475413"/>
            <a:ext cx="3041644" cy="180975"/>
          </a:xfrm>
        </p:spPr>
        <p:txBody>
          <a:bodyPr/>
          <a:lstStyle/>
          <a:p>
            <a:r>
              <a:rPr lang="en-US" dirty="0"/>
              <a:t>Edward Au (Huawei)</a:t>
            </a:r>
            <a:endParaRPr lang="en-GB" dirty="0"/>
          </a:p>
        </p:txBody>
      </p:sp>
    </p:spTree>
    <p:extLst>
      <p:ext uri="{BB962C8B-B14F-4D97-AF65-F5344CB8AC3E}">
        <p14:creationId xmlns:p14="http://schemas.microsoft.com/office/powerpoint/2010/main" val="79695074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r>
              <a:rPr lang="en-US" sz="3600" dirty="0" smtClean="0">
                <a:latin typeface="Times New Roman" charset="0"/>
              </a:rPr>
              <a:t>Australia ACMA (11)</a:t>
            </a:r>
            <a:endParaRPr lang="en-US" sz="3600" dirty="0">
              <a:latin typeface="Times New Roman" charset="0"/>
            </a:endParaRPr>
          </a:p>
        </p:txBody>
      </p:sp>
      <p:sp>
        <p:nvSpPr>
          <p:cNvPr id="5123" name="Content Placeholder 2"/>
          <p:cNvSpPr>
            <a:spLocks noGrp="1"/>
          </p:cNvSpPr>
          <p:nvPr>
            <p:ph idx="1"/>
          </p:nvPr>
        </p:nvSpPr>
        <p:spPr>
          <a:xfrm>
            <a:off x="660816" y="1752599"/>
            <a:ext cx="7644983" cy="4722813"/>
          </a:xfrm>
        </p:spPr>
        <p:txBody>
          <a:bodyPr/>
          <a:lstStyle/>
          <a:p>
            <a:pPr algn="just">
              <a:buFont typeface="Arial" panose="020B0604020202020204" pitchFamily="34" charset="0"/>
              <a:buChar char="•"/>
            </a:pPr>
            <a:r>
              <a:rPr lang="en-US" b="0" dirty="0"/>
              <a:t>Amendment to the Short Range Devices Standard </a:t>
            </a:r>
            <a:r>
              <a:rPr lang="en-US" b="0" dirty="0" smtClean="0"/>
              <a:t>– consultation (Cont’d)</a:t>
            </a:r>
          </a:p>
          <a:p>
            <a:pPr lvl="1" algn="just">
              <a:buFont typeface="Arial" panose="020B0604020202020204" pitchFamily="34" charset="0"/>
              <a:buChar char="•"/>
            </a:pPr>
            <a:r>
              <a:rPr lang="en-US" b="0" dirty="0" smtClean="0"/>
              <a:t>Proposal</a:t>
            </a:r>
          </a:p>
          <a:p>
            <a:pPr lvl="2" algn="just">
              <a:buFont typeface="Arial" panose="020B0604020202020204" pitchFamily="34" charset="0"/>
              <a:buChar char="•"/>
            </a:pPr>
            <a:r>
              <a:rPr lang="en-US" dirty="0" smtClean="0"/>
              <a:t>To update the reference from </a:t>
            </a:r>
            <a:r>
              <a:rPr lang="en-US" dirty="0"/>
              <a:t>AS/NZS </a:t>
            </a:r>
            <a:r>
              <a:rPr lang="en-US" dirty="0" smtClean="0"/>
              <a:t>4268:2012 to </a:t>
            </a:r>
            <a:r>
              <a:rPr lang="en-US" dirty="0"/>
              <a:t>AS/NZS </a:t>
            </a:r>
            <a:r>
              <a:rPr lang="en-US" dirty="0" smtClean="0"/>
              <a:t>4268:2017</a:t>
            </a:r>
          </a:p>
          <a:p>
            <a:pPr lvl="2" algn="just">
              <a:buFont typeface="Arial" panose="020B0604020202020204" pitchFamily="34" charset="0"/>
              <a:buChar char="•"/>
            </a:pPr>
            <a:r>
              <a:rPr lang="en-AU" dirty="0" smtClean="0"/>
              <a:t>To allow </a:t>
            </a:r>
            <a:r>
              <a:rPr lang="en-AU" dirty="0"/>
              <a:t>the use of international test method standards as alternatives to AS/NZS </a:t>
            </a:r>
            <a:r>
              <a:rPr lang="en-AU" dirty="0" smtClean="0"/>
              <a:t>4268 by referencing four </a:t>
            </a:r>
            <a:r>
              <a:rPr lang="en-AU" dirty="0"/>
              <a:t>generic ETSI standards and the FCC </a:t>
            </a:r>
            <a:r>
              <a:rPr lang="en-AU" dirty="0" smtClean="0"/>
              <a:t>Rules:</a:t>
            </a:r>
          </a:p>
          <a:p>
            <a:pPr lvl="3" algn="just">
              <a:buFont typeface="Arial" panose="020B0604020202020204" pitchFamily="34" charset="0"/>
              <a:buChar char="•"/>
            </a:pPr>
            <a:r>
              <a:rPr lang="en-AU" dirty="0"/>
              <a:t>ETSI EN 300 </a:t>
            </a:r>
            <a:r>
              <a:rPr lang="en-AU" dirty="0" smtClean="0"/>
              <a:t>220-1</a:t>
            </a:r>
          </a:p>
          <a:p>
            <a:pPr lvl="3" algn="just">
              <a:buFont typeface="Arial" panose="020B0604020202020204" pitchFamily="34" charset="0"/>
              <a:buChar char="•"/>
            </a:pPr>
            <a:r>
              <a:rPr lang="en-AU" dirty="0"/>
              <a:t>ETSI EN 300 </a:t>
            </a:r>
            <a:r>
              <a:rPr lang="en-AU" dirty="0" smtClean="0"/>
              <a:t>330</a:t>
            </a:r>
          </a:p>
          <a:p>
            <a:pPr lvl="3" algn="just">
              <a:buFont typeface="Arial" panose="020B0604020202020204" pitchFamily="34" charset="0"/>
              <a:buChar char="•"/>
            </a:pPr>
            <a:r>
              <a:rPr lang="en-AU" dirty="0"/>
              <a:t>ETSI EN 300 </a:t>
            </a:r>
            <a:r>
              <a:rPr lang="en-AU" dirty="0" smtClean="0"/>
              <a:t>440</a:t>
            </a:r>
          </a:p>
          <a:p>
            <a:pPr lvl="3" algn="just">
              <a:buFont typeface="Arial" panose="020B0604020202020204" pitchFamily="34" charset="0"/>
              <a:buChar char="•"/>
            </a:pPr>
            <a:r>
              <a:rPr lang="en-AU" dirty="0"/>
              <a:t>ETSI EN 305 </a:t>
            </a:r>
            <a:r>
              <a:rPr lang="en-AU" dirty="0" smtClean="0"/>
              <a:t>550-1</a:t>
            </a:r>
          </a:p>
          <a:p>
            <a:pPr lvl="3" algn="just">
              <a:buFont typeface="Arial" panose="020B0604020202020204" pitchFamily="34" charset="0"/>
              <a:buChar char="•"/>
            </a:pPr>
            <a:r>
              <a:rPr lang="en-AU" dirty="0"/>
              <a:t>FCC Rules Title 47 (Telecommunications) Part 15-Radio Frequency Devices.</a:t>
            </a:r>
            <a:endParaRPr lang="en-US" dirty="0"/>
          </a:p>
          <a:p>
            <a:pPr lvl="3" algn="just">
              <a:buFont typeface="Arial" panose="020B0604020202020204" pitchFamily="34" charset="0"/>
              <a:buChar char="•"/>
            </a:pPr>
            <a:endParaRPr lang="en-US" dirty="0"/>
          </a:p>
          <a:p>
            <a:pPr lvl="2" algn="just">
              <a:buFont typeface="Arial" panose="020B0604020202020204" pitchFamily="34" charset="0"/>
              <a:buChar char="•"/>
            </a:pPr>
            <a:endParaRPr lang="en-US" dirty="0" smtClean="0"/>
          </a:p>
          <a:p>
            <a:pPr lvl="2" algn="just">
              <a:buFont typeface="Arial" panose="020B0604020202020204" pitchFamily="34" charset="0"/>
              <a:buChar char="•"/>
            </a:pPr>
            <a:endParaRPr lang="en-US" dirty="0"/>
          </a:p>
          <a:p>
            <a:pPr algn="just">
              <a:buFont typeface="Arial" panose="020B0604020202020204" pitchFamily="34" charset="0"/>
              <a:buChar char="•"/>
            </a:pPr>
            <a:endParaRPr lang="en-US" b="0"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8" name="Date Placeholder 3">
            <a:extLst>
              <a:ext uri="{FF2B5EF4-FFF2-40B4-BE49-F238E27FC236}">
                <a16:creationId xmlns:a16="http://schemas.microsoft.com/office/drawing/2014/main" xmlns="" id="{B322FEBA-011B-49F1-99D6-C984930F1E34}"/>
              </a:ext>
            </a:extLst>
          </p:cNvPr>
          <p:cNvSpPr>
            <a:spLocks noGrp="1"/>
          </p:cNvSpPr>
          <p:nvPr>
            <p:ph type="dt" idx="15"/>
          </p:nvPr>
        </p:nvSpPr>
        <p:spPr>
          <a:xfrm>
            <a:off x="696912" y="333375"/>
            <a:ext cx="2303451" cy="273050"/>
          </a:xfrm>
        </p:spPr>
        <p:txBody>
          <a:bodyPr/>
          <a:lstStyle/>
          <a:p>
            <a:r>
              <a:rPr lang="en-US" dirty="0" smtClean="0"/>
              <a:t>November 2020</a:t>
            </a:r>
            <a:endParaRPr lang="en-GB" dirty="0"/>
          </a:p>
        </p:txBody>
      </p:sp>
      <p:sp>
        <p:nvSpPr>
          <p:cNvPr id="9" name="Footer Placeholder 4">
            <a:extLst>
              <a:ext uri="{FF2B5EF4-FFF2-40B4-BE49-F238E27FC236}">
                <a16:creationId xmlns:a16="http://schemas.microsoft.com/office/drawing/2014/main" xmlns="" id="{CF99F54C-F8E7-48DB-A1DB-644579F6D49A}"/>
              </a:ext>
            </a:extLst>
          </p:cNvPr>
          <p:cNvSpPr>
            <a:spLocks noGrp="1"/>
          </p:cNvSpPr>
          <p:nvPr>
            <p:ph type="ftr" idx="14"/>
          </p:nvPr>
        </p:nvSpPr>
        <p:spPr>
          <a:xfrm>
            <a:off x="5500694" y="6475413"/>
            <a:ext cx="3041644" cy="180975"/>
          </a:xfrm>
        </p:spPr>
        <p:txBody>
          <a:bodyPr/>
          <a:lstStyle/>
          <a:p>
            <a:r>
              <a:rPr lang="en-US" dirty="0"/>
              <a:t>Edward Au (Huawei)</a:t>
            </a:r>
            <a:endParaRPr lang="en-GB" dirty="0"/>
          </a:p>
        </p:txBody>
      </p:sp>
    </p:spTree>
    <p:extLst>
      <p:ext uri="{BB962C8B-B14F-4D97-AF65-F5344CB8AC3E}">
        <p14:creationId xmlns:p14="http://schemas.microsoft.com/office/powerpoint/2010/main" val="372752984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r>
              <a:rPr lang="en-US" sz="3600" dirty="0" smtClean="0">
                <a:latin typeface="Times New Roman" charset="0"/>
              </a:rPr>
              <a:t>China MIIT</a:t>
            </a:r>
            <a:endParaRPr lang="en-US" sz="3600" dirty="0">
              <a:latin typeface="Times New Roman" charset="0"/>
            </a:endParaRPr>
          </a:p>
        </p:txBody>
      </p:sp>
      <p:sp>
        <p:nvSpPr>
          <p:cNvPr id="5123" name="Content Placeholder 2"/>
          <p:cNvSpPr>
            <a:spLocks noGrp="1"/>
          </p:cNvSpPr>
          <p:nvPr>
            <p:ph idx="1"/>
          </p:nvPr>
        </p:nvSpPr>
        <p:spPr>
          <a:xfrm>
            <a:off x="660816" y="1752599"/>
            <a:ext cx="7644983" cy="4722813"/>
          </a:xfrm>
        </p:spPr>
        <p:txBody>
          <a:bodyPr/>
          <a:lstStyle/>
          <a:p>
            <a:pPr algn="just">
              <a:buFont typeface="Arial" panose="020B0604020202020204" pitchFamily="34" charset="0"/>
              <a:buChar char="•"/>
            </a:pPr>
            <a:r>
              <a:rPr lang="en-US" b="0" dirty="0" smtClean="0"/>
              <a:t>Mandatory national standards for approval: Electromagnetic </a:t>
            </a:r>
            <a:r>
              <a:rPr lang="en-US" b="0" dirty="0"/>
              <a:t>radiation exposure limit of mobile communication </a:t>
            </a:r>
            <a:r>
              <a:rPr lang="en-US" b="0" dirty="0" smtClean="0"/>
              <a:t>terminal devices</a:t>
            </a:r>
            <a:endParaRPr lang="en-US" b="0" dirty="0"/>
          </a:p>
          <a:p>
            <a:pPr lvl="1" algn="just">
              <a:buFont typeface="Arial" panose="020B0604020202020204" pitchFamily="34" charset="0"/>
              <a:buChar char="•"/>
            </a:pPr>
            <a:r>
              <a:rPr lang="en-US" dirty="0" smtClean="0"/>
              <a:t>Background</a:t>
            </a:r>
          </a:p>
          <a:p>
            <a:pPr lvl="2" algn="just">
              <a:buFont typeface="Arial" panose="020B0604020202020204" pitchFamily="34" charset="0"/>
              <a:buChar char="•"/>
            </a:pPr>
            <a:r>
              <a:rPr lang="en-US" dirty="0" smtClean="0"/>
              <a:t>China MIIT plans to replace the existing national standard </a:t>
            </a:r>
            <a:r>
              <a:rPr lang="en-US" dirty="0"/>
              <a:t>GB </a:t>
            </a:r>
            <a:r>
              <a:rPr lang="en-US" dirty="0" smtClean="0"/>
              <a:t>21288-2007 with </a:t>
            </a:r>
            <a:r>
              <a:rPr lang="en-US" dirty="0"/>
              <a:t>GB </a:t>
            </a:r>
            <a:r>
              <a:rPr lang="en-US" dirty="0" smtClean="0"/>
              <a:t>21288-2020, which is </a:t>
            </a:r>
            <a:r>
              <a:rPr lang="en-US" dirty="0"/>
              <a:t>applicable to mobile communication terminal devices that work </a:t>
            </a:r>
            <a:r>
              <a:rPr lang="en-US" dirty="0" smtClean="0"/>
              <a:t>between 100 kHz and 300 GHz </a:t>
            </a:r>
            <a:r>
              <a:rPr lang="en-US" dirty="0"/>
              <a:t>and are within 20cm of the human body when in </a:t>
            </a:r>
            <a:r>
              <a:rPr lang="en-US" dirty="0" smtClean="0"/>
              <a:t>use.</a:t>
            </a:r>
          </a:p>
          <a:p>
            <a:pPr lvl="1" algn="just">
              <a:buFont typeface="Arial" panose="020B0604020202020204" pitchFamily="34" charset="0"/>
              <a:buChar char="•"/>
            </a:pPr>
            <a:r>
              <a:rPr lang="en-US" dirty="0" smtClean="0"/>
              <a:t>Information:</a:t>
            </a:r>
          </a:p>
          <a:p>
            <a:pPr lvl="2" algn="just">
              <a:buFont typeface="Arial" panose="020B0604020202020204" pitchFamily="34" charset="0"/>
              <a:buChar char="•"/>
            </a:pPr>
            <a:r>
              <a:rPr lang="en-US" dirty="0">
                <a:hlinkClick r:id="rId3"/>
              </a:rPr>
              <a:t>https://</a:t>
            </a:r>
            <a:r>
              <a:rPr lang="en-US" dirty="0" smtClean="0">
                <a:hlinkClick r:id="rId3"/>
              </a:rPr>
              <a:t>www.miit.gov.cn/zwgk/wjgs/art/2020/art_fe0b39c37fb94f15bb13c45d9e205110.html</a:t>
            </a:r>
            <a:endParaRPr lang="en-US" dirty="0" smtClean="0"/>
          </a:p>
          <a:p>
            <a:pPr lvl="1" algn="just">
              <a:buFont typeface="Arial" panose="020B0604020202020204" pitchFamily="34" charset="0"/>
              <a:buChar char="•"/>
            </a:pPr>
            <a:r>
              <a:rPr lang="en-US" dirty="0" smtClean="0"/>
              <a:t>GB 21288-2020</a:t>
            </a:r>
          </a:p>
          <a:p>
            <a:pPr lvl="2" algn="just">
              <a:buFont typeface="Arial" panose="020B0604020202020204" pitchFamily="34" charset="0"/>
              <a:buChar char="•"/>
            </a:pPr>
            <a:r>
              <a:rPr lang="en-US" dirty="0">
                <a:hlinkClick r:id="rId4"/>
              </a:rPr>
              <a:t>https://</a:t>
            </a:r>
            <a:r>
              <a:rPr lang="en-US" dirty="0" smtClean="0">
                <a:hlinkClick r:id="rId4"/>
              </a:rPr>
              <a:t>www.miit.gov.cn/cms_files/filemanager/oldfile/miit/n1146295/n7281310/c8113089/part/8113160.zip</a:t>
            </a:r>
            <a:r>
              <a:rPr lang="en-US" dirty="0" smtClean="0"/>
              <a:t> </a:t>
            </a:r>
            <a:endParaRPr lang="en-US" dirty="0"/>
          </a:p>
          <a:p>
            <a:pPr lvl="2" algn="just">
              <a:buFont typeface="Arial" panose="020B0604020202020204" pitchFamily="34" charset="0"/>
              <a:buChar char="•"/>
            </a:pPr>
            <a:endParaRPr lang="en-US" dirty="0" smtClean="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
        <p:nvSpPr>
          <p:cNvPr id="8" name="Date Placeholder 3">
            <a:extLst>
              <a:ext uri="{FF2B5EF4-FFF2-40B4-BE49-F238E27FC236}">
                <a16:creationId xmlns:a16="http://schemas.microsoft.com/office/drawing/2014/main" xmlns="" id="{B322FEBA-011B-49F1-99D6-C984930F1E34}"/>
              </a:ext>
            </a:extLst>
          </p:cNvPr>
          <p:cNvSpPr>
            <a:spLocks noGrp="1"/>
          </p:cNvSpPr>
          <p:nvPr>
            <p:ph type="dt" idx="15"/>
          </p:nvPr>
        </p:nvSpPr>
        <p:spPr>
          <a:xfrm>
            <a:off x="696912" y="333375"/>
            <a:ext cx="2303451" cy="273050"/>
          </a:xfrm>
        </p:spPr>
        <p:txBody>
          <a:bodyPr/>
          <a:lstStyle/>
          <a:p>
            <a:r>
              <a:rPr lang="en-US" dirty="0" smtClean="0"/>
              <a:t>November 2020</a:t>
            </a:r>
            <a:endParaRPr lang="en-GB" dirty="0"/>
          </a:p>
        </p:txBody>
      </p:sp>
      <p:sp>
        <p:nvSpPr>
          <p:cNvPr id="9" name="Footer Placeholder 4">
            <a:extLst>
              <a:ext uri="{FF2B5EF4-FFF2-40B4-BE49-F238E27FC236}">
                <a16:creationId xmlns:a16="http://schemas.microsoft.com/office/drawing/2014/main" xmlns="" id="{CF99F54C-F8E7-48DB-A1DB-644579F6D49A}"/>
              </a:ext>
            </a:extLst>
          </p:cNvPr>
          <p:cNvSpPr>
            <a:spLocks noGrp="1"/>
          </p:cNvSpPr>
          <p:nvPr>
            <p:ph type="ftr" idx="14"/>
          </p:nvPr>
        </p:nvSpPr>
        <p:spPr>
          <a:xfrm>
            <a:off x="5500694" y="6475413"/>
            <a:ext cx="3041644" cy="180975"/>
          </a:xfrm>
        </p:spPr>
        <p:txBody>
          <a:bodyPr/>
          <a:lstStyle/>
          <a:p>
            <a:r>
              <a:rPr lang="en-US" dirty="0"/>
              <a:t>Edward Au (Huawei)</a:t>
            </a:r>
            <a:endParaRPr lang="en-GB" dirty="0"/>
          </a:p>
        </p:txBody>
      </p:sp>
    </p:spTree>
    <p:extLst>
      <p:ext uri="{BB962C8B-B14F-4D97-AF65-F5344CB8AC3E}">
        <p14:creationId xmlns:p14="http://schemas.microsoft.com/office/powerpoint/2010/main" val="354629411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r>
              <a:rPr lang="en-US" sz="3600" dirty="0" smtClean="0">
                <a:latin typeface="Times New Roman" charset="0"/>
              </a:rPr>
              <a:t>Japan MIC (1)</a:t>
            </a:r>
            <a:endParaRPr lang="en-US" sz="3600" dirty="0">
              <a:latin typeface="Times New Roman" charset="0"/>
            </a:endParaRPr>
          </a:p>
        </p:txBody>
      </p:sp>
      <p:sp>
        <p:nvSpPr>
          <p:cNvPr id="5123" name="Content Placeholder 2"/>
          <p:cNvSpPr>
            <a:spLocks noGrp="1"/>
          </p:cNvSpPr>
          <p:nvPr>
            <p:ph idx="1"/>
          </p:nvPr>
        </p:nvSpPr>
        <p:spPr>
          <a:xfrm>
            <a:off x="660816" y="1752599"/>
            <a:ext cx="7644983" cy="4722813"/>
          </a:xfrm>
        </p:spPr>
        <p:txBody>
          <a:bodyPr/>
          <a:lstStyle/>
          <a:p>
            <a:pPr algn="just">
              <a:buFont typeface="Arial" panose="020B0604020202020204" pitchFamily="34" charset="0"/>
              <a:buChar char="•"/>
            </a:pPr>
            <a:r>
              <a:rPr lang="en-US" b="0" dirty="0" smtClean="0"/>
              <a:t>Call for opinions on the draft frequency allocation plan</a:t>
            </a:r>
          </a:p>
          <a:p>
            <a:pPr lvl="1" algn="just">
              <a:buFont typeface="Arial" panose="020B0604020202020204" pitchFamily="34" charset="0"/>
              <a:buChar char="•"/>
            </a:pPr>
            <a:r>
              <a:rPr lang="en-US" dirty="0" smtClean="0"/>
              <a:t>Information (consultation closes on September 18, 2020):</a:t>
            </a:r>
          </a:p>
          <a:p>
            <a:pPr lvl="2" algn="just">
              <a:buFont typeface="Arial" panose="020B0604020202020204" pitchFamily="34" charset="0"/>
              <a:buChar char="•"/>
            </a:pPr>
            <a:r>
              <a:rPr lang="en-US" sz="1600" dirty="0">
                <a:hlinkClick r:id="rId3"/>
              </a:rPr>
              <a:t>https://</a:t>
            </a:r>
            <a:r>
              <a:rPr lang="en-US" sz="1600" dirty="0" smtClean="0">
                <a:hlinkClick r:id="rId3"/>
              </a:rPr>
              <a:t>www.soumu.go.jp/menu_news/s-news/01kiban09_02000370.html</a:t>
            </a:r>
            <a:endParaRPr lang="en-US" sz="1600" dirty="0" smtClean="0"/>
          </a:p>
          <a:p>
            <a:pPr lvl="1" algn="just">
              <a:buFont typeface="Arial" panose="020B0604020202020204" pitchFamily="34" charset="0"/>
              <a:buChar char="•"/>
            </a:pPr>
            <a:r>
              <a:rPr lang="en-US" dirty="0" smtClean="0"/>
              <a:t>Abstract:</a:t>
            </a:r>
          </a:p>
          <a:p>
            <a:pPr lvl="2" algn="just">
              <a:buFont typeface="Arial" panose="020B0604020202020204" pitchFamily="34" charset="0"/>
              <a:buChar char="•"/>
            </a:pPr>
            <a:r>
              <a:rPr lang="en-US" dirty="0" smtClean="0"/>
              <a:t>Based </a:t>
            </a:r>
            <a:r>
              <a:rPr lang="en-US" dirty="0"/>
              <a:t>on the </a:t>
            </a:r>
            <a:r>
              <a:rPr lang="en-US" dirty="0" smtClean="0"/>
              <a:t>decisions of WRC 2019, </a:t>
            </a:r>
            <a:r>
              <a:rPr lang="en-US" dirty="0"/>
              <a:t>partial amendments to the ITU Charter and the Radio Regulations attached to the Convention will come into effect on January 1, </a:t>
            </a:r>
            <a:r>
              <a:rPr lang="en-US" dirty="0" smtClean="0"/>
              <a:t>2021.  Domestic changes over the past few years are also included.  Main changes include:</a:t>
            </a:r>
          </a:p>
          <a:p>
            <a:pPr lvl="3" algn="just">
              <a:buFont typeface="Arial" panose="020B0604020202020204" pitchFamily="34" charset="0"/>
              <a:buChar char="•"/>
            </a:pPr>
            <a:r>
              <a:rPr lang="en-US" dirty="0"/>
              <a:t>Frequency allocation for NAVDAT in the 415-526.5kHz </a:t>
            </a:r>
            <a:r>
              <a:rPr lang="en-US" dirty="0" smtClean="0"/>
              <a:t>band</a:t>
            </a:r>
          </a:p>
          <a:p>
            <a:pPr lvl="3" algn="just">
              <a:buFont typeface="Arial" panose="020B0604020202020204" pitchFamily="34" charset="0"/>
              <a:buChar char="•"/>
            </a:pPr>
            <a:r>
              <a:rPr lang="en-US" dirty="0"/>
              <a:t>Frequency allocation to space operations on non-geostationary satellites for short-term missions in the 137-138MHz and 148-149.9MHz </a:t>
            </a:r>
            <a:r>
              <a:rPr lang="en-US" dirty="0" smtClean="0"/>
              <a:t>bands</a:t>
            </a:r>
          </a:p>
          <a:p>
            <a:pPr lvl="3" algn="just">
              <a:buFont typeface="Arial" panose="020B0604020202020204" pitchFamily="34" charset="0"/>
              <a:buChar char="•"/>
            </a:pPr>
            <a:r>
              <a:rPr lang="en-US" dirty="0"/>
              <a:t>Frequency allocation for the use of VHF data exchange </a:t>
            </a:r>
            <a:r>
              <a:rPr lang="en-US" dirty="0" smtClean="0"/>
              <a:t>system on satellites</a:t>
            </a:r>
          </a:p>
          <a:p>
            <a:pPr lvl="3" algn="just">
              <a:buFont typeface="Arial" panose="020B0604020202020204" pitchFamily="34" charset="0"/>
              <a:buChar char="•"/>
            </a:pPr>
            <a:r>
              <a:rPr lang="en-US" dirty="0"/>
              <a:t>Introduction of Iridium satellite system as a new satellite system </a:t>
            </a:r>
            <a:r>
              <a:rPr lang="en-US" dirty="0" smtClean="0"/>
              <a:t>of GMDSS.</a:t>
            </a:r>
          </a:p>
          <a:p>
            <a:pPr lvl="2" algn="just">
              <a:buFont typeface="Arial" panose="020B0604020202020204" pitchFamily="34" charset="0"/>
              <a:buChar char="•"/>
            </a:pPr>
            <a:endParaRPr lang="en-US" dirty="0"/>
          </a:p>
          <a:p>
            <a:pPr lvl="2" algn="just">
              <a:buFont typeface="Arial" panose="020B0604020202020204" pitchFamily="34" charset="0"/>
              <a:buChar char="•"/>
            </a:pPr>
            <a:endParaRPr lang="en-US" b="0"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15</a:t>
            </a:fld>
            <a:endParaRPr lang="en-GB" dirty="0"/>
          </a:p>
        </p:txBody>
      </p:sp>
      <p:sp>
        <p:nvSpPr>
          <p:cNvPr id="8" name="Date Placeholder 3">
            <a:extLst>
              <a:ext uri="{FF2B5EF4-FFF2-40B4-BE49-F238E27FC236}">
                <a16:creationId xmlns:a16="http://schemas.microsoft.com/office/drawing/2014/main" xmlns="" id="{B322FEBA-011B-49F1-99D6-C984930F1E34}"/>
              </a:ext>
            </a:extLst>
          </p:cNvPr>
          <p:cNvSpPr>
            <a:spLocks noGrp="1"/>
          </p:cNvSpPr>
          <p:nvPr>
            <p:ph type="dt" idx="15"/>
          </p:nvPr>
        </p:nvSpPr>
        <p:spPr>
          <a:xfrm>
            <a:off x="696912" y="333375"/>
            <a:ext cx="2303451" cy="273050"/>
          </a:xfrm>
        </p:spPr>
        <p:txBody>
          <a:bodyPr/>
          <a:lstStyle/>
          <a:p>
            <a:r>
              <a:rPr lang="en-US" dirty="0" smtClean="0"/>
              <a:t>November 2020</a:t>
            </a:r>
            <a:endParaRPr lang="en-GB" dirty="0"/>
          </a:p>
        </p:txBody>
      </p:sp>
      <p:sp>
        <p:nvSpPr>
          <p:cNvPr id="9" name="Footer Placeholder 4">
            <a:extLst>
              <a:ext uri="{FF2B5EF4-FFF2-40B4-BE49-F238E27FC236}">
                <a16:creationId xmlns:a16="http://schemas.microsoft.com/office/drawing/2014/main" xmlns="" id="{CF99F54C-F8E7-48DB-A1DB-644579F6D49A}"/>
              </a:ext>
            </a:extLst>
          </p:cNvPr>
          <p:cNvSpPr>
            <a:spLocks noGrp="1"/>
          </p:cNvSpPr>
          <p:nvPr>
            <p:ph type="ftr" idx="14"/>
          </p:nvPr>
        </p:nvSpPr>
        <p:spPr>
          <a:xfrm>
            <a:off x="5500694" y="6475413"/>
            <a:ext cx="3041644" cy="180975"/>
          </a:xfrm>
        </p:spPr>
        <p:txBody>
          <a:bodyPr/>
          <a:lstStyle/>
          <a:p>
            <a:r>
              <a:rPr lang="en-US" dirty="0"/>
              <a:t>Edward Au (Huawei)</a:t>
            </a:r>
            <a:endParaRPr lang="en-GB" dirty="0"/>
          </a:p>
        </p:txBody>
      </p:sp>
    </p:spTree>
    <p:extLst>
      <p:ext uri="{BB962C8B-B14F-4D97-AF65-F5344CB8AC3E}">
        <p14:creationId xmlns:p14="http://schemas.microsoft.com/office/powerpoint/2010/main" val="375846708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r>
              <a:rPr lang="en-US" sz="3600" dirty="0" smtClean="0">
                <a:latin typeface="Times New Roman" charset="0"/>
              </a:rPr>
              <a:t>Japan MIC (2)</a:t>
            </a:r>
            <a:endParaRPr lang="en-US" sz="3600" dirty="0">
              <a:latin typeface="Times New Roman" charset="0"/>
            </a:endParaRPr>
          </a:p>
        </p:txBody>
      </p:sp>
      <p:sp>
        <p:nvSpPr>
          <p:cNvPr id="5123" name="Content Placeholder 2"/>
          <p:cNvSpPr>
            <a:spLocks noGrp="1"/>
          </p:cNvSpPr>
          <p:nvPr>
            <p:ph idx="1"/>
          </p:nvPr>
        </p:nvSpPr>
        <p:spPr>
          <a:xfrm>
            <a:off x="660816" y="1752599"/>
            <a:ext cx="7644983" cy="4722813"/>
          </a:xfrm>
        </p:spPr>
        <p:txBody>
          <a:bodyPr/>
          <a:lstStyle/>
          <a:p>
            <a:pPr algn="just">
              <a:buFont typeface="Arial" panose="020B0604020202020204" pitchFamily="34" charset="0"/>
              <a:buChar char="•"/>
            </a:pPr>
            <a:r>
              <a:rPr lang="en-US" b="0" dirty="0" smtClean="0"/>
              <a:t>Call for opinions on the draft frequency allocation plan</a:t>
            </a:r>
          </a:p>
          <a:p>
            <a:pPr lvl="1" algn="just">
              <a:buFont typeface="Arial" panose="020B0604020202020204" pitchFamily="34" charset="0"/>
              <a:buChar char="•"/>
            </a:pPr>
            <a:r>
              <a:rPr lang="en-US" dirty="0" smtClean="0"/>
              <a:t>Decision is made on October 12, 2020, with some minor changes:</a:t>
            </a:r>
          </a:p>
          <a:p>
            <a:pPr lvl="2" algn="just">
              <a:buFont typeface="Arial" panose="020B0604020202020204" pitchFamily="34" charset="0"/>
              <a:buChar char="•"/>
            </a:pPr>
            <a:r>
              <a:rPr lang="en-US" sz="1600" dirty="0">
                <a:hlinkClick r:id="rId3"/>
              </a:rPr>
              <a:t>https://</a:t>
            </a:r>
            <a:r>
              <a:rPr lang="en-US" sz="1600" dirty="0" smtClean="0">
                <a:hlinkClick r:id="rId3"/>
              </a:rPr>
              <a:t>www.soumu.go.jp/menu_news/s-news/01kiban09_02000381.html</a:t>
            </a:r>
            <a:r>
              <a:rPr lang="en-US" sz="1600" dirty="0" smtClean="0"/>
              <a:t> </a:t>
            </a:r>
          </a:p>
          <a:p>
            <a:pPr lvl="2" algn="just">
              <a:buFont typeface="Arial" panose="020B0604020202020204" pitchFamily="34" charset="0"/>
              <a:buChar char="•"/>
            </a:pPr>
            <a:endParaRPr lang="en-US" dirty="0"/>
          </a:p>
          <a:p>
            <a:pPr lvl="2" algn="just">
              <a:buFont typeface="Arial" panose="020B0604020202020204" pitchFamily="34" charset="0"/>
              <a:buChar char="•"/>
            </a:pPr>
            <a:endParaRPr lang="en-US" b="0"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16</a:t>
            </a:fld>
            <a:endParaRPr lang="en-GB" dirty="0"/>
          </a:p>
        </p:txBody>
      </p:sp>
      <p:sp>
        <p:nvSpPr>
          <p:cNvPr id="8" name="Date Placeholder 3">
            <a:extLst>
              <a:ext uri="{FF2B5EF4-FFF2-40B4-BE49-F238E27FC236}">
                <a16:creationId xmlns:a16="http://schemas.microsoft.com/office/drawing/2014/main" xmlns="" id="{B322FEBA-011B-49F1-99D6-C984930F1E34}"/>
              </a:ext>
            </a:extLst>
          </p:cNvPr>
          <p:cNvSpPr>
            <a:spLocks noGrp="1"/>
          </p:cNvSpPr>
          <p:nvPr>
            <p:ph type="dt" idx="15"/>
          </p:nvPr>
        </p:nvSpPr>
        <p:spPr>
          <a:xfrm>
            <a:off x="696912" y="333375"/>
            <a:ext cx="2303451" cy="273050"/>
          </a:xfrm>
        </p:spPr>
        <p:txBody>
          <a:bodyPr/>
          <a:lstStyle/>
          <a:p>
            <a:r>
              <a:rPr lang="en-US" dirty="0" smtClean="0"/>
              <a:t>November 2020</a:t>
            </a:r>
            <a:endParaRPr lang="en-GB" dirty="0"/>
          </a:p>
        </p:txBody>
      </p:sp>
      <p:sp>
        <p:nvSpPr>
          <p:cNvPr id="9" name="Footer Placeholder 4">
            <a:extLst>
              <a:ext uri="{FF2B5EF4-FFF2-40B4-BE49-F238E27FC236}">
                <a16:creationId xmlns:a16="http://schemas.microsoft.com/office/drawing/2014/main" xmlns="" id="{CF99F54C-F8E7-48DB-A1DB-644579F6D49A}"/>
              </a:ext>
            </a:extLst>
          </p:cNvPr>
          <p:cNvSpPr>
            <a:spLocks noGrp="1"/>
          </p:cNvSpPr>
          <p:nvPr>
            <p:ph type="ftr" idx="14"/>
          </p:nvPr>
        </p:nvSpPr>
        <p:spPr>
          <a:xfrm>
            <a:off x="5500694" y="6475413"/>
            <a:ext cx="3041644" cy="180975"/>
          </a:xfrm>
        </p:spPr>
        <p:txBody>
          <a:bodyPr/>
          <a:lstStyle/>
          <a:p>
            <a:r>
              <a:rPr lang="en-US" dirty="0"/>
              <a:t>Edward Au (Huawei)</a:t>
            </a:r>
            <a:endParaRPr lang="en-GB" dirty="0"/>
          </a:p>
        </p:txBody>
      </p:sp>
    </p:spTree>
    <p:extLst>
      <p:ext uri="{BB962C8B-B14F-4D97-AF65-F5344CB8AC3E}">
        <p14:creationId xmlns:p14="http://schemas.microsoft.com/office/powerpoint/2010/main" val="155500953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r>
              <a:rPr lang="en-US" sz="3600" dirty="0" smtClean="0">
                <a:latin typeface="Times New Roman" charset="0"/>
              </a:rPr>
              <a:t>Korea MSIT (1)</a:t>
            </a:r>
            <a:endParaRPr lang="en-US" sz="3600" dirty="0">
              <a:latin typeface="Times New Roman" charset="0"/>
            </a:endParaRPr>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17</a:t>
            </a:fld>
            <a:endParaRPr lang="en-GB" dirty="0"/>
          </a:p>
        </p:txBody>
      </p:sp>
      <p:sp>
        <p:nvSpPr>
          <p:cNvPr id="8" name="Date Placeholder 3">
            <a:extLst>
              <a:ext uri="{FF2B5EF4-FFF2-40B4-BE49-F238E27FC236}">
                <a16:creationId xmlns="" xmlns:a16="http://schemas.microsoft.com/office/drawing/2014/main" id="{B322FEBA-011B-49F1-99D6-C984930F1E34}"/>
              </a:ext>
            </a:extLst>
          </p:cNvPr>
          <p:cNvSpPr>
            <a:spLocks noGrp="1"/>
          </p:cNvSpPr>
          <p:nvPr>
            <p:ph type="dt" idx="15"/>
          </p:nvPr>
        </p:nvSpPr>
        <p:spPr>
          <a:xfrm>
            <a:off x="696912" y="333375"/>
            <a:ext cx="2303451" cy="273050"/>
          </a:xfrm>
        </p:spPr>
        <p:txBody>
          <a:bodyPr/>
          <a:lstStyle/>
          <a:p>
            <a:r>
              <a:rPr lang="en-US" dirty="0" smtClean="0"/>
              <a:t>November 2020</a:t>
            </a:r>
            <a:endParaRPr lang="en-GB" dirty="0"/>
          </a:p>
        </p:txBody>
      </p:sp>
      <p:sp>
        <p:nvSpPr>
          <p:cNvPr id="9" name="Footer Placeholder 4">
            <a:extLst>
              <a:ext uri="{FF2B5EF4-FFF2-40B4-BE49-F238E27FC236}">
                <a16:creationId xmlns="" xmlns:a16="http://schemas.microsoft.com/office/drawing/2014/main" id="{CF99F54C-F8E7-48DB-A1DB-644579F6D49A}"/>
              </a:ext>
            </a:extLst>
          </p:cNvPr>
          <p:cNvSpPr>
            <a:spLocks noGrp="1"/>
          </p:cNvSpPr>
          <p:nvPr>
            <p:ph type="ftr" idx="14"/>
          </p:nvPr>
        </p:nvSpPr>
        <p:spPr>
          <a:xfrm>
            <a:off x="5500694" y="6475413"/>
            <a:ext cx="3041644" cy="180975"/>
          </a:xfrm>
        </p:spPr>
        <p:txBody>
          <a:bodyPr/>
          <a:lstStyle/>
          <a:p>
            <a:r>
              <a:rPr lang="en-US" dirty="0"/>
              <a:t>Edward Au (Huawei)</a:t>
            </a:r>
            <a:endParaRPr lang="en-GB" dirty="0"/>
          </a:p>
        </p:txBody>
      </p:sp>
      <p:sp>
        <p:nvSpPr>
          <p:cNvPr id="10" name="Content Placeholder 2"/>
          <p:cNvSpPr>
            <a:spLocks noGrp="1"/>
          </p:cNvSpPr>
          <p:nvPr>
            <p:ph idx="1"/>
          </p:nvPr>
        </p:nvSpPr>
        <p:spPr>
          <a:xfrm>
            <a:off x="660816" y="1752599"/>
            <a:ext cx="7644983" cy="4722813"/>
          </a:xfrm>
        </p:spPr>
        <p:txBody>
          <a:bodyPr/>
          <a:lstStyle/>
          <a:p>
            <a:pPr algn="just">
              <a:buFont typeface="Arial" panose="020B0604020202020204" pitchFamily="34" charset="0"/>
              <a:buChar char="•"/>
            </a:pPr>
            <a:r>
              <a:rPr lang="en-US" b="0" dirty="0" smtClean="0"/>
              <a:t>Consultation on partial </a:t>
            </a:r>
            <a:r>
              <a:rPr lang="en-US" b="0" dirty="0"/>
              <a:t>revision (draft) of </a:t>
            </a:r>
            <a:r>
              <a:rPr lang="en-US" b="0" dirty="0" smtClean="0"/>
              <a:t>“Korea </a:t>
            </a:r>
            <a:r>
              <a:rPr lang="en-US" b="0" dirty="0"/>
              <a:t>Frequency Distribution </a:t>
            </a:r>
            <a:r>
              <a:rPr lang="en-US" b="0" dirty="0" smtClean="0"/>
              <a:t>Table”</a:t>
            </a:r>
          </a:p>
          <a:p>
            <a:pPr lvl="1" algn="just">
              <a:buFont typeface="Arial" panose="020B0604020202020204" pitchFamily="34" charset="0"/>
              <a:buChar char="•"/>
            </a:pPr>
            <a:r>
              <a:rPr lang="en-US" dirty="0" smtClean="0"/>
              <a:t>Information:</a:t>
            </a:r>
          </a:p>
          <a:p>
            <a:pPr lvl="2" algn="just">
              <a:buFont typeface="Arial" panose="020B0604020202020204" pitchFamily="34" charset="0"/>
              <a:buChar char="•"/>
            </a:pPr>
            <a:r>
              <a:rPr lang="en-US" dirty="0">
                <a:hlinkClick r:id="rId3"/>
              </a:rPr>
              <a:t>http://english.msip.go.kr/web/msipContents/contentsView.do?cateId=_</a:t>
            </a:r>
            <a:r>
              <a:rPr lang="en-US" dirty="0" smtClean="0">
                <a:hlinkClick r:id="rId3"/>
              </a:rPr>
              <a:t>law4&amp;artId=3001321</a:t>
            </a:r>
            <a:endParaRPr lang="en-US" dirty="0" smtClean="0"/>
          </a:p>
          <a:p>
            <a:pPr lvl="2" algn="just">
              <a:buFont typeface="Arial" panose="020B0604020202020204" pitchFamily="34" charset="0"/>
              <a:buChar char="•"/>
            </a:pPr>
            <a:r>
              <a:rPr lang="en-US" b="0" dirty="0" smtClean="0"/>
              <a:t>Consultation closes on September 30, 2020</a:t>
            </a:r>
          </a:p>
          <a:p>
            <a:pPr lvl="1" algn="just">
              <a:buFont typeface="Arial" panose="020B0604020202020204" pitchFamily="34" charset="0"/>
              <a:buChar char="•"/>
            </a:pPr>
            <a:r>
              <a:rPr lang="en-US" dirty="0" smtClean="0"/>
              <a:t>Proposal:</a:t>
            </a:r>
          </a:p>
          <a:p>
            <a:pPr lvl="2" algn="just">
              <a:buFont typeface="Arial" panose="020B0604020202020204" pitchFamily="34" charset="0"/>
              <a:buChar char="•"/>
            </a:pPr>
            <a:r>
              <a:rPr lang="en-US" dirty="0" smtClean="0"/>
              <a:t>To revise </a:t>
            </a:r>
            <a:r>
              <a:rPr lang="en-US" dirty="0"/>
              <a:t>the footnote K125B in allowing UWB communications from 3.735 to 4.8 GHz and 6.0 to 10.2 GHz to 4.2 - 4.8 GHz and 6.0 - 10.2 GHz</a:t>
            </a:r>
            <a:endParaRPr lang="en-US" dirty="0" smtClean="0"/>
          </a:p>
        </p:txBody>
      </p:sp>
    </p:spTree>
    <p:extLst>
      <p:ext uri="{BB962C8B-B14F-4D97-AF65-F5344CB8AC3E}">
        <p14:creationId xmlns:p14="http://schemas.microsoft.com/office/powerpoint/2010/main" val="260960525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r>
              <a:rPr lang="en-US" sz="3600" dirty="0" smtClean="0">
                <a:latin typeface="Times New Roman" charset="0"/>
              </a:rPr>
              <a:t>Korea MSIT (2)</a:t>
            </a:r>
            <a:endParaRPr lang="en-US" sz="3600" dirty="0">
              <a:latin typeface="Times New Roman" charset="0"/>
            </a:endParaRPr>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18</a:t>
            </a:fld>
            <a:endParaRPr lang="en-GB" dirty="0"/>
          </a:p>
        </p:txBody>
      </p:sp>
      <p:sp>
        <p:nvSpPr>
          <p:cNvPr id="8" name="Date Placeholder 3">
            <a:extLst>
              <a:ext uri="{FF2B5EF4-FFF2-40B4-BE49-F238E27FC236}">
                <a16:creationId xmlns="" xmlns:a16="http://schemas.microsoft.com/office/drawing/2014/main" id="{B322FEBA-011B-49F1-99D6-C984930F1E34}"/>
              </a:ext>
            </a:extLst>
          </p:cNvPr>
          <p:cNvSpPr>
            <a:spLocks noGrp="1"/>
          </p:cNvSpPr>
          <p:nvPr>
            <p:ph type="dt" idx="15"/>
          </p:nvPr>
        </p:nvSpPr>
        <p:spPr>
          <a:xfrm>
            <a:off x="696912" y="333375"/>
            <a:ext cx="2303451" cy="273050"/>
          </a:xfrm>
        </p:spPr>
        <p:txBody>
          <a:bodyPr/>
          <a:lstStyle/>
          <a:p>
            <a:r>
              <a:rPr lang="en-US" dirty="0" smtClean="0"/>
              <a:t>November 2020</a:t>
            </a:r>
            <a:endParaRPr lang="en-GB" dirty="0"/>
          </a:p>
        </p:txBody>
      </p:sp>
      <p:sp>
        <p:nvSpPr>
          <p:cNvPr id="9" name="Footer Placeholder 4">
            <a:extLst>
              <a:ext uri="{FF2B5EF4-FFF2-40B4-BE49-F238E27FC236}">
                <a16:creationId xmlns="" xmlns:a16="http://schemas.microsoft.com/office/drawing/2014/main" id="{CF99F54C-F8E7-48DB-A1DB-644579F6D49A}"/>
              </a:ext>
            </a:extLst>
          </p:cNvPr>
          <p:cNvSpPr>
            <a:spLocks noGrp="1"/>
          </p:cNvSpPr>
          <p:nvPr>
            <p:ph type="ftr" idx="14"/>
          </p:nvPr>
        </p:nvSpPr>
        <p:spPr>
          <a:xfrm>
            <a:off x="5500694" y="6475413"/>
            <a:ext cx="3041644" cy="180975"/>
          </a:xfrm>
        </p:spPr>
        <p:txBody>
          <a:bodyPr/>
          <a:lstStyle/>
          <a:p>
            <a:r>
              <a:rPr lang="en-US" dirty="0"/>
              <a:t>Edward Au (Huawei)</a:t>
            </a:r>
            <a:endParaRPr lang="en-GB" dirty="0"/>
          </a:p>
        </p:txBody>
      </p:sp>
      <p:sp>
        <p:nvSpPr>
          <p:cNvPr id="10" name="Content Placeholder 2"/>
          <p:cNvSpPr>
            <a:spLocks noGrp="1"/>
          </p:cNvSpPr>
          <p:nvPr>
            <p:ph idx="1"/>
          </p:nvPr>
        </p:nvSpPr>
        <p:spPr>
          <a:xfrm>
            <a:off x="660816" y="1752599"/>
            <a:ext cx="7644983" cy="4722813"/>
          </a:xfrm>
        </p:spPr>
        <p:txBody>
          <a:bodyPr/>
          <a:lstStyle/>
          <a:p>
            <a:pPr algn="just">
              <a:buFont typeface="Arial" panose="020B0604020202020204" pitchFamily="34" charset="0"/>
              <a:buChar char="•"/>
            </a:pPr>
            <a:r>
              <a:rPr lang="en-US" b="0" dirty="0" smtClean="0"/>
              <a:t>Announcement on releasing 6 GHz band for unlicensed use</a:t>
            </a:r>
          </a:p>
          <a:p>
            <a:pPr lvl="1" algn="just">
              <a:buFont typeface="Arial" panose="020B0604020202020204" pitchFamily="34" charset="0"/>
              <a:buChar char="•"/>
            </a:pPr>
            <a:r>
              <a:rPr lang="en-US" dirty="0" smtClean="0"/>
              <a:t>Information:</a:t>
            </a:r>
          </a:p>
          <a:p>
            <a:pPr lvl="2" algn="just">
              <a:buFont typeface="Arial" panose="020B0604020202020204" pitchFamily="34" charset="0"/>
              <a:buChar char="•"/>
            </a:pPr>
            <a:r>
              <a:rPr lang="en-US" dirty="0">
                <a:hlinkClick r:id="rId3"/>
              </a:rPr>
              <a:t>https://www.msit.go.kr/web/msipContents/contentsView.do?cateId=_</a:t>
            </a:r>
            <a:r>
              <a:rPr lang="en-US" dirty="0" smtClean="0">
                <a:hlinkClick r:id="rId3"/>
              </a:rPr>
              <a:t>policycom2&amp;artId=3140715</a:t>
            </a:r>
            <a:r>
              <a:rPr lang="en-US" dirty="0" smtClean="0"/>
              <a:t> </a:t>
            </a:r>
            <a:endParaRPr lang="en-US" b="0" dirty="0" smtClean="0"/>
          </a:p>
          <a:p>
            <a:pPr lvl="1" algn="just">
              <a:buFont typeface="Arial" panose="020B0604020202020204" pitchFamily="34" charset="0"/>
              <a:buChar char="•"/>
            </a:pPr>
            <a:r>
              <a:rPr lang="en-US" dirty="0" smtClean="0"/>
              <a:t>In the announcement:</a:t>
            </a:r>
          </a:p>
          <a:p>
            <a:pPr lvl="2" algn="just">
              <a:buFont typeface="Arial" panose="020B0604020202020204" pitchFamily="34" charset="0"/>
              <a:buChar char="•"/>
            </a:pPr>
            <a:r>
              <a:rPr lang="en-US" dirty="0"/>
              <a:t>The </a:t>
            </a:r>
            <a:r>
              <a:rPr lang="en-US" dirty="0" smtClean="0"/>
              <a:t>MCIT made </a:t>
            </a:r>
            <a:r>
              <a:rPr lang="en-US" dirty="0"/>
              <a:t>an administrative </a:t>
            </a:r>
            <a:r>
              <a:rPr lang="en-US" dirty="0" smtClean="0"/>
              <a:t>notice </a:t>
            </a:r>
            <a:r>
              <a:rPr lang="en-US" dirty="0"/>
              <a:t>on related technical standards in June of this year that </a:t>
            </a:r>
            <a:r>
              <a:rPr lang="en-US" dirty="0" smtClean="0"/>
              <a:t>collects opinions between June 20, 2020 and August 24, 2020. </a:t>
            </a:r>
            <a:endParaRPr lang="en-US" dirty="0"/>
          </a:p>
          <a:p>
            <a:pPr lvl="2" algn="just">
              <a:buFont typeface="Arial" panose="020B0604020202020204" pitchFamily="34" charset="0"/>
              <a:buChar char="•"/>
            </a:pPr>
            <a:r>
              <a:rPr lang="en-US" dirty="0" smtClean="0"/>
              <a:t>Anyone </a:t>
            </a:r>
            <a:r>
              <a:rPr lang="en-US" dirty="0"/>
              <a:t>can freely use the </a:t>
            </a:r>
            <a:r>
              <a:rPr lang="en-US" dirty="0" smtClean="0"/>
              <a:t>entire 6 GHz </a:t>
            </a:r>
            <a:r>
              <a:rPr lang="en-US" dirty="0"/>
              <a:t>indoors under </a:t>
            </a:r>
            <a:r>
              <a:rPr lang="en-US" dirty="0" smtClean="0"/>
              <a:t>250 </a:t>
            </a:r>
            <a:r>
              <a:rPr lang="en-US" dirty="0" err="1" smtClean="0"/>
              <a:t>mW</a:t>
            </a:r>
            <a:r>
              <a:rPr lang="en-US" dirty="0" smtClean="0"/>
              <a:t>.</a:t>
            </a:r>
          </a:p>
          <a:p>
            <a:pPr lvl="2" algn="just">
              <a:buFont typeface="Arial" panose="020B0604020202020204" pitchFamily="34" charset="0"/>
              <a:buChar char="•"/>
            </a:pPr>
            <a:r>
              <a:rPr lang="en-US" dirty="0"/>
              <a:t>Connections between devices such as </a:t>
            </a:r>
            <a:r>
              <a:rPr lang="en-US" dirty="0" smtClean="0"/>
              <a:t>tethering </a:t>
            </a:r>
            <a:r>
              <a:rPr lang="en-US" dirty="0"/>
              <a:t>are in the </a:t>
            </a:r>
            <a:r>
              <a:rPr lang="en-US" dirty="0" smtClean="0"/>
              <a:t>5925 – 6445 MHz </a:t>
            </a:r>
            <a:r>
              <a:rPr lang="en-US" dirty="0"/>
              <a:t>band. </a:t>
            </a:r>
            <a:r>
              <a:rPr lang="en-US" dirty="0" smtClean="0"/>
              <a:t>It </a:t>
            </a:r>
            <a:r>
              <a:rPr lang="en-US" dirty="0"/>
              <a:t>can be used without distinction between indoors and outdoors</a:t>
            </a:r>
            <a:endParaRPr lang="en-US" dirty="0" smtClean="0"/>
          </a:p>
        </p:txBody>
      </p:sp>
    </p:spTree>
    <p:extLst>
      <p:ext uri="{BB962C8B-B14F-4D97-AF65-F5344CB8AC3E}">
        <p14:creationId xmlns:p14="http://schemas.microsoft.com/office/powerpoint/2010/main" val="395691273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r>
              <a:rPr lang="en-US" sz="3600" dirty="0" smtClean="0">
                <a:latin typeface="Times New Roman" charset="0"/>
              </a:rPr>
              <a:t>Korea MSIT (3)</a:t>
            </a:r>
            <a:endParaRPr lang="en-US" sz="3600" dirty="0">
              <a:latin typeface="Times New Roman" charset="0"/>
            </a:endParaRPr>
          </a:p>
        </p:txBody>
      </p:sp>
      <p:sp>
        <p:nvSpPr>
          <p:cNvPr id="5123" name="Content Placeholder 2"/>
          <p:cNvSpPr>
            <a:spLocks noGrp="1"/>
          </p:cNvSpPr>
          <p:nvPr>
            <p:ph idx="1"/>
          </p:nvPr>
        </p:nvSpPr>
        <p:spPr>
          <a:xfrm>
            <a:off x="660816" y="1752599"/>
            <a:ext cx="7644983" cy="4722813"/>
          </a:xfrm>
        </p:spPr>
        <p:txBody>
          <a:bodyPr/>
          <a:lstStyle/>
          <a:p>
            <a:pPr algn="just">
              <a:buFont typeface="Arial" panose="020B0604020202020204" pitchFamily="34" charset="0"/>
              <a:buChar char="•"/>
            </a:pPr>
            <a:r>
              <a:rPr lang="en-US" b="0" dirty="0" smtClean="0"/>
              <a:t>RECAP: Consultation on revised technical standards for radio equipment in 5 GHz and 6 GHz bands</a:t>
            </a:r>
          </a:p>
          <a:p>
            <a:pPr lvl="1" algn="just">
              <a:buFont typeface="Arial" panose="020B0604020202020204" pitchFamily="34" charset="0"/>
              <a:buChar char="•"/>
            </a:pPr>
            <a:r>
              <a:rPr lang="en-US" dirty="0" smtClean="0"/>
              <a:t>Comments due on August 24, 2020.  For details:</a:t>
            </a:r>
          </a:p>
          <a:p>
            <a:pPr lvl="2" algn="just">
              <a:buFont typeface="Arial" panose="020B0604020202020204" pitchFamily="34" charset="0"/>
              <a:buChar char="•"/>
            </a:pPr>
            <a:r>
              <a:rPr lang="en-US" dirty="0" smtClean="0">
                <a:hlinkClick r:id="rId3"/>
              </a:rPr>
              <a:t>http</a:t>
            </a:r>
            <a:r>
              <a:rPr lang="en-US" dirty="0">
                <a:hlinkClick r:id="rId3"/>
              </a:rPr>
              <a:t>://english.msip.go.kr/web/msipContents/contentsView.do?cateId=_law4&amp;artId=2942268</a:t>
            </a:r>
            <a:r>
              <a:rPr lang="en-US" dirty="0"/>
              <a:t> </a:t>
            </a:r>
            <a:endParaRPr lang="en-US" dirty="0" smtClean="0"/>
          </a:p>
          <a:p>
            <a:pPr lvl="1" algn="just">
              <a:buFont typeface="Arial" panose="020B0604020202020204" pitchFamily="34" charset="0"/>
              <a:buChar char="•"/>
            </a:pPr>
            <a:r>
              <a:rPr lang="en-US" b="0" dirty="0" smtClean="0"/>
              <a:t>Motivation: </a:t>
            </a:r>
          </a:p>
          <a:p>
            <a:pPr lvl="2" algn="just">
              <a:buFont typeface="Arial" panose="020B0604020202020204" pitchFamily="34" charset="0"/>
              <a:buChar char="•"/>
            </a:pPr>
            <a:r>
              <a:rPr lang="en-US" dirty="0"/>
              <a:t>To enable high-quality data service and accelerate the adoption of 5G convergence services using 5G-class unlicensed technology (</a:t>
            </a:r>
            <a:r>
              <a:rPr lang="en-US" dirty="0" err="1"/>
              <a:t>e.g</a:t>
            </a:r>
            <a:r>
              <a:rPr lang="en-US" dirty="0"/>
              <a:t>, </a:t>
            </a:r>
            <a:r>
              <a:rPr lang="en-US" dirty="0" err="1"/>
              <a:t>WiFi</a:t>
            </a:r>
            <a:r>
              <a:rPr lang="en-US" dirty="0"/>
              <a:t> 6E, 5G NR-U) in the 6 GHz band.</a:t>
            </a:r>
          </a:p>
          <a:p>
            <a:pPr lvl="2" algn="just">
              <a:buFont typeface="Arial" panose="020B0604020202020204" pitchFamily="34" charset="0"/>
              <a:buChar char="•"/>
            </a:pPr>
            <a:r>
              <a:rPr lang="en-US" b="0" dirty="0" smtClean="0"/>
              <a:t>NOTE – the same motivation as the previous consultation.</a:t>
            </a:r>
            <a:endParaRPr lang="en-US" b="0"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19</a:t>
            </a:fld>
            <a:endParaRPr lang="en-GB" dirty="0"/>
          </a:p>
        </p:txBody>
      </p:sp>
      <p:sp>
        <p:nvSpPr>
          <p:cNvPr id="8" name="Date Placeholder 3">
            <a:extLst>
              <a:ext uri="{FF2B5EF4-FFF2-40B4-BE49-F238E27FC236}">
                <a16:creationId xmlns="" xmlns:a16="http://schemas.microsoft.com/office/drawing/2014/main" id="{B322FEBA-011B-49F1-99D6-C984930F1E34}"/>
              </a:ext>
            </a:extLst>
          </p:cNvPr>
          <p:cNvSpPr>
            <a:spLocks noGrp="1"/>
          </p:cNvSpPr>
          <p:nvPr>
            <p:ph type="dt" idx="15"/>
          </p:nvPr>
        </p:nvSpPr>
        <p:spPr>
          <a:xfrm>
            <a:off x="696912" y="333375"/>
            <a:ext cx="2303451" cy="273050"/>
          </a:xfrm>
        </p:spPr>
        <p:txBody>
          <a:bodyPr/>
          <a:lstStyle/>
          <a:p>
            <a:r>
              <a:rPr lang="en-US" dirty="0" smtClean="0"/>
              <a:t>November 2020</a:t>
            </a:r>
            <a:endParaRPr lang="en-GB" dirty="0"/>
          </a:p>
        </p:txBody>
      </p:sp>
      <p:sp>
        <p:nvSpPr>
          <p:cNvPr id="9" name="Footer Placeholder 4">
            <a:extLst>
              <a:ext uri="{FF2B5EF4-FFF2-40B4-BE49-F238E27FC236}">
                <a16:creationId xmlns="" xmlns:a16="http://schemas.microsoft.com/office/drawing/2014/main" id="{CF99F54C-F8E7-48DB-A1DB-644579F6D49A}"/>
              </a:ext>
            </a:extLst>
          </p:cNvPr>
          <p:cNvSpPr>
            <a:spLocks noGrp="1"/>
          </p:cNvSpPr>
          <p:nvPr>
            <p:ph type="ftr" idx="14"/>
          </p:nvPr>
        </p:nvSpPr>
        <p:spPr>
          <a:xfrm>
            <a:off x="5500694" y="6475413"/>
            <a:ext cx="3041644" cy="180975"/>
          </a:xfrm>
        </p:spPr>
        <p:txBody>
          <a:bodyPr/>
          <a:lstStyle/>
          <a:p>
            <a:r>
              <a:rPr lang="en-US" dirty="0"/>
              <a:t>Edward Au (Huawei)</a:t>
            </a:r>
            <a:endParaRPr lang="en-GB" dirty="0"/>
          </a:p>
        </p:txBody>
      </p:sp>
    </p:spTree>
    <p:extLst>
      <p:ext uri="{BB962C8B-B14F-4D97-AF65-F5344CB8AC3E}">
        <p14:creationId xmlns:p14="http://schemas.microsoft.com/office/powerpoint/2010/main" val="262058105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altLang="ja-JP" sz="3600" dirty="0">
                <a:latin typeface="Times New Roman" charset="0"/>
              </a:rPr>
              <a:t>Background</a:t>
            </a:r>
            <a:endParaRPr lang="en-US" sz="3600" dirty="0">
              <a:latin typeface="Times New Roman" charset="0"/>
            </a:endParaRPr>
          </a:p>
        </p:txBody>
      </p:sp>
      <p:sp>
        <p:nvSpPr>
          <p:cNvPr id="5123" name="Content Placeholder 2"/>
          <p:cNvSpPr>
            <a:spLocks noGrp="1"/>
          </p:cNvSpPr>
          <p:nvPr>
            <p:ph idx="1"/>
          </p:nvPr>
        </p:nvSpPr>
        <p:spPr>
          <a:xfrm>
            <a:off x="990600" y="1712458"/>
            <a:ext cx="7315200" cy="4459742"/>
          </a:xfrm>
        </p:spPr>
        <p:txBody>
          <a:bodyPr/>
          <a:lstStyle/>
          <a:p>
            <a:pPr algn="just">
              <a:buFont typeface="Arial" panose="020B0604020202020204" pitchFamily="34" charset="0"/>
              <a:buChar char="•"/>
            </a:pPr>
            <a:r>
              <a:rPr lang="en-GB" dirty="0">
                <a:ea typeface="BatangChe" panose="02030609000101010101" pitchFamily="49" charset="-127"/>
              </a:rPr>
              <a:t>This slide deck </a:t>
            </a:r>
            <a:r>
              <a:rPr lang="en-GB" dirty="0" smtClean="0">
                <a:ea typeface="BatangChe" panose="02030609000101010101" pitchFamily="49" charset="-127"/>
              </a:rPr>
              <a:t>provides a high-level overview of the activities in APAC (related to Wi-Fi and WPAN) between July and November 2020</a:t>
            </a:r>
            <a:r>
              <a:rPr lang="en-GB" dirty="0" smtClean="0">
                <a:latin typeface="Times New Roman" panose="02020603050405020304" pitchFamily="18" charset="0"/>
                <a:ea typeface="BatangChe" panose="02030609000101010101" pitchFamily="49" charset="-127"/>
              </a:rPr>
              <a:t>.</a:t>
            </a:r>
            <a:endParaRPr lang="en-US" dirty="0"/>
          </a:p>
          <a:p>
            <a:pPr lvl="1">
              <a:buFont typeface="Wingdings" panose="05000000000000000000" pitchFamily="2" charset="2"/>
              <a:buChar char="Ø"/>
            </a:pPr>
            <a:endParaRPr lang="en-US" sz="1800" dirty="0">
              <a:solidFill>
                <a:schemeClr val="tx1"/>
              </a:solidFill>
            </a:endParaRPr>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8" name="Date Placeholder 3">
            <a:extLst>
              <a:ext uri="{FF2B5EF4-FFF2-40B4-BE49-F238E27FC236}">
                <a16:creationId xmlns:a16="http://schemas.microsoft.com/office/drawing/2014/main" xmlns="" id="{B322FEBA-011B-49F1-99D6-C984930F1E34}"/>
              </a:ext>
            </a:extLst>
          </p:cNvPr>
          <p:cNvSpPr>
            <a:spLocks noGrp="1"/>
          </p:cNvSpPr>
          <p:nvPr>
            <p:ph type="dt" idx="15"/>
          </p:nvPr>
        </p:nvSpPr>
        <p:spPr>
          <a:xfrm>
            <a:off x="696912" y="333375"/>
            <a:ext cx="2303451" cy="273050"/>
          </a:xfrm>
        </p:spPr>
        <p:txBody>
          <a:bodyPr/>
          <a:lstStyle/>
          <a:p>
            <a:r>
              <a:rPr lang="en-US" dirty="0" smtClean="0"/>
              <a:t>November 2020</a:t>
            </a:r>
            <a:endParaRPr lang="en-GB" dirty="0"/>
          </a:p>
        </p:txBody>
      </p:sp>
      <p:sp>
        <p:nvSpPr>
          <p:cNvPr id="9" name="Footer Placeholder 4">
            <a:extLst>
              <a:ext uri="{FF2B5EF4-FFF2-40B4-BE49-F238E27FC236}">
                <a16:creationId xmlns:a16="http://schemas.microsoft.com/office/drawing/2014/main" xmlns="" id="{CF99F54C-F8E7-48DB-A1DB-644579F6D49A}"/>
              </a:ext>
            </a:extLst>
          </p:cNvPr>
          <p:cNvSpPr>
            <a:spLocks noGrp="1"/>
          </p:cNvSpPr>
          <p:nvPr>
            <p:ph type="ftr" idx="14"/>
          </p:nvPr>
        </p:nvSpPr>
        <p:spPr>
          <a:xfrm>
            <a:off x="5500694" y="6475413"/>
            <a:ext cx="3041644" cy="180975"/>
          </a:xfrm>
        </p:spPr>
        <p:txBody>
          <a:bodyPr/>
          <a:lstStyle/>
          <a:p>
            <a:r>
              <a:rPr lang="en-US" dirty="0"/>
              <a:t>Edward Au (Huawei)</a:t>
            </a:r>
            <a:endParaRPr lang="en-GB" dirty="0"/>
          </a:p>
        </p:txBody>
      </p:sp>
    </p:spTree>
    <p:extLst>
      <p:ext uri="{BB962C8B-B14F-4D97-AF65-F5344CB8AC3E}">
        <p14:creationId xmlns:p14="http://schemas.microsoft.com/office/powerpoint/2010/main" val="46903399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r>
              <a:rPr lang="en-US" sz="3600" dirty="0" smtClean="0">
                <a:latin typeface="Times New Roman" charset="0"/>
              </a:rPr>
              <a:t>Korea MSIT (4)</a:t>
            </a:r>
            <a:endParaRPr lang="en-US" sz="3600" dirty="0">
              <a:latin typeface="Times New Roman" charset="0"/>
            </a:endParaRPr>
          </a:p>
        </p:txBody>
      </p:sp>
      <p:sp>
        <p:nvSpPr>
          <p:cNvPr id="5123" name="Content Placeholder 2"/>
          <p:cNvSpPr>
            <a:spLocks noGrp="1"/>
          </p:cNvSpPr>
          <p:nvPr>
            <p:ph idx="1"/>
          </p:nvPr>
        </p:nvSpPr>
        <p:spPr>
          <a:xfrm>
            <a:off x="660816" y="1752599"/>
            <a:ext cx="7644983" cy="1677988"/>
          </a:xfrm>
        </p:spPr>
        <p:txBody>
          <a:bodyPr/>
          <a:lstStyle/>
          <a:p>
            <a:pPr algn="just">
              <a:buFont typeface="Arial" panose="020B0604020202020204" pitchFamily="34" charset="0"/>
              <a:buChar char="•"/>
            </a:pPr>
            <a:r>
              <a:rPr lang="en-US" b="0" dirty="0"/>
              <a:t>RECAP: Consultation on revised technical standards for radio equipment in 5 GHz and 6 GHz </a:t>
            </a:r>
            <a:r>
              <a:rPr lang="en-US" b="0" dirty="0" smtClean="0"/>
              <a:t>bands (Cont’d)</a:t>
            </a:r>
            <a:endParaRPr lang="en-US" b="0" dirty="0"/>
          </a:p>
          <a:p>
            <a:pPr lvl="1" algn="just">
              <a:buFont typeface="Arial" panose="020B0604020202020204" pitchFamily="34" charset="0"/>
              <a:buChar char="•"/>
            </a:pPr>
            <a:r>
              <a:rPr lang="en-US" b="0" dirty="0" smtClean="0"/>
              <a:t>For radio equipment in 5925-6425 MHz:</a:t>
            </a:r>
            <a:endParaRPr lang="en-US" b="0"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20</a:t>
            </a:fld>
            <a:endParaRPr lang="en-GB" dirty="0"/>
          </a:p>
        </p:txBody>
      </p:sp>
      <p:sp>
        <p:nvSpPr>
          <p:cNvPr id="8" name="Date Placeholder 3">
            <a:extLst>
              <a:ext uri="{FF2B5EF4-FFF2-40B4-BE49-F238E27FC236}">
                <a16:creationId xmlns="" xmlns:a16="http://schemas.microsoft.com/office/drawing/2014/main" id="{B322FEBA-011B-49F1-99D6-C984930F1E34}"/>
              </a:ext>
            </a:extLst>
          </p:cNvPr>
          <p:cNvSpPr>
            <a:spLocks noGrp="1"/>
          </p:cNvSpPr>
          <p:nvPr>
            <p:ph type="dt" idx="15"/>
          </p:nvPr>
        </p:nvSpPr>
        <p:spPr>
          <a:xfrm>
            <a:off x="696912" y="333375"/>
            <a:ext cx="2303451" cy="273050"/>
          </a:xfrm>
        </p:spPr>
        <p:txBody>
          <a:bodyPr/>
          <a:lstStyle/>
          <a:p>
            <a:r>
              <a:rPr lang="en-US" dirty="0" smtClean="0"/>
              <a:t>November 2020</a:t>
            </a:r>
            <a:endParaRPr lang="en-GB" dirty="0"/>
          </a:p>
        </p:txBody>
      </p:sp>
      <p:sp>
        <p:nvSpPr>
          <p:cNvPr id="9" name="Footer Placeholder 4">
            <a:extLst>
              <a:ext uri="{FF2B5EF4-FFF2-40B4-BE49-F238E27FC236}">
                <a16:creationId xmlns="" xmlns:a16="http://schemas.microsoft.com/office/drawing/2014/main" id="{CF99F54C-F8E7-48DB-A1DB-644579F6D49A}"/>
              </a:ext>
            </a:extLst>
          </p:cNvPr>
          <p:cNvSpPr>
            <a:spLocks noGrp="1"/>
          </p:cNvSpPr>
          <p:nvPr>
            <p:ph type="ftr" idx="14"/>
          </p:nvPr>
        </p:nvSpPr>
        <p:spPr>
          <a:xfrm>
            <a:off x="5500694" y="6475413"/>
            <a:ext cx="3041644" cy="180975"/>
          </a:xfrm>
        </p:spPr>
        <p:txBody>
          <a:bodyPr/>
          <a:lstStyle/>
          <a:p>
            <a:r>
              <a:rPr lang="en-US" dirty="0"/>
              <a:t>Edward Au (Huawei)</a:t>
            </a:r>
            <a:endParaRPr lang="en-GB" dirty="0"/>
          </a:p>
        </p:txBody>
      </p:sp>
      <p:graphicFrame>
        <p:nvGraphicFramePr>
          <p:cNvPr id="5" name="Table 4"/>
          <p:cNvGraphicFramePr>
            <a:graphicFrameLocks noGrp="1"/>
          </p:cNvGraphicFramePr>
          <p:nvPr>
            <p:extLst>
              <p:ext uri="{D42A27DB-BD31-4B8C-83A1-F6EECF244321}">
                <p14:modId xmlns:p14="http://schemas.microsoft.com/office/powerpoint/2010/main" val="4070570939"/>
              </p:ext>
            </p:extLst>
          </p:nvPr>
        </p:nvGraphicFramePr>
        <p:xfrm>
          <a:off x="1524001" y="3048000"/>
          <a:ext cx="7010399" cy="2590800"/>
        </p:xfrm>
        <a:graphic>
          <a:graphicData uri="http://schemas.openxmlformats.org/drawingml/2006/table">
            <a:tbl>
              <a:tblPr firstRow="1" bandRow="1">
                <a:tableStyleId>{21E4AEA4-8DFA-4A89-87EB-49C32662AFE0}</a:tableStyleId>
              </a:tblPr>
              <a:tblGrid>
                <a:gridCol w="1889152"/>
                <a:gridCol w="2222435"/>
                <a:gridCol w="2898812"/>
              </a:tblGrid>
              <a:tr h="370840">
                <a:tc>
                  <a:txBody>
                    <a:bodyPr/>
                    <a:lstStyle/>
                    <a:p>
                      <a:pPr algn="ctr"/>
                      <a:r>
                        <a:rPr lang="en-US" sz="1400" dirty="0" smtClean="0"/>
                        <a:t>Occupied frequency bandwidth</a:t>
                      </a:r>
                      <a:endParaRPr lang="en-US" sz="1400" dirty="0"/>
                    </a:p>
                  </a:txBody>
                  <a:tcPr/>
                </a:tc>
                <a:tc>
                  <a:txBody>
                    <a:bodyPr/>
                    <a:lstStyle/>
                    <a:p>
                      <a:pPr algn="ctr"/>
                      <a:r>
                        <a:rPr lang="en-US" sz="1400" dirty="0" smtClean="0"/>
                        <a:t>Power density including absolute antenna gain</a:t>
                      </a:r>
                      <a:endParaRPr lang="en-US" sz="1400" dirty="0"/>
                    </a:p>
                  </a:txBody>
                  <a:tcPr/>
                </a:tc>
                <a:tc>
                  <a:txBody>
                    <a:bodyPr/>
                    <a:lstStyle/>
                    <a:p>
                      <a:pPr algn="ctr"/>
                      <a:r>
                        <a:rPr lang="en-US" sz="1400" dirty="0" smtClean="0"/>
                        <a:t>Remarks</a:t>
                      </a:r>
                      <a:endParaRPr lang="en-US" sz="1400" dirty="0"/>
                    </a:p>
                  </a:txBody>
                  <a:tcPr/>
                </a:tc>
              </a:tr>
              <a:tr h="370840">
                <a:tc>
                  <a:txBody>
                    <a:bodyPr/>
                    <a:lstStyle/>
                    <a:p>
                      <a:pPr algn="ctr"/>
                      <a:r>
                        <a:rPr lang="en-US" sz="1400" dirty="0" smtClean="0"/>
                        <a:t>0.5 MHz</a:t>
                      </a:r>
                      <a:r>
                        <a:rPr lang="en-US" sz="1400" baseline="0" dirty="0" smtClean="0"/>
                        <a:t> min</a:t>
                      </a:r>
                    </a:p>
                    <a:p>
                      <a:pPr algn="ctr"/>
                      <a:r>
                        <a:rPr lang="en-US" sz="1400" baseline="0" dirty="0" smtClean="0"/>
                        <a:t>20 MHz max</a:t>
                      </a:r>
                      <a:endParaRPr lang="en-US" sz="1400" dirty="0"/>
                    </a:p>
                  </a:txBody>
                  <a:tcPr/>
                </a:tc>
                <a:tc>
                  <a:txBody>
                    <a:bodyPr/>
                    <a:lstStyle/>
                    <a:p>
                      <a:pPr algn="ctr"/>
                      <a:r>
                        <a:rPr lang="en-US" sz="1400" dirty="0" smtClean="0"/>
                        <a:t>1 </a:t>
                      </a:r>
                      <a:r>
                        <a:rPr lang="en-US" sz="1400" dirty="0" err="1" smtClean="0"/>
                        <a:t>dBm</a:t>
                      </a:r>
                      <a:r>
                        <a:rPr lang="en-US" sz="1400" dirty="0" smtClean="0"/>
                        <a:t>/MHz or less</a:t>
                      </a:r>
                      <a:endParaRPr lang="en-US" sz="1400" dirty="0"/>
                    </a:p>
                  </a:txBody>
                  <a:tcPr/>
                </a:tc>
                <a:tc rowSpan="4">
                  <a:txBody>
                    <a:bodyPr/>
                    <a:lstStyle/>
                    <a:p>
                      <a:pPr marL="285750" indent="-285750">
                        <a:buFont typeface="Arial" panose="020B0604020202020204" pitchFamily="34" charset="0"/>
                        <a:buChar char="•"/>
                      </a:pPr>
                      <a:r>
                        <a:rPr lang="en-US" sz="1400" dirty="0" smtClean="0"/>
                        <a:t>The power density including the absolute gain of the antenna should be an average value</a:t>
                      </a:r>
                    </a:p>
                    <a:p>
                      <a:pPr marL="285750" indent="-285750">
                        <a:buFont typeface="Arial" panose="020B0604020202020204" pitchFamily="34" charset="0"/>
                        <a:buChar char="•"/>
                      </a:pPr>
                      <a:r>
                        <a:rPr lang="en-US" sz="1400" dirty="0" smtClean="0"/>
                        <a:t>Drones are</a:t>
                      </a:r>
                      <a:r>
                        <a:rPr lang="en-US" sz="1400" baseline="0" dirty="0" smtClean="0"/>
                        <a:t> prohibited</a:t>
                      </a:r>
                      <a:r>
                        <a:rPr lang="en-US" sz="1400" dirty="0" smtClean="0"/>
                        <a:t>.</a:t>
                      </a:r>
                    </a:p>
                    <a:p>
                      <a:pPr marL="285750" indent="-285750">
                        <a:buFont typeface="Arial" panose="020B0604020202020204" pitchFamily="34" charset="0"/>
                        <a:buChar char="•"/>
                      </a:pPr>
                      <a:r>
                        <a:rPr lang="en-US" sz="1400" dirty="0" smtClean="0"/>
                        <a:t>Built-in wireless devices used in automobiles are</a:t>
                      </a:r>
                      <a:r>
                        <a:rPr lang="en-US" sz="1400" baseline="0" dirty="0" smtClean="0"/>
                        <a:t> allowed to operate in </a:t>
                      </a:r>
                      <a:r>
                        <a:rPr lang="en-US" sz="1400" dirty="0" smtClean="0"/>
                        <a:t>6085-642</a:t>
                      </a:r>
                      <a:r>
                        <a:rPr lang="en-US" sz="1400" baseline="0" dirty="0" smtClean="0"/>
                        <a:t>5 </a:t>
                      </a:r>
                      <a:r>
                        <a:rPr lang="en-US" sz="1400" baseline="0" dirty="0" err="1" smtClean="0"/>
                        <a:t>MHz.</a:t>
                      </a:r>
                      <a:endParaRPr lang="en-US" sz="1400" dirty="0"/>
                    </a:p>
                  </a:txBody>
                  <a:tcPr/>
                </a:tc>
              </a:tr>
              <a:tr h="370840">
                <a:tc>
                  <a:txBody>
                    <a:bodyPr/>
                    <a:lstStyle/>
                    <a:p>
                      <a:pPr algn="ctr"/>
                      <a:r>
                        <a:rPr lang="en-US" sz="1400" dirty="0" smtClean="0"/>
                        <a:t>20 MHz min</a:t>
                      </a:r>
                    </a:p>
                    <a:p>
                      <a:pPr algn="ctr"/>
                      <a:r>
                        <a:rPr lang="en-US" sz="1400" dirty="0" smtClean="0"/>
                        <a:t>40 MHz max</a:t>
                      </a:r>
                      <a:endParaRPr lang="en-US" sz="14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smtClean="0"/>
                        <a:t>-2 </a:t>
                      </a:r>
                      <a:r>
                        <a:rPr lang="en-US" sz="1400" dirty="0" err="1" smtClean="0"/>
                        <a:t>dBm</a:t>
                      </a:r>
                      <a:r>
                        <a:rPr lang="en-US" sz="1400" dirty="0" smtClean="0"/>
                        <a:t>/MHz or less</a:t>
                      </a:r>
                    </a:p>
                  </a:txBody>
                  <a:tcPr/>
                </a:tc>
                <a:tc vMerge="1">
                  <a:txBody>
                    <a:bodyPr/>
                    <a:lstStyle/>
                    <a:p>
                      <a:endParaRPr lang="en-US" sz="1600" dirty="0"/>
                    </a:p>
                  </a:txBody>
                  <a:tcPr/>
                </a:tc>
              </a:tr>
              <a:tr h="370840">
                <a:tc>
                  <a:txBody>
                    <a:bodyPr/>
                    <a:lstStyle/>
                    <a:p>
                      <a:pPr algn="ctr"/>
                      <a:r>
                        <a:rPr lang="en-US" sz="1400" dirty="0" smtClean="0"/>
                        <a:t>40 MHz min</a:t>
                      </a:r>
                    </a:p>
                    <a:p>
                      <a:pPr algn="ctr"/>
                      <a:r>
                        <a:rPr lang="en-US" sz="1400" dirty="0" smtClean="0"/>
                        <a:t>80 MHz max</a:t>
                      </a:r>
                      <a:endParaRPr lang="en-US" sz="14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smtClean="0"/>
                        <a:t>-5 </a:t>
                      </a:r>
                      <a:r>
                        <a:rPr lang="en-US" sz="1400" dirty="0" err="1" smtClean="0"/>
                        <a:t>dBm</a:t>
                      </a:r>
                      <a:r>
                        <a:rPr lang="en-US" sz="1400" dirty="0" smtClean="0"/>
                        <a:t>/MHz or less</a:t>
                      </a:r>
                    </a:p>
                  </a:txBody>
                  <a:tcPr/>
                </a:tc>
                <a:tc vMerge="1">
                  <a:txBody>
                    <a:bodyPr/>
                    <a:lstStyle/>
                    <a:p>
                      <a:endParaRPr lang="en-US" sz="1600" dirty="0"/>
                    </a:p>
                  </a:txBody>
                  <a:tcPr/>
                </a:tc>
              </a:tr>
              <a:tr h="370840">
                <a:tc>
                  <a:txBody>
                    <a:bodyPr/>
                    <a:lstStyle/>
                    <a:p>
                      <a:pPr algn="ctr"/>
                      <a:r>
                        <a:rPr lang="en-US" sz="1400" dirty="0" smtClean="0"/>
                        <a:t>80 MHz</a:t>
                      </a:r>
                      <a:r>
                        <a:rPr lang="en-US" sz="1400" baseline="0" dirty="0" smtClean="0"/>
                        <a:t> min</a:t>
                      </a:r>
                    </a:p>
                    <a:p>
                      <a:pPr algn="ctr"/>
                      <a:r>
                        <a:rPr lang="en-US" sz="1400" baseline="0" dirty="0" smtClean="0"/>
                        <a:t>160 MHz max</a:t>
                      </a:r>
                      <a:endParaRPr lang="en-US" sz="14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smtClean="0"/>
                        <a:t>-8 </a:t>
                      </a:r>
                      <a:r>
                        <a:rPr lang="en-US" sz="1400" dirty="0" err="1" smtClean="0"/>
                        <a:t>dBm</a:t>
                      </a:r>
                      <a:r>
                        <a:rPr lang="en-US" sz="1400" dirty="0" smtClean="0"/>
                        <a:t>/MHz or less</a:t>
                      </a:r>
                    </a:p>
                  </a:txBody>
                  <a:tcPr/>
                </a:tc>
                <a:tc vMerge="1">
                  <a:txBody>
                    <a:bodyPr/>
                    <a:lstStyle/>
                    <a:p>
                      <a:endParaRPr lang="en-US" sz="1600" dirty="0"/>
                    </a:p>
                  </a:txBody>
                  <a:tcPr/>
                </a:tc>
              </a:tr>
            </a:tbl>
          </a:graphicData>
        </a:graphic>
      </p:graphicFrame>
    </p:spTree>
    <p:extLst>
      <p:ext uri="{BB962C8B-B14F-4D97-AF65-F5344CB8AC3E}">
        <p14:creationId xmlns:p14="http://schemas.microsoft.com/office/powerpoint/2010/main" val="141661553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r>
              <a:rPr lang="en-US" sz="3600" dirty="0" smtClean="0">
                <a:latin typeface="Times New Roman" charset="0"/>
              </a:rPr>
              <a:t>Korea MSIT (5)</a:t>
            </a:r>
            <a:endParaRPr lang="en-US" sz="3600" dirty="0">
              <a:latin typeface="Times New Roman" charset="0"/>
            </a:endParaRPr>
          </a:p>
        </p:txBody>
      </p:sp>
      <p:sp>
        <p:nvSpPr>
          <p:cNvPr id="5123" name="Content Placeholder 2"/>
          <p:cNvSpPr>
            <a:spLocks noGrp="1"/>
          </p:cNvSpPr>
          <p:nvPr>
            <p:ph idx="1"/>
          </p:nvPr>
        </p:nvSpPr>
        <p:spPr>
          <a:xfrm>
            <a:off x="660816" y="1752599"/>
            <a:ext cx="7644983" cy="2057401"/>
          </a:xfrm>
        </p:spPr>
        <p:txBody>
          <a:bodyPr/>
          <a:lstStyle/>
          <a:p>
            <a:pPr algn="just">
              <a:buFont typeface="Arial" panose="020B0604020202020204" pitchFamily="34" charset="0"/>
              <a:buChar char="•"/>
            </a:pPr>
            <a:r>
              <a:rPr lang="en-US" b="0" dirty="0"/>
              <a:t>RECAP: Consultation on revised technical standards for radio equipment in 5 GHz and 6 GHz bands (Cont’d</a:t>
            </a:r>
            <a:r>
              <a:rPr lang="en-US" b="0" dirty="0" smtClean="0"/>
              <a:t>)</a:t>
            </a:r>
          </a:p>
          <a:p>
            <a:pPr lvl="1" algn="just">
              <a:buFont typeface="Arial" panose="020B0604020202020204" pitchFamily="34" charset="0"/>
              <a:buChar char="•"/>
            </a:pPr>
            <a:r>
              <a:rPr lang="en-US" b="0" dirty="0" smtClean="0"/>
              <a:t>For indoor wireless devices in 5925-7125 MHz:</a:t>
            </a:r>
            <a:endParaRPr lang="en-US" b="0"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21</a:t>
            </a:fld>
            <a:endParaRPr lang="en-GB" dirty="0"/>
          </a:p>
        </p:txBody>
      </p:sp>
      <p:sp>
        <p:nvSpPr>
          <p:cNvPr id="8" name="Date Placeholder 3">
            <a:extLst>
              <a:ext uri="{FF2B5EF4-FFF2-40B4-BE49-F238E27FC236}">
                <a16:creationId xmlns="" xmlns:a16="http://schemas.microsoft.com/office/drawing/2014/main" id="{B322FEBA-011B-49F1-99D6-C984930F1E34}"/>
              </a:ext>
            </a:extLst>
          </p:cNvPr>
          <p:cNvSpPr>
            <a:spLocks noGrp="1"/>
          </p:cNvSpPr>
          <p:nvPr>
            <p:ph type="dt" idx="15"/>
          </p:nvPr>
        </p:nvSpPr>
        <p:spPr>
          <a:xfrm>
            <a:off x="696912" y="333375"/>
            <a:ext cx="2303451" cy="273050"/>
          </a:xfrm>
        </p:spPr>
        <p:txBody>
          <a:bodyPr/>
          <a:lstStyle/>
          <a:p>
            <a:r>
              <a:rPr lang="en-US" dirty="0" smtClean="0"/>
              <a:t>November 2020</a:t>
            </a:r>
            <a:endParaRPr lang="en-GB" dirty="0"/>
          </a:p>
        </p:txBody>
      </p:sp>
      <p:sp>
        <p:nvSpPr>
          <p:cNvPr id="9" name="Footer Placeholder 4">
            <a:extLst>
              <a:ext uri="{FF2B5EF4-FFF2-40B4-BE49-F238E27FC236}">
                <a16:creationId xmlns="" xmlns:a16="http://schemas.microsoft.com/office/drawing/2014/main" id="{CF99F54C-F8E7-48DB-A1DB-644579F6D49A}"/>
              </a:ext>
            </a:extLst>
          </p:cNvPr>
          <p:cNvSpPr>
            <a:spLocks noGrp="1"/>
          </p:cNvSpPr>
          <p:nvPr>
            <p:ph type="ftr" idx="14"/>
          </p:nvPr>
        </p:nvSpPr>
        <p:spPr>
          <a:xfrm>
            <a:off x="5500694" y="6475413"/>
            <a:ext cx="3041644" cy="180975"/>
          </a:xfrm>
        </p:spPr>
        <p:txBody>
          <a:bodyPr/>
          <a:lstStyle/>
          <a:p>
            <a:r>
              <a:rPr lang="en-US" dirty="0"/>
              <a:t>Edward Au (Huawei)</a:t>
            </a:r>
            <a:endParaRPr lang="en-GB" dirty="0"/>
          </a:p>
        </p:txBody>
      </p:sp>
      <p:graphicFrame>
        <p:nvGraphicFramePr>
          <p:cNvPr id="5" name="Table 4"/>
          <p:cNvGraphicFramePr>
            <a:graphicFrameLocks noGrp="1"/>
          </p:cNvGraphicFramePr>
          <p:nvPr>
            <p:extLst>
              <p:ext uri="{D42A27DB-BD31-4B8C-83A1-F6EECF244321}">
                <p14:modId xmlns:p14="http://schemas.microsoft.com/office/powerpoint/2010/main" val="135986072"/>
              </p:ext>
            </p:extLst>
          </p:nvPr>
        </p:nvGraphicFramePr>
        <p:xfrm>
          <a:off x="1447799" y="2969260"/>
          <a:ext cx="7094538" cy="2837180"/>
        </p:xfrm>
        <a:graphic>
          <a:graphicData uri="http://schemas.openxmlformats.org/drawingml/2006/table">
            <a:tbl>
              <a:tblPr firstRow="1" bandRow="1">
                <a:tableStyleId>{21E4AEA4-8DFA-4A89-87EB-49C32662AFE0}</a:tableStyleId>
              </a:tblPr>
              <a:tblGrid>
                <a:gridCol w="1813278"/>
                <a:gridCol w="2133175"/>
                <a:gridCol w="3148085"/>
              </a:tblGrid>
              <a:tr h="612140">
                <a:tc>
                  <a:txBody>
                    <a:bodyPr/>
                    <a:lstStyle/>
                    <a:p>
                      <a:pPr algn="ctr"/>
                      <a:r>
                        <a:rPr lang="en-US" sz="1400" dirty="0" smtClean="0"/>
                        <a:t>Occupied frequency bandwidth</a:t>
                      </a:r>
                      <a:endParaRPr lang="en-US" sz="1400" dirty="0"/>
                    </a:p>
                  </a:txBody>
                  <a:tcPr/>
                </a:tc>
                <a:tc>
                  <a:txBody>
                    <a:bodyPr/>
                    <a:lstStyle/>
                    <a:p>
                      <a:pPr algn="ctr"/>
                      <a:r>
                        <a:rPr lang="en-US" sz="1400" dirty="0" smtClean="0"/>
                        <a:t>Power density including absolute antenna gain</a:t>
                      </a:r>
                      <a:endParaRPr lang="en-US" sz="1400" dirty="0"/>
                    </a:p>
                  </a:txBody>
                  <a:tcPr/>
                </a:tc>
                <a:tc>
                  <a:txBody>
                    <a:bodyPr/>
                    <a:lstStyle/>
                    <a:p>
                      <a:pPr algn="ctr"/>
                      <a:r>
                        <a:rPr lang="en-US" sz="1400" dirty="0" smtClean="0"/>
                        <a:t>Remarks</a:t>
                      </a:r>
                      <a:endParaRPr lang="en-US" sz="1400" dirty="0"/>
                    </a:p>
                  </a:txBody>
                  <a:tcPr/>
                </a:tc>
              </a:tr>
              <a:tr h="370840">
                <a:tc>
                  <a:txBody>
                    <a:bodyPr/>
                    <a:lstStyle/>
                    <a:p>
                      <a:pPr algn="ctr"/>
                      <a:r>
                        <a:rPr lang="en-US" sz="1400" dirty="0" smtClean="0"/>
                        <a:t>160 MHz</a:t>
                      </a:r>
                      <a:endParaRPr lang="en-US" sz="1400" dirty="0"/>
                    </a:p>
                  </a:txBody>
                  <a:tcPr/>
                </a:tc>
                <a:tc>
                  <a:txBody>
                    <a:bodyPr/>
                    <a:lstStyle/>
                    <a:p>
                      <a:pPr algn="ctr"/>
                      <a:r>
                        <a:rPr lang="en-US" sz="1400" dirty="0" smtClean="0"/>
                        <a:t>2 </a:t>
                      </a:r>
                      <a:r>
                        <a:rPr lang="en-US" sz="1400" dirty="0" err="1" smtClean="0"/>
                        <a:t>dBm</a:t>
                      </a:r>
                      <a:r>
                        <a:rPr lang="en-US" sz="1400" dirty="0" smtClean="0"/>
                        <a:t>/MHz or less</a:t>
                      </a:r>
                      <a:endParaRPr lang="en-US" sz="1400" dirty="0"/>
                    </a:p>
                  </a:txBody>
                  <a:tcPr/>
                </a:tc>
                <a:tc>
                  <a:txBody>
                    <a:bodyPr/>
                    <a:lstStyle/>
                    <a:p>
                      <a:pPr marL="285750" indent="-285750">
                        <a:buFont typeface="Arial" panose="020B0604020202020204" pitchFamily="34" charset="0"/>
                        <a:buChar char="•"/>
                      </a:pPr>
                      <a:r>
                        <a:rPr lang="en-US" sz="1400" dirty="0" smtClean="0"/>
                        <a:t>The power density including the absolute gain of the antenna should be an average value</a:t>
                      </a:r>
                    </a:p>
                    <a:p>
                      <a:pPr marL="285750" indent="-285750">
                        <a:buFont typeface="Arial" panose="020B0604020202020204" pitchFamily="34" charset="0"/>
                        <a:buChar char="•"/>
                      </a:pPr>
                      <a:r>
                        <a:rPr lang="en-US" sz="1400" dirty="0" smtClean="0"/>
                        <a:t>Limited to equipment that is installed and operated by being connected to the power in the building or connected</a:t>
                      </a:r>
                      <a:r>
                        <a:rPr lang="en-US" sz="1400" baseline="0" dirty="0" smtClean="0"/>
                        <a:t> to another </a:t>
                      </a:r>
                      <a:r>
                        <a:rPr lang="en-US" sz="1400" dirty="0" smtClean="0"/>
                        <a:t>equipment.</a:t>
                      </a:r>
                    </a:p>
                    <a:p>
                      <a:pPr marL="285750" indent="-285750">
                        <a:buFont typeface="Arial" panose="020B0604020202020204" pitchFamily="34" charset="0"/>
                        <a:buChar char="•"/>
                      </a:pPr>
                      <a:r>
                        <a:rPr lang="en-US" sz="1400" dirty="0" smtClean="0"/>
                        <a:t>Prohibited use in vehicles such as automobiles, aircraft, railroads, ships, and drones</a:t>
                      </a:r>
                      <a:endParaRPr lang="en-US" sz="1400" dirty="0"/>
                    </a:p>
                  </a:txBody>
                  <a:tcPr/>
                </a:tc>
              </a:tr>
            </a:tbl>
          </a:graphicData>
        </a:graphic>
      </p:graphicFrame>
    </p:spTree>
    <p:extLst>
      <p:ext uri="{BB962C8B-B14F-4D97-AF65-F5344CB8AC3E}">
        <p14:creationId xmlns:p14="http://schemas.microsoft.com/office/powerpoint/2010/main" val="212833720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r>
              <a:rPr lang="en-US" sz="3600" dirty="0" smtClean="0">
                <a:latin typeface="Times New Roman" charset="0"/>
              </a:rPr>
              <a:t>Korea MSIT (6)</a:t>
            </a:r>
            <a:endParaRPr lang="en-US" sz="3600" dirty="0">
              <a:latin typeface="Times New Roman" charset="0"/>
            </a:endParaRPr>
          </a:p>
        </p:txBody>
      </p:sp>
      <p:sp>
        <p:nvSpPr>
          <p:cNvPr id="5123" name="Content Placeholder 2"/>
          <p:cNvSpPr>
            <a:spLocks noGrp="1"/>
          </p:cNvSpPr>
          <p:nvPr>
            <p:ph idx="1"/>
          </p:nvPr>
        </p:nvSpPr>
        <p:spPr>
          <a:xfrm>
            <a:off x="660816" y="1752599"/>
            <a:ext cx="7644983" cy="4722813"/>
          </a:xfrm>
        </p:spPr>
        <p:txBody>
          <a:bodyPr/>
          <a:lstStyle/>
          <a:p>
            <a:pPr algn="just">
              <a:buFont typeface="Arial" panose="020B0604020202020204" pitchFamily="34" charset="0"/>
              <a:buChar char="•"/>
            </a:pPr>
            <a:r>
              <a:rPr lang="en-US" b="0" dirty="0"/>
              <a:t>RECAP: Consultation on revised technical standards for radio equipment in 5 GHz and 6 GHz bands (Cont’d</a:t>
            </a:r>
            <a:r>
              <a:rPr lang="en-US" b="0" dirty="0" smtClean="0"/>
              <a:t>)</a:t>
            </a:r>
          </a:p>
          <a:p>
            <a:pPr lvl="1" algn="just">
              <a:buFont typeface="Arial" panose="020B0604020202020204" pitchFamily="34" charset="0"/>
              <a:buChar char="•"/>
            </a:pPr>
            <a:r>
              <a:rPr lang="en-US" b="0" dirty="0" smtClean="0"/>
              <a:t>New conditions:</a:t>
            </a:r>
          </a:p>
          <a:p>
            <a:pPr lvl="2" algn="just">
              <a:buFont typeface="Arial" panose="020B0604020202020204" pitchFamily="34" charset="0"/>
              <a:buChar char="•"/>
            </a:pPr>
            <a:r>
              <a:rPr lang="en-US" dirty="0"/>
              <a:t>Frequency tolerance deviation should be </a:t>
            </a:r>
            <a:r>
              <a:rPr lang="en-US" dirty="0" smtClean="0"/>
              <a:t>within ±20×10</a:t>
            </a:r>
            <a:r>
              <a:rPr lang="en-US" baseline="30000" dirty="0" smtClean="0"/>
              <a:t>-6</a:t>
            </a:r>
            <a:r>
              <a:rPr lang="en-US" dirty="0" smtClean="0"/>
              <a:t>.</a:t>
            </a:r>
          </a:p>
          <a:p>
            <a:pPr lvl="2" algn="just">
              <a:buFont typeface="Arial" panose="020B0604020202020204" pitchFamily="34" charset="0"/>
              <a:buChar char="•"/>
            </a:pPr>
            <a:r>
              <a:rPr lang="en-US" dirty="0" smtClean="0"/>
              <a:t>Out-of-band emission </a:t>
            </a:r>
            <a:r>
              <a:rPr lang="en-US" dirty="0"/>
              <a:t>should have an average power density of </a:t>
            </a:r>
            <a:r>
              <a:rPr lang="en-US" dirty="0" smtClean="0"/>
              <a:t>  –</a:t>
            </a:r>
            <a:r>
              <a:rPr lang="en-US" dirty="0"/>
              <a:t>27 </a:t>
            </a:r>
            <a:r>
              <a:rPr lang="en-US" dirty="0" err="1"/>
              <a:t>dBm</a:t>
            </a:r>
            <a:r>
              <a:rPr lang="en-US" dirty="0"/>
              <a:t>/MHz or less, including the absolute antenna </a:t>
            </a:r>
            <a:r>
              <a:rPr lang="en-US" dirty="0" smtClean="0"/>
              <a:t>gain. For peak value, </a:t>
            </a:r>
            <a:r>
              <a:rPr lang="en-US" dirty="0"/>
              <a:t>it should be less than -34 </a:t>
            </a:r>
            <a:r>
              <a:rPr lang="en-US" dirty="0" err="1"/>
              <a:t>dBm</a:t>
            </a:r>
            <a:r>
              <a:rPr lang="en-US" dirty="0"/>
              <a:t>/MHz at a frequency outside the </a:t>
            </a:r>
            <a:r>
              <a:rPr lang="en-US" dirty="0" smtClean="0"/>
              <a:t>5925-6425 MHz </a:t>
            </a:r>
            <a:r>
              <a:rPr lang="en-US" dirty="0"/>
              <a:t>band</a:t>
            </a:r>
            <a:r>
              <a:rPr lang="en-US" dirty="0" smtClean="0"/>
              <a:t>.</a:t>
            </a:r>
          </a:p>
          <a:p>
            <a:pPr lvl="2" algn="just">
              <a:buFont typeface="Arial" panose="020B0604020202020204" pitchFamily="34" charset="0"/>
              <a:buChar char="•"/>
            </a:pPr>
            <a:r>
              <a:rPr lang="en-US" dirty="0"/>
              <a:t>Modulation type should be </a:t>
            </a:r>
            <a:r>
              <a:rPr lang="en-US" dirty="0" smtClean="0"/>
              <a:t>digital.</a:t>
            </a:r>
          </a:p>
          <a:p>
            <a:pPr lvl="2" algn="just">
              <a:buFont typeface="Arial" panose="020B0604020202020204" pitchFamily="34" charset="0"/>
              <a:buChar char="•"/>
            </a:pPr>
            <a:r>
              <a:rPr lang="en-US" dirty="0" smtClean="0"/>
              <a:t>Listen before talk should be used.</a:t>
            </a:r>
          </a:p>
          <a:p>
            <a:pPr lvl="1" algn="just">
              <a:buFont typeface="Arial" panose="020B0604020202020204" pitchFamily="34" charset="0"/>
              <a:buChar char="•"/>
            </a:pPr>
            <a:endParaRPr lang="en-US" dirty="0" smtClean="0"/>
          </a:p>
          <a:p>
            <a:pPr lvl="1" algn="just">
              <a:buFont typeface="Arial" panose="020B0604020202020204" pitchFamily="34" charset="0"/>
              <a:buChar char="•"/>
            </a:pPr>
            <a:endParaRPr lang="en-US" b="0"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22</a:t>
            </a:fld>
            <a:endParaRPr lang="en-GB" dirty="0"/>
          </a:p>
        </p:txBody>
      </p:sp>
      <p:sp>
        <p:nvSpPr>
          <p:cNvPr id="8" name="Date Placeholder 3">
            <a:extLst>
              <a:ext uri="{FF2B5EF4-FFF2-40B4-BE49-F238E27FC236}">
                <a16:creationId xmlns="" xmlns:a16="http://schemas.microsoft.com/office/drawing/2014/main" id="{B322FEBA-011B-49F1-99D6-C984930F1E34}"/>
              </a:ext>
            </a:extLst>
          </p:cNvPr>
          <p:cNvSpPr>
            <a:spLocks noGrp="1"/>
          </p:cNvSpPr>
          <p:nvPr>
            <p:ph type="dt" idx="15"/>
          </p:nvPr>
        </p:nvSpPr>
        <p:spPr>
          <a:xfrm>
            <a:off x="696912" y="333375"/>
            <a:ext cx="2303451" cy="273050"/>
          </a:xfrm>
        </p:spPr>
        <p:txBody>
          <a:bodyPr/>
          <a:lstStyle/>
          <a:p>
            <a:r>
              <a:rPr lang="en-US" dirty="0" smtClean="0"/>
              <a:t>November 2020</a:t>
            </a:r>
            <a:endParaRPr lang="en-GB" dirty="0"/>
          </a:p>
        </p:txBody>
      </p:sp>
      <p:sp>
        <p:nvSpPr>
          <p:cNvPr id="9" name="Footer Placeholder 4">
            <a:extLst>
              <a:ext uri="{FF2B5EF4-FFF2-40B4-BE49-F238E27FC236}">
                <a16:creationId xmlns="" xmlns:a16="http://schemas.microsoft.com/office/drawing/2014/main" id="{CF99F54C-F8E7-48DB-A1DB-644579F6D49A}"/>
              </a:ext>
            </a:extLst>
          </p:cNvPr>
          <p:cNvSpPr>
            <a:spLocks noGrp="1"/>
          </p:cNvSpPr>
          <p:nvPr>
            <p:ph type="ftr" idx="14"/>
          </p:nvPr>
        </p:nvSpPr>
        <p:spPr>
          <a:xfrm>
            <a:off x="5500694" y="6475413"/>
            <a:ext cx="3041644" cy="180975"/>
          </a:xfrm>
        </p:spPr>
        <p:txBody>
          <a:bodyPr/>
          <a:lstStyle/>
          <a:p>
            <a:r>
              <a:rPr lang="en-US" dirty="0"/>
              <a:t>Edward Au (Huawei)</a:t>
            </a:r>
            <a:endParaRPr lang="en-GB" dirty="0"/>
          </a:p>
        </p:txBody>
      </p:sp>
    </p:spTree>
    <p:extLst>
      <p:ext uri="{BB962C8B-B14F-4D97-AF65-F5344CB8AC3E}">
        <p14:creationId xmlns:p14="http://schemas.microsoft.com/office/powerpoint/2010/main" val="318456710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r>
              <a:rPr lang="en-US" sz="3600" dirty="0" smtClean="0">
                <a:latin typeface="Times New Roman" charset="0"/>
              </a:rPr>
              <a:t>Korea MSIT (7)</a:t>
            </a:r>
            <a:endParaRPr lang="en-US" sz="3600" dirty="0">
              <a:latin typeface="Times New Roman" charset="0"/>
            </a:endParaRPr>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23</a:t>
            </a:fld>
            <a:endParaRPr lang="en-GB" dirty="0"/>
          </a:p>
        </p:txBody>
      </p:sp>
      <p:sp>
        <p:nvSpPr>
          <p:cNvPr id="8" name="Date Placeholder 3">
            <a:extLst>
              <a:ext uri="{FF2B5EF4-FFF2-40B4-BE49-F238E27FC236}">
                <a16:creationId xmlns="" xmlns:a16="http://schemas.microsoft.com/office/drawing/2014/main" id="{B322FEBA-011B-49F1-99D6-C984930F1E34}"/>
              </a:ext>
            </a:extLst>
          </p:cNvPr>
          <p:cNvSpPr>
            <a:spLocks noGrp="1"/>
          </p:cNvSpPr>
          <p:nvPr>
            <p:ph type="dt" idx="15"/>
          </p:nvPr>
        </p:nvSpPr>
        <p:spPr>
          <a:xfrm>
            <a:off x="696912" y="333375"/>
            <a:ext cx="2303451" cy="273050"/>
          </a:xfrm>
        </p:spPr>
        <p:txBody>
          <a:bodyPr/>
          <a:lstStyle/>
          <a:p>
            <a:r>
              <a:rPr lang="en-US" dirty="0" smtClean="0"/>
              <a:t>November 2020</a:t>
            </a:r>
            <a:endParaRPr lang="en-GB" dirty="0"/>
          </a:p>
        </p:txBody>
      </p:sp>
      <p:sp>
        <p:nvSpPr>
          <p:cNvPr id="9" name="Footer Placeholder 4">
            <a:extLst>
              <a:ext uri="{FF2B5EF4-FFF2-40B4-BE49-F238E27FC236}">
                <a16:creationId xmlns="" xmlns:a16="http://schemas.microsoft.com/office/drawing/2014/main" id="{CF99F54C-F8E7-48DB-A1DB-644579F6D49A}"/>
              </a:ext>
            </a:extLst>
          </p:cNvPr>
          <p:cNvSpPr>
            <a:spLocks noGrp="1"/>
          </p:cNvSpPr>
          <p:nvPr>
            <p:ph type="ftr" idx="14"/>
          </p:nvPr>
        </p:nvSpPr>
        <p:spPr>
          <a:xfrm>
            <a:off x="5500694" y="6475413"/>
            <a:ext cx="3041644" cy="180975"/>
          </a:xfrm>
        </p:spPr>
        <p:txBody>
          <a:bodyPr/>
          <a:lstStyle/>
          <a:p>
            <a:r>
              <a:rPr lang="en-US" dirty="0"/>
              <a:t>Edward Au (Huawei)</a:t>
            </a:r>
            <a:endParaRPr lang="en-GB" dirty="0"/>
          </a:p>
        </p:txBody>
      </p:sp>
      <p:sp>
        <p:nvSpPr>
          <p:cNvPr id="10" name="Content Placeholder 2"/>
          <p:cNvSpPr>
            <a:spLocks noGrp="1"/>
          </p:cNvSpPr>
          <p:nvPr>
            <p:ph idx="1"/>
          </p:nvPr>
        </p:nvSpPr>
        <p:spPr>
          <a:xfrm>
            <a:off x="660816" y="1752599"/>
            <a:ext cx="7644983" cy="4722813"/>
          </a:xfrm>
        </p:spPr>
        <p:txBody>
          <a:bodyPr/>
          <a:lstStyle/>
          <a:p>
            <a:pPr algn="just">
              <a:buFont typeface="Arial" panose="020B0604020202020204" pitchFamily="34" charset="0"/>
              <a:buChar char="•"/>
            </a:pPr>
            <a:r>
              <a:rPr lang="en-US" b="0" dirty="0" smtClean="0"/>
              <a:t>Consultation on the partial </a:t>
            </a:r>
            <a:r>
              <a:rPr lang="en-US" b="0" dirty="0"/>
              <a:t>revision (draft) of </a:t>
            </a:r>
            <a:r>
              <a:rPr lang="en-US" b="0" dirty="0" smtClean="0"/>
              <a:t>“Korea </a:t>
            </a:r>
            <a:r>
              <a:rPr lang="en-US" b="0" dirty="0"/>
              <a:t>Frequency Distribution </a:t>
            </a:r>
            <a:r>
              <a:rPr lang="en-US" b="0" dirty="0" smtClean="0"/>
              <a:t>Table”</a:t>
            </a:r>
          </a:p>
          <a:p>
            <a:pPr lvl="1" algn="just">
              <a:buFont typeface="Arial" panose="020B0604020202020204" pitchFamily="34" charset="0"/>
              <a:buChar char="•"/>
            </a:pPr>
            <a:r>
              <a:rPr lang="en-US" dirty="0" smtClean="0"/>
              <a:t>Information:</a:t>
            </a:r>
          </a:p>
          <a:p>
            <a:pPr lvl="2" algn="just">
              <a:buFont typeface="Arial" panose="020B0604020202020204" pitchFamily="34" charset="0"/>
              <a:buChar char="•"/>
            </a:pPr>
            <a:r>
              <a:rPr lang="en-US" dirty="0">
                <a:hlinkClick r:id="rId3"/>
              </a:rPr>
              <a:t>http://english.msip.go.kr/web/msipContents/contentsView.do?cateId=_</a:t>
            </a:r>
            <a:r>
              <a:rPr lang="en-US" dirty="0" smtClean="0">
                <a:hlinkClick r:id="rId3"/>
              </a:rPr>
              <a:t>law4&amp;artId=3069996</a:t>
            </a:r>
            <a:endParaRPr lang="en-US" dirty="0" smtClean="0"/>
          </a:p>
          <a:p>
            <a:pPr lvl="2" algn="just">
              <a:buFont typeface="Arial" panose="020B0604020202020204" pitchFamily="34" charset="0"/>
              <a:buChar char="•"/>
            </a:pPr>
            <a:r>
              <a:rPr lang="en-US" b="0" dirty="0" smtClean="0"/>
              <a:t>Consultation closes on October 31, 2020</a:t>
            </a:r>
          </a:p>
          <a:p>
            <a:pPr lvl="1" algn="just">
              <a:buFont typeface="Arial" panose="020B0604020202020204" pitchFamily="34" charset="0"/>
              <a:buChar char="•"/>
            </a:pPr>
            <a:r>
              <a:rPr lang="en-US" dirty="0" smtClean="0"/>
              <a:t>Abstract:</a:t>
            </a:r>
          </a:p>
          <a:p>
            <a:pPr lvl="2" algn="just">
              <a:buFont typeface="Arial" panose="020B0604020202020204" pitchFamily="34" charset="0"/>
              <a:buChar char="•"/>
            </a:pPr>
            <a:r>
              <a:rPr lang="en-US" dirty="0"/>
              <a:t>I</a:t>
            </a:r>
            <a:r>
              <a:rPr lang="en-US" dirty="0" smtClean="0"/>
              <a:t>n</a:t>
            </a:r>
            <a:r>
              <a:rPr lang="en-US" dirty="0"/>
              <a:t> order to </a:t>
            </a:r>
            <a:r>
              <a:rPr lang="en-US" dirty="0" smtClean="0"/>
              <a:t>update the</a:t>
            </a:r>
            <a:r>
              <a:rPr lang="en-US" dirty="0"/>
              <a:t> global frequency </a:t>
            </a:r>
            <a:r>
              <a:rPr lang="en-US" dirty="0" smtClean="0"/>
              <a:t>after the decision of WRC 2019 and in</a:t>
            </a:r>
            <a:r>
              <a:rPr lang="en-US" dirty="0"/>
              <a:t> consideration of domestic frequency usage conditions</a:t>
            </a:r>
            <a:r>
              <a:rPr lang="en-US" dirty="0" smtClean="0"/>
              <a:t>.</a:t>
            </a:r>
          </a:p>
          <a:p>
            <a:pPr lvl="1" algn="just">
              <a:buFont typeface="Arial" panose="020B0604020202020204" pitchFamily="34" charset="0"/>
              <a:buChar char="•"/>
            </a:pPr>
            <a:r>
              <a:rPr lang="en-US" b="0" dirty="0" smtClean="0"/>
              <a:t>Of possible interest to us are the following frequency bands:</a:t>
            </a:r>
          </a:p>
          <a:p>
            <a:pPr lvl="2" algn="just">
              <a:buFont typeface="Arial" panose="020B0604020202020204" pitchFamily="34" charset="0"/>
              <a:buChar char="•"/>
            </a:pPr>
            <a:r>
              <a:rPr lang="en-US" dirty="0" smtClean="0"/>
              <a:t>5150 – 5350 MHz , 5350 – 5850 MHz </a:t>
            </a:r>
          </a:p>
          <a:p>
            <a:pPr lvl="2" algn="just">
              <a:buFont typeface="Arial" panose="020B0604020202020204" pitchFamily="34" charset="0"/>
              <a:buChar char="•"/>
            </a:pPr>
            <a:r>
              <a:rPr lang="en-US" dirty="0" smtClean="0"/>
              <a:t>64 – 76 GHz (IMT)</a:t>
            </a:r>
            <a:endParaRPr lang="en-US" b="0" dirty="0" smtClean="0"/>
          </a:p>
        </p:txBody>
      </p:sp>
    </p:spTree>
    <p:extLst>
      <p:ext uri="{BB962C8B-B14F-4D97-AF65-F5344CB8AC3E}">
        <p14:creationId xmlns:p14="http://schemas.microsoft.com/office/powerpoint/2010/main" val="291098505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r>
              <a:rPr lang="en-US" sz="3600" dirty="0" smtClean="0">
                <a:latin typeface="Times New Roman" charset="0"/>
              </a:rPr>
              <a:t>Malaysia MCMC</a:t>
            </a:r>
            <a:endParaRPr lang="en-US" sz="3600" dirty="0">
              <a:latin typeface="Times New Roman" charset="0"/>
            </a:endParaRPr>
          </a:p>
        </p:txBody>
      </p:sp>
      <p:sp>
        <p:nvSpPr>
          <p:cNvPr id="5123" name="Content Placeholder 2"/>
          <p:cNvSpPr>
            <a:spLocks noGrp="1"/>
          </p:cNvSpPr>
          <p:nvPr>
            <p:ph idx="1"/>
          </p:nvPr>
        </p:nvSpPr>
        <p:spPr>
          <a:xfrm>
            <a:off x="660816" y="1752599"/>
            <a:ext cx="7644983" cy="4722813"/>
          </a:xfrm>
        </p:spPr>
        <p:txBody>
          <a:bodyPr/>
          <a:lstStyle/>
          <a:p>
            <a:pPr algn="just">
              <a:buFont typeface="Arial" panose="020B0604020202020204" pitchFamily="34" charset="0"/>
              <a:buChar char="•"/>
            </a:pPr>
            <a:r>
              <a:rPr lang="en-US" b="0" dirty="0"/>
              <a:t>Usage of Personal Radio Service Device(s</a:t>
            </a:r>
            <a:r>
              <a:rPr lang="en-US" b="0" dirty="0" smtClean="0"/>
              <a:t>)  </a:t>
            </a:r>
          </a:p>
          <a:p>
            <a:pPr lvl="1" algn="just">
              <a:buFont typeface="Arial" panose="020B0604020202020204" pitchFamily="34" charset="0"/>
              <a:buChar char="•"/>
            </a:pPr>
            <a:r>
              <a:rPr lang="en-US" dirty="0" smtClean="0"/>
              <a:t>Information</a:t>
            </a:r>
          </a:p>
          <a:p>
            <a:pPr lvl="2" algn="just">
              <a:buFont typeface="Arial" panose="020B0604020202020204" pitchFamily="34" charset="0"/>
              <a:buChar char="•"/>
            </a:pPr>
            <a:r>
              <a:rPr lang="en-US" dirty="0">
                <a:hlinkClick r:id="rId3"/>
              </a:rPr>
              <a:t>https://</a:t>
            </a:r>
            <a:r>
              <a:rPr lang="en-US" dirty="0" smtClean="0">
                <a:hlinkClick r:id="rId3"/>
              </a:rPr>
              <a:t>www.mcmc.gov.my/skmmgovmy/files/65/6517f91b-9628-4781-a718-d315cf9c485a.pdf</a:t>
            </a:r>
            <a:endParaRPr lang="en-US" dirty="0" smtClean="0"/>
          </a:p>
          <a:p>
            <a:pPr lvl="1" algn="just">
              <a:buFont typeface="Arial" panose="020B0604020202020204" pitchFamily="34" charset="0"/>
              <a:buChar char="•"/>
            </a:pPr>
            <a:r>
              <a:rPr lang="en-US" dirty="0" smtClean="0"/>
              <a:t>Abstract</a:t>
            </a:r>
          </a:p>
          <a:p>
            <a:pPr lvl="2" algn="just">
              <a:buFont typeface="Arial" panose="020B0604020202020204" pitchFamily="34" charset="0"/>
              <a:buChar char="•"/>
            </a:pPr>
            <a:r>
              <a:rPr lang="en-US" dirty="0" smtClean="0"/>
              <a:t>Effective from January 1, 2023, </a:t>
            </a:r>
            <a:r>
              <a:rPr lang="en-US" dirty="0"/>
              <a:t>personal radio service device(s) operating in the 477.0125 MHz to 477.4875 MHz and 477.5250 MHz to 477.9875 MHz frequency bands </a:t>
            </a:r>
            <a:r>
              <a:rPr lang="en-US" dirty="0" smtClean="0"/>
              <a:t>will longer be permitted.</a:t>
            </a:r>
          </a:p>
          <a:p>
            <a:pPr lvl="1" algn="just">
              <a:buFont typeface="Arial" panose="020B0604020202020204" pitchFamily="34" charset="0"/>
              <a:buChar char="•"/>
            </a:pPr>
            <a:r>
              <a:rPr lang="en-US" dirty="0" smtClean="0"/>
              <a:t>Note</a:t>
            </a:r>
          </a:p>
          <a:p>
            <a:pPr lvl="2" algn="just">
              <a:buFont typeface="Arial" panose="020B0604020202020204" pitchFamily="34" charset="0"/>
              <a:buChar char="•"/>
            </a:pPr>
            <a:r>
              <a:rPr lang="en-US" dirty="0" smtClean="0"/>
              <a:t>It is the third amended notice. </a:t>
            </a:r>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24</a:t>
            </a:fld>
            <a:endParaRPr lang="en-GB" dirty="0"/>
          </a:p>
        </p:txBody>
      </p:sp>
      <p:sp>
        <p:nvSpPr>
          <p:cNvPr id="8" name="Date Placeholder 3">
            <a:extLst>
              <a:ext uri="{FF2B5EF4-FFF2-40B4-BE49-F238E27FC236}">
                <a16:creationId xmlns:a16="http://schemas.microsoft.com/office/drawing/2014/main" xmlns="" id="{B322FEBA-011B-49F1-99D6-C984930F1E34}"/>
              </a:ext>
            </a:extLst>
          </p:cNvPr>
          <p:cNvSpPr>
            <a:spLocks noGrp="1"/>
          </p:cNvSpPr>
          <p:nvPr>
            <p:ph type="dt" idx="15"/>
          </p:nvPr>
        </p:nvSpPr>
        <p:spPr>
          <a:xfrm>
            <a:off x="696912" y="333375"/>
            <a:ext cx="2303451" cy="273050"/>
          </a:xfrm>
        </p:spPr>
        <p:txBody>
          <a:bodyPr/>
          <a:lstStyle/>
          <a:p>
            <a:r>
              <a:rPr lang="en-US" dirty="0" smtClean="0"/>
              <a:t>November 2020</a:t>
            </a:r>
            <a:endParaRPr lang="en-GB" dirty="0"/>
          </a:p>
        </p:txBody>
      </p:sp>
      <p:sp>
        <p:nvSpPr>
          <p:cNvPr id="9" name="Footer Placeholder 4">
            <a:extLst>
              <a:ext uri="{FF2B5EF4-FFF2-40B4-BE49-F238E27FC236}">
                <a16:creationId xmlns:a16="http://schemas.microsoft.com/office/drawing/2014/main" xmlns="" id="{CF99F54C-F8E7-48DB-A1DB-644579F6D49A}"/>
              </a:ext>
            </a:extLst>
          </p:cNvPr>
          <p:cNvSpPr>
            <a:spLocks noGrp="1"/>
          </p:cNvSpPr>
          <p:nvPr>
            <p:ph type="ftr" idx="14"/>
          </p:nvPr>
        </p:nvSpPr>
        <p:spPr>
          <a:xfrm>
            <a:off x="5500694" y="6475413"/>
            <a:ext cx="3041644" cy="180975"/>
          </a:xfrm>
        </p:spPr>
        <p:txBody>
          <a:bodyPr/>
          <a:lstStyle/>
          <a:p>
            <a:r>
              <a:rPr lang="en-US" dirty="0"/>
              <a:t>Edward Au (Huawei)</a:t>
            </a:r>
            <a:endParaRPr lang="en-GB" dirty="0"/>
          </a:p>
        </p:txBody>
      </p:sp>
    </p:spTree>
    <p:extLst>
      <p:ext uri="{BB962C8B-B14F-4D97-AF65-F5344CB8AC3E}">
        <p14:creationId xmlns:p14="http://schemas.microsoft.com/office/powerpoint/2010/main" val="416939220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r>
              <a:rPr lang="en-US" sz="3600" dirty="0" smtClean="0">
                <a:latin typeface="Times New Roman" charset="0"/>
              </a:rPr>
              <a:t>New </a:t>
            </a:r>
            <a:r>
              <a:rPr lang="en-US" sz="3600" smtClean="0">
                <a:latin typeface="Times New Roman" charset="0"/>
              </a:rPr>
              <a:t>Zealand RSM (1)</a:t>
            </a:r>
            <a:endParaRPr lang="en-US" sz="3600" dirty="0">
              <a:latin typeface="Times New Roman" charset="0"/>
            </a:endParaRPr>
          </a:p>
        </p:txBody>
      </p:sp>
      <p:sp>
        <p:nvSpPr>
          <p:cNvPr id="5123" name="Content Placeholder 2"/>
          <p:cNvSpPr>
            <a:spLocks noGrp="1"/>
          </p:cNvSpPr>
          <p:nvPr>
            <p:ph idx="1"/>
          </p:nvPr>
        </p:nvSpPr>
        <p:spPr>
          <a:xfrm>
            <a:off x="660816" y="1752599"/>
            <a:ext cx="7644983" cy="4722813"/>
          </a:xfrm>
        </p:spPr>
        <p:txBody>
          <a:bodyPr/>
          <a:lstStyle/>
          <a:p>
            <a:pPr algn="just">
              <a:buFont typeface="Arial" panose="020B0604020202020204" pitchFamily="34" charset="0"/>
              <a:buChar char="•"/>
            </a:pPr>
            <a:r>
              <a:rPr lang="en-US" b="0" dirty="0"/>
              <a:t>Dedicated spectrum band plans and licensing for unmanned </a:t>
            </a:r>
            <a:r>
              <a:rPr lang="en-US" b="0" dirty="0" smtClean="0"/>
              <a:t>aircraft</a:t>
            </a:r>
          </a:p>
          <a:p>
            <a:pPr lvl="1" algn="just">
              <a:buFont typeface="Arial" panose="020B0604020202020204" pitchFamily="34" charset="0"/>
              <a:buChar char="•"/>
            </a:pPr>
            <a:r>
              <a:rPr lang="en-US" dirty="0" smtClean="0"/>
              <a:t>Information</a:t>
            </a:r>
          </a:p>
          <a:p>
            <a:pPr lvl="2" algn="just">
              <a:buFont typeface="Arial" panose="020B0604020202020204" pitchFamily="34" charset="0"/>
              <a:buChar char="•"/>
            </a:pPr>
            <a:r>
              <a:rPr lang="en-US" dirty="0">
                <a:hlinkClick r:id="rId3"/>
              </a:rPr>
              <a:t>https://www.aviation.govt.nz/assets/airspace-and-aerodromes/navigation/CAA_MBIE_Discussion_Document_Unmanned_Dedicated_Radio_Spectrum_August_2020_final.pdf</a:t>
            </a:r>
            <a:r>
              <a:rPr lang="en-US" dirty="0"/>
              <a:t> </a:t>
            </a:r>
          </a:p>
          <a:p>
            <a:pPr lvl="2" algn="just">
              <a:buFont typeface="Arial" panose="020B0604020202020204" pitchFamily="34" charset="0"/>
              <a:buChar char="•"/>
            </a:pPr>
            <a:r>
              <a:rPr lang="en-US" dirty="0"/>
              <a:t>Consultation closes on October 31, 2020</a:t>
            </a:r>
            <a:r>
              <a:rPr lang="en-US" dirty="0" smtClean="0"/>
              <a:t>.</a:t>
            </a:r>
          </a:p>
          <a:p>
            <a:pPr lvl="1" algn="just">
              <a:buFont typeface="Arial" panose="020B0604020202020204" pitchFamily="34" charset="0"/>
              <a:buChar char="•"/>
            </a:pPr>
            <a:r>
              <a:rPr lang="en-US" dirty="0" smtClean="0"/>
              <a:t>Abstract</a:t>
            </a:r>
          </a:p>
          <a:p>
            <a:pPr lvl="2" algn="just">
              <a:buFont typeface="Arial" panose="020B0604020202020204" pitchFamily="34" charset="0"/>
              <a:buChar char="•"/>
            </a:pPr>
            <a:r>
              <a:rPr lang="en-US" dirty="0" smtClean="0"/>
              <a:t>The Civil Aviation Authority (CAA), </a:t>
            </a:r>
            <a:r>
              <a:rPr lang="en-US" dirty="0"/>
              <a:t>in conjunction with </a:t>
            </a:r>
            <a:r>
              <a:rPr lang="en-US" dirty="0" smtClean="0"/>
              <a:t>RSM, </a:t>
            </a:r>
            <a:r>
              <a:rPr lang="en-US" dirty="0"/>
              <a:t>have a developed a position paper on opening up a new band of spectrum at 5 GHz for unmanned aircraft command and control</a:t>
            </a:r>
            <a:r>
              <a:rPr lang="en-US" dirty="0" smtClean="0"/>
              <a:t>.</a:t>
            </a:r>
            <a:endParaRPr lang="en-US" dirty="0"/>
          </a:p>
          <a:p>
            <a:pPr lvl="2" algn="just">
              <a:buFont typeface="Arial" panose="020B0604020202020204" pitchFamily="34" charset="0"/>
              <a:buChar char="•"/>
            </a:pPr>
            <a:r>
              <a:rPr lang="en-US" dirty="0"/>
              <a:t>This paper looks at potential band plans, as well as access regimes for unmanned aircraft flown under civil aviation rules. </a:t>
            </a:r>
            <a:endParaRPr lang="en-US" dirty="0" smtClean="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25</a:t>
            </a:fld>
            <a:endParaRPr lang="en-GB" dirty="0"/>
          </a:p>
        </p:txBody>
      </p:sp>
      <p:sp>
        <p:nvSpPr>
          <p:cNvPr id="8" name="Date Placeholder 3">
            <a:extLst>
              <a:ext uri="{FF2B5EF4-FFF2-40B4-BE49-F238E27FC236}">
                <a16:creationId xmlns:a16="http://schemas.microsoft.com/office/drawing/2014/main" xmlns="" id="{B322FEBA-011B-49F1-99D6-C984930F1E34}"/>
              </a:ext>
            </a:extLst>
          </p:cNvPr>
          <p:cNvSpPr>
            <a:spLocks noGrp="1"/>
          </p:cNvSpPr>
          <p:nvPr>
            <p:ph type="dt" idx="15"/>
          </p:nvPr>
        </p:nvSpPr>
        <p:spPr>
          <a:xfrm>
            <a:off x="696912" y="333375"/>
            <a:ext cx="2303451" cy="273050"/>
          </a:xfrm>
        </p:spPr>
        <p:txBody>
          <a:bodyPr/>
          <a:lstStyle/>
          <a:p>
            <a:r>
              <a:rPr lang="en-US" dirty="0" smtClean="0"/>
              <a:t>November 2020</a:t>
            </a:r>
            <a:endParaRPr lang="en-GB" dirty="0"/>
          </a:p>
        </p:txBody>
      </p:sp>
      <p:sp>
        <p:nvSpPr>
          <p:cNvPr id="9" name="Footer Placeholder 4">
            <a:extLst>
              <a:ext uri="{FF2B5EF4-FFF2-40B4-BE49-F238E27FC236}">
                <a16:creationId xmlns:a16="http://schemas.microsoft.com/office/drawing/2014/main" xmlns="" id="{CF99F54C-F8E7-48DB-A1DB-644579F6D49A}"/>
              </a:ext>
            </a:extLst>
          </p:cNvPr>
          <p:cNvSpPr>
            <a:spLocks noGrp="1"/>
          </p:cNvSpPr>
          <p:nvPr>
            <p:ph type="ftr" idx="14"/>
          </p:nvPr>
        </p:nvSpPr>
        <p:spPr>
          <a:xfrm>
            <a:off x="5500694" y="6475413"/>
            <a:ext cx="3041644" cy="180975"/>
          </a:xfrm>
        </p:spPr>
        <p:txBody>
          <a:bodyPr/>
          <a:lstStyle/>
          <a:p>
            <a:r>
              <a:rPr lang="en-US" dirty="0"/>
              <a:t>Edward Au (Huawei)</a:t>
            </a:r>
            <a:endParaRPr lang="en-GB" dirty="0"/>
          </a:p>
        </p:txBody>
      </p:sp>
    </p:spTree>
    <p:extLst>
      <p:ext uri="{BB962C8B-B14F-4D97-AF65-F5344CB8AC3E}">
        <p14:creationId xmlns:p14="http://schemas.microsoft.com/office/powerpoint/2010/main" val="276260711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r>
              <a:rPr lang="en-US" sz="3600" dirty="0" smtClean="0">
                <a:latin typeface="Times New Roman" charset="0"/>
              </a:rPr>
              <a:t>New Zealand RSM (2)</a:t>
            </a:r>
            <a:endParaRPr lang="en-US" sz="3600" dirty="0">
              <a:latin typeface="Times New Roman" charset="0"/>
            </a:endParaRPr>
          </a:p>
        </p:txBody>
      </p:sp>
      <p:sp>
        <p:nvSpPr>
          <p:cNvPr id="5123" name="Content Placeholder 2"/>
          <p:cNvSpPr>
            <a:spLocks noGrp="1"/>
          </p:cNvSpPr>
          <p:nvPr>
            <p:ph idx="1"/>
          </p:nvPr>
        </p:nvSpPr>
        <p:spPr>
          <a:xfrm>
            <a:off x="660816" y="1752599"/>
            <a:ext cx="7644983" cy="4722813"/>
          </a:xfrm>
        </p:spPr>
        <p:txBody>
          <a:bodyPr/>
          <a:lstStyle/>
          <a:p>
            <a:pPr algn="just">
              <a:buFont typeface="Arial" panose="020B0604020202020204" pitchFamily="34" charset="0"/>
              <a:buChar char="•"/>
            </a:pPr>
            <a:r>
              <a:rPr lang="en-US" b="0" dirty="0"/>
              <a:t>Dedicated spectrum band plans and licensing for unmanned </a:t>
            </a:r>
            <a:r>
              <a:rPr lang="en-US" b="0" dirty="0" smtClean="0"/>
              <a:t>aircraft (Cont’d)</a:t>
            </a:r>
          </a:p>
          <a:p>
            <a:pPr lvl="1" algn="just">
              <a:buFont typeface="Arial" panose="020B0604020202020204" pitchFamily="34" charset="0"/>
              <a:buChar char="•"/>
            </a:pPr>
            <a:r>
              <a:rPr lang="en-US" dirty="0" smtClean="0"/>
              <a:t>Problem statement:</a:t>
            </a:r>
          </a:p>
          <a:p>
            <a:pPr lvl="2" algn="just">
              <a:buFont typeface="Arial" panose="020B0604020202020204" pitchFamily="34" charset="0"/>
              <a:buChar char="•"/>
            </a:pPr>
            <a:r>
              <a:rPr lang="en-US" dirty="0" smtClean="0"/>
              <a:t>The </a:t>
            </a:r>
            <a:r>
              <a:rPr lang="en-US" dirty="0"/>
              <a:t>status quo of </a:t>
            </a:r>
            <a:r>
              <a:rPr lang="en-US" dirty="0" smtClean="0"/>
              <a:t>all Unmanned </a:t>
            </a:r>
            <a:r>
              <a:rPr lang="en-US" dirty="0"/>
              <a:t>Aircraft (UA) or “Drones” operating on shared, non-protected spectrum is </a:t>
            </a:r>
            <a:r>
              <a:rPr lang="en-US" dirty="0" smtClean="0"/>
              <a:t>not sustainable.</a:t>
            </a:r>
          </a:p>
          <a:p>
            <a:pPr lvl="2" algn="just">
              <a:buFont typeface="Arial" panose="020B0604020202020204" pitchFamily="34" charset="0"/>
              <a:buChar char="•"/>
            </a:pPr>
            <a:r>
              <a:rPr lang="en-US" dirty="0"/>
              <a:t>Currently, </a:t>
            </a:r>
            <a:r>
              <a:rPr lang="en-US" dirty="0" smtClean="0"/>
              <a:t>command and controls </a:t>
            </a:r>
            <a:r>
              <a:rPr lang="en-US" dirty="0"/>
              <a:t>links for unmanned aircraft operations typically operate in </a:t>
            </a:r>
            <a:r>
              <a:rPr lang="en-US" dirty="0" smtClean="0"/>
              <a:t>the </a:t>
            </a:r>
            <a:r>
              <a:rPr lang="en-US" dirty="0"/>
              <a:t>frequency ranges </a:t>
            </a:r>
            <a:r>
              <a:rPr lang="en-US" dirty="0" smtClean="0"/>
              <a:t>2400-2483.5 </a:t>
            </a:r>
            <a:r>
              <a:rPr lang="en-US" dirty="0"/>
              <a:t>MHz, </a:t>
            </a:r>
            <a:r>
              <a:rPr lang="en-US" dirty="0" smtClean="0"/>
              <a:t>5150-5350</a:t>
            </a:r>
            <a:r>
              <a:rPr lang="en-US" dirty="0"/>
              <a:t>, and </a:t>
            </a:r>
            <a:r>
              <a:rPr lang="en-US" dirty="0" smtClean="0"/>
              <a:t>5470-5875 </a:t>
            </a:r>
            <a:r>
              <a:rPr lang="en-US" dirty="0" err="1" smtClean="0"/>
              <a:t>MHz.</a:t>
            </a:r>
            <a:endParaRPr lang="en-US" dirty="0" smtClean="0"/>
          </a:p>
          <a:p>
            <a:pPr lvl="1" algn="just">
              <a:buFont typeface="Arial" panose="020B0604020202020204" pitchFamily="34" charset="0"/>
              <a:buChar char="•"/>
            </a:pPr>
            <a:r>
              <a:rPr lang="en-US" dirty="0" smtClean="0"/>
              <a:t>Proposal</a:t>
            </a:r>
          </a:p>
          <a:p>
            <a:pPr lvl="2" algn="just">
              <a:buFont typeface="Arial" panose="020B0604020202020204" pitchFamily="34" charset="0"/>
              <a:buChar char="•"/>
            </a:pPr>
            <a:r>
              <a:rPr lang="en-US" dirty="0" smtClean="0"/>
              <a:t>To move unmanned aircraft operations to part of the C-band (5030-5091 MHz).</a:t>
            </a:r>
          </a:p>
          <a:p>
            <a:pPr lvl="2" algn="just">
              <a:buFont typeface="Arial" panose="020B0604020202020204" pitchFamily="34" charset="0"/>
              <a:buChar char="•"/>
            </a:pPr>
            <a:r>
              <a:rPr lang="en-US" dirty="0" smtClean="0"/>
              <a:t>To examine </a:t>
            </a:r>
            <a:r>
              <a:rPr lang="en-US" dirty="0"/>
              <a:t>potential licensing options to manage any dedicated </a:t>
            </a:r>
            <a:r>
              <a:rPr lang="en-US" dirty="0" smtClean="0"/>
              <a:t>spectrum.</a:t>
            </a:r>
            <a:endParaRPr lang="en-US" dirty="0"/>
          </a:p>
          <a:p>
            <a:pPr lvl="1" algn="just">
              <a:buFont typeface="Arial" panose="020B0604020202020204" pitchFamily="34" charset="0"/>
              <a:buChar char="•"/>
            </a:pPr>
            <a:endParaRPr lang="en-US" b="0"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26</a:t>
            </a:fld>
            <a:endParaRPr lang="en-GB" dirty="0"/>
          </a:p>
        </p:txBody>
      </p:sp>
      <p:sp>
        <p:nvSpPr>
          <p:cNvPr id="8" name="Date Placeholder 3">
            <a:extLst>
              <a:ext uri="{FF2B5EF4-FFF2-40B4-BE49-F238E27FC236}">
                <a16:creationId xmlns:a16="http://schemas.microsoft.com/office/drawing/2014/main" xmlns="" id="{B322FEBA-011B-49F1-99D6-C984930F1E34}"/>
              </a:ext>
            </a:extLst>
          </p:cNvPr>
          <p:cNvSpPr>
            <a:spLocks noGrp="1"/>
          </p:cNvSpPr>
          <p:nvPr>
            <p:ph type="dt" idx="15"/>
          </p:nvPr>
        </p:nvSpPr>
        <p:spPr>
          <a:xfrm>
            <a:off x="696912" y="333375"/>
            <a:ext cx="2303451" cy="273050"/>
          </a:xfrm>
        </p:spPr>
        <p:txBody>
          <a:bodyPr/>
          <a:lstStyle/>
          <a:p>
            <a:r>
              <a:rPr lang="en-US" dirty="0" smtClean="0"/>
              <a:t>November 2020</a:t>
            </a:r>
            <a:endParaRPr lang="en-GB" dirty="0"/>
          </a:p>
        </p:txBody>
      </p:sp>
      <p:sp>
        <p:nvSpPr>
          <p:cNvPr id="9" name="Footer Placeholder 4">
            <a:extLst>
              <a:ext uri="{FF2B5EF4-FFF2-40B4-BE49-F238E27FC236}">
                <a16:creationId xmlns:a16="http://schemas.microsoft.com/office/drawing/2014/main" xmlns="" id="{CF99F54C-F8E7-48DB-A1DB-644579F6D49A}"/>
              </a:ext>
            </a:extLst>
          </p:cNvPr>
          <p:cNvSpPr>
            <a:spLocks noGrp="1"/>
          </p:cNvSpPr>
          <p:nvPr>
            <p:ph type="ftr" idx="14"/>
          </p:nvPr>
        </p:nvSpPr>
        <p:spPr>
          <a:xfrm>
            <a:off x="5500694" y="6475413"/>
            <a:ext cx="3041644" cy="180975"/>
          </a:xfrm>
        </p:spPr>
        <p:txBody>
          <a:bodyPr/>
          <a:lstStyle/>
          <a:p>
            <a:r>
              <a:rPr lang="en-US" dirty="0"/>
              <a:t>Edward Au (Huawei)</a:t>
            </a:r>
            <a:endParaRPr lang="en-GB" dirty="0"/>
          </a:p>
        </p:txBody>
      </p:sp>
    </p:spTree>
    <p:extLst>
      <p:ext uri="{BB962C8B-B14F-4D97-AF65-F5344CB8AC3E}">
        <p14:creationId xmlns:p14="http://schemas.microsoft.com/office/powerpoint/2010/main" val="96603701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3600" dirty="0" smtClean="0">
                <a:latin typeface="Times New Roman" charset="0"/>
              </a:rPr>
              <a:t>Singapore IMDA (1)</a:t>
            </a:r>
            <a:endParaRPr lang="en-US" sz="3600" dirty="0">
              <a:latin typeface="Times New Roman" charset="0"/>
            </a:endParaRPr>
          </a:p>
        </p:txBody>
      </p:sp>
      <p:sp>
        <p:nvSpPr>
          <p:cNvPr id="5123" name="Content Placeholder 2"/>
          <p:cNvSpPr>
            <a:spLocks noGrp="1"/>
          </p:cNvSpPr>
          <p:nvPr>
            <p:ph idx="1"/>
          </p:nvPr>
        </p:nvSpPr>
        <p:spPr>
          <a:xfrm>
            <a:off x="660816" y="1752599"/>
            <a:ext cx="7644983" cy="4722813"/>
          </a:xfrm>
        </p:spPr>
        <p:txBody>
          <a:bodyPr/>
          <a:lstStyle/>
          <a:p>
            <a:pPr algn="just">
              <a:buFont typeface="Arial" panose="020B0604020202020204" pitchFamily="34" charset="0"/>
              <a:buChar char="•"/>
            </a:pPr>
            <a:r>
              <a:rPr lang="en-US" b="0" dirty="0"/>
              <a:t>Consultation: Security Requirements for Residential Gateways </a:t>
            </a:r>
            <a:endParaRPr lang="en-US" b="0" dirty="0" smtClean="0"/>
          </a:p>
          <a:p>
            <a:pPr lvl="1" algn="just">
              <a:buFont typeface="Arial" panose="020B0604020202020204" pitchFamily="34" charset="0"/>
              <a:buChar char="•"/>
            </a:pPr>
            <a:r>
              <a:rPr lang="en-US" dirty="0" smtClean="0"/>
              <a:t>Information:</a:t>
            </a:r>
          </a:p>
          <a:p>
            <a:pPr lvl="2" algn="just">
              <a:buFont typeface="Arial" panose="020B0604020202020204" pitchFamily="34" charset="0"/>
              <a:buChar char="•"/>
            </a:pPr>
            <a:r>
              <a:rPr lang="en-US" dirty="0" smtClean="0">
                <a:hlinkClick r:id="rId3"/>
              </a:rPr>
              <a:t>https</a:t>
            </a:r>
            <a:r>
              <a:rPr lang="en-US" dirty="0">
                <a:hlinkClick r:id="rId3"/>
              </a:rPr>
              <a:t>://</a:t>
            </a:r>
            <a:r>
              <a:rPr lang="en-US" dirty="0" smtClean="0">
                <a:hlinkClick r:id="rId3"/>
              </a:rPr>
              <a:t>www.imda.gov.sg/regulations-and-licensing/Regulations/consultations/Consultation-Papers/2020/Security-Requirements-for-Residential-Gateways</a:t>
            </a:r>
            <a:endParaRPr lang="en-US" dirty="0" smtClean="0"/>
          </a:p>
          <a:p>
            <a:pPr lvl="2" algn="just">
              <a:buFont typeface="Arial" panose="020B0604020202020204" pitchFamily="34" charset="0"/>
              <a:buChar char="•"/>
            </a:pPr>
            <a:r>
              <a:rPr lang="en-US" dirty="0" smtClean="0"/>
              <a:t>Consultation closes on May 15, 2020</a:t>
            </a:r>
            <a:endParaRPr lang="en-US" dirty="0"/>
          </a:p>
          <a:p>
            <a:pPr lvl="1" algn="just">
              <a:buFont typeface="Arial" panose="020B0604020202020204" pitchFamily="34" charset="0"/>
              <a:buChar char="•"/>
            </a:pPr>
            <a:r>
              <a:rPr lang="en-US" b="0" dirty="0" smtClean="0"/>
              <a:t>Proposal that is of interest to us:</a:t>
            </a:r>
          </a:p>
          <a:p>
            <a:pPr lvl="2" algn="just">
              <a:buFont typeface="Arial" panose="020B0604020202020204" pitchFamily="34" charset="0"/>
              <a:buChar char="•"/>
            </a:pPr>
            <a:r>
              <a:rPr lang="en-US" dirty="0"/>
              <a:t>P</a:t>
            </a:r>
            <a:r>
              <a:rPr lang="en-US" b="0" dirty="0" smtClean="0"/>
              <a:t>aragraphs </a:t>
            </a:r>
            <a:r>
              <a:rPr lang="en-US" b="0" dirty="0"/>
              <a:t>4.4 </a:t>
            </a:r>
            <a:r>
              <a:rPr lang="en-US" b="0" dirty="0" smtClean="0"/>
              <a:t>(Wireless Access Protection) and 4.5 (Data Protection) </a:t>
            </a:r>
            <a:r>
              <a:rPr lang="en-US" b="0" dirty="0"/>
              <a:t>maybe of interest to Wi-Fi community</a:t>
            </a:r>
            <a:r>
              <a:rPr lang="en-US" b="0" dirty="0" smtClean="0"/>
              <a:t>:</a:t>
            </a:r>
          </a:p>
          <a:p>
            <a:pPr lvl="2" algn="just">
              <a:buFont typeface="Arial" panose="020B0604020202020204" pitchFamily="34" charset="0"/>
              <a:buChar char="•"/>
            </a:pPr>
            <a:r>
              <a:rPr lang="en-US" dirty="0" smtClean="0"/>
              <a:t>E.g., 4.4b</a:t>
            </a:r>
            <a:r>
              <a:rPr lang="en-US" dirty="0"/>
              <a:t>:</a:t>
            </a:r>
            <a:r>
              <a:rPr lang="en-US" dirty="0" smtClean="0"/>
              <a:t> </a:t>
            </a:r>
            <a:r>
              <a:rPr lang="en-US" dirty="0"/>
              <a:t>The Residential Gateway shall use AES encryption, with at least WPA2 protection by default. If weaker security protection such as WEP or WPA is chosen by users, warning(s) of the higher security risk to use these encryption algorithms shall be displayed.</a:t>
            </a:r>
            <a:endParaRPr lang="en-US" b="0" dirty="0"/>
          </a:p>
          <a:p>
            <a:r>
              <a:rPr lang="en-US" b="0" dirty="0"/>
              <a:t/>
            </a:r>
            <a:br>
              <a:rPr lang="en-US" b="0" dirty="0"/>
            </a:br>
            <a:endParaRPr lang="en-US" b="0"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27</a:t>
            </a:fld>
            <a:endParaRPr lang="en-GB" dirty="0"/>
          </a:p>
        </p:txBody>
      </p:sp>
      <p:sp>
        <p:nvSpPr>
          <p:cNvPr id="8" name="Date Placeholder 3">
            <a:extLst>
              <a:ext uri="{FF2B5EF4-FFF2-40B4-BE49-F238E27FC236}">
                <a16:creationId xmlns:a16="http://schemas.microsoft.com/office/drawing/2014/main" xmlns="" id="{B322FEBA-011B-49F1-99D6-C984930F1E34}"/>
              </a:ext>
            </a:extLst>
          </p:cNvPr>
          <p:cNvSpPr>
            <a:spLocks noGrp="1"/>
          </p:cNvSpPr>
          <p:nvPr>
            <p:ph type="dt" idx="15"/>
          </p:nvPr>
        </p:nvSpPr>
        <p:spPr>
          <a:xfrm>
            <a:off x="696912" y="333375"/>
            <a:ext cx="2303451" cy="273050"/>
          </a:xfrm>
        </p:spPr>
        <p:txBody>
          <a:bodyPr/>
          <a:lstStyle/>
          <a:p>
            <a:r>
              <a:rPr lang="en-US" dirty="0" smtClean="0"/>
              <a:t>November 2020</a:t>
            </a:r>
            <a:endParaRPr lang="en-GB" dirty="0"/>
          </a:p>
        </p:txBody>
      </p:sp>
      <p:sp>
        <p:nvSpPr>
          <p:cNvPr id="9" name="Footer Placeholder 4">
            <a:extLst>
              <a:ext uri="{FF2B5EF4-FFF2-40B4-BE49-F238E27FC236}">
                <a16:creationId xmlns:a16="http://schemas.microsoft.com/office/drawing/2014/main" xmlns="" id="{CF99F54C-F8E7-48DB-A1DB-644579F6D49A}"/>
              </a:ext>
            </a:extLst>
          </p:cNvPr>
          <p:cNvSpPr>
            <a:spLocks noGrp="1"/>
          </p:cNvSpPr>
          <p:nvPr>
            <p:ph type="ftr" idx="14"/>
          </p:nvPr>
        </p:nvSpPr>
        <p:spPr>
          <a:xfrm>
            <a:off x="5500694" y="6475413"/>
            <a:ext cx="3041644" cy="180975"/>
          </a:xfrm>
        </p:spPr>
        <p:txBody>
          <a:bodyPr/>
          <a:lstStyle/>
          <a:p>
            <a:r>
              <a:rPr lang="en-US" dirty="0"/>
              <a:t>Edward Au (Huawei)</a:t>
            </a:r>
            <a:endParaRPr lang="en-GB" dirty="0"/>
          </a:p>
        </p:txBody>
      </p:sp>
    </p:spTree>
    <p:extLst>
      <p:ext uri="{BB962C8B-B14F-4D97-AF65-F5344CB8AC3E}">
        <p14:creationId xmlns:p14="http://schemas.microsoft.com/office/powerpoint/2010/main" val="186349714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3600" dirty="0" smtClean="0">
                <a:latin typeface="Times New Roman" charset="0"/>
              </a:rPr>
              <a:t>Singapore IMDA (2)</a:t>
            </a:r>
            <a:endParaRPr lang="en-US" sz="3600" dirty="0">
              <a:latin typeface="Times New Roman" charset="0"/>
            </a:endParaRPr>
          </a:p>
        </p:txBody>
      </p:sp>
      <p:sp>
        <p:nvSpPr>
          <p:cNvPr id="5123" name="Content Placeholder 2"/>
          <p:cNvSpPr>
            <a:spLocks noGrp="1"/>
          </p:cNvSpPr>
          <p:nvPr>
            <p:ph idx="1"/>
          </p:nvPr>
        </p:nvSpPr>
        <p:spPr>
          <a:xfrm>
            <a:off x="660816" y="1752599"/>
            <a:ext cx="7644983" cy="4722813"/>
          </a:xfrm>
        </p:spPr>
        <p:txBody>
          <a:bodyPr/>
          <a:lstStyle/>
          <a:p>
            <a:pPr algn="just">
              <a:buFont typeface="Arial" panose="020B0604020202020204" pitchFamily="34" charset="0"/>
              <a:buChar char="•"/>
            </a:pPr>
            <a:r>
              <a:rPr lang="en-US" b="0" dirty="0"/>
              <a:t>Consultation: Security Requirements for Residential Gateways </a:t>
            </a:r>
            <a:r>
              <a:rPr lang="en-US" b="0" dirty="0" smtClean="0"/>
              <a:t> (Cont’d)</a:t>
            </a:r>
          </a:p>
          <a:p>
            <a:pPr lvl="1" algn="just">
              <a:buFont typeface="Arial" panose="020B0604020202020204" pitchFamily="34" charset="0"/>
              <a:buChar char="•"/>
            </a:pPr>
            <a:r>
              <a:rPr lang="en-US" dirty="0" smtClean="0"/>
              <a:t>Decision is made on October 12, 2020:</a:t>
            </a:r>
          </a:p>
          <a:p>
            <a:pPr lvl="2" algn="just">
              <a:buFont typeface="Arial" panose="020B0604020202020204" pitchFamily="34" charset="0"/>
              <a:buChar char="•"/>
            </a:pPr>
            <a:r>
              <a:rPr lang="en-US" b="0" dirty="0" smtClean="0"/>
              <a:t>A residential gateway can </a:t>
            </a:r>
            <a:r>
              <a:rPr lang="en-US" b="0" dirty="0"/>
              <a:t>use other </a:t>
            </a:r>
            <a:r>
              <a:rPr lang="en-US" b="0" dirty="0" smtClean="0"/>
              <a:t>secure encryption </a:t>
            </a:r>
            <a:r>
              <a:rPr lang="en-US" b="0" dirty="0"/>
              <a:t>algorithms including AES</a:t>
            </a:r>
            <a:r>
              <a:rPr lang="en-US" b="0" dirty="0" smtClean="0"/>
              <a:t>.</a:t>
            </a:r>
          </a:p>
          <a:p>
            <a:pPr lvl="2" algn="just">
              <a:buFont typeface="Arial" panose="020B0604020202020204" pitchFamily="34" charset="0"/>
              <a:buChar char="•"/>
            </a:pPr>
            <a:r>
              <a:rPr lang="en-US" dirty="0" smtClean="0"/>
              <a:t>While the setup of a guest network helps further </a:t>
            </a:r>
            <a:r>
              <a:rPr lang="en-US" dirty="0"/>
              <a:t>protect the </a:t>
            </a:r>
            <a:r>
              <a:rPr lang="en-US" dirty="0" smtClean="0"/>
              <a:t>residential gateway, </a:t>
            </a:r>
            <a:r>
              <a:rPr lang="en-US" dirty="0"/>
              <a:t>it may not be widely </a:t>
            </a:r>
            <a:r>
              <a:rPr lang="en-US" dirty="0" smtClean="0"/>
              <a:t>used currently </a:t>
            </a:r>
            <a:r>
              <a:rPr lang="en-US" dirty="0"/>
              <a:t>by </a:t>
            </a:r>
            <a:r>
              <a:rPr lang="en-US" dirty="0" smtClean="0"/>
              <a:t>user. IMDA do not mandate </a:t>
            </a:r>
            <a:r>
              <a:rPr lang="en-US" dirty="0"/>
              <a:t>for </a:t>
            </a:r>
            <a:r>
              <a:rPr lang="en-US" dirty="0" smtClean="0"/>
              <a:t>residential gateways </a:t>
            </a:r>
            <a:r>
              <a:rPr lang="en-US" dirty="0"/>
              <a:t>to have this </a:t>
            </a:r>
            <a:r>
              <a:rPr lang="en-US" dirty="0" smtClean="0"/>
              <a:t>feature.</a:t>
            </a:r>
          </a:p>
          <a:p>
            <a:pPr lvl="2" algn="just">
              <a:buFont typeface="Arial" panose="020B0604020202020204" pitchFamily="34" charset="0"/>
              <a:buChar char="•"/>
            </a:pPr>
            <a:r>
              <a:rPr lang="en-US" dirty="0" smtClean="0"/>
              <a:t>Data </a:t>
            </a:r>
            <a:r>
              <a:rPr lang="en-US" dirty="0"/>
              <a:t>elements used </a:t>
            </a:r>
            <a:r>
              <a:rPr lang="en-US" dirty="0" smtClean="0"/>
              <a:t>by residential gateways </a:t>
            </a:r>
            <a:r>
              <a:rPr lang="en-US" dirty="0"/>
              <a:t>need not be encrypted as long as they are salted and hashed</a:t>
            </a:r>
            <a:r>
              <a:rPr lang="en-US" dirty="0" smtClean="0"/>
              <a:t>.  IMDA </a:t>
            </a:r>
            <a:r>
              <a:rPr lang="en-US" dirty="0"/>
              <a:t>will leave it to manufacturers </a:t>
            </a:r>
            <a:r>
              <a:rPr lang="en-US" dirty="0" smtClean="0"/>
              <a:t>to </a:t>
            </a:r>
            <a:r>
              <a:rPr lang="en-US" dirty="0"/>
              <a:t>decide whether to encrypt the data </a:t>
            </a:r>
            <a:r>
              <a:rPr lang="en-US" dirty="0" smtClean="0"/>
              <a:t>elements.</a:t>
            </a:r>
            <a:endParaRPr lang="en-US" dirty="0"/>
          </a:p>
          <a:p>
            <a:pPr marL="914400" lvl="2" indent="0" algn="just"/>
            <a:r>
              <a:rPr lang="en-US" b="0" dirty="0"/>
              <a:t/>
            </a:r>
            <a:br>
              <a:rPr lang="en-US" b="0" dirty="0"/>
            </a:br>
            <a:endParaRPr lang="en-US" b="0"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28</a:t>
            </a:fld>
            <a:endParaRPr lang="en-GB" dirty="0"/>
          </a:p>
        </p:txBody>
      </p:sp>
      <p:sp>
        <p:nvSpPr>
          <p:cNvPr id="8" name="Date Placeholder 3">
            <a:extLst>
              <a:ext uri="{FF2B5EF4-FFF2-40B4-BE49-F238E27FC236}">
                <a16:creationId xmlns:a16="http://schemas.microsoft.com/office/drawing/2014/main" xmlns="" id="{B322FEBA-011B-49F1-99D6-C984930F1E34}"/>
              </a:ext>
            </a:extLst>
          </p:cNvPr>
          <p:cNvSpPr>
            <a:spLocks noGrp="1"/>
          </p:cNvSpPr>
          <p:nvPr>
            <p:ph type="dt" idx="15"/>
          </p:nvPr>
        </p:nvSpPr>
        <p:spPr>
          <a:xfrm>
            <a:off x="696912" y="333375"/>
            <a:ext cx="2303451" cy="273050"/>
          </a:xfrm>
        </p:spPr>
        <p:txBody>
          <a:bodyPr/>
          <a:lstStyle/>
          <a:p>
            <a:r>
              <a:rPr lang="en-US" dirty="0" smtClean="0"/>
              <a:t>November 2020</a:t>
            </a:r>
            <a:endParaRPr lang="en-GB" dirty="0"/>
          </a:p>
        </p:txBody>
      </p:sp>
      <p:sp>
        <p:nvSpPr>
          <p:cNvPr id="9" name="Footer Placeholder 4">
            <a:extLst>
              <a:ext uri="{FF2B5EF4-FFF2-40B4-BE49-F238E27FC236}">
                <a16:creationId xmlns:a16="http://schemas.microsoft.com/office/drawing/2014/main" xmlns="" id="{CF99F54C-F8E7-48DB-A1DB-644579F6D49A}"/>
              </a:ext>
            </a:extLst>
          </p:cNvPr>
          <p:cNvSpPr>
            <a:spLocks noGrp="1"/>
          </p:cNvSpPr>
          <p:nvPr>
            <p:ph type="ftr" idx="14"/>
          </p:nvPr>
        </p:nvSpPr>
        <p:spPr>
          <a:xfrm>
            <a:off x="5500694" y="6475413"/>
            <a:ext cx="3041644" cy="180975"/>
          </a:xfrm>
        </p:spPr>
        <p:txBody>
          <a:bodyPr/>
          <a:lstStyle/>
          <a:p>
            <a:r>
              <a:rPr lang="en-US" dirty="0"/>
              <a:t>Edward Au (Huawei)</a:t>
            </a:r>
            <a:endParaRPr lang="en-GB" dirty="0"/>
          </a:p>
        </p:txBody>
      </p:sp>
    </p:spTree>
    <p:extLst>
      <p:ext uri="{BB962C8B-B14F-4D97-AF65-F5344CB8AC3E}">
        <p14:creationId xmlns:p14="http://schemas.microsoft.com/office/powerpoint/2010/main" val="3447244979"/>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3600" dirty="0" smtClean="0">
                <a:latin typeface="Times New Roman" charset="0"/>
              </a:rPr>
              <a:t>Singapore </a:t>
            </a:r>
            <a:r>
              <a:rPr lang="en-US" sz="3600" smtClean="0">
                <a:latin typeface="Times New Roman" charset="0"/>
              </a:rPr>
              <a:t>IMDA </a:t>
            </a:r>
            <a:r>
              <a:rPr lang="en-US" sz="3600" smtClean="0">
                <a:latin typeface="Times New Roman" charset="0"/>
              </a:rPr>
              <a:t>(3)</a:t>
            </a:r>
            <a:endParaRPr lang="en-US" sz="3600" dirty="0">
              <a:latin typeface="Times New Roman" charset="0"/>
            </a:endParaRPr>
          </a:p>
        </p:txBody>
      </p:sp>
      <p:sp>
        <p:nvSpPr>
          <p:cNvPr id="5123" name="Content Placeholder 2"/>
          <p:cNvSpPr>
            <a:spLocks noGrp="1"/>
          </p:cNvSpPr>
          <p:nvPr>
            <p:ph idx="1"/>
          </p:nvPr>
        </p:nvSpPr>
        <p:spPr>
          <a:xfrm>
            <a:off x="660816" y="1752599"/>
            <a:ext cx="7644983" cy="4722813"/>
          </a:xfrm>
        </p:spPr>
        <p:txBody>
          <a:bodyPr/>
          <a:lstStyle/>
          <a:p>
            <a:pPr algn="just">
              <a:buFont typeface="Arial" panose="020B0604020202020204" pitchFamily="34" charset="0"/>
              <a:buChar char="•"/>
            </a:pPr>
            <a:r>
              <a:rPr lang="en-US" b="0" dirty="0"/>
              <a:t>Consultation: Security Requirements for Residential Gateways </a:t>
            </a:r>
            <a:r>
              <a:rPr lang="en-US" b="0" dirty="0" smtClean="0"/>
              <a:t> (Cont’d)</a:t>
            </a:r>
          </a:p>
          <a:p>
            <a:pPr lvl="1" algn="just">
              <a:buFont typeface="Arial" panose="020B0604020202020204" pitchFamily="34" charset="0"/>
              <a:buChar char="•"/>
            </a:pPr>
            <a:r>
              <a:rPr lang="en-US" dirty="0" smtClean="0"/>
              <a:t>Decision paper:</a:t>
            </a:r>
          </a:p>
          <a:p>
            <a:pPr lvl="2" algn="just">
              <a:buFont typeface="Arial" panose="020B0604020202020204" pitchFamily="34" charset="0"/>
              <a:buChar char="•"/>
            </a:pPr>
            <a:r>
              <a:rPr lang="en-US" sz="1600" dirty="0">
                <a:hlinkClick r:id="rId3"/>
              </a:rPr>
              <a:t>https://www.imda.gov.sg/-/</a:t>
            </a:r>
            <a:r>
              <a:rPr lang="en-US" sz="1600" dirty="0" smtClean="0">
                <a:hlinkClick r:id="rId3"/>
              </a:rPr>
              <a:t>media/Imda/Files/Regulations-and-Licensing/Regulations/Consultations/2020/Security-Requirements-for-Residential-Gateways/2020-10-12-RGConsultation-DecisionPaper.pdf?la=en</a:t>
            </a:r>
            <a:endParaRPr lang="en-US" sz="1600" dirty="0" smtClean="0"/>
          </a:p>
          <a:p>
            <a:pPr lvl="1" algn="just">
              <a:buFont typeface="Arial" panose="020B0604020202020204" pitchFamily="34" charset="0"/>
              <a:buChar char="•"/>
            </a:pPr>
            <a:r>
              <a:rPr lang="en-US" b="0" dirty="0" smtClean="0"/>
              <a:t>Technical specification:</a:t>
            </a:r>
          </a:p>
          <a:p>
            <a:pPr lvl="2" algn="just">
              <a:buFont typeface="Arial" panose="020B0604020202020204" pitchFamily="34" charset="0"/>
              <a:buChar char="•"/>
            </a:pPr>
            <a:r>
              <a:rPr lang="en-US" sz="1600" dirty="0">
                <a:hlinkClick r:id="rId4"/>
              </a:rPr>
              <a:t>https://www.imda.gov.sg/-/</a:t>
            </a:r>
            <a:r>
              <a:rPr lang="en-US" sz="1600" dirty="0" smtClean="0">
                <a:hlinkClick r:id="rId4"/>
              </a:rPr>
              <a:t>media/Imda/Files/Regulation-Licensing-and-Consultations/ICT-Standards/Telecommunication-Standards/Radio-Comms/IMDA-TS-RG-SEC.pdf?la=en</a:t>
            </a:r>
            <a:r>
              <a:rPr lang="en-US" sz="1600" dirty="0" smtClean="0"/>
              <a:t> </a:t>
            </a:r>
          </a:p>
          <a:p>
            <a:pPr lvl="1" algn="just">
              <a:buFont typeface="Arial" panose="020B0604020202020204" pitchFamily="34" charset="0"/>
              <a:buChar char="•"/>
            </a:pPr>
            <a:r>
              <a:rPr lang="en-US" dirty="0" smtClean="0"/>
              <a:t>Key cybersecurity requirements:</a:t>
            </a:r>
          </a:p>
          <a:p>
            <a:pPr lvl="2" algn="just">
              <a:buFont typeface="Arial" panose="020B0604020202020204" pitchFamily="34" charset="0"/>
              <a:buChar char="•"/>
            </a:pPr>
            <a:r>
              <a:rPr lang="en-US" sz="1600" dirty="0">
                <a:hlinkClick r:id="rId5"/>
              </a:rPr>
              <a:t>https://www.imda.gov.sg/-/</a:t>
            </a:r>
            <a:r>
              <a:rPr lang="en-US" sz="1600" dirty="0" smtClean="0">
                <a:hlinkClick r:id="rId5"/>
              </a:rPr>
              <a:t>media/Imda/Files/News-and-Events/Media-Room/Media-Releases/10/Key-Cybersecurity-Requirements-by-IMDA.pdf?la=en</a:t>
            </a:r>
            <a:r>
              <a:rPr lang="en-US" sz="1600" dirty="0" smtClean="0"/>
              <a:t> </a:t>
            </a:r>
            <a:endParaRPr lang="en-US" sz="1600" dirty="0"/>
          </a:p>
          <a:p>
            <a:pPr marL="914400" lvl="2" indent="0" algn="just"/>
            <a:endParaRPr lang="en-US" b="0" dirty="0" smtClean="0"/>
          </a:p>
          <a:p>
            <a:pPr marL="914400" lvl="2" indent="0" algn="just"/>
            <a:r>
              <a:rPr lang="en-US" dirty="0"/>
              <a:t>	</a:t>
            </a:r>
            <a:r>
              <a:rPr lang="en-US" b="0" dirty="0"/>
              <a:t/>
            </a:r>
            <a:br>
              <a:rPr lang="en-US" b="0" dirty="0"/>
            </a:br>
            <a:endParaRPr lang="en-US" b="0"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29</a:t>
            </a:fld>
            <a:endParaRPr lang="en-GB" dirty="0"/>
          </a:p>
        </p:txBody>
      </p:sp>
      <p:sp>
        <p:nvSpPr>
          <p:cNvPr id="8" name="Date Placeholder 3">
            <a:extLst>
              <a:ext uri="{FF2B5EF4-FFF2-40B4-BE49-F238E27FC236}">
                <a16:creationId xmlns:a16="http://schemas.microsoft.com/office/drawing/2014/main" xmlns="" id="{B322FEBA-011B-49F1-99D6-C984930F1E34}"/>
              </a:ext>
            </a:extLst>
          </p:cNvPr>
          <p:cNvSpPr>
            <a:spLocks noGrp="1"/>
          </p:cNvSpPr>
          <p:nvPr>
            <p:ph type="dt" idx="15"/>
          </p:nvPr>
        </p:nvSpPr>
        <p:spPr>
          <a:xfrm>
            <a:off x="696912" y="333375"/>
            <a:ext cx="2303451" cy="273050"/>
          </a:xfrm>
        </p:spPr>
        <p:txBody>
          <a:bodyPr/>
          <a:lstStyle/>
          <a:p>
            <a:r>
              <a:rPr lang="en-US" dirty="0" smtClean="0"/>
              <a:t>November 2020</a:t>
            </a:r>
            <a:endParaRPr lang="en-GB" dirty="0"/>
          </a:p>
        </p:txBody>
      </p:sp>
      <p:sp>
        <p:nvSpPr>
          <p:cNvPr id="9" name="Footer Placeholder 4">
            <a:extLst>
              <a:ext uri="{FF2B5EF4-FFF2-40B4-BE49-F238E27FC236}">
                <a16:creationId xmlns:a16="http://schemas.microsoft.com/office/drawing/2014/main" xmlns="" id="{CF99F54C-F8E7-48DB-A1DB-644579F6D49A}"/>
              </a:ext>
            </a:extLst>
          </p:cNvPr>
          <p:cNvSpPr>
            <a:spLocks noGrp="1"/>
          </p:cNvSpPr>
          <p:nvPr>
            <p:ph type="ftr" idx="14"/>
          </p:nvPr>
        </p:nvSpPr>
        <p:spPr>
          <a:xfrm>
            <a:off x="5500694" y="6475413"/>
            <a:ext cx="3041644" cy="180975"/>
          </a:xfrm>
        </p:spPr>
        <p:txBody>
          <a:bodyPr/>
          <a:lstStyle/>
          <a:p>
            <a:r>
              <a:rPr lang="en-US" dirty="0"/>
              <a:t>Edward Au (Huawei)</a:t>
            </a:r>
            <a:endParaRPr lang="en-GB" dirty="0"/>
          </a:p>
        </p:txBody>
      </p:sp>
    </p:spTree>
    <p:extLst>
      <p:ext uri="{BB962C8B-B14F-4D97-AF65-F5344CB8AC3E}">
        <p14:creationId xmlns:p14="http://schemas.microsoft.com/office/powerpoint/2010/main" val="419828282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r>
              <a:rPr lang="en-US" sz="3600" dirty="0" smtClean="0">
                <a:latin typeface="Times New Roman" charset="0"/>
              </a:rPr>
              <a:t>Australia ACMA (1)</a:t>
            </a:r>
            <a:endParaRPr lang="en-US" sz="3600" dirty="0">
              <a:latin typeface="Times New Roman" charset="0"/>
            </a:endParaRPr>
          </a:p>
        </p:txBody>
      </p:sp>
      <p:sp>
        <p:nvSpPr>
          <p:cNvPr id="5123" name="Content Placeholder 2"/>
          <p:cNvSpPr>
            <a:spLocks noGrp="1"/>
          </p:cNvSpPr>
          <p:nvPr>
            <p:ph idx="1"/>
          </p:nvPr>
        </p:nvSpPr>
        <p:spPr>
          <a:xfrm>
            <a:off x="660816" y="1752599"/>
            <a:ext cx="7644983" cy="4722813"/>
          </a:xfrm>
        </p:spPr>
        <p:txBody>
          <a:bodyPr/>
          <a:lstStyle/>
          <a:p>
            <a:pPr algn="just">
              <a:buFont typeface="Arial" panose="020B0604020202020204" pitchFamily="34" charset="0"/>
              <a:buChar char="•"/>
            </a:pPr>
            <a:r>
              <a:rPr lang="en-US" b="0" dirty="0"/>
              <a:t>Proposed update to the </a:t>
            </a:r>
            <a:r>
              <a:rPr lang="en-US" b="0" dirty="0" smtClean="0"/>
              <a:t>Australian </a:t>
            </a:r>
            <a:r>
              <a:rPr lang="en-US" b="0" dirty="0"/>
              <a:t>Radiofrequency Spectrum </a:t>
            </a:r>
            <a:r>
              <a:rPr lang="en-US" b="0" dirty="0" smtClean="0"/>
              <a:t>Plan</a:t>
            </a:r>
          </a:p>
          <a:p>
            <a:pPr lvl="1" algn="just">
              <a:buFont typeface="Arial" panose="020B0604020202020204" pitchFamily="34" charset="0"/>
              <a:buChar char="•"/>
            </a:pPr>
            <a:r>
              <a:rPr lang="en-US" dirty="0" smtClean="0"/>
              <a:t>Information</a:t>
            </a:r>
          </a:p>
          <a:p>
            <a:pPr lvl="2" algn="just">
              <a:buFont typeface="Arial" panose="020B0604020202020204" pitchFamily="34" charset="0"/>
              <a:buChar char="•"/>
            </a:pPr>
            <a:r>
              <a:rPr lang="en-US" dirty="0">
                <a:hlinkClick r:id="rId3"/>
              </a:rPr>
              <a:t>https://</a:t>
            </a:r>
            <a:r>
              <a:rPr lang="en-US" dirty="0" smtClean="0">
                <a:hlinkClick r:id="rId3"/>
              </a:rPr>
              <a:t>www.acma.gov.au/consultations/2020-08/proposed-update-australian-radiofrequency-spectrum-plan-consultation-272020</a:t>
            </a:r>
            <a:endParaRPr lang="en-US" dirty="0" smtClean="0"/>
          </a:p>
          <a:p>
            <a:pPr lvl="2" algn="just">
              <a:buFont typeface="Arial" panose="020B0604020202020204" pitchFamily="34" charset="0"/>
              <a:buChar char="•"/>
            </a:pPr>
            <a:r>
              <a:rPr lang="en-US" dirty="0" smtClean="0"/>
              <a:t>Consultation closes on September 29, 2020</a:t>
            </a:r>
          </a:p>
          <a:p>
            <a:pPr lvl="1" algn="just">
              <a:buFont typeface="Arial" panose="020B0604020202020204" pitchFamily="34" charset="0"/>
              <a:buChar char="•"/>
            </a:pPr>
            <a:r>
              <a:rPr lang="en-US" dirty="0" smtClean="0"/>
              <a:t>Abstract:</a:t>
            </a:r>
          </a:p>
          <a:p>
            <a:pPr lvl="2" algn="just">
              <a:buFont typeface="Arial" panose="020B0604020202020204" pitchFamily="34" charset="0"/>
              <a:buChar char="•"/>
            </a:pPr>
            <a:r>
              <a:rPr lang="en-AU" dirty="0"/>
              <a:t>The proposed changes reflect changes to the ITU Radio Regulations </a:t>
            </a:r>
            <a:r>
              <a:rPr lang="en-AU" dirty="0" smtClean="0"/>
              <a:t>because of the decisions of WRC-2019. </a:t>
            </a:r>
            <a:r>
              <a:rPr lang="en-AU" dirty="0"/>
              <a:t>They include new identifications for </a:t>
            </a:r>
            <a:r>
              <a:rPr lang="en-AU" dirty="0" smtClean="0"/>
              <a:t>IMT </a:t>
            </a:r>
            <a:r>
              <a:rPr lang="en-AU" dirty="0"/>
              <a:t>(mobile broadband), maritime and satellite </a:t>
            </a:r>
            <a:r>
              <a:rPr lang="en-AU" dirty="0" smtClean="0"/>
              <a:t>services, some </a:t>
            </a:r>
            <a:r>
              <a:rPr lang="en-AU" dirty="0"/>
              <a:t>minor editorial changes and clarification of a number of Australian </a:t>
            </a:r>
            <a:r>
              <a:rPr lang="en-AU" dirty="0" smtClean="0"/>
              <a:t>footnotes, and </a:t>
            </a:r>
            <a:r>
              <a:rPr lang="en-AU" dirty="0"/>
              <a:t>updates reflecting domestic changes that have occurred over the past four </a:t>
            </a:r>
            <a:r>
              <a:rPr lang="en-AU" dirty="0" smtClean="0"/>
              <a:t>years.</a:t>
            </a:r>
          </a:p>
          <a:p>
            <a:pPr lvl="2" algn="just">
              <a:buFont typeface="Arial" panose="020B0604020202020204" pitchFamily="34" charset="0"/>
              <a:buChar char="•"/>
            </a:pPr>
            <a:r>
              <a:rPr lang="en-AU" dirty="0" smtClean="0"/>
              <a:t>The </a:t>
            </a:r>
            <a:r>
              <a:rPr lang="en-AU" dirty="0"/>
              <a:t>ACMA typically updates the Spectrum Plan following each WRC.</a:t>
            </a:r>
            <a:endParaRPr lang="en-US" dirty="0"/>
          </a:p>
          <a:p>
            <a:pPr lvl="2" algn="just">
              <a:buFont typeface="Arial" panose="020B0604020202020204" pitchFamily="34" charset="0"/>
              <a:buChar char="•"/>
            </a:pPr>
            <a:endParaRPr lang="en-US" dirty="0" smtClean="0"/>
          </a:p>
          <a:p>
            <a:pPr lvl="2" algn="just">
              <a:buFont typeface="Arial" panose="020B0604020202020204" pitchFamily="34" charset="0"/>
              <a:buChar char="•"/>
            </a:pPr>
            <a:endParaRPr lang="en-US" dirty="0"/>
          </a:p>
          <a:p>
            <a:pPr lvl="2" algn="just">
              <a:buFont typeface="Arial" panose="020B0604020202020204" pitchFamily="34" charset="0"/>
              <a:buChar char="•"/>
            </a:pPr>
            <a:endParaRPr lang="en-US" b="0"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
        <p:nvSpPr>
          <p:cNvPr id="8" name="Date Placeholder 3">
            <a:extLst>
              <a:ext uri="{FF2B5EF4-FFF2-40B4-BE49-F238E27FC236}">
                <a16:creationId xmlns:a16="http://schemas.microsoft.com/office/drawing/2014/main" xmlns="" id="{B322FEBA-011B-49F1-99D6-C984930F1E34}"/>
              </a:ext>
            </a:extLst>
          </p:cNvPr>
          <p:cNvSpPr>
            <a:spLocks noGrp="1"/>
          </p:cNvSpPr>
          <p:nvPr>
            <p:ph type="dt" idx="15"/>
          </p:nvPr>
        </p:nvSpPr>
        <p:spPr>
          <a:xfrm>
            <a:off x="696912" y="333375"/>
            <a:ext cx="2303451" cy="273050"/>
          </a:xfrm>
        </p:spPr>
        <p:txBody>
          <a:bodyPr/>
          <a:lstStyle/>
          <a:p>
            <a:r>
              <a:rPr lang="en-US" dirty="0" smtClean="0"/>
              <a:t>November 2020</a:t>
            </a:r>
            <a:endParaRPr lang="en-GB" dirty="0"/>
          </a:p>
        </p:txBody>
      </p:sp>
      <p:sp>
        <p:nvSpPr>
          <p:cNvPr id="9" name="Footer Placeholder 4">
            <a:extLst>
              <a:ext uri="{FF2B5EF4-FFF2-40B4-BE49-F238E27FC236}">
                <a16:creationId xmlns:a16="http://schemas.microsoft.com/office/drawing/2014/main" xmlns="" id="{CF99F54C-F8E7-48DB-A1DB-644579F6D49A}"/>
              </a:ext>
            </a:extLst>
          </p:cNvPr>
          <p:cNvSpPr>
            <a:spLocks noGrp="1"/>
          </p:cNvSpPr>
          <p:nvPr>
            <p:ph type="ftr" idx="14"/>
          </p:nvPr>
        </p:nvSpPr>
        <p:spPr>
          <a:xfrm>
            <a:off x="5500694" y="6475413"/>
            <a:ext cx="3041644" cy="180975"/>
          </a:xfrm>
        </p:spPr>
        <p:txBody>
          <a:bodyPr/>
          <a:lstStyle/>
          <a:p>
            <a:r>
              <a:rPr lang="en-US" dirty="0"/>
              <a:t>Edward Au (Huawei)</a:t>
            </a:r>
            <a:endParaRPr lang="en-GB" dirty="0"/>
          </a:p>
        </p:txBody>
      </p:sp>
    </p:spTree>
    <p:extLst>
      <p:ext uri="{BB962C8B-B14F-4D97-AF65-F5344CB8AC3E}">
        <p14:creationId xmlns:p14="http://schemas.microsoft.com/office/powerpoint/2010/main" val="240088634"/>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3600" dirty="0" smtClean="0">
                <a:latin typeface="Times New Roman" charset="0"/>
              </a:rPr>
              <a:t>Thailand NBTC</a:t>
            </a:r>
            <a:endParaRPr lang="en-US" sz="3600" dirty="0">
              <a:latin typeface="Times New Roman" charset="0"/>
            </a:endParaRPr>
          </a:p>
        </p:txBody>
      </p:sp>
      <p:sp>
        <p:nvSpPr>
          <p:cNvPr id="5123" name="Content Placeholder 2"/>
          <p:cNvSpPr>
            <a:spLocks noGrp="1"/>
          </p:cNvSpPr>
          <p:nvPr>
            <p:ph idx="1"/>
          </p:nvPr>
        </p:nvSpPr>
        <p:spPr>
          <a:xfrm>
            <a:off x="660816" y="1752599"/>
            <a:ext cx="7644983" cy="4722813"/>
          </a:xfrm>
        </p:spPr>
        <p:txBody>
          <a:bodyPr/>
          <a:lstStyle/>
          <a:p>
            <a:pPr algn="just">
              <a:buFont typeface="Arial" panose="020B0604020202020204" pitchFamily="34" charset="0"/>
              <a:buChar char="•"/>
            </a:pPr>
            <a:r>
              <a:rPr lang="en-US" b="0" dirty="0"/>
              <a:t>Public hearing on radio and television broadcasting stations that are </a:t>
            </a:r>
            <a:r>
              <a:rPr lang="en-US" b="0" dirty="0" smtClean="0"/>
              <a:t>exempt from obtaining a license</a:t>
            </a:r>
            <a:r>
              <a:rPr lang="en-US" b="0" dirty="0"/>
              <a:t> </a:t>
            </a:r>
            <a:endParaRPr lang="en-US" b="0" dirty="0" smtClean="0"/>
          </a:p>
          <a:p>
            <a:pPr lvl="1" algn="just">
              <a:buFont typeface="Arial" panose="020B0604020202020204" pitchFamily="34" charset="0"/>
              <a:buChar char="•"/>
            </a:pPr>
            <a:r>
              <a:rPr lang="en-US" dirty="0" smtClean="0"/>
              <a:t>Information:</a:t>
            </a:r>
          </a:p>
          <a:p>
            <a:pPr lvl="2" algn="just">
              <a:buFont typeface="Arial" panose="020B0604020202020204" pitchFamily="34" charset="0"/>
              <a:buChar char="•"/>
            </a:pPr>
            <a:r>
              <a:rPr lang="en-US" dirty="0" smtClean="0">
                <a:hlinkClick r:id="rId3"/>
              </a:rPr>
              <a:t>Link</a:t>
            </a:r>
            <a:r>
              <a:rPr lang="en-US" dirty="0" smtClean="0"/>
              <a:t> (involve Thai language in the URL)</a:t>
            </a:r>
          </a:p>
          <a:p>
            <a:pPr lvl="2" algn="just">
              <a:buFont typeface="Arial" panose="020B0604020202020204" pitchFamily="34" charset="0"/>
              <a:buChar char="•"/>
            </a:pPr>
            <a:r>
              <a:rPr lang="en-US" dirty="0" smtClean="0"/>
              <a:t>Consultation closes on October 16, 2020</a:t>
            </a:r>
            <a:endParaRPr lang="en-US" dirty="0"/>
          </a:p>
          <a:p>
            <a:pPr lvl="1" algn="just">
              <a:buFont typeface="Arial" panose="020B0604020202020204" pitchFamily="34" charset="0"/>
              <a:buChar char="•"/>
            </a:pPr>
            <a:r>
              <a:rPr lang="en-US" b="0" dirty="0" smtClean="0"/>
              <a:t>Proposal:</a:t>
            </a:r>
          </a:p>
          <a:p>
            <a:pPr lvl="2" algn="just">
              <a:buFont typeface="Arial" panose="020B0604020202020204" pitchFamily="34" charset="0"/>
              <a:buChar char="•"/>
            </a:pPr>
            <a:endParaRPr lang="en-US" b="0" dirty="0" smtClean="0"/>
          </a:p>
          <a:p>
            <a:r>
              <a:rPr lang="en-US" b="0" dirty="0"/>
              <a:t/>
            </a:r>
            <a:br>
              <a:rPr lang="en-US" b="0" dirty="0"/>
            </a:br>
            <a:endParaRPr lang="en-US" b="0"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30</a:t>
            </a:fld>
            <a:endParaRPr lang="en-GB" dirty="0"/>
          </a:p>
        </p:txBody>
      </p:sp>
      <p:sp>
        <p:nvSpPr>
          <p:cNvPr id="8" name="Date Placeholder 3">
            <a:extLst>
              <a:ext uri="{FF2B5EF4-FFF2-40B4-BE49-F238E27FC236}">
                <a16:creationId xmlns:a16="http://schemas.microsoft.com/office/drawing/2014/main" xmlns="" id="{B322FEBA-011B-49F1-99D6-C984930F1E34}"/>
              </a:ext>
            </a:extLst>
          </p:cNvPr>
          <p:cNvSpPr>
            <a:spLocks noGrp="1"/>
          </p:cNvSpPr>
          <p:nvPr>
            <p:ph type="dt" idx="15"/>
          </p:nvPr>
        </p:nvSpPr>
        <p:spPr>
          <a:xfrm>
            <a:off x="696912" y="333375"/>
            <a:ext cx="2303451" cy="273050"/>
          </a:xfrm>
        </p:spPr>
        <p:txBody>
          <a:bodyPr/>
          <a:lstStyle/>
          <a:p>
            <a:r>
              <a:rPr lang="en-US" dirty="0" smtClean="0"/>
              <a:t>November 2020</a:t>
            </a:r>
            <a:endParaRPr lang="en-GB" dirty="0"/>
          </a:p>
        </p:txBody>
      </p:sp>
      <p:sp>
        <p:nvSpPr>
          <p:cNvPr id="9" name="Footer Placeholder 4">
            <a:extLst>
              <a:ext uri="{FF2B5EF4-FFF2-40B4-BE49-F238E27FC236}">
                <a16:creationId xmlns:a16="http://schemas.microsoft.com/office/drawing/2014/main" xmlns="" id="{CF99F54C-F8E7-48DB-A1DB-644579F6D49A}"/>
              </a:ext>
            </a:extLst>
          </p:cNvPr>
          <p:cNvSpPr>
            <a:spLocks noGrp="1"/>
          </p:cNvSpPr>
          <p:nvPr>
            <p:ph type="ftr" idx="14"/>
          </p:nvPr>
        </p:nvSpPr>
        <p:spPr>
          <a:xfrm>
            <a:off x="5500694" y="6475413"/>
            <a:ext cx="3041644" cy="180975"/>
          </a:xfrm>
        </p:spPr>
        <p:txBody>
          <a:bodyPr/>
          <a:lstStyle/>
          <a:p>
            <a:r>
              <a:rPr lang="en-US" dirty="0"/>
              <a:t>Edward Au (Huawei)</a:t>
            </a:r>
            <a:endParaRPr lang="en-GB" dirty="0"/>
          </a:p>
        </p:txBody>
      </p:sp>
      <p:graphicFrame>
        <p:nvGraphicFramePr>
          <p:cNvPr id="3" name="Table 2"/>
          <p:cNvGraphicFramePr>
            <a:graphicFrameLocks noGrp="1"/>
          </p:cNvGraphicFramePr>
          <p:nvPr>
            <p:extLst>
              <p:ext uri="{D42A27DB-BD31-4B8C-83A1-F6EECF244321}">
                <p14:modId xmlns:p14="http://schemas.microsoft.com/office/powerpoint/2010/main" val="1982534766"/>
              </p:ext>
            </p:extLst>
          </p:nvPr>
        </p:nvGraphicFramePr>
        <p:xfrm>
          <a:off x="1676400" y="4123530"/>
          <a:ext cx="6096000" cy="1112520"/>
        </p:xfrm>
        <a:graphic>
          <a:graphicData uri="http://schemas.openxmlformats.org/drawingml/2006/table">
            <a:tbl>
              <a:tblPr firstRow="1" bandRow="1">
                <a:tableStyleId>{073A0DAA-6AF3-43AB-8588-CEC1D06C72B9}</a:tableStyleId>
              </a:tblPr>
              <a:tblGrid>
                <a:gridCol w="3048000"/>
                <a:gridCol w="3048000"/>
              </a:tblGrid>
              <a:tr h="370840">
                <a:tc>
                  <a:txBody>
                    <a:bodyPr/>
                    <a:lstStyle/>
                    <a:p>
                      <a:r>
                        <a:rPr lang="en-US" dirty="0" smtClean="0"/>
                        <a:t>Frequency (MHz)</a:t>
                      </a:r>
                      <a:endParaRPr lang="en-US" dirty="0"/>
                    </a:p>
                  </a:txBody>
                  <a:tcPr/>
                </a:tc>
                <a:tc>
                  <a:txBody>
                    <a:bodyPr/>
                    <a:lstStyle/>
                    <a:p>
                      <a:r>
                        <a:rPr lang="en-US" dirty="0" smtClean="0"/>
                        <a:t>EIRP (watts)</a:t>
                      </a:r>
                      <a:endParaRPr lang="en-US" dirty="0"/>
                    </a:p>
                  </a:txBody>
                  <a:tcPr/>
                </a:tc>
              </a:tr>
              <a:tr h="370840">
                <a:tc>
                  <a:txBody>
                    <a:bodyPr/>
                    <a:lstStyle/>
                    <a:p>
                      <a:r>
                        <a:rPr lang="en-US" dirty="0" smtClean="0"/>
                        <a:t>500 – 2,000</a:t>
                      </a:r>
                      <a:endParaRPr lang="en-US" dirty="0"/>
                    </a:p>
                  </a:txBody>
                  <a:tcPr/>
                </a:tc>
                <a:tc>
                  <a:txBody>
                    <a:bodyPr/>
                    <a:lstStyle/>
                    <a:p>
                      <a:r>
                        <a:rPr lang="en-US" dirty="0" smtClean="0"/>
                        <a:t>0.5</a:t>
                      </a:r>
                      <a:endParaRPr lang="en-US" dirty="0"/>
                    </a:p>
                  </a:txBody>
                  <a:tcPr/>
                </a:tc>
              </a:tr>
              <a:tr h="370840">
                <a:tc>
                  <a:txBody>
                    <a:bodyPr/>
                    <a:lstStyle/>
                    <a:p>
                      <a:r>
                        <a:rPr lang="en-US" dirty="0" smtClean="0"/>
                        <a:t>2,000 – 300,000</a:t>
                      </a:r>
                      <a:endParaRPr lang="en-US" dirty="0"/>
                    </a:p>
                  </a:txBody>
                  <a:tcPr/>
                </a:tc>
                <a:tc>
                  <a:txBody>
                    <a:bodyPr/>
                    <a:lstStyle/>
                    <a:p>
                      <a:r>
                        <a:rPr lang="en-US" dirty="0" smtClean="0"/>
                        <a:t>2</a:t>
                      </a:r>
                      <a:endParaRPr lang="en-US" dirty="0"/>
                    </a:p>
                  </a:txBody>
                  <a:tcPr/>
                </a:tc>
              </a:tr>
            </a:tbl>
          </a:graphicData>
        </a:graphic>
      </p:graphicFrame>
    </p:spTree>
    <p:extLst>
      <p:ext uri="{BB962C8B-B14F-4D97-AF65-F5344CB8AC3E}">
        <p14:creationId xmlns:p14="http://schemas.microsoft.com/office/powerpoint/2010/main" val="2382044552"/>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r>
              <a:rPr lang="en-US" sz="3600" dirty="0" smtClean="0">
                <a:latin typeface="Times New Roman" charset="0"/>
              </a:rPr>
              <a:t>Vietnam MIC (1)</a:t>
            </a:r>
            <a:endParaRPr lang="en-US" sz="3600" dirty="0">
              <a:latin typeface="Times New Roman" charset="0"/>
            </a:endParaRPr>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31</a:t>
            </a:fld>
            <a:endParaRPr lang="en-GB" dirty="0"/>
          </a:p>
        </p:txBody>
      </p:sp>
      <p:sp>
        <p:nvSpPr>
          <p:cNvPr id="8" name="Date Placeholder 3">
            <a:extLst>
              <a:ext uri="{FF2B5EF4-FFF2-40B4-BE49-F238E27FC236}">
                <a16:creationId xmlns="" xmlns:a16="http://schemas.microsoft.com/office/drawing/2014/main" id="{B322FEBA-011B-49F1-99D6-C984930F1E34}"/>
              </a:ext>
            </a:extLst>
          </p:cNvPr>
          <p:cNvSpPr>
            <a:spLocks noGrp="1"/>
          </p:cNvSpPr>
          <p:nvPr>
            <p:ph type="dt" idx="15"/>
          </p:nvPr>
        </p:nvSpPr>
        <p:spPr>
          <a:xfrm>
            <a:off x="696912" y="333375"/>
            <a:ext cx="2303451" cy="273050"/>
          </a:xfrm>
        </p:spPr>
        <p:txBody>
          <a:bodyPr/>
          <a:lstStyle/>
          <a:p>
            <a:r>
              <a:rPr lang="en-US" dirty="0" smtClean="0"/>
              <a:t>November 2020</a:t>
            </a:r>
            <a:endParaRPr lang="en-GB" dirty="0"/>
          </a:p>
        </p:txBody>
      </p:sp>
      <p:sp>
        <p:nvSpPr>
          <p:cNvPr id="9" name="Footer Placeholder 4">
            <a:extLst>
              <a:ext uri="{FF2B5EF4-FFF2-40B4-BE49-F238E27FC236}">
                <a16:creationId xmlns="" xmlns:a16="http://schemas.microsoft.com/office/drawing/2014/main" id="{CF99F54C-F8E7-48DB-A1DB-644579F6D49A}"/>
              </a:ext>
            </a:extLst>
          </p:cNvPr>
          <p:cNvSpPr>
            <a:spLocks noGrp="1"/>
          </p:cNvSpPr>
          <p:nvPr>
            <p:ph type="ftr" idx="14"/>
          </p:nvPr>
        </p:nvSpPr>
        <p:spPr>
          <a:xfrm>
            <a:off x="5500694" y="6475413"/>
            <a:ext cx="3041644" cy="180975"/>
          </a:xfrm>
        </p:spPr>
        <p:txBody>
          <a:bodyPr/>
          <a:lstStyle/>
          <a:p>
            <a:r>
              <a:rPr lang="en-US" dirty="0"/>
              <a:t>Edward Au (Huawei)</a:t>
            </a:r>
            <a:endParaRPr lang="en-GB" dirty="0"/>
          </a:p>
        </p:txBody>
      </p:sp>
      <p:sp>
        <p:nvSpPr>
          <p:cNvPr id="10" name="Content Placeholder 2"/>
          <p:cNvSpPr>
            <a:spLocks noGrp="1"/>
          </p:cNvSpPr>
          <p:nvPr>
            <p:ph idx="1"/>
          </p:nvPr>
        </p:nvSpPr>
        <p:spPr>
          <a:xfrm>
            <a:off x="660816" y="1752599"/>
            <a:ext cx="7644983" cy="4722813"/>
          </a:xfrm>
        </p:spPr>
        <p:txBody>
          <a:bodyPr/>
          <a:lstStyle/>
          <a:p>
            <a:pPr algn="just">
              <a:buFont typeface="Arial" panose="020B0604020202020204" pitchFamily="34" charset="0"/>
              <a:buChar char="•"/>
            </a:pPr>
            <a:r>
              <a:rPr lang="en-US" b="0" dirty="0" smtClean="0"/>
              <a:t>Legal document: “National </a:t>
            </a:r>
            <a:r>
              <a:rPr lang="en-US" b="0" dirty="0"/>
              <a:t>technical regulation on </a:t>
            </a:r>
            <a:r>
              <a:rPr lang="en-US" b="0" dirty="0" smtClean="0"/>
              <a:t>wideband data </a:t>
            </a:r>
            <a:r>
              <a:rPr lang="en-US" b="0" dirty="0"/>
              <a:t>transmission equipment operating in the 2.4 GHz </a:t>
            </a:r>
            <a:r>
              <a:rPr lang="en-US" b="0" dirty="0" smtClean="0"/>
              <a:t>band”</a:t>
            </a:r>
          </a:p>
          <a:p>
            <a:pPr lvl="1" algn="just">
              <a:buFont typeface="Arial" panose="020B0604020202020204" pitchFamily="34" charset="0"/>
              <a:buChar char="•"/>
            </a:pPr>
            <a:r>
              <a:rPr lang="en-US" dirty="0" smtClean="0"/>
              <a:t>Purpose:</a:t>
            </a:r>
          </a:p>
          <a:p>
            <a:pPr lvl="2" algn="just">
              <a:buFont typeface="Arial" panose="020B0604020202020204" pitchFamily="34" charset="0"/>
              <a:buChar char="•"/>
            </a:pPr>
            <a:r>
              <a:rPr lang="en-US" dirty="0"/>
              <a:t>This </a:t>
            </a:r>
            <a:r>
              <a:rPr lang="en-US" dirty="0" smtClean="0"/>
              <a:t>latest national </a:t>
            </a:r>
            <a:r>
              <a:rPr lang="en-US" dirty="0"/>
              <a:t>technical regulation specifies essential radio requirements and conformance test procedures for wideband data transmission equipment operating in the 2.4 GHz </a:t>
            </a:r>
            <a:r>
              <a:rPr lang="en-US" dirty="0" smtClean="0"/>
              <a:t>band. It</a:t>
            </a:r>
            <a:r>
              <a:rPr lang="en-US" dirty="0"/>
              <a:t> is intended to </a:t>
            </a:r>
            <a:r>
              <a:rPr lang="en-US" dirty="0" smtClean="0"/>
              <a:t>supersede the 2011 standards.</a:t>
            </a:r>
            <a:endParaRPr lang="en-US" b="0" dirty="0" smtClean="0"/>
          </a:p>
          <a:p>
            <a:pPr lvl="1" algn="just">
              <a:buFont typeface="Arial" panose="020B0604020202020204" pitchFamily="34" charset="0"/>
              <a:buChar char="•"/>
            </a:pPr>
            <a:r>
              <a:rPr lang="en-US" dirty="0" smtClean="0"/>
              <a:t>Information:</a:t>
            </a:r>
          </a:p>
          <a:p>
            <a:pPr lvl="2" algn="just">
              <a:buFont typeface="Arial" panose="020B0604020202020204" pitchFamily="34" charset="0"/>
              <a:buChar char="•"/>
            </a:pPr>
            <a:r>
              <a:rPr lang="en-US" dirty="0">
                <a:hlinkClick r:id="rId3"/>
              </a:rPr>
              <a:t>https://</a:t>
            </a:r>
            <a:r>
              <a:rPr lang="en-US" dirty="0" smtClean="0">
                <a:hlinkClick r:id="rId3"/>
              </a:rPr>
              <a:t>mic.gov.vn/Pages/VanBan/14605/35_2020_TT-BTTTT.html</a:t>
            </a:r>
            <a:endParaRPr lang="en-US" dirty="0" smtClean="0"/>
          </a:p>
          <a:p>
            <a:pPr lvl="2" algn="just">
              <a:buFont typeface="Arial" panose="020B0604020202020204" pitchFamily="34" charset="0"/>
              <a:buChar char="•"/>
            </a:pPr>
            <a:r>
              <a:rPr lang="en-US" dirty="0">
                <a:hlinkClick r:id="rId4"/>
              </a:rPr>
              <a:t>https://mic.gov.vn/Upload_Moi/VanBan/QCVN-54-FINAL-.</a:t>
            </a:r>
            <a:r>
              <a:rPr lang="en-US" dirty="0" smtClean="0">
                <a:hlinkClick r:id="rId4"/>
              </a:rPr>
              <a:t>DOCX</a:t>
            </a:r>
            <a:r>
              <a:rPr lang="en-US" dirty="0" smtClean="0"/>
              <a:t> </a:t>
            </a:r>
          </a:p>
          <a:p>
            <a:pPr lvl="2" algn="just">
              <a:buFont typeface="Arial" panose="020B0604020202020204" pitchFamily="34" charset="0"/>
              <a:buChar char="•"/>
            </a:pPr>
            <a:r>
              <a:rPr lang="en-US" dirty="0" smtClean="0"/>
              <a:t>Date issued:  November 6, 2020</a:t>
            </a:r>
          </a:p>
          <a:p>
            <a:pPr lvl="2" algn="just">
              <a:buFont typeface="Arial" panose="020B0604020202020204" pitchFamily="34" charset="0"/>
              <a:buChar char="•"/>
            </a:pPr>
            <a:r>
              <a:rPr lang="en-US" b="0" dirty="0" smtClean="0"/>
              <a:t>Effective date:  January 7, 2021</a:t>
            </a:r>
          </a:p>
          <a:p>
            <a:pPr lvl="2" algn="just">
              <a:buFont typeface="Arial" panose="020B0604020202020204" pitchFamily="34" charset="0"/>
              <a:buChar char="•"/>
            </a:pPr>
            <a:endParaRPr lang="en-US" dirty="0"/>
          </a:p>
          <a:p>
            <a:pPr lvl="2" algn="just">
              <a:buFont typeface="Arial" panose="020B0604020202020204" pitchFamily="34" charset="0"/>
              <a:buChar char="•"/>
            </a:pPr>
            <a:endParaRPr lang="en-US" b="0" dirty="0" smtClean="0"/>
          </a:p>
        </p:txBody>
      </p:sp>
    </p:spTree>
    <p:extLst>
      <p:ext uri="{BB962C8B-B14F-4D97-AF65-F5344CB8AC3E}">
        <p14:creationId xmlns:p14="http://schemas.microsoft.com/office/powerpoint/2010/main" val="3258435602"/>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r>
              <a:rPr lang="en-US" sz="3600" dirty="0" smtClean="0">
                <a:latin typeface="Times New Roman" charset="0"/>
              </a:rPr>
              <a:t>Vietnam MIC (2)</a:t>
            </a:r>
            <a:endParaRPr lang="en-US" sz="3600" dirty="0">
              <a:latin typeface="Times New Roman" charset="0"/>
            </a:endParaRPr>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32</a:t>
            </a:fld>
            <a:endParaRPr lang="en-GB" dirty="0"/>
          </a:p>
        </p:txBody>
      </p:sp>
      <p:sp>
        <p:nvSpPr>
          <p:cNvPr id="8" name="Date Placeholder 3">
            <a:extLst>
              <a:ext uri="{FF2B5EF4-FFF2-40B4-BE49-F238E27FC236}">
                <a16:creationId xmlns="" xmlns:a16="http://schemas.microsoft.com/office/drawing/2014/main" id="{B322FEBA-011B-49F1-99D6-C984930F1E34}"/>
              </a:ext>
            </a:extLst>
          </p:cNvPr>
          <p:cNvSpPr>
            <a:spLocks noGrp="1"/>
          </p:cNvSpPr>
          <p:nvPr>
            <p:ph type="dt" idx="15"/>
          </p:nvPr>
        </p:nvSpPr>
        <p:spPr>
          <a:xfrm>
            <a:off x="696912" y="333375"/>
            <a:ext cx="2303451" cy="273050"/>
          </a:xfrm>
        </p:spPr>
        <p:txBody>
          <a:bodyPr/>
          <a:lstStyle/>
          <a:p>
            <a:r>
              <a:rPr lang="en-US" dirty="0" smtClean="0"/>
              <a:t>November 2020</a:t>
            </a:r>
            <a:endParaRPr lang="en-GB" dirty="0"/>
          </a:p>
        </p:txBody>
      </p:sp>
      <p:sp>
        <p:nvSpPr>
          <p:cNvPr id="9" name="Footer Placeholder 4">
            <a:extLst>
              <a:ext uri="{FF2B5EF4-FFF2-40B4-BE49-F238E27FC236}">
                <a16:creationId xmlns="" xmlns:a16="http://schemas.microsoft.com/office/drawing/2014/main" id="{CF99F54C-F8E7-48DB-A1DB-644579F6D49A}"/>
              </a:ext>
            </a:extLst>
          </p:cNvPr>
          <p:cNvSpPr>
            <a:spLocks noGrp="1"/>
          </p:cNvSpPr>
          <p:nvPr>
            <p:ph type="ftr" idx="14"/>
          </p:nvPr>
        </p:nvSpPr>
        <p:spPr>
          <a:xfrm>
            <a:off x="5500694" y="6475413"/>
            <a:ext cx="3041644" cy="180975"/>
          </a:xfrm>
        </p:spPr>
        <p:txBody>
          <a:bodyPr/>
          <a:lstStyle/>
          <a:p>
            <a:r>
              <a:rPr lang="en-US" dirty="0"/>
              <a:t>Edward Au (Huawei)</a:t>
            </a:r>
            <a:endParaRPr lang="en-GB" dirty="0"/>
          </a:p>
        </p:txBody>
      </p:sp>
      <p:sp>
        <p:nvSpPr>
          <p:cNvPr id="10" name="Content Placeholder 2"/>
          <p:cNvSpPr>
            <a:spLocks noGrp="1"/>
          </p:cNvSpPr>
          <p:nvPr>
            <p:ph idx="1"/>
          </p:nvPr>
        </p:nvSpPr>
        <p:spPr>
          <a:xfrm>
            <a:off x="660816" y="1752599"/>
            <a:ext cx="7644983" cy="4722813"/>
          </a:xfrm>
        </p:spPr>
        <p:txBody>
          <a:bodyPr/>
          <a:lstStyle/>
          <a:p>
            <a:pPr algn="just">
              <a:buFont typeface="Arial" panose="020B0604020202020204" pitchFamily="34" charset="0"/>
              <a:buChar char="•"/>
            </a:pPr>
            <a:r>
              <a:rPr lang="en-US" b="0" dirty="0"/>
              <a:t>Legal document: “National technical </a:t>
            </a:r>
            <a:r>
              <a:rPr lang="en-US" b="0" dirty="0" smtClean="0"/>
              <a:t>regulation on </a:t>
            </a:r>
            <a:r>
              <a:rPr lang="en-US" b="0" dirty="0"/>
              <a:t>Short Range Device (SRD) - Radio equipment to be </a:t>
            </a:r>
            <a:r>
              <a:rPr lang="en-US" b="0" dirty="0" smtClean="0"/>
              <a:t>used in </a:t>
            </a:r>
            <a:r>
              <a:rPr lang="en-US" b="0" dirty="0"/>
              <a:t>the 1 GHz to 40 GHz frequency range”</a:t>
            </a:r>
          </a:p>
          <a:p>
            <a:pPr lvl="1" algn="just">
              <a:buFont typeface="Arial" panose="020B0604020202020204" pitchFamily="34" charset="0"/>
              <a:buChar char="•"/>
            </a:pPr>
            <a:r>
              <a:rPr lang="en-US" dirty="0" smtClean="0"/>
              <a:t>Purpose:</a:t>
            </a:r>
          </a:p>
          <a:p>
            <a:pPr lvl="2" algn="just">
              <a:buFont typeface="Arial" panose="020B0604020202020204" pitchFamily="34" charset="0"/>
              <a:buChar char="•"/>
            </a:pPr>
            <a:r>
              <a:rPr lang="en-US" dirty="0"/>
              <a:t>This </a:t>
            </a:r>
            <a:r>
              <a:rPr lang="en-US" dirty="0" smtClean="0"/>
              <a:t>latest </a:t>
            </a:r>
            <a:r>
              <a:rPr lang="en-US" dirty="0"/>
              <a:t>National technical regulation specifies </a:t>
            </a:r>
            <a:r>
              <a:rPr lang="en-US" dirty="0" smtClean="0"/>
              <a:t>essential </a:t>
            </a:r>
            <a:r>
              <a:rPr lang="en-US" dirty="0"/>
              <a:t>radio </a:t>
            </a:r>
            <a:r>
              <a:rPr lang="en-US" dirty="0" smtClean="0"/>
              <a:t>requirements </a:t>
            </a:r>
            <a:r>
              <a:rPr lang="en-US" dirty="0"/>
              <a:t>and conformance test procedures for </a:t>
            </a:r>
            <a:r>
              <a:rPr lang="en-US" dirty="0" err="1"/>
              <a:t>licence</a:t>
            </a:r>
            <a:r>
              <a:rPr lang="en-US" dirty="0"/>
              <a:t> exempt Short Range Devices (SRDs) </a:t>
            </a:r>
            <a:r>
              <a:rPr lang="en-US" dirty="0" smtClean="0"/>
              <a:t>operating in the frequency </a:t>
            </a:r>
            <a:r>
              <a:rPr lang="en-US" dirty="0"/>
              <a:t>bands within the range of 1 GHz to 40 GHz</a:t>
            </a:r>
            <a:r>
              <a:rPr lang="en-US" dirty="0" smtClean="0"/>
              <a:t>. </a:t>
            </a:r>
            <a:endParaRPr lang="en-US" b="0" dirty="0" smtClean="0"/>
          </a:p>
          <a:p>
            <a:pPr lvl="1" algn="just">
              <a:buFont typeface="Arial" panose="020B0604020202020204" pitchFamily="34" charset="0"/>
              <a:buChar char="•"/>
            </a:pPr>
            <a:r>
              <a:rPr lang="en-US" dirty="0" smtClean="0"/>
              <a:t>Note:  Frequency bands of SRD are listed as follows:</a:t>
            </a:r>
          </a:p>
          <a:p>
            <a:pPr lvl="2" algn="just">
              <a:buFont typeface="Arial" panose="020B0604020202020204" pitchFamily="34" charset="0"/>
              <a:buChar char="•"/>
            </a:pPr>
            <a:r>
              <a:rPr lang="en-US" b="0" dirty="0" smtClean="0"/>
              <a:t>2400 – 2483.5 MHz, </a:t>
            </a:r>
            <a:r>
              <a:rPr lang="en-US" dirty="0"/>
              <a:t>5725 – 5850 </a:t>
            </a:r>
            <a:r>
              <a:rPr lang="en-US" dirty="0" smtClean="0"/>
              <a:t>MHz</a:t>
            </a:r>
            <a:endParaRPr lang="en-US" b="0" dirty="0" smtClean="0"/>
          </a:p>
          <a:p>
            <a:pPr lvl="2" algn="just">
              <a:buFont typeface="Arial" panose="020B0604020202020204" pitchFamily="34" charset="0"/>
              <a:buChar char="•"/>
            </a:pPr>
            <a:r>
              <a:rPr lang="en-US" dirty="0" smtClean="0"/>
              <a:t>2446 – 2454 MHz</a:t>
            </a:r>
          </a:p>
          <a:p>
            <a:pPr lvl="2" algn="just">
              <a:buFont typeface="Arial" panose="020B0604020202020204" pitchFamily="34" charset="0"/>
              <a:buChar char="•"/>
            </a:pPr>
            <a:r>
              <a:rPr lang="en-US" dirty="0" smtClean="0"/>
              <a:t>24.00 – 24.25 GHz </a:t>
            </a:r>
            <a:endParaRPr lang="en-US" b="0" dirty="0" smtClean="0"/>
          </a:p>
          <a:p>
            <a:pPr lvl="2" algn="just">
              <a:buFont typeface="Arial" panose="020B0604020202020204" pitchFamily="34" charset="0"/>
              <a:buChar char="•"/>
            </a:pPr>
            <a:endParaRPr lang="en-US" dirty="0"/>
          </a:p>
          <a:p>
            <a:pPr lvl="2" algn="just">
              <a:buFont typeface="Arial" panose="020B0604020202020204" pitchFamily="34" charset="0"/>
              <a:buChar char="•"/>
            </a:pPr>
            <a:endParaRPr lang="en-US" b="0" dirty="0" smtClean="0"/>
          </a:p>
        </p:txBody>
      </p:sp>
    </p:spTree>
    <p:extLst>
      <p:ext uri="{BB962C8B-B14F-4D97-AF65-F5344CB8AC3E}">
        <p14:creationId xmlns:p14="http://schemas.microsoft.com/office/powerpoint/2010/main" val="1822490583"/>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r>
              <a:rPr lang="en-US" sz="3600" dirty="0" smtClean="0">
                <a:latin typeface="Times New Roman" charset="0"/>
              </a:rPr>
              <a:t>Vietnam MIC (3)</a:t>
            </a:r>
            <a:endParaRPr lang="en-US" sz="3600" dirty="0">
              <a:latin typeface="Times New Roman" charset="0"/>
            </a:endParaRPr>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33</a:t>
            </a:fld>
            <a:endParaRPr lang="en-GB" dirty="0"/>
          </a:p>
        </p:txBody>
      </p:sp>
      <p:sp>
        <p:nvSpPr>
          <p:cNvPr id="8" name="Date Placeholder 3">
            <a:extLst>
              <a:ext uri="{FF2B5EF4-FFF2-40B4-BE49-F238E27FC236}">
                <a16:creationId xmlns="" xmlns:a16="http://schemas.microsoft.com/office/drawing/2014/main" id="{B322FEBA-011B-49F1-99D6-C984930F1E34}"/>
              </a:ext>
            </a:extLst>
          </p:cNvPr>
          <p:cNvSpPr>
            <a:spLocks noGrp="1"/>
          </p:cNvSpPr>
          <p:nvPr>
            <p:ph type="dt" idx="15"/>
          </p:nvPr>
        </p:nvSpPr>
        <p:spPr>
          <a:xfrm>
            <a:off x="696912" y="333375"/>
            <a:ext cx="2303451" cy="273050"/>
          </a:xfrm>
        </p:spPr>
        <p:txBody>
          <a:bodyPr/>
          <a:lstStyle/>
          <a:p>
            <a:r>
              <a:rPr lang="en-US" dirty="0" smtClean="0"/>
              <a:t>November 2020</a:t>
            </a:r>
            <a:endParaRPr lang="en-GB" dirty="0"/>
          </a:p>
        </p:txBody>
      </p:sp>
      <p:sp>
        <p:nvSpPr>
          <p:cNvPr id="9" name="Footer Placeholder 4">
            <a:extLst>
              <a:ext uri="{FF2B5EF4-FFF2-40B4-BE49-F238E27FC236}">
                <a16:creationId xmlns="" xmlns:a16="http://schemas.microsoft.com/office/drawing/2014/main" id="{CF99F54C-F8E7-48DB-A1DB-644579F6D49A}"/>
              </a:ext>
            </a:extLst>
          </p:cNvPr>
          <p:cNvSpPr>
            <a:spLocks noGrp="1"/>
          </p:cNvSpPr>
          <p:nvPr>
            <p:ph type="ftr" idx="14"/>
          </p:nvPr>
        </p:nvSpPr>
        <p:spPr>
          <a:xfrm>
            <a:off x="5500694" y="6475413"/>
            <a:ext cx="3041644" cy="180975"/>
          </a:xfrm>
        </p:spPr>
        <p:txBody>
          <a:bodyPr/>
          <a:lstStyle/>
          <a:p>
            <a:r>
              <a:rPr lang="en-US" dirty="0"/>
              <a:t>Edward Au (Huawei)</a:t>
            </a:r>
            <a:endParaRPr lang="en-GB" dirty="0"/>
          </a:p>
        </p:txBody>
      </p:sp>
      <p:sp>
        <p:nvSpPr>
          <p:cNvPr id="10" name="Content Placeholder 2"/>
          <p:cNvSpPr>
            <a:spLocks noGrp="1"/>
          </p:cNvSpPr>
          <p:nvPr>
            <p:ph idx="1"/>
          </p:nvPr>
        </p:nvSpPr>
        <p:spPr>
          <a:xfrm>
            <a:off x="660816" y="1752599"/>
            <a:ext cx="7644983" cy="4722813"/>
          </a:xfrm>
        </p:spPr>
        <p:txBody>
          <a:bodyPr/>
          <a:lstStyle/>
          <a:p>
            <a:pPr algn="just">
              <a:buFont typeface="Arial" panose="020B0604020202020204" pitchFamily="34" charset="0"/>
              <a:buChar char="•"/>
            </a:pPr>
            <a:r>
              <a:rPr lang="en-US" b="0" dirty="0"/>
              <a:t>Legal document: “National technical </a:t>
            </a:r>
            <a:r>
              <a:rPr lang="en-US" b="0" dirty="0" smtClean="0"/>
              <a:t>regulation on </a:t>
            </a:r>
            <a:r>
              <a:rPr lang="en-US" b="0" dirty="0"/>
              <a:t>Short Range Device (SRD) - Radio equipment to be </a:t>
            </a:r>
            <a:r>
              <a:rPr lang="en-US" b="0" dirty="0" smtClean="0"/>
              <a:t>used in </a:t>
            </a:r>
            <a:r>
              <a:rPr lang="en-US" b="0" dirty="0"/>
              <a:t>the 1 GHz to 40 GHz frequency range</a:t>
            </a:r>
            <a:r>
              <a:rPr lang="en-US" b="0" dirty="0" smtClean="0"/>
              <a:t>” (Cont’d)</a:t>
            </a:r>
            <a:endParaRPr lang="en-US" b="0" dirty="0"/>
          </a:p>
          <a:p>
            <a:pPr lvl="1" algn="just">
              <a:buFont typeface="Arial" panose="020B0604020202020204" pitchFamily="34" charset="0"/>
              <a:buChar char="•"/>
            </a:pPr>
            <a:r>
              <a:rPr lang="en-US" dirty="0" smtClean="0"/>
              <a:t>Information:</a:t>
            </a:r>
          </a:p>
          <a:p>
            <a:pPr lvl="2" algn="just">
              <a:buFont typeface="Arial" panose="020B0604020202020204" pitchFamily="34" charset="0"/>
              <a:buChar char="•"/>
            </a:pPr>
            <a:r>
              <a:rPr lang="en-US" dirty="0">
                <a:hlinkClick r:id="rId3"/>
              </a:rPr>
              <a:t>https://</a:t>
            </a:r>
            <a:r>
              <a:rPr lang="en-US" dirty="0" smtClean="0">
                <a:hlinkClick r:id="rId3"/>
              </a:rPr>
              <a:t>mic.gov.vn/Pages/VanBan/14604/34_2020_TT-BTTTT.html</a:t>
            </a:r>
            <a:endParaRPr lang="en-US" dirty="0" smtClean="0"/>
          </a:p>
          <a:p>
            <a:pPr lvl="2" algn="just">
              <a:buFont typeface="Arial" panose="020B0604020202020204" pitchFamily="34" charset="0"/>
              <a:buChar char="•"/>
            </a:pPr>
            <a:r>
              <a:rPr lang="en-US" dirty="0">
                <a:hlinkClick r:id="rId4"/>
              </a:rPr>
              <a:t>https://mic.gov.vn/Upload_Moi/VanBan/3.-</a:t>
            </a:r>
            <a:r>
              <a:rPr lang="en-US" dirty="0" smtClean="0">
                <a:hlinkClick r:id="rId4"/>
              </a:rPr>
              <a:t>QCVN-74-2020-SRD-1-40-GHZ-2.11.2020.DOCX</a:t>
            </a:r>
            <a:r>
              <a:rPr lang="en-US" dirty="0" smtClean="0"/>
              <a:t> </a:t>
            </a:r>
          </a:p>
          <a:p>
            <a:pPr lvl="2" algn="just">
              <a:buFont typeface="Arial" panose="020B0604020202020204" pitchFamily="34" charset="0"/>
              <a:buChar char="•"/>
            </a:pPr>
            <a:r>
              <a:rPr lang="en-US" dirty="0" smtClean="0"/>
              <a:t>Date issued:  November 6, 2020</a:t>
            </a:r>
          </a:p>
          <a:p>
            <a:pPr lvl="2" algn="just">
              <a:buFont typeface="Arial" panose="020B0604020202020204" pitchFamily="34" charset="0"/>
              <a:buChar char="•"/>
            </a:pPr>
            <a:r>
              <a:rPr lang="en-US" b="0" dirty="0" smtClean="0"/>
              <a:t>Effective date:  January 7, 2021</a:t>
            </a:r>
          </a:p>
          <a:p>
            <a:pPr lvl="2" algn="just">
              <a:buFont typeface="Arial" panose="020B0604020202020204" pitchFamily="34" charset="0"/>
              <a:buChar char="•"/>
            </a:pPr>
            <a:endParaRPr lang="en-US" dirty="0"/>
          </a:p>
          <a:p>
            <a:pPr lvl="2" algn="just">
              <a:buFont typeface="Arial" panose="020B0604020202020204" pitchFamily="34" charset="0"/>
              <a:buChar char="•"/>
            </a:pPr>
            <a:endParaRPr lang="en-US" b="0" dirty="0" smtClean="0"/>
          </a:p>
        </p:txBody>
      </p:sp>
    </p:spTree>
    <p:extLst>
      <p:ext uri="{BB962C8B-B14F-4D97-AF65-F5344CB8AC3E}">
        <p14:creationId xmlns:p14="http://schemas.microsoft.com/office/powerpoint/2010/main" val="254951196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r>
              <a:rPr lang="en-US" sz="3600" dirty="0" smtClean="0">
                <a:latin typeface="Times New Roman" charset="0"/>
              </a:rPr>
              <a:t>Australia ACMA (2)</a:t>
            </a:r>
            <a:endParaRPr lang="en-US" sz="3600" dirty="0">
              <a:latin typeface="Times New Roman" charset="0"/>
            </a:endParaRPr>
          </a:p>
        </p:txBody>
      </p:sp>
      <p:sp>
        <p:nvSpPr>
          <p:cNvPr id="5123" name="Content Placeholder 2"/>
          <p:cNvSpPr>
            <a:spLocks noGrp="1"/>
          </p:cNvSpPr>
          <p:nvPr>
            <p:ph idx="1"/>
          </p:nvPr>
        </p:nvSpPr>
        <p:spPr>
          <a:xfrm>
            <a:off x="660816" y="1752599"/>
            <a:ext cx="7644983" cy="4722813"/>
          </a:xfrm>
        </p:spPr>
        <p:txBody>
          <a:bodyPr/>
          <a:lstStyle/>
          <a:p>
            <a:pPr algn="just">
              <a:buFont typeface="Arial" panose="020B0604020202020204" pitchFamily="34" charset="0"/>
              <a:buChar char="•"/>
            </a:pPr>
            <a:r>
              <a:rPr lang="en-US" b="0" dirty="0"/>
              <a:t>Proposed update to the </a:t>
            </a:r>
            <a:r>
              <a:rPr lang="en-US" b="0" dirty="0" smtClean="0"/>
              <a:t>Australian </a:t>
            </a:r>
            <a:r>
              <a:rPr lang="en-US" b="0" dirty="0"/>
              <a:t>Radiofrequency Spectrum </a:t>
            </a:r>
            <a:r>
              <a:rPr lang="en-US" b="0" dirty="0" smtClean="0"/>
              <a:t>Plan (Cont’d)</a:t>
            </a:r>
          </a:p>
          <a:p>
            <a:pPr lvl="1" algn="just">
              <a:buFont typeface="Arial" panose="020B0604020202020204" pitchFamily="34" charset="0"/>
              <a:buChar char="•"/>
            </a:pPr>
            <a:r>
              <a:rPr lang="en-US" dirty="0" smtClean="0"/>
              <a:t>The proposed table of frequency allocation and the associated footnotes with tracking changes is posted:</a:t>
            </a:r>
          </a:p>
          <a:p>
            <a:pPr lvl="2" algn="just">
              <a:buFont typeface="Arial" panose="020B0604020202020204" pitchFamily="34" charset="0"/>
              <a:buChar char="•"/>
            </a:pPr>
            <a:r>
              <a:rPr lang="en-US" dirty="0">
                <a:hlinkClick r:id="rId3"/>
              </a:rPr>
              <a:t>https://</a:t>
            </a:r>
            <a:r>
              <a:rPr lang="en-US" dirty="0" smtClean="0">
                <a:hlinkClick r:id="rId3"/>
              </a:rPr>
              <a:t>www.acma.gov.au/sites/default/files/2020-08/Draft%20Australian%20Radiofrequency%20Spectrum%20Plan%202021.docx</a:t>
            </a:r>
            <a:endParaRPr lang="en-US" dirty="0" smtClean="0"/>
          </a:p>
          <a:p>
            <a:pPr lvl="1" algn="just">
              <a:buFont typeface="Arial" panose="020B0604020202020204" pitchFamily="34" charset="0"/>
              <a:buChar char="•"/>
            </a:pPr>
            <a:r>
              <a:rPr lang="en-US" dirty="0" smtClean="0"/>
              <a:t>List of submissions publishes on November 10:</a:t>
            </a:r>
          </a:p>
          <a:p>
            <a:pPr lvl="2" algn="just">
              <a:buFont typeface="Arial" panose="020B0604020202020204" pitchFamily="34" charset="0"/>
              <a:buChar char="•"/>
            </a:pPr>
            <a:r>
              <a:rPr lang="en-US" dirty="0">
                <a:hlinkClick r:id="rId4"/>
              </a:rPr>
              <a:t>https://</a:t>
            </a:r>
            <a:r>
              <a:rPr lang="en-US" dirty="0" smtClean="0">
                <a:hlinkClick r:id="rId4"/>
              </a:rPr>
              <a:t>www.acma.gov.au/sites/default/files/2020-11/Submissions%20to%20IFC%2027%202020.zip</a:t>
            </a:r>
            <a:r>
              <a:rPr lang="en-US" dirty="0" smtClean="0"/>
              <a:t> </a:t>
            </a:r>
          </a:p>
          <a:p>
            <a:pPr lvl="1" algn="just">
              <a:buFont typeface="Arial" panose="020B0604020202020204" pitchFamily="34" charset="0"/>
              <a:buChar char="•"/>
            </a:pPr>
            <a:r>
              <a:rPr lang="en-US" dirty="0" smtClean="0"/>
              <a:t>The Australian Radiofrequency Spectrum Plan 2017 </a:t>
            </a:r>
            <a:r>
              <a:rPr lang="en-US" dirty="0" smtClean="0"/>
              <a:t>remains in force until it is revoked and a new Spectrum Plan is published.</a:t>
            </a:r>
            <a:endParaRPr lang="en-US" dirty="0" smtClean="0"/>
          </a:p>
          <a:p>
            <a:pPr lvl="2" algn="just">
              <a:buFont typeface="Arial" panose="020B0604020202020204" pitchFamily="34" charset="0"/>
              <a:buChar char="•"/>
            </a:pPr>
            <a:endParaRPr lang="en-US" dirty="0" smtClean="0"/>
          </a:p>
          <a:p>
            <a:pPr lvl="2" algn="just">
              <a:buFont typeface="Arial" panose="020B0604020202020204" pitchFamily="34" charset="0"/>
              <a:buChar char="•"/>
            </a:pPr>
            <a:endParaRPr lang="en-US" dirty="0"/>
          </a:p>
          <a:p>
            <a:pPr lvl="2" algn="just">
              <a:buFont typeface="Arial" panose="020B0604020202020204" pitchFamily="34" charset="0"/>
              <a:buChar char="•"/>
            </a:pPr>
            <a:endParaRPr lang="en-US" b="0"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8" name="Date Placeholder 3">
            <a:extLst>
              <a:ext uri="{FF2B5EF4-FFF2-40B4-BE49-F238E27FC236}">
                <a16:creationId xmlns:a16="http://schemas.microsoft.com/office/drawing/2014/main" xmlns="" id="{B322FEBA-011B-49F1-99D6-C984930F1E34}"/>
              </a:ext>
            </a:extLst>
          </p:cNvPr>
          <p:cNvSpPr>
            <a:spLocks noGrp="1"/>
          </p:cNvSpPr>
          <p:nvPr>
            <p:ph type="dt" idx="15"/>
          </p:nvPr>
        </p:nvSpPr>
        <p:spPr>
          <a:xfrm>
            <a:off x="696912" y="333375"/>
            <a:ext cx="2303451" cy="273050"/>
          </a:xfrm>
        </p:spPr>
        <p:txBody>
          <a:bodyPr/>
          <a:lstStyle/>
          <a:p>
            <a:r>
              <a:rPr lang="en-US" dirty="0" smtClean="0"/>
              <a:t>November 2020</a:t>
            </a:r>
            <a:endParaRPr lang="en-GB" dirty="0"/>
          </a:p>
        </p:txBody>
      </p:sp>
      <p:sp>
        <p:nvSpPr>
          <p:cNvPr id="9" name="Footer Placeholder 4">
            <a:extLst>
              <a:ext uri="{FF2B5EF4-FFF2-40B4-BE49-F238E27FC236}">
                <a16:creationId xmlns:a16="http://schemas.microsoft.com/office/drawing/2014/main" xmlns="" id="{CF99F54C-F8E7-48DB-A1DB-644579F6D49A}"/>
              </a:ext>
            </a:extLst>
          </p:cNvPr>
          <p:cNvSpPr>
            <a:spLocks noGrp="1"/>
          </p:cNvSpPr>
          <p:nvPr>
            <p:ph type="ftr" idx="14"/>
          </p:nvPr>
        </p:nvSpPr>
        <p:spPr>
          <a:xfrm>
            <a:off x="5500694" y="6475413"/>
            <a:ext cx="3041644" cy="180975"/>
          </a:xfrm>
        </p:spPr>
        <p:txBody>
          <a:bodyPr/>
          <a:lstStyle/>
          <a:p>
            <a:r>
              <a:rPr lang="en-US" dirty="0"/>
              <a:t>Edward Au (Huawei)</a:t>
            </a:r>
            <a:endParaRPr lang="en-GB" dirty="0"/>
          </a:p>
        </p:txBody>
      </p:sp>
    </p:spTree>
    <p:extLst>
      <p:ext uri="{BB962C8B-B14F-4D97-AF65-F5344CB8AC3E}">
        <p14:creationId xmlns:p14="http://schemas.microsoft.com/office/powerpoint/2010/main" val="287710277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r>
              <a:rPr lang="en-US" sz="3600" dirty="0" smtClean="0">
                <a:latin typeface="Times New Roman" charset="0"/>
              </a:rPr>
              <a:t>Australia ACMA (3)</a:t>
            </a:r>
            <a:endParaRPr lang="en-US" sz="3600" dirty="0">
              <a:latin typeface="Times New Roman" charset="0"/>
            </a:endParaRPr>
          </a:p>
        </p:txBody>
      </p:sp>
      <p:sp>
        <p:nvSpPr>
          <p:cNvPr id="5123" name="Content Placeholder 2"/>
          <p:cNvSpPr>
            <a:spLocks noGrp="1"/>
          </p:cNvSpPr>
          <p:nvPr>
            <p:ph idx="1"/>
          </p:nvPr>
        </p:nvSpPr>
        <p:spPr>
          <a:xfrm>
            <a:off x="660816" y="1752599"/>
            <a:ext cx="7644983" cy="4722813"/>
          </a:xfrm>
        </p:spPr>
        <p:txBody>
          <a:bodyPr/>
          <a:lstStyle/>
          <a:p>
            <a:pPr algn="just">
              <a:buFont typeface="Arial" panose="020B0604020202020204" pitchFamily="34" charset="0"/>
              <a:buChar char="•"/>
            </a:pPr>
            <a:r>
              <a:rPr lang="en-US" b="0" dirty="0"/>
              <a:t>New arrangements for low interference potential </a:t>
            </a:r>
            <a:r>
              <a:rPr lang="en-US" b="0" dirty="0" smtClean="0"/>
              <a:t>devices</a:t>
            </a:r>
          </a:p>
          <a:p>
            <a:pPr lvl="1" algn="just">
              <a:buFont typeface="Arial" panose="020B0604020202020204" pitchFamily="34" charset="0"/>
              <a:buChar char="•"/>
            </a:pPr>
            <a:r>
              <a:rPr lang="en-US" b="0" dirty="0" smtClean="0"/>
              <a:t>Information:</a:t>
            </a:r>
          </a:p>
          <a:p>
            <a:pPr lvl="2" algn="just">
              <a:buFont typeface="Arial" panose="020B0604020202020204" pitchFamily="34" charset="0"/>
              <a:buChar char="•"/>
            </a:pPr>
            <a:r>
              <a:rPr lang="en-US" dirty="0">
                <a:hlinkClick r:id="rId3"/>
              </a:rPr>
              <a:t>https://</a:t>
            </a:r>
            <a:r>
              <a:rPr lang="en-US" dirty="0" smtClean="0">
                <a:hlinkClick r:id="rId3"/>
              </a:rPr>
              <a:t>www.acma.gov.au/sites/default/files/2020-09/Variation-to-the-LIPD-Class-Licence-consultation-paper.docx</a:t>
            </a:r>
            <a:endParaRPr lang="en-US" dirty="0" smtClean="0"/>
          </a:p>
          <a:p>
            <a:pPr lvl="2" algn="just">
              <a:buFont typeface="Arial" panose="020B0604020202020204" pitchFamily="34" charset="0"/>
              <a:buChar char="•"/>
            </a:pPr>
            <a:r>
              <a:rPr lang="en-US" dirty="0">
                <a:hlinkClick r:id="rId4"/>
              </a:rPr>
              <a:t>https://</a:t>
            </a:r>
            <a:r>
              <a:rPr lang="en-US" dirty="0" smtClean="0">
                <a:hlinkClick r:id="rId4"/>
              </a:rPr>
              <a:t>www.acma.gov.au/sites/default/files/2020-09/Draft-Radiocommunications-Low-Interference-Potential-devices-Class-Licence-Variation-Notice-2020-No-1.docx</a:t>
            </a:r>
            <a:endParaRPr lang="en-US" dirty="0" smtClean="0"/>
          </a:p>
          <a:p>
            <a:pPr lvl="2" algn="just">
              <a:buFont typeface="Arial" panose="020B0604020202020204" pitchFamily="34" charset="0"/>
              <a:buChar char="•"/>
            </a:pPr>
            <a:r>
              <a:rPr lang="en-US" dirty="0">
                <a:hlinkClick r:id="rId5"/>
              </a:rPr>
              <a:t>https://</a:t>
            </a:r>
            <a:r>
              <a:rPr lang="en-US" dirty="0" smtClean="0">
                <a:hlinkClick r:id="rId5"/>
              </a:rPr>
              <a:t>www.acma.gov.au/sites/default/files/2020-09/Notice-under-subsection-136-of-Radiocommunications-Act-1992-of-proposed-variation-of-LIPD-Class-Licence-2015.docx</a:t>
            </a:r>
            <a:endParaRPr lang="en-US" dirty="0" smtClean="0"/>
          </a:p>
          <a:p>
            <a:pPr lvl="2" algn="just">
              <a:buFont typeface="Arial" panose="020B0604020202020204" pitchFamily="34" charset="0"/>
              <a:buChar char="•"/>
            </a:pPr>
            <a:r>
              <a:rPr lang="en-US" b="0" dirty="0" smtClean="0"/>
              <a:t>Consultation closes on October 26, 2020</a:t>
            </a:r>
            <a:endParaRPr lang="en-US" b="0"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8" name="Date Placeholder 3">
            <a:extLst>
              <a:ext uri="{FF2B5EF4-FFF2-40B4-BE49-F238E27FC236}">
                <a16:creationId xmlns:a16="http://schemas.microsoft.com/office/drawing/2014/main" xmlns="" id="{B322FEBA-011B-49F1-99D6-C984930F1E34}"/>
              </a:ext>
            </a:extLst>
          </p:cNvPr>
          <p:cNvSpPr>
            <a:spLocks noGrp="1"/>
          </p:cNvSpPr>
          <p:nvPr>
            <p:ph type="dt" idx="15"/>
          </p:nvPr>
        </p:nvSpPr>
        <p:spPr>
          <a:xfrm>
            <a:off x="696912" y="333375"/>
            <a:ext cx="2303451" cy="273050"/>
          </a:xfrm>
        </p:spPr>
        <p:txBody>
          <a:bodyPr/>
          <a:lstStyle/>
          <a:p>
            <a:r>
              <a:rPr lang="en-US" dirty="0" smtClean="0"/>
              <a:t>November 2020</a:t>
            </a:r>
            <a:endParaRPr lang="en-GB" dirty="0"/>
          </a:p>
        </p:txBody>
      </p:sp>
      <p:sp>
        <p:nvSpPr>
          <p:cNvPr id="9" name="Footer Placeholder 4">
            <a:extLst>
              <a:ext uri="{FF2B5EF4-FFF2-40B4-BE49-F238E27FC236}">
                <a16:creationId xmlns:a16="http://schemas.microsoft.com/office/drawing/2014/main" xmlns="" id="{CF99F54C-F8E7-48DB-A1DB-644579F6D49A}"/>
              </a:ext>
            </a:extLst>
          </p:cNvPr>
          <p:cNvSpPr>
            <a:spLocks noGrp="1"/>
          </p:cNvSpPr>
          <p:nvPr>
            <p:ph type="ftr" idx="14"/>
          </p:nvPr>
        </p:nvSpPr>
        <p:spPr>
          <a:xfrm>
            <a:off x="5500694" y="6475413"/>
            <a:ext cx="3041644" cy="180975"/>
          </a:xfrm>
        </p:spPr>
        <p:txBody>
          <a:bodyPr/>
          <a:lstStyle/>
          <a:p>
            <a:r>
              <a:rPr lang="en-US" dirty="0"/>
              <a:t>Edward Au (Huawei)</a:t>
            </a:r>
            <a:endParaRPr lang="en-GB" dirty="0"/>
          </a:p>
        </p:txBody>
      </p:sp>
    </p:spTree>
    <p:extLst>
      <p:ext uri="{BB962C8B-B14F-4D97-AF65-F5344CB8AC3E}">
        <p14:creationId xmlns:p14="http://schemas.microsoft.com/office/powerpoint/2010/main" val="58415781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r>
              <a:rPr lang="en-US" sz="3600" dirty="0" smtClean="0">
                <a:latin typeface="Times New Roman" charset="0"/>
              </a:rPr>
              <a:t>Australia ACMA (4)</a:t>
            </a:r>
            <a:endParaRPr lang="en-US" sz="3600" dirty="0">
              <a:latin typeface="Times New Roman" charset="0"/>
            </a:endParaRPr>
          </a:p>
        </p:txBody>
      </p:sp>
      <p:sp>
        <p:nvSpPr>
          <p:cNvPr id="5123" name="Content Placeholder 2"/>
          <p:cNvSpPr>
            <a:spLocks noGrp="1"/>
          </p:cNvSpPr>
          <p:nvPr>
            <p:ph idx="1"/>
          </p:nvPr>
        </p:nvSpPr>
        <p:spPr>
          <a:xfrm>
            <a:off x="660816" y="1752599"/>
            <a:ext cx="7644983" cy="4722813"/>
          </a:xfrm>
        </p:spPr>
        <p:txBody>
          <a:bodyPr/>
          <a:lstStyle/>
          <a:p>
            <a:pPr algn="just">
              <a:buFont typeface="Arial" panose="020B0604020202020204" pitchFamily="34" charset="0"/>
              <a:buChar char="•"/>
            </a:pPr>
            <a:r>
              <a:rPr lang="en-US" b="0" dirty="0"/>
              <a:t>New arrangements for low interference potential </a:t>
            </a:r>
            <a:r>
              <a:rPr lang="en-US" b="0" dirty="0" smtClean="0"/>
              <a:t>devices (Cont’d)</a:t>
            </a:r>
          </a:p>
          <a:p>
            <a:pPr lvl="1" algn="just">
              <a:buFont typeface="Arial" panose="020B0604020202020204" pitchFamily="34" charset="0"/>
              <a:buChar char="•"/>
            </a:pPr>
            <a:r>
              <a:rPr lang="en-US" b="0" dirty="0" smtClean="0"/>
              <a:t>Abstract</a:t>
            </a:r>
          </a:p>
          <a:p>
            <a:pPr lvl="2" algn="just">
              <a:buFont typeface="Arial" panose="020B0604020202020204" pitchFamily="34" charset="0"/>
              <a:buChar char="•"/>
            </a:pPr>
            <a:r>
              <a:rPr lang="en-US" dirty="0" smtClean="0"/>
              <a:t>ACMA plans to introduce </a:t>
            </a:r>
            <a:r>
              <a:rPr lang="en-US" kern="1200" dirty="0">
                <a:latin typeface="Times New Roman" pitchFamily="16" charset="0"/>
              </a:rPr>
              <a:t>new arrangements to support 5G, </a:t>
            </a:r>
            <a:r>
              <a:rPr lang="en-US" kern="1200" dirty="0" smtClean="0">
                <a:latin typeface="Times New Roman" pitchFamily="16" charset="0"/>
              </a:rPr>
              <a:t>the </a:t>
            </a:r>
            <a:r>
              <a:rPr lang="en-US" kern="1200" dirty="0" err="1" smtClean="0">
                <a:latin typeface="Times New Roman" pitchFamily="16" charset="0"/>
              </a:rPr>
              <a:t>IoT</a:t>
            </a:r>
            <a:r>
              <a:rPr lang="en-US" kern="1200" dirty="0" smtClean="0">
                <a:latin typeface="Times New Roman" pitchFamily="16" charset="0"/>
              </a:rPr>
              <a:t> </a:t>
            </a:r>
            <a:r>
              <a:rPr lang="en-US" kern="1200" dirty="0">
                <a:latin typeface="Times New Roman" pitchFamily="16" charset="0"/>
              </a:rPr>
              <a:t>and other new </a:t>
            </a:r>
            <a:r>
              <a:rPr lang="en-US" kern="1200" dirty="0" smtClean="0">
                <a:latin typeface="Times New Roman" pitchFamily="16" charset="0"/>
              </a:rPr>
              <a:t>technologies related to the following spectrum bands by updating the </a:t>
            </a:r>
            <a:r>
              <a:rPr lang="en-US" kern="1200" dirty="0" err="1" smtClean="0">
                <a:latin typeface="Times New Roman" pitchFamily="16" charset="0"/>
              </a:rPr>
              <a:t>Radiocommunications</a:t>
            </a:r>
            <a:r>
              <a:rPr lang="en-US" kern="1200" dirty="0" smtClean="0">
                <a:latin typeface="Times New Roman" pitchFamily="16" charset="0"/>
              </a:rPr>
              <a:t> (Low Interference Potential Devices) Class </a:t>
            </a:r>
            <a:r>
              <a:rPr lang="en-US" kern="1200" dirty="0" err="1" smtClean="0">
                <a:latin typeface="Times New Roman" pitchFamily="16" charset="0"/>
              </a:rPr>
              <a:t>Licence</a:t>
            </a:r>
            <a:r>
              <a:rPr lang="en-US" kern="1200" dirty="0" smtClean="0">
                <a:latin typeface="Times New Roman" pitchFamily="16" charset="0"/>
              </a:rPr>
              <a:t> 2015 (a.k.a. LIPD Class License):</a:t>
            </a:r>
          </a:p>
          <a:p>
            <a:pPr lvl="3" algn="just">
              <a:buFont typeface="Arial" panose="020B0604020202020204" pitchFamily="34" charset="0"/>
              <a:buChar char="•"/>
            </a:pPr>
            <a:r>
              <a:rPr lang="en-US" kern="1200" dirty="0">
                <a:latin typeface="Times New Roman" pitchFamily="16" charset="0"/>
              </a:rPr>
              <a:t>W</a:t>
            </a:r>
            <a:r>
              <a:rPr lang="en-US" kern="1200" dirty="0" smtClean="0">
                <a:latin typeface="Times New Roman" pitchFamily="16" charset="0"/>
              </a:rPr>
              <a:t>ireless </a:t>
            </a:r>
            <a:r>
              <a:rPr lang="en-US" kern="1200" dirty="0">
                <a:latin typeface="Times New Roman" pitchFamily="16" charset="0"/>
              </a:rPr>
              <a:t>broadband in the 24.25–25.10 GHz band</a:t>
            </a:r>
          </a:p>
          <a:p>
            <a:pPr lvl="3" algn="just">
              <a:buFont typeface="Arial" panose="020B0604020202020204" pitchFamily="34" charset="0"/>
              <a:buChar char="•"/>
            </a:pPr>
            <a:r>
              <a:rPr lang="en-US" kern="1200" dirty="0" err="1">
                <a:latin typeface="Times New Roman" pitchFamily="16" charset="0"/>
              </a:rPr>
              <a:t>IoT</a:t>
            </a:r>
            <a:r>
              <a:rPr lang="en-US" kern="1200" dirty="0">
                <a:latin typeface="Times New Roman" pitchFamily="16" charset="0"/>
              </a:rPr>
              <a:t> devices in the 928–935 MHz band and VHF high bands</a:t>
            </a:r>
          </a:p>
          <a:p>
            <a:pPr lvl="3" algn="just">
              <a:buFont typeface="Arial" panose="020B0604020202020204" pitchFamily="34" charset="0"/>
              <a:buChar char="•"/>
            </a:pPr>
            <a:r>
              <a:rPr lang="en-US" kern="1200" dirty="0" err="1" smtClean="0">
                <a:latin typeface="Times New Roman" pitchFamily="16" charset="0"/>
              </a:rPr>
              <a:t>Radiodetermination</a:t>
            </a:r>
            <a:r>
              <a:rPr lang="en-US" kern="1200" dirty="0" smtClean="0">
                <a:latin typeface="Times New Roman" pitchFamily="16" charset="0"/>
              </a:rPr>
              <a:t> </a:t>
            </a:r>
            <a:r>
              <a:rPr lang="en-US" kern="1200" dirty="0">
                <a:latin typeface="Times New Roman" pitchFamily="16" charset="0"/>
              </a:rPr>
              <a:t>devices in the 10.50–10.55 GHz band.  </a:t>
            </a:r>
          </a:p>
          <a:p>
            <a:pPr lvl="2" algn="just">
              <a:buFont typeface="Arial" panose="020B0604020202020204" pitchFamily="34" charset="0"/>
              <a:buChar char="•"/>
            </a:pPr>
            <a:endParaRPr lang="en-US" kern="1200" dirty="0" smtClean="0">
              <a:latin typeface="Times New Roman" pitchFamily="16" charset="0"/>
            </a:endParaRPr>
          </a:p>
          <a:p>
            <a:pPr lvl="2" algn="just">
              <a:buFont typeface="Arial" panose="020B0604020202020204" pitchFamily="34" charset="0"/>
              <a:buChar char="•"/>
            </a:pPr>
            <a:endParaRPr lang="en-US" b="0" dirty="0" smtClean="0"/>
          </a:p>
          <a:p>
            <a:pPr lvl="2" algn="just">
              <a:buFont typeface="Arial" panose="020B0604020202020204" pitchFamily="34" charset="0"/>
              <a:buChar char="•"/>
            </a:pPr>
            <a:endParaRPr lang="en-US" b="0" dirty="0" smtClean="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8" name="Date Placeholder 3">
            <a:extLst>
              <a:ext uri="{FF2B5EF4-FFF2-40B4-BE49-F238E27FC236}">
                <a16:creationId xmlns:a16="http://schemas.microsoft.com/office/drawing/2014/main" xmlns="" id="{B322FEBA-011B-49F1-99D6-C984930F1E34}"/>
              </a:ext>
            </a:extLst>
          </p:cNvPr>
          <p:cNvSpPr>
            <a:spLocks noGrp="1"/>
          </p:cNvSpPr>
          <p:nvPr>
            <p:ph type="dt" idx="15"/>
          </p:nvPr>
        </p:nvSpPr>
        <p:spPr>
          <a:xfrm>
            <a:off x="696912" y="333375"/>
            <a:ext cx="2303451" cy="273050"/>
          </a:xfrm>
        </p:spPr>
        <p:txBody>
          <a:bodyPr/>
          <a:lstStyle/>
          <a:p>
            <a:r>
              <a:rPr lang="en-US" dirty="0" smtClean="0"/>
              <a:t>November 2020</a:t>
            </a:r>
            <a:endParaRPr lang="en-GB" dirty="0"/>
          </a:p>
        </p:txBody>
      </p:sp>
      <p:sp>
        <p:nvSpPr>
          <p:cNvPr id="9" name="Footer Placeholder 4">
            <a:extLst>
              <a:ext uri="{FF2B5EF4-FFF2-40B4-BE49-F238E27FC236}">
                <a16:creationId xmlns:a16="http://schemas.microsoft.com/office/drawing/2014/main" xmlns="" id="{CF99F54C-F8E7-48DB-A1DB-644579F6D49A}"/>
              </a:ext>
            </a:extLst>
          </p:cNvPr>
          <p:cNvSpPr>
            <a:spLocks noGrp="1"/>
          </p:cNvSpPr>
          <p:nvPr>
            <p:ph type="ftr" idx="14"/>
          </p:nvPr>
        </p:nvSpPr>
        <p:spPr>
          <a:xfrm>
            <a:off x="5500694" y="6475413"/>
            <a:ext cx="3041644" cy="180975"/>
          </a:xfrm>
        </p:spPr>
        <p:txBody>
          <a:bodyPr/>
          <a:lstStyle/>
          <a:p>
            <a:r>
              <a:rPr lang="en-US" dirty="0"/>
              <a:t>Edward Au (Huawei)</a:t>
            </a:r>
            <a:endParaRPr lang="en-GB" dirty="0"/>
          </a:p>
        </p:txBody>
      </p:sp>
    </p:spTree>
    <p:extLst>
      <p:ext uri="{BB962C8B-B14F-4D97-AF65-F5344CB8AC3E}">
        <p14:creationId xmlns:p14="http://schemas.microsoft.com/office/powerpoint/2010/main" val="263575962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r>
              <a:rPr lang="en-US" sz="3600" dirty="0" smtClean="0">
                <a:latin typeface="Times New Roman" charset="0"/>
              </a:rPr>
              <a:t>Australia ACMA (5)</a:t>
            </a:r>
            <a:endParaRPr lang="en-US" sz="3600" dirty="0">
              <a:latin typeface="Times New Roman" charset="0"/>
            </a:endParaRPr>
          </a:p>
        </p:txBody>
      </p:sp>
      <p:sp>
        <p:nvSpPr>
          <p:cNvPr id="5123" name="Content Placeholder 2"/>
          <p:cNvSpPr>
            <a:spLocks noGrp="1"/>
          </p:cNvSpPr>
          <p:nvPr>
            <p:ph idx="1"/>
          </p:nvPr>
        </p:nvSpPr>
        <p:spPr>
          <a:xfrm>
            <a:off x="660816" y="1752599"/>
            <a:ext cx="7644983" cy="4722813"/>
          </a:xfrm>
        </p:spPr>
        <p:txBody>
          <a:bodyPr/>
          <a:lstStyle/>
          <a:p>
            <a:pPr algn="just">
              <a:buFont typeface="Arial" panose="020B0604020202020204" pitchFamily="34" charset="0"/>
              <a:buChar char="•"/>
            </a:pPr>
            <a:r>
              <a:rPr lang="en-US" b="0" dirty="0"/>
              <a:t>New arrangements for low interference potential </a:t>
            </a:r>
            <a:r>
              <a:rPr lang="en-US" b="0" dirty="0" smtClean="0"/>
              <a:t>devices (Cont’d)</a:t>
            </a:r>
          </a:p>
          <a:p>
            <a:pPr lvl="1" algn="just">
              <a:buFont typeface="Arial" panose="020B0604020202020204" pitchFamily="34" charset="0"/>
              <a:buChar char="•"/>
            </a:pPr>
            <a:r>
              <a:rPr lang="en-US" b="0" dirty="0" smtClean="0"/>
              <a:t>Of interest to us: </a:t>
            </a:r>
            <a:r>
              <a:rPr lang="en-US" kern="1200" dirty="0" err="1">
                <a:latin typeface="Times New Roman" pitchFamily="16" charset="0"/>
              </a:rPr>
              <a:t>IoT</a:t>
            </a:r>
            <a:r>
              <a:rPr lang="en-US" kern="1200" dirty="0">
                <a:latin typeface="Times New Roman" pitchFamily="16" charset="0"/>
              </a:rPr>
              <a:t> devices in the 928–935 MHz band </a:t>
            </a:r>
            <a:endParaRPr lang="en-US" b="0" dirty="0" smtClean="0"/>
          </a:p>
          <a:p>
            <a:pPr lvl="2" algn="just">
              <a:buFont typeface="Arial" panose="020B0604020202020204" pitchFamily="34" charset="0"/>
              <a:buChar char="•"/>
            </a:pPr>
            <a:r>
              <a:rPr lang="en-AU" dirty="0"/>
              <a:t>The ACMA completed a review of arrangements in the 803–960 MHz band in November </a:t>
            </a:r>
            <a:r>
              <a:rPr lang="en-AU" dirty="0" smtClean="0"/>
              <a:t>2015.</a:t>
            </a:r>
            <a:r>
              <a:rPr lang="en-US" dirty="0"/>
              <a:t> </a:t>
            </a:r>
            <a:r>
              <a:rPr lang="en-AU" dirty="0" smtClean="0"/>
              <a:t>The ACMA is proposing </a:t>
            </a:r>
            <a:r>
              <a:rPr lang="en-AU" dirty="0"/>
              <a:t>to implement decisions relating to the introduction of arrangements for </a:t>
            </a:r>
            <a:r>
              <a:rPr lang="en-AU" dirty="0" err="1"/>
              <a:t>IoT</a:t>
            </a:r>
            <a:r>
              <a:rPr lang="en-AU" dirty="0"/>
              <a:t> devices in the 928–935 MHz band </a:t>
            </a:r>
            <a:r>
              <a:rPr lang="en-AU" dirty="0" smtClean="0"/>
              <a:t>from the November 2015 paper in </a:t>
            </a:r>
            <a:r>
              <a:rPr lang="en-AU" dirty="0"/>
              <a:t>this update to the LIPD Class Licence. These arrangements will support low-power wide-area network (LPWAN) rollouts, which include a range of emerging monitoring and control technologies.</a:t>
            </a:r>
            <a:endParaRPr lang="en-US" b="1" dirty="0"/>
          </a:p>
          <a:p>
            <a:pPr lvl="2" algn="just">
              <a:buFont typeface="Arial" panose="020B0604020202020204" pitchFamily="34" charset="0"/>
              <a:buChar char="•"/>
            </a:pPr>
            <a:endParaRPr lang="en-US" b="0" dirty="0" smtClean="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8" name="Date Placeholder 3">
            <a:extLst>
              <a:ext uri="{FF2B5EF4-FFF2-40B4-BE49-F238E27FC236}">
                <a16:creationId xmlns:a16="http://schemas.microsoft.com/office/drawing/2014/main" xmlns="" id="{B322FEBA-011B-49F1-99D6-C984930F1E34}"/>
              </a:ext>
            </a:extLst>
          </p:cNvPr>
          <p:cNvSpPr>
            <a:spLocks noGrp="1"/>
          </p:cNvSpPr>
          <p:nvPr>
            <p:ph type="dt" idx="15"/>
          </p:nvPr>
        </p:nvSpPr>
        <p:spPr>
          <a:xfrm>
            <a:off x="696912" y="333375"/>
            <a:ext cx="2303451" cy="273050"/>
          </a:xfrm>
        </p:spPr>
        <p:txBody>
          <a:bodyPr/>
          <a:lstStyle/>
          <a:p>
            <a:r>
              <a:rPr lang="en-US" dirty="0" smtClean="0"/>
              <a:t>November 2020</a:t>
            </a:r>
            <a:endParaRPr lang="en-GB" dirty="0"/>
          </a:p>
        </p:txBody>
      </p:sp>
      <p:sp>
        <p:nvSpPr>
          <p:cNvPr id="9" name="Footer Placeholder 4">
            <a:extLst>
              <a:ext uri="{FF2B5EF4-FFF2-40B4-BE49-F238E27FC236}">
                <a16:creationId xmlns:a16="http://schemas.microsoft.com/office/drawing/2014/main" xmlns="" id="{CF99F54C-F8E7-48DB-A1DB-644579F6D49A}"/>
              </a:ext>
            </a:extLst>
          </p:cNvPr>
          <p:cNvSpPr>
            <a:spLocks noGrp="1"/>
          </p:cNvSpPr>
          <p:nvPr>
            <p:ph type="ftr" idx="14"/>
          </p:nvPr>
        </p:nvSpPr>
        <p:spPr>
          <a:xfrm>
            <a:off x="5500694" y="6475413"/>
            <a:ext cx="3041644" cy="180975"/>
          </a:xfrm>
        </p:spPr>
        <p:txBody>
          <a:bodyPr/>
          <a:lstStyle/>
          <a:p>
            <a:r>
              <a:rPr lang="en-US" dirty="0"/>
              <a:t>Edward Au (Huawei)</a:t>
            </a:r>
            <a:endParaRPr lang="en-GB" dirty="0"/>
          </a:p>
        </p:txBody>
      </p:sp>
    </p:spTree>
    <p:extLst>
      <p:ext uri="{BB962C8B-B14F-4D97-AF65-F5344CB8AC3E}">
        <p14:creationId xmlns:p14="http://schemas.microsoft.com/office/powerpoint/2010/main" val="224095842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r>
              <a:rPr lang="en-US" sz="3600" dirty="0" smtClean="0">
                <a:latin typeface="Times New Roman" charset="0"/>
              </a:rPr>
              <a:t>Australia ACMA (6)</a:t>
            </a:r>
            <a:endParaRPr lang="en-US" sz="3600" dirty="0">
              <a:latin typeface="Times New Roman" charset="0"/>
            </a:endParaRPr>
          </a:p>
        </p:txBody>
      </p:sp>
      <p:sp>
        <p:nvSpPr>
          <p:cNvPr id="5123" name="Content Placeholder 2"/>
          <p:cNvSpPr>
            <a:spLocks noGrp="1"/>
          </p:cNvSpPr>
          <p:nvPr>
            <p:ph idx="1"/>
          </p:nvPr>
        </p:nvSpPr>
        <p:spPr>
          <a:xfrm>
            <a:off x="660816" y="1752599"/>
            <a:ext cx="7644983" cy="4722813"/>
          </a:xfrm>
        </p:spPr>
        <p:txBody>
          <a:bodyPr/>
          <a:lstStyle/>
          <a:p>
            <a:pPr algn="just">
              <a:buFont typeface="Arial" panose="020B0604020202020204" pitchFamily="34" charset="0"/>
              <a:buChar char="•"/>
            </a:pPr>
            <a:r>
              <a:rPr lang="en-US" b="0" dirty="0"/>
              <a:t>New arrangements for low interference potential </a:t>
            </a:r>
            <a:r>
              <a:rPr lang="en-US" b="0" dirty="0" smtClean="0"/>
              <a:t>devices (Cont’d)</a:t>
            </a:r>
          </a:p>
          <a:p>
            <a:pPr lvl="1" algn="just">
              <a:buFont typeface="Arial" panose="020B0604020202020204" pitchFamily="34" charset="0"/>
              <a:buChar char="•"/>
            </a:pPr>
            <a:r>
              <a:rPr lang="en-US" b="0" dirty="0" smtClean="0"/>
              <a:t>Of interest to us: </a:t>
            </a:r>
            <a:r>
              <a:rPr lang="en-US" kern="1200" dirty="0" err="1">
                <a:latin typeface="Times New Roman" pitchFamily="16" charset="0"/>
              </a:rPr>
              <a:t>IoT</a:t>
            </a:r>
            <a:r>
              <a:rPr lang="en-US" kern="1200" dirty="0">
                <a:latin typeface="Times New Roman" pitchFamily="16" charset="0"/>
              </a:rPr>
              <a:t> devices in the 928–935 MHz band </a:t>
            </a:r>
            <a:r>
              <a:rPr lang="en-US" kern="1200" dirty="0" smtClean="0">
                <a:latin typeface="Times New Roman" pitchFamily="16" charset="0"/>
              </a:rPr>
              <a:t>(cont’d)</a:t>
            </a:r>
            <a:endParaRPr lang="en-US" b="0" dirty="0" smtClean="0"/>
          </a:p>
          <a:p>
            <a:pPr lvl="2" algn="just">
              <a:buFont typeface="Arial" panose="020B0604020202020204" pitchFamily="34" charset="0"/>
              <a:buChar char="•"/>
            </a:pPr>
            <a:r>
              <a:rPr lang="en-US" dirty="0" smtClean="0"/>
              <a:t>Technical conditions for </a:t>
            </a:r>
            <a:r>
              <a:rPr lang="en-AU" dirty="0" smtClean="0"/>
              <a:t>fixed </a:t>
            </a:r>
            <a:r>
              <a:rPr lang="en-AU" dirty="0" err="1"/>
              <a:t>telecommand</a:t>
            </a:r>
            <a:r>
              <a:rPr lang="en-AU" dirty="0"/>
              <a:t> or telemetry </a:t>
            </a:r>
            <a:r>
              <a:rPr lang="en-AU" dirty="0" smtClean="0"/>
              <a:t>transmitters:</a:t>
            </a:r>
          </a:p>
          <a:p>
            <a:pPr lvl="3" algn="just">
              <a:buFont typeface="Arial" panose="020B0604020202020204" pitchFamily="34" charset="0"/>
              <a:buChar char="•"/>
            </a:pPr>
            <a:r>
              <a:rPr lang="en-AU" dirty="0"/>
              <a:t>Authorised on a non-exclusive basis</a:t>
            </a:r>
            <a:r>
              <a:rPr lang="en-AU" dirty="0" smtClean="0"/>
              <a:t>.</a:t>
            </a:r>
          </a:p>
          <a:p>
            <a:pPr lvl="3" algn="just">
              <a:buFont typeface="Arial" panose="020B0604020202020204" pitchFamily="34" charset="0"/>
              <a:buChar char="•"/>
            </a:pPr>
            <a:r>
              <a:rPr lang="en-US" dirty="0" smtClean="0"/>
              <a:t>EIRP </a:t>
            </a:r>
            <a:r>
              <a:rPr lang="en-US" dirty="0"/>
              <a:t>not to exceed 25 </a:t>
            </a:r>
            <a:r>
              <a:rPr lang="en-US" dirty="0" err="1"/>
              <a:t>mW</a:t>
            </a:r>
            <a:r>
              <a:rPr lang="en-US" dirty="0"/>
              <a:t> (14 </a:t>
            </a:r>
            <a:r>
              <a:rPr lang="en-US" dirty="0" err="1"/>
              <a:t>dBm</a:t>
            </a:r>
            <a:r>
              <a:rPr lang="en-US" dirty="0"/>
              <a:t>). </a:t>
            </a:r>
          </a:p>
          <a:p>
            <a:pPr lvl="3" algn="just">
              <a:buFont typeface="Arial" panose="020B0604020202020204" pitchFamily="34" charset="0"/>
              <a:buChar char="•"/>
            </a:pPr>
            <a:r>
              <a:rPr lang="en-US" dirty="0" smtClean="0"/>
              <a:t>Radiated </a:t>
            </a:r>
            <a:r>
              <a:rPr lang="en-US" dirty="0"/>
              <a:t>power spectral density (PSD) not to exceed -14.5 </a:t>
            </a:r>
            <a:r>
              <a:rPr lang="en-US" dirty="0" err="1"/>
              <a:t>dBm</a:t>
            </a:r>
            <a:r>
              <a:rPr lang="en-US" dirty="0"/>
              <a:t>/kHz</a:t>
            </a:r>
            <a:r>
              <a:rPr lang="en-US" dirty="0" smtClean="0"/>
              <a:t>.</a:t>
            </a:r>
          </a:p>
          <a:p>
            <a:pPr lvl="3" algn="just">
              <a:buFont typeface="Arial" panose="020B0604020202020204" pitchFamily="34" charset="0"/>
              <a:buChar char="•"/>
            </a:pPr>
            <a:r>
              <a:rPr lang="en-AU" dirty="0" smtClean="0"/>
              <a:t>A </a:t>
            </a:r>
            <a:r>
              <a:rPr lang="en-AU" dirty="0"/>
              <a:t>maximum duty cycle of 0.1 per cent be applied to transmitters operating under these provisions averaged over one hour on any given frequency.</a:t>
            </a:r>
            <a:endParaRPr lang="en-US" dirty="0"/>
          </a:p>
          <a:p>
            <a:pPr lvl="3" algn="just">
              <a:buFont typeface="Arial" panose="020B0604020202020204" pitchFamily="34" charset="0"/>
              <a:buChar char="•"/>
            </a:pPr>
            <a:endParaRPr lang="en-US" b="0" dirty="0" smtClean="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
        <p:nvSpPr>
          <p:cNvPr id="8" name="Date Placeholder 3">
            <a:extLst>
              <a:ext uri="{FF2B5EF4-FFF2-40B4-BE49-F238E27FC236}">
                <a16:creationId xmlns:a16="http://schemas.microsoft.com/office/drawing/2014/main" xmlns="" id="{B322FEBA-011B-49F1-99D6-C984930F1E34}"/>
              </a:ext>
            </a:extLst>
          </p:cNvPr>
          <p:cNvSpPr>
            <a:spLocks noGrp="1"/>
          </p:cNvSpPr>
          <p:nvPr>
            <p:ph type="dt" idx="15"/>
          </p:nvPr>
        </p:nvSpPr>
        <p:spPr>
          <a:xfrm>
            <a:off x="696912" y="333375"/>
            <a:ext cx="2303451" cy="273050"/>
          </a:xfrm>
        </p:spPr>
        <p:txBody>
          <a:bodyPr/>
          <a:lstStyle/>
          <a:p>
            <a:r>
              <a:rPr lang="en-US" dirty="0" smtClean="0"/>
              <a:t>November 2020</a:t>
            </a:r>
            <a:endParaRPr lang="en-GB" dirty="0"/>
          </a:p>
        </p:txBody>
      </p:sp>
      <p:sp>
        <p:nvSpPr>
          <p:cNvPr id="9" name="Footer Placeholder 4">
            <a:extLst>
              <a:ext uri="{FF2B5EF4-FFF2-40B4-BE49-F238E27FC236}">
                <a16:creationId xmlns:a16="http://schemas.microsoft.com/office/drawing/2014/main" xmlns="" id="{CF99F54C-F8E7-48DB-A1DB-644579F6D49A}"/>
              </a:ext>
            </a:extLst>
          </p:cNvPr>
          <p:cNvSpPr>
            <a:spLocks noGrp="1"/>
          </p:cNvSpPr>
          <p:nvPr>
            <p:ph type="ftr" idx="14"/>
          </p:nvPr>
        </p:nvSpPr>
        <p:spPr>
          <a:xfrm>
            <a:off x="5500694" y="6475413"/>
            <a:ext cx="3041644" cy="180975"/>
          </a:xfrm>
        </p:spPr>
        <p:txBody>
          <a:bodyPr/>
          <a:lstStyle/>
          <a:p>
            <a:r>
              <a:rPr lang="en-US" dirty="0"/>
              <a:t>Edward Au (Huawei)</a:t>
            </a:r>
            <a:endParaRPr lang="en-GB" dirty="0"/>
          </a:p>
        </p:txBody>
      </p:sp>
    </p:spTree>
    <p:extLst>
      <p:ext uri="{BB962C8B-B14F-4D97-AF65-F5344CB8AC3E}">
        <p14:creationId xmlns:p14="http://schemas.microsoft.com/office/powerpoint/2010/main" val="378312535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r>
              <a:rPr lang="en-US" sz="3600" dirty="0" smtClean="0">
                <a:latin typeface="Times New Roman" charset="0"/>
              </a:rPr>
              <a:t>Australia ACMA (7)</a:t>
            </a:r>
            <a:endParaRPr lang="en-US" sz="3600" dirty="0">
              <a:latin typeface="Times New Roman" charset="0"/>
            </a:endParaRPr>
          </a:p>
        </p:txBody>
      </p:sp>
      <p:sp>
        <p:nvSpPr>
          <p:cNvPr id="5123" name="Content Placeholder 2"/>
          <p:cNvSpPr>
            <a:spLocks noGrp="1"/>
          </p:cNvSpPr>
          <p:nvPr>
            <p:ph idx="1"/>
          </p:nvPr>
        </p:nvSpPr>
        <p:spPr>
          <a:xfrm>
            <a:off x="660816" y="1752599"/>
            <a:ext cx="7644983" cy="4722813"/>
          </a:xfrm>
        </p:spPr>
        <p:txBody>
          <a:bodyPr/>
          <a:lstStyle/>
          <a:p>
            <a:pPr algn="just">
              <a:buFont typeface="Arial" panose="020B0604020202020204" pitchFamily="34" charset="0"/>
              <a:buChar char="•"/>
            </a:pPr>
            <a:r>
              <a:rPr lang="en-US" b="0" dirty="0"/>
              <a:t>New arrangements for low interference potential </a:t>
            </a:r>
            <a:r>
              <a:rPr lang="en-US" b="0" dirty="0" smtClean="0"/>
              <a:t>devices (Cont’d)</a:t>
            </a:r>
          </a:p>
          <a:p>
            <a:pPr lvl="1" algn="just">
              <a:buFont typeface="Arial" panose="020B0604020202020204" pitchFamily="34" charset="0"/>
              <a:buChar char="•"/>
            </a:pPr>
            <a:r>
              <a:rPr lang="en-US" b="0" dirty="0" smtClean="0"/>
              <a:t>Of possible interest to us: </a:t>
            </a:r>
            <a:r>
              <a:rPr lang="en-US" kern="1200" dirty="0" err="1">
                <a:latin typeface="Times New Roman" pitchFamily="16" charset="0"/>
              </a:rPr>
              <a:t>IoT</a:t>
            </a:r>
            <a:r>
              <a:rPr lang="en-US" kern="1200" dirty="0">
                <a:latin typeface="Times New Roman" pitchFamily="16" charset="0"/>
              </a:rPr>
              <a:t> devices in the </a:t>
            </a:r>
            <a:r>
              <a:rPr lang="en-US" kern="1200" dirty="0" smtClean="0">
                <a:latin typeface="Times New Roman" pitchFamily="16" charset="0"/>
              </a:rPr>
              <a:t>VHF band</a:t>
            </a:r>
            <a:endParaRPr lang="en-US" b="0" dirty="0" smtClean="0"/>
          </a:p>
          <a:p>
            <a:pPr lvl="2" algn="just">
              <a:buFont typeface="Arial" panose="020B0604020202020204" pitchFamily="34" charset="0"/>
              <a:buChar char="•"/>
            </a:pPr>
            <a:r>
              <a:rPr lang="en-AU" dirty="0" smtClean="0"/>
              <a:t>The </a:t>
            </a:r>
            <a:r>
              <a:rPr lang="en-AU" dirty="0"/>
              <a:t>ACMA released the discussion paper </a:t>
            </a:r>
            <a:r>
              <a:rPr lang="en-AU" u="sng" dirty="0"/>
              <a:t>Internet of Things Applications in the VHF High Band</a:t>
            </a:r>
            <a:r>
              <a:rPr lang="en-AU" dirty="0"/>
              <a:t> </a:t>
            </a:r>
            <a:r>
              <a:rPr lang="en-AU" dirty="0" smtClean="0"/>
              <a:t>in </a:t>
            </a:r>
            <a:r>
              <a:rPr lang="en-AU" dirty="0"/>
              <a:t>July 2020. In this paper, it was proposed to establish arrangements similar to those in place in Europe for the </a:t>
            </a:r>
            <a:r>
              <a:rPr lang="en-AU" dirty="0" smtClean="0"/>
              <a:t>169.4–169.4875 </a:t>
            </a:r>
            <a:r>
              <a:rPr lang="en-AU" dirty="0"/>
              <a:t>MHz, 169.4875–169.5875 </a:t>
            </a:r>
            <a:r>
              <a:rPr lang="en-AU" dirty="0" smtClean="0"/>
              <a:t>MHz, </a:t>
            </a:r>
            <a:r>
              <a:rPr lang="en-AU" dirty="0"/>
              <a:t>and 169.5875–169.8125 MHz frequency segments</a:t>
            </a:r>
            <a:endParaRPr lang="en-US" dirty="0"/>
          </a:p>
          <a:p>
            <a:pPr lvl="3" algn="just">
              <a:buFont typeface="Arial" panose="020B0604020202020204" pitchFamily="34" charset="0"/>
              <a:buChar char="•"/>
            </a:pPr>
            <a:endParaRPr lang="en-US" b="0" dirty="0" smtClean="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8" name="Date Placeholder 3">
            <a:extLst>
              <a:ext uri="{FF2B5EF4-FFF2-40B4-BE49-F238E27FC236}">
                <a16:creationId xmlns:a16="http://schemas.microsoft.com/office/drawing/2014/main" xmlns="" id="{B322FEBA-011B-49F1-99D6-C984930F1E34}"/>
              </a:ext>
            </a:extLst>
          </p:cNvPr>
          <p:cNvSpPr>
            <a:spLocks noGrp="1"/>
          </p:cNvSpPr>
          <p:nvPr>
            <p:ph type="dt" idx="15"/>
          </p:nvPr>
        </p:nvSpPr>
        <p:spPr>
          <a:xfrm>
            <a:off x="696912" y="333375"/>
            <a:ext cx="2303451" cy="273050"/>
          </a:xfrm>
        </p:spPr>
        <p:txBody>
          <a:bodyPr/>
          <a:lstStyle/>
          <a:p>
            <a:r>
              <a:rPr lang="en-US" dirty="0" smtClean="0"/>
              <a:t>November 2020</a:t>
            </a:r>
            <a:endParaRPr lang="en-GB" dirty="0"/>
          </a:p>
        </p:txBody>
      </p:sp>
      <p:sp>
        <p:nvSpPr>
          <p:cNvPr id="9" name="Footer Placeholder 4">
            <a:extLst>
              <a:ext uri="{FF2B5EF4-FFF2-40B4-BE49-F238E27FC236}">
                <a16:creationId xmlns:a16="http://schemas.microsoft.com/office/drawing/2014/main" xmlns="" id="{CF99F54C-F8E7-48DB-A1DB-644579F6D49A}"/>
              </a:ext>
            </a:extLst>
          </p:cNvPr>
          <p:cNvSpPr>
            <a:spLocks noGrp="1"/>
          </p:cNvSpPr>
          <p:nvPr>
            <p:ph type="ftr" idx="14"/>
          </p:nvPr>
        </p:nvSpPr>
        <p:spPr>
          <a:xfrm>
            <a:off x="5500694" y="6475413"/>
            <a:ext cx="3041644" cy="180975"/>
          </a:xfrm>
        </p:spPr>
        <p:txBody>
          <a:bodyPr/>
          <a:lstStyle/>
          <a:p>
            <a:r>
              <a:rPr lang="en-US" dirty="0"/>
              <a:t>Edward Au (Huawei)</a:t>
            </a:r>
            <a:endParaRPr lang="en-GB" dirty="0"/>
          </a:p>
        </p:txBody>
      </p:sp>
    </p:spTree>
    <p:extLst>
      <p:ext uri="{BB962C8B-B14F-4D97-AF65-F5344CB8AC3E}">
        <p14:creationId xmlns:p14="http://schemas.microsoft.com/office/powerpoint/2010/main" val="49409502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37733</TotalTime>
  <Words>2781</Words>
  <Application>Microsoft Office PowerPoint</Application>
  <PresentationFormat>On-screen Show (4:3)</PresentationFormat>
  <Paragraphs>490</Paragraphs>
  <Slides>33</Slides>
  <Notes>32</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33</vt:i4>
      </vt:variant>
    </vt:vector>
  </HeadingPairs>
  <TitlesOfParts>
    <vt:vector size="41" baseType="lpstr">
      <vt:lpstr>Arial Unicode MS</vt:lpstr>
      <vt:lpstr>BatangChe</vt:lpstr>
      <vt:lpstr>MS Gothic</vt:lpstr>
      <vt:lpstr>Arial</vt:lpstr>
      <vt:lpstr>Times New Roman</vt:lpstr>
      <vt:lpstr>Wingdings</vt:lpstr>
      <vt:lpstr>Office Theme</vt:lpstr>
      <vt:lpstr>Document</vt:lpstr>
      <vt:lpstr>APAC update – November 2020</vt:lpstr>
      <vt:lpstr>Background</vt:lpstr>
      <vt:lpstr>Australia ACMA (1)</vt:lpstr>
      <vt:lpstr>Australia ACMA (2)</vt:lpstr>
      <vt:lpstr>Australia ACMA (3)</vt:lpstr>
      <vt:lpstr>Australia ACMA (4)</vt:lpstr>
      <vt:lpstr>Australia ACMA (5)</vt:lpstr>
      <vt:lpstr>Australia ACMA (6)</vt:lpstr>
      <vt:lpstr>Australia ACMA (7)</vt:lpstr>
      <vt:lpstr>Australia ACMA (8)</vt:lpstr>
      <vt:lpstr>Australia ACMA (9)</vt:lpstr>
      <vt:lpstr>Australia ACMA (10)</vt:lpstr>
      <vt:lpstr>Australia ACMA (11)</vt:lpstr>
      <vt:lpstr>China MIIT</vt:lpstr>
      <vt:lpstr>Japan MIC (1)</vt:lpstr>
      <vt:lpstr>Japan MIC (2)</vt:lpstr>
      <vt:lpstr>Korea MSIT (1)</vt:lpstr>
      <vt:lpstr>Korea MSIT (2)</vt:lpstr>
      <vt:lpstr>Korea MSIT (3)</vt:lpstr>
      <vt:lpstr>Korea MSIT (4)</vt:lpstr>
      <vt:lpstr>Korea MSIT (5)</vt:lpstr>
      <vt:lpstr>Korea MSIT (6)</vt:lpstr>
      <vt:lpstr>Korea MSIT (7)</vt:lpstr>
      <vt:lpstr>Malaysia MCMC</vt:lpstr>
      <vt:lpstr>New Zealand RSM (1)</vt:lpstr>
      <vt:lpstr>New Zealand RSM (2)</vt:lpstr>
      <vt:lpstr>Singapore IMDA (1)</vt:lpstr>
      <vt:lpstr>Singapore IMDA (2)</vt:lpstr>
      <vt:lpstr>Singapore IMDA (3)</vt:lpstr>
      <vt:lpstr>Thailand NBTC</vt:lpstr>
      <vt:lpstr>Vietnam MIC (1)</vt:lpstr>
      <vt:lpstr>Vietnam MIC (2)</vt:lpstr>
      <vt:lpstr>Vietnam MIC (3)</vt:lpstr>
    </vt:vector>
  </TitlesOfParts>
  <Company>Hewlett 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APAC update - November 2020</dc:title>
  <dc:creator/>
  <cp:keywords>20/0149r1</cp:keywords>
  <cp:lastModifiedBy>Edward Au</cp:lastModifiedBy>
  <cp:revision>2286</cp:revision>
  <cp:lastPrinted>1601-01-01T00:00:00Z</cp:lastPrinted>
  <dcterms:created xsi:type="dcterms:W3CDTF">2016-03-03T14:54:45Z</dcterms:created>
  <dcterms:modified xsi:type="dcterms:W3CDTF">2020-11-12T14:45:39Z</dcterms:modified>
</cp:coreProperties>
</file>