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3"/>
  </p:notesMasterIdLst>
  <p:handoutMasterIdLst>
    <p:handoutMasterId r:id="rId44"/>
  </p:handoutMasterIdLst>
  <p:sldIdLst>
    <p:sldId id="256" r:id="rId2"/>
    <p:sldId id="341" r:id="rId3"/>
    <p:sldId id="329" r:id="rId4"/>
    <p:sldId id="604" r:id="rId5"/>
    <p:sldId id="624" r:id="rId6"/>
    <p:sldId id="605" r:id="rId7"/>
    <p:sldId id="516" r:id="rId8"/>
    <p:sldId id="596" r:id="rId9"/>
    <p:sldId id="690" r:id="rId10"/>
    <p:sldId id="602" r:id="rId11"/>
    <p:sldId id="603" r:id="rId12"/>
    <p:sldId id="606" r:id="rId13"/>
    <p:sldId id="735" r:id="rId14"/>
    <p:sldId id="608" r:id="rId15"/>
    <p:sldId id="742" r:id="rId16"/>
    <p:sldId id="743" r:id="rId17"/>
    <p:sldId id="691" r:id="rId18"/>
    <p:sldId id="685" r:id="rId19"/>
    <p:sldId id="702" r:id="rId20"/>
    <p:sldId id="535" r:id="rId21"/>
    <p:sldId id="748" r:id="rId22"/>
    <p:sldId id="749" r:id="rId23"/>
    <p:sldId id="750" r:id="rId24"/>
    <p:sldId id="751" r:id="rId25"/>
    <p:sldId id="752" r:id="rId26"/>
    <p:sldId id="754" r:id="rId27"/>
    <p:sldId id="717" r:id="rId28"/>
    <p:sldId id="719" r:id="rId29"/>
    <p:sldId id="650" r:id="rId30"/>
    <p:sldId id="498" r:id="rId31"/>
    <p:sldId id="402" r:id="rId32"/>
    <p:sldId id="403" r:id="rId33"/>
    <p:sldId id="736" r:id="rId34"/>
    <p:sldId id="692" r:id="rId35"/>
    <p:sldId id="728" r:id="rId36"/>
    <p:sldId id="425" r:id="rId37"/>
    <p:sldId id="652" r:id="rId38"/>
    <p:sldId id="689" r:id="rId39"/>
    <p:sldId id="549" r:id="rId40"/>
    <p:sldId id="656" r:id="rId41"/>
    <p:sldId id="655" r:id="rId4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4926" autoAdjust="0"/>
  </p:normalViewPr>
  <p:slideViewPr>
    <p:cSldViewPr>
      <p:cViewPr varScale="1">
        <p:scale>
          <a:sx n="86" d="100"/>
          <a:sy n="86" d="100"/>
        </p:scale>
        <p:origin x="90" y="73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775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12-Nov-20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21.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15.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2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24.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2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4.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altLang="en-US" sz="1600" b="0" u="sng" dirty="0"/>
              <a:t>Motion:</a:t>
            </a:r>
            <a:r>
              <a:rPr lang="en-US" altLang="en-US" sz="1600" b="0" dirty="0"/>
              <a:t> </a:t>
            </a:r>
            <a:r>
              <a:rPr lang="en-US" altLang="en-US" sz="1600" b="0" dirty="0">
                <a:solidFill>
                  <a:schemeClr val="tx1"/>
                </a:solidFill>
              </a:rPr>
              <a:t>Any objection to approving the agenda as presented?  None heard.</a:t>
            </a:r>
          </a:p>
          <a:p>
            <a:pPr lvl="1"/>
            <a:r>
              <a:rPr lang="en-US" altLang="en-US" sz="1600" dirty="0">
                <a:solidFill>
                  <a:schemeClr val="tx1"/>
                </a:solidFill>
              </a:rPr>
              <a:t>Vote:  Approved by unanimous consent</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3708554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1630957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649985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6707157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112693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91187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When do you expect the next in person 802.18 session will be.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Based upon your affiliation’s and other restrictions, as well as your personal comfort level, when is the earliest you expect to be able to attend an 802.x face-to-face meeting?</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ffectLst/>
                <a:latin typeface="Consolas" panose="020B0609020204030204" pitchFamily="49" charset="0"/>
                <a:ea typeface="Calibri" panose="020F0502020204030204" pitchFamily="34" charset="0"/>
              </a:rPr>
              <a:t>When do you expect to attend in person an IEEE 802 Session?</a:t>
            </a:r>
            <a:endParaRPr lang="en-US" sz="1200" b="0" dirty="0">
              <a:solidFill>
                <a:srgbClr val="333333"/>
              </a:solidFill>
              <a:latin typeface="Consolas" panose="020B0609020204030204" pitchFamily="49"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1344562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85313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05-12Nov20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05-12Nov20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05-12Nov20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802.18-20/0147r02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urldefense.com/v3/__http:/portal.etsi.org/ngppapp/ContributionCreation.aspx?primarykeys=207772__;!!F7jv3iA!gOtscDsi4peJollnd9saFWJkdl7bNH6QthDRto5jpgaCV2GaJinLnlsf2LL7hvqvag$"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cept.org/ecc/groups/ecc/wg-se/se-45/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se/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dynamicspectrumalliance.org/wp-content/uploads/2020/11/5-Economic-and-Social-Impact-of-Unlicensed-Access-in-6-GHz-Band.pdf" TargetMode="External"/><Relationship Id="rId11" Type="http://schemas.openxmlformats.org/officeDocument/2006/relationships/image" Target="../media/image4.wmf"/><Relationship Id="rId5" Type="http://schemas.openxmlformats.org/officeDocument/2006/relationships/hyperlink" Target="https://youtu.be/KWoHMosFCZM" TargetMode="External"/><Relationship Id="rId10" Type="http://schemas.openxmlformats.org/officeDocument/2006/relationships/hyperlink" Target="https://cept.org/ecc/groups/ecc/wg-fm/fm-57/client/introduction/" TargetMode="External"/><Relationship Id="rId4" Type="http://schemas.openxmlformats.org/officeDocument/2006/relationships/hyperlink" Target="https://mentor.ieee.org/802.11/dcn/20/11-20-1755-00-coex-6ghz-update-cept.pptx" TargetMode="External"/><Relationship Id="rId9" Type="http://schemas.openxmlformats.org/officeDocument/2006/relationships/hyperlink" Target="https://cept.org/ecc/groups/ecc/wg-fm/client/introduc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dn.www.gob.pe/uploads/document/file/1422105/Documento%20de%20Trabajo.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www.bcn.cl/leychile/navegar?idNorma=1109333&amp;idParte=9841504&amp;idVersion=&amp;r_c=6" TargetMode="External"/><Relationship Id="rId4" Type="http://schemas.openxmlformats.org/officeDocument/2006/relationships/hyperlink" Target="https://www.acma.gov.au/sites/default/files/2020-08/Draft%20Australian%20Radiofrequency%20Spectrum%20Plan%202021.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en/ITU-R/study-groups/rsg5/rwp5d/Pages/default.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slide" Target="slide35.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events/eventdetails.asp?eventid=17587"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ecfs/search/filings?proceedings_name=19-138&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20/18-20-0144-01-0000-fcc-r-o-draft-revisiting-use-of-the-5-850-5-925-ghz-band.docx" TargetMode="External"/><Relationship Id="rId4" Type="http://schemas.openxmlformats.org/officeDocument/2006/relationships/hyperlink" Target="https://www.fcc.gov/document/modernizing-59-ghz-band-wi-fi-and-automotive-safety"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cept.org/ecc/groups/ecc/wg-se/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dynamicspectrumalliance.org/global-summit/" TargetMode="External"/><Relationship Id="rId12" Type="http://schemas.openxmlformats.org/officeDocument/2006/relationships/image" Target="../media/image4.wmf"/><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dynamicspectrumalliance.org/wp-content/uploads/2020/11/5-Economic-and-Social-Impact-of-Unlicensed-Access-in-6-GHz-Band.pdf" TargetMode="External"/><Relationship Id="rId11" Type="http://schemas.openxmlformats.org/officeDocument/2006/relationships/hyperlink" Target="https://cept.org/ecc/groups/ecc/wg-fm/fm-57/client/introduction/" TargetMode="External"/><Relationship Id="rId5" Type="http://schemas.openxmlformats.org/officeDocument/2006/relationships/hyperlink" Target="https://youtu.be/KWoHMosFCZM" TargetMode="External"/><Relationship Id="rId10" Type="http://schemas.openxmlformats.org/officeDocument/2006/relationships/hyperlink" Target="https://cept.org/ecc/groups/ecc/wg-fm/client/introduction/" TargetMode="External"/><Relationship Id="rId4" Type="http://schemas.openxmlformats.org/officeDocument/2006/relationships/hyperlink" Target="https://mentor.ieee.org/802.11/dcn/20/11-20-1755-00-coex-6ghz-update-cept.pptx" TargetMode="External"/><Relationship Id="rId9" Type="http://schemas.openxmlformats.org/officeDocument/2006/relationships/hyperlink" Target="https://cept.org/ecc/groups/ecc/wg-se/se-45/client/introduction/"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ift.org.mx/industria/consultas-publicas/consulta-publica-de-integracion-del-cuestionario-sobre-la-banda-de-frecuencias-5925-7125-mhz"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mentor.ieee.org/802.18/dcn/20/18-20-0149-01-0000-apac-update-november-2020.pptx" TargetMode="External"/><Relationship Id="rId5" Type="http://schemas.openxmlformats.org/officeDocument/2006/relationships/hyperlink" Target="https://www.acma.gov.au/form/consultation-test-beta?source_entity_type=node&amp;source_entity_id=2994" TargetMode="External"/><Relationship Id="rId4" Type="http://schemas.openxmlformats.org/officeDocument/2006/relationships/hyperlink" Target="https://www.acma.gov.au/consultations/2020-11/amendment-short-range-devices-standard-consultation-312020"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itu.int/en/ITU-R/study-groups/rsg5/rwp5d/Pages/default.asp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slide" Target="slide35.xml"/><Relationship Id="rId4" Type="http://schemas.openxmlformats.org/officeDocument/2006/relationships/hyperlink" Target="https://mentor.ieee.org/802.18/dcn/20/18-20-0107-00-0000-res-811-wrc-19-wrc-23-agenda-items.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fcc.gov/ecfs/search/filings?proceedings_name=19-138&amp;sort=date_disseminated,DESC"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ecfsapi.fcc.gov/file/1109637413744/2020.11.06%20DOT%20Letter%20to%20FCC%20Chairman%20re%20Comments%20on%20Safety%20Band%20Decision%20(Signed).pdf" TargetMode="External"/><Relationship Id="rId5" Type="http://schemas.openxmlformats.org/officeDocument/2006/relationships/hyperlink" Target="https://mentor.ieee.org/802.18/dcn/20/18-20-0144-01-0000-fcc-r-o-draft-revisiting-use-of-the-5-850-5-925-ghz-band.docx" TargetMode="External"/><Relationship Id="rId4" Type="http://schemas.openxmlformats.org/officeDocument/2006/relationships/hyperlink" Target="https://www.fcc.gov/document/modernizing-59-ghz-band-wi-fi-and-automotive-safety"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ieeesa.webex.com/ieeesa/j.php?MTID=m67d7ca06d9e0d20ea6fbcacbe1b13b6d" TargetMode="External"/><Relationship Id="rId7" Type="http://schemas.openxmlformats.org/officeDocument/2006/relationships/hyperlink" Target="https://urldefense.com/v3/__http:/help.webex.com__;!!F7jv3iA!m1DIbZTVOGzUEQTpHAWE2I4yYMILgI8e4lrsrX-V2pVHIySgy_OTjsornqvImaUG-w$"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1a55284caa3579fadfcadbab62ea74a__;!!F7jv3iA!m1DIbZTVOGzUEQTpHAWE2I4yYMILgI8e4lrsrX-V2pVHIySgy_OTjsornquUZGCwRQ$" TargetMode="External"/><Relationship Id="rId5" Type="http://schemas.openxmlformats.org/officeDocument/2006/relationships/hyperlink" Target="tel:%2B1-213-306-3065,,*01*1737875314%23%23*01*" TargetMode="External"/><Relationship Id="rId4" Type="http://schemas.openxmlformats.org/officeDocument/2006/relationships/hyperlink" Target="tel:%2B1-646-992-2010,,*01*1737875314%23%23*01*"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5.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03-00-0000-minutes-electronic-plenary-16-23jul2020-rr-tag-yul.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05-12Nov20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05-12 November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023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through 20 May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Vijay A.</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r>
              <a:rPr lang="en-US" dirty="0">
                <a:solidFill>
                  <a:schemeClr val="tx1"/>
                </a:solidFill>
              </a:rPr>
              <a:t>Motion passed, 21 voters with 29 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#108, 7-11Dec20</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Looking at meetings in 2021, preparing for in the ETSI HQs if possible, </a:t>
            </a:r>
            <a:r>
              <a:rPr lang="en-US" sz="1600" dirty="0">
                <a:solidFill>
                  <a:schemeClr val="tx1"/>
                </a:solidFill>
                <a:ea typeface="Calibri" panose="020F0502020204030204" pitchFamily="34" charset="0"/>
              </a:rPr>
              <a:t>electronic likely,</a:t>
            </a:r>
            <a:endParaRPr lang="en-US" sz="1600" dirty="0">
              <a:solidFill>
                <a:schemeClr val="tx1"/>
              </a:solidFill>
              <a:effectLst/>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5 &amp; 6 GHz stds are progressing.   Goal is to get into ENAP next year with the 5 GHz std. </a:t>
            </a:r>
            <a:r>
              <a:rPr lang="en-US" sz="1600" dirty="0">
                <a:solidFill>
                  <a:schemeClr val="tx1"/>
                </a:solidFill>
                <a:effectLst/>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6 GHz std, folks are anxious to finish up and get into ENAP soon.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First 60 GHz std sent to ENAP.  </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2 more 60 GHz stds being worked on.  CEPT calls then C2 and C3.   </a:t>
            </a:r>
          </a:p>
          <a:p>
            <a:pPr lvl="1">
              <a:spcBef>
                <a:spcPts val="0"/>
              </a:spcBef>
              <a:buFont typeface="Arial" panose="020B0604020202020204" pitchFamily="34" charset="0"/>
              <a:buChar char="•"/>
            </a:pPr>
            <a:r>
              <a:rPr lang="en-US" sz="1600" b="1" dirty="0">
                <a:solidFill>
                  <a:schemeClr val="tx1"/>
                </a:solidFill>
                <a:effectLst/>
                <a:ea typeface="Calibri" panose="020F0502020204030204" pitchFamily="34" charset="0"/>
              </a:rPr>
              <a:t>Suggested for all to review 802.11 </a:t>
            </a:r>
            <a:r>
              <a:rPr lang="en-US" sz="1600" b="1" dirty="0" err="1">
                <a:solidFill>
                  <a:schemeClr val="tx1"/>
                </a:solidFill>
                <a:effectLst/>
                <a:ea typeface="Calibri" panose="020F0502020204030204" pitchFamily="34" charset="0"/>
              </a:rPr>
              <a:t>Coex</a:t>
            </a:r>
            <a:r>
              <a:rPr lang="en-US" sz="1600" b="1" dirty="0">
                <a:solidFill>
                  <a:schemeClr val="tx1"/>
                </a:solidFill>
                <a:effectLst/>
                <a:ea typeface="Calibri" panose="020F0502020204030204" pitchFamily="34" charset="0"/>
              </a:rPr>
              <a:t> Agenda 11-20/1620 (latest) has many ETSI references.</a:t>
            </a:r>
          </a:p>
          <a:p>
            <a:pPr lvl="1">
              <a:spcBef>
                <a:spcPts val="0"/>
              </a:spcBef>
              <a:buFont typeface="Arial" panose="020B0604020202020204" pitchFamily="34" charset="0"/>
              <a:buChar char="•"/>
            </a:pPr>
            <a:r>
              <a:rPr lang="en-US" sz="1200" dirty="0">
                <a:solidFill>
                  <a:schemeClr val="tx1"/>
                </a:solidFill>
                <a:effectLst/>
                <a:ea typeface="Calibri" panose="020F0502020204030204" pitchFamily="34" charset="0"/>
              </a:rPr>
              <a:t>15Oct: A</a:t>
            </a:r>
            <a:r>
              <a:rPr lang="en-US" sz="1200" dirty="0">
                <a:effectLst/>
                <a:ea typeface="Calibri" panose="020F0502020204030204" pitchFamily="34" charset="0"/>
              </a:rPr>
              <a:t> draft v0.1 for EN 303 753 60 GHz is already available in the .11 members portal.  </a:t>
            </a:r>
            <a:r>
              <a:rPr lang="en-US" sz="1200" dirty="0">
                <a:ea typeface="Calibri" panose="020F0502020204030204" pitchFamily="34" charset="0"/>
              </a:rPr>
              <a:t>I</a:t>
            </a:r>
            <a:r>
              <a:rPr lang="en-US" sz="1200" dirty="0">
                <a:effectLst/>
                <a:ea typeface="Calibri" panose="020F0502020204030204" pitchFamily="34" charset="0"/>
              </a:rPr>
              <a:t>t </a:t>
            </a:r>
          </a:p>
          <a:p>
            <a:pPr lvl="2">
              <a:spcBef>
                <a:spcPts val="0"/>
              </a:spcBef>
              <a:buFont typeface="Arial" panose="020B0604020202020204" pitchFamily="34" charset="0"/>
              <a:buChar char="•"/>
            </a:pPr>
            <a:r>
              <a:rPr lang="en-US" sz="1200" dirty="0">
                <a:effectLst/>
                <a:ea typeface="Calibri" panose="020F0502020204030204" pitchFamily="34" charset="0"/>
              </a:rPr>
              <a:t>started with BRAN(20)107029.</a:t>
            </a:r>
            <a:endParaRPr lang="en-US" sz="1200" b="0" i="0" u="none" strike="noStrike" dirty="0">
              <a:solidFill>
                <a:schemeClr val="bg1">
                  <a:lumMod val="75000"/>
                </a:schemeClr>
              </a:solidFill>
              <a:effectLst/>
            </a:endParaRPr>
          </a:p>
          <a:p>
            <a:pPr lvl="2">
              <a:spcBef>
                <a:spcPts val="0"/>
              </a:spcBef>
              <a:buFont typeface="Arial" panose="020B0604020202020204" pitchFamily="34" charset="0"/>
              <a:buChar char="•"/>
            </a:pPr>
            <a:r>
              <a:rPr lang="en-US" sz="1200" dirty="0"/>
              <a:t>Proposed process is out on how to update the draft, with updates as contributions ahead of time, and notices sent out when new contributions come in, etc.</a:t>
            </a:r>
          </a:p>
          <a:p>
            <a:pPr lvl="2">
              <a:spcBef>
                <a:spcPts val="0"/>
              </a:spcBef>
              <a:buFont typeface="Arial" panose="020B0604020202020204" pitchFamily="34" charset="0"/>
              <a:buChar char="•"/>
            </a:pPr>
            <a:r>
              <a:rPr lang="en-US" sz="1200" dirty="0"/>
              <a:t>The key is no ‘editing’ on the screen, just review, adjust and then agree on contributions.</a:t>
            </a:r>
          </a:p>
          <a:p>
            <a:pPr lvl="2">
              <a:spcBef>
                <a:spcPts val="0"/>
              </a:spcBef>
              <a:buFont typeface="Arial" panose="020B0604020202020204" pitchFamily="34" charset="0"/>
              <a:buChar char="•"/>
            </a:pPr>
            <a:r>
              <a:rPr lang="en-US" sz="1200" dirty="0"/>
              <a:t>A similar process being used for 5GHz (TBD if done in #108)  and 6GHz (goal is ‘stable’ in #108) drafts. </a:t>
            </a:r>
          </a:p>
          <a:p>
            <a:pPr lvl="2">
              <a:spcBef>
                <a:spcPts val="0"/>
              </a:spcBef>
              <a:buFont typeface="Arial" panose="020B0604020202020204" pitchFamily="34" charset="0"/>
              <a:buChar char="•"/>
            </a:pPr>
            <a:r>
              <a:rPr lang="en-US" sz="1200" dirty="0"/>
              <a:t>These processes have been updated in the past week and where BRAN will be going moving forward. </a:t>
            </a:r>
          </a:p>
          <a:p>
            <a:pPr lvl="1">
              <a:spcBef>
                <a:spcPts val="0"/>
              </a:spcBef>
              <a:buFont typeface="Arial" panose="020B0604020202020204" pitchFamily="34" charset="0"/>
              <a:buChar char="•"/>
            </a:pPr>
            <a:r>
              <a:rPr lang="en-US" sz="1200" dirty="0"/>
              <a:t>01Oct:  </a:t>
            </a:r>
            <a:r>
              <a:rPr lang="en-US" sz="1200" b="0" i="0" u="none" strike="noStrike" dirty="0">
                <a:solidFill>
                  <a:srgbClr val="000000"/>
                </a:solidFill>
                <a:effectLst/>
              </a:rPr>
              <a:t>BRAN(20)107033rx </a:t>
            </a:r>
            <a:r>
              <a:rPr lang="en-US" sz="1200" b="0" dirty="0">
                <a:effectLst/>
                <a:ea typeface="Calibri" panose="020F0502020204030204" pitchFamily="34" charset="0"/>
                <a:cs typeface="Times New Roman" panose="02020603050405020304" pitchFamily="18" charset="0"/>
              </a:rPr>
              <a:t>is Notes for the week from the chair, lots of info in it, </a:t>
            </a:r>
          </a:p>
          <a:p>
            <a:pPr lvl="2">
              <a:spcBef>
                <a:spcPts val="0"/>
              </a:spcBef>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TR 103 721, 5 725-5 850MHz, draft visible as document</a:t>
            </a:r>
            <a:r>
              <a:rPr lang="en-US" sz="1200" dirty="0">
                <a:ea typeface="Calibri" panose="020F0502020204030204" pitchFamily="34" charset="0"/>
                <a:cs typeface="Times New Roman" panose="02020603050405020304" pitchFamily="18" charset="0"/>
              </a:rPr>
              <a:t> BRAN(20)</a:t>
            </a:r>
            <a:r>
              <a:rPr lang="en-US" sz="1200" b="0" dirty="0">
                <a:effectLst/>
                <a:ea typeface="Calibri" panose="020F0502020204030204" pitchFamily="34" charset="0"/>
                <a:cs typeface="Times New Roman" panose="02020603050405020304" pitchFamily="18" charset="0"/>
              </a:rPr>
              <a:t>107040r1  </a:t>
            </a:r>
          </a:p>
          <a:p>
            <a:pPr lvl="2">
              <a:spcBef>
                <a:spcPts val="0"/>
              </a:spcBef>
              <a:buFont typeface="Arial" panose="020B0604020202020204" pitchFamily="34" charset="0"/>
              <a:buChar char="•"/>
            </a:pPr>
            <a:r>
              <a:rPr lang="en-US" sz="1200" dirty="0">
                <a:ea typeface="Calibri" panose="020F0502020204030204" pitchFamily="34" charset="0"/>
                <a:cs typeface="Times New Roman" panose="02020603050405020304" pitchFamily="18" charset="0"/>
              </a:rPr>
              <a:t>6 GHz draft is out: </a:t>
            </a:r>
            <a:r>
              <a:rPr lang="en-US" sz="1200" u="sng" dirty="0">
                <a:solidFill>
                  <a:srgbClr val="0000FF"/>
                </a:solidFill>
                <a:ea typeface="Calibri" panose="020F0502020204030204" pitchFamily="34" charset="0"/>
                <a:hlinkClick r:id="rId6"/>
              </a:rPr>
              <a:t>BRAN(20)107048r1 - Proposed text for the next draft v0.0.10 of EN 303 687</a:t>
            </a:r>
            <a:r>
              <a:rPr lang="en-US" sz="1200" dirty="0">
                <a:ea typeface="Calibri" panose="020F0502020204030204" pitchFamily="34" charset="0"/>
              </a:rPr>
              <a:t> </a:t>
            </a:r>
            <a:endParaRPr lang="en-US" sz="1200" dirty="0">
              <a:ea typeface="Calibri" panose="020F0502020204030204" pitchFamily="34" charset="0"/>
              <a:cs typeface="Times New Roman" panose="02020603050405020304" pitchFamily="18" charset="0"/>
            </a:endParaRPr>
          </a:p>
          <a:p>
            <a:pPr marL="457200" lvl="1" indent="0">
              <a:spcBef>
                <a:spcPts val="0"/>
              </a:spcBef>
            </a:pPr>
            <a:r>
              <a:rPr lang="en-US" sz="1400" dirty="0">
                <a:solidFill>
                  <a:schemeClr val="tx1"/>
                </a:solidFill>
              </a:rPr>
              <a:t> </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7"/>
              </a:rPr>
              <a:t>&lt;ERM&gt;</a:t>
            </a:r>
            <a:r>
              <a:rPr lang="en-US" sz="1400" b="0" dirty="0"/>
              <a:t> </a:t>
            </a:r>
            <a:r>
              <a:rPr lang="en-US" sz="1400" dirty="0">
                <a:solidFill>
                  <a:schemeClr val="tx1"/>
                </a:solidFill>
              </a:rPr>
              <a:t>next meeting #72,  03-06Nov20  (this week) </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bg1">
                    <a:lumMod val="75000"/>
                  </a:schemeClr>
                </a:solidFill>
              </a:rPr>
              <a:t>nothing to share today</a:t>
            </a:r>
          </a:p>
          <a:p>
            <a:pPr lvl="1">
              <a:spcBef>
                <a:spcPts val="0"/>
              </a:spcBef>
              <a:buFont typeface="Arial" panose="020B0604020202020204" pitchFamily="34" charset="0"/>
              <a:buChar char="•"/>
            </a:pPr>
            <a:endParaRPr lang="en-US" sz="1200" dirty="0">
              <a:solidFill>
                <a:schemeClr val="bg1">
                  <a:lumMod val="75000"/>
                </a:schemeClr>
              </a:solidFill>
            </a:endParaRP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8"/>
              </a:rPr>
              <a:t>&lt;TG-11&gt;</a:t>
            </a:r>
            <a:r>
              <a:rPr lang="en-US" altLang="en-US" sz="1400" b="0" dirty="0"/>
              <a:t>  </a:t>
            </a:r>
            <a:r>
              <a:rPr lang="en-US" sz="1400" dirty="0">
                <a:solidFill>
                  <a:schemeClr val="tx1"/>
                </a:solidFill>
              </a:rPr>
              <a:t>next  call, n/a</a:t>
            </a: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endParaRPr lang="en-US" sz="16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943750"/>
            <a:ext cx="8378520" cy="5219040"/>
          </a:xfrm>
        </p:spPr>
        <p:txBody>
          <a:bodyPr/>
          <a:lstStyle/>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(themselves) next call, #54 Plenary, </a:t>
            </a:r>
            <a:r>
              <a:rPr lang="en-US" sz="1400" dirty="0">
                <a:solidFill>
                  <a:schemeClr val="accent1">
                    <a:lumMod val="50000"/>
                  </a:schemeClr>
                </a:solidFill>
              </a:rPr>
              <a:t>16-20Nov20 	</a:t>
            </a:r>
            <a:r>
              <a:rPr lang="en-US" sz="1400" dirty="0">
                <a:solidFill>
                  <a:schemeClr val="tx1"/>
                </a:solidFill>
              </a:rPr>
              <a:t>		(#55, 02-05Mar21)</a:t>
            </a:r>
            <a:endParaRPr lang="en-US" sz="1400" u="sng" dirty="0">
              <a:solidFill>
                <a:schemeClr val="tx1"/>
              </a:solidFill>
            </a:endParaRPr>
          </a:p>
          <a:p>
            <a:pPr>
              <a:buFont typeface="Wingdings" panose="05000000000000000000" pitchFamily="2" charset="2"/>
              <a:buChar char="v"/>
            </a:pPr>
            <a:r>
              <a:rPr lang="en-US" sz="1600" u="sng" dirty="0">
                <a:solidFill>
                  <a:schemeClr val="tx1"/>
                </a:solidFill>
              </a:rPr>
              <a:t>All paths are heading to be done before RSC (EC votes included) 10Dec20, with final decisions.  This is to make standards in the OJEU in April2021. </a:t>
            </a:r>
          </a:p>
          <a:p>
            <a:pPr>
              <a:buFont typeface="Wingdings" panose="05000000000000000000" pitchFamily="2" charset="2"/>
              <a:buChar char="v"/>
            </a:pPr>
            <a:r>
              <a:rPr lang="en-US" sz="1600" u="sng" dirty="0">
                <a:solidFill>
                  <a:schemeClr val="accent1">
                    <a:lumMod val="50000"/>
                  </a:schemeClr>
                </a:solidFill>
              </a:rPr>
              <a:t>Nice summary from 802.11 on status in CEPT on 6GHz:</a:t>
            </a:r>
          </a:p>
          <a:p>
            <a:pPr lvl="1">
              <a:buFont typeface="Arial" panose="020B0604020202020204" pitchFamily="34" charset="0"/>
              <a:buChar char="•"/>
            </a:pPr>
            <a:r>
              <a:rPr lang="en-US" sz="1600" dirty="0">
                <a:solidFill>
                  <a:schemeClr val="tx1"/>
                </a:solidFill>
                <a:hlinkClick r:id="rId4"/>
              </a:rPr>
              <a:t>https://mentor.ieee.org/802.11/dcn/20/11-20-1755-00-coex-6ghz-update-cept.pptx</a:t>
            </a:r>
            <a:r>
              <a:rPr lang="en-US" sz="1600" dirty="0">
                <a:solidFill>
                  <a:schemeClr val="tx1"/>
                </a:solidFill>
              </a:rPr>
              <a:t> </a:t>
            </a:r>
          </a:p>
          <a:p>
            <a:pPr lvl="1">
              <a:buFont typeface="Arial" panose="020B0604020202020204" pitchFamily="34" charset="0"/>
              <a:buChar char="•"/>
            </a:pPr>
            <a:r>
              <a:rPr lang="en-US" sz="1600" dirty="0">
                <a:solidFill>
                  <a:schemeClr val="tx1"/>
                </a:solidFill>
                <a:effectLst/>
                <a:ea typeface="Calibri" panose="020F0502020204030204" pitchFamily="34" charset="0"/>
              </a:rPr>
              <a:t>802.11 </a:t>
            </a:r>
            <a:r>
              <a:rPr lang="en-US" sz="1600" dirty="0" err="1">
                <a:solidFill>
                  <a:schemeClr val="tx1"/>
                </a:solidFill>
                <a:effectLst/>
                <a:ea typeface="Calibri" panose="020F0502020204030204" pitchFamily="34" charset="0"/>
              </a:rPr>
              <a:t>Coex</a:t>
            </a:r>
            <a:r>
              <a:rPr lang="en-US" sz="1600" dirty="0">
                <a:solidFill>
                  <a:schemeClr val="tx1"/>
                </a:solidFill>
                <a:effectLst/>
                <a:ea typeface="Calibri" panose="020F0502020204030204" pitchFamily="34" charset="0"/>
              </a:rPr>
              <a:t> Agenda 11-20/1620 (latest) has many ETSI references </a:t>
            </a:r>
          </a:p>
          <a:p>
            <a:pPr>
              <a:buFont typeface="Arial" panose="020B0604020202020204" pitchFamily="34" charset="0"/>
              <a:buChar char="•"/>
            </a:pPr>
            <a:r>
              <a:rPr lang="en-US" sz="1600" dirty="0">
                <a:solidFill>
                  <a:schemeClr val="accent5">
                    <a:lumMod val="50000"/>
                  </a:schemeClr>
                </a:solidFill>
              </a:rPr>
              <a:t>Very informative &gt;&gt; </a:t>
            </a:r>
            <a:r>
              <a:rPr lang="en-US" sz="1600" b="0" dirty="0">
                <a:solidFill>
                  <a:schemeClr val="tx1"/>
                </a:solidFill>
              </a:rPr>
              <a:t>DSA 6 GHz </a:t>
            </a:r>
            <a:r>
              <a:rPr lang="en-US" sz="1600" b="0" dirty="0">
                <a:solidFill>
                  <a:schemeClr val="tx1"/>
                </a:solidFill>
                <a:hlinkClick r:id="rId5"/>
              </a:rPr>
              <a:t>https://youtu.be/KWoHMosFCZM</a:t>
            </a:r>
            <a:endParaRPr lang="en-US" sz="1600" b="0" dirty="0">
              <a:solidFill>
                <a:schemeClr val="tx1"/>
              </a:solidFill>
            </a:endParaRPr>
          </a:p>
          <a:p>
            <a:pPr>
              <a:buFont typeface="Arial" panose="020B0604020202020204" pitchFamily="34" charset="0"/>
              <a:buChar char="•"/>
            </a:pPr>
            <a:r>
              <a:rPr lang="en-US" sz="1600" b="0" dirty="0">
                <a:solidFill>
                  <a:schemeClr val="tx1"/>
                </a:solidFill>
              </a:rPr>
              <a:t>DSA slides are at:  </a:t>
            </a:r>
            <a:r>
              <a:rPr lang="en-US" sz="1600" b="0" dirty="0">
                <a:solidFill>
                  <a:schemeClr val="tx1"/>
                </a:solidFill>
                <a:hlinkClick r:id="rId6"/>
              </a:rPr>
              <a:t>http://dynamicspectrumalliance.org/wp-content/uploads/2020/11/5-Economic-and-Social-Impact-of-Unlicensed-Access-in-6-GHz-Band.pdf</a:t>
            </a:r>
            <a:r>
              <a:rPr lang="en-US" sz="1600" b="0" dirty="0">
                <a:solidFill>
                  <a:schemeClr val="tx1"/>
                </a:solidFill>
              </a:rPr>
              <a:t>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7"/>
              </a:rPr>
              <a:t>&lt;WGSE&gt;</a:t>
            </a:r>
            <a:r>
              <a:rPr lang="en-US" altLang="en-US" sz="1600" b="0" dirty="0"/>
              <a:t> </a:t>
            </a:r>
            <a:r>
              <a:rPr lang="en-US" altLang="en-US" sz="1600" dirty="0"/>
              <a:t>next call/meeting  </a:t>
            </a:r>
            <a:r>
              <a:rPr lang="en-US" sz="1600" dirty="0"/>
              <a:t>#87,  11-15Jan21 </a:t>
            </a:r>
            <a:endParaRPr lang="en-US" sz="1600" dirty="0">
              <a:highlight>
                <a:srgbClr val="FFFF00"/>
              </a:highlight>
            </a:endParaRP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8"/>
              </a:rPr>
              <a:t>&lt;SE45&gt;</a:t>
            </a:r>
            <a:r>
              <a:rPr lang="en-US" altLang="en-US" sz="1600" b="0" dirty="0"/>
              <a:t> </a:t>
            </a:r>
            <a:r>
              <a:rPr lang="en-US" altLang="en-US" sz="1600" dirty="0"/>
              <a:t>next call/meeting: none</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9"/>
              </a:rPr>
              <a:t>&lt;WGFM&gt;</a:t>
            </a:r>
            <a:r>
              <a:rPr lang="en-US" altLang="en-US" sz="1600" b="0" dirty="0"/>
              <a:t>  </a:t>
            </a:r>
            <a:r>
              <a:rPr lang="en-US" altLang="en-US" sz="1600" dirty="0">
                <a:solidFill>
                  <a:schemeClr val="tx1"/>
                </a:solidFill>
              </a:rPr>
              <a:t>next meeting #98, 8-12Feb21</a:t>
            </a:r>
            <a:endParaRPr lang="en-US" sz="1600" dirty="0"/>
          </a:p>
          <a:p>
            <a:pPr lvl="1">
              <a:spcBef>
                <a:spcPts val="0"/>
              </a:spcBef>
              <a:buFont typeface="Arial" panose="020B0604020202020204" pitchFamily="34" charset="0"/>
              <a:buChar char="•"/>
            </a:pPr>
            <a:r>
              <a:rPr lang="en-US" sz="1600" b="0" dirty="0">
                <a:latin typeface="Times New Roman" panose="02020603050405020304" pitchFamily="18" charset="0"/>
                <a:ea typeface="SimSun" panose="02010600030101010101" pitchFamily="2" charset="-122"/>
              </a:rPr>
              <a:t> </a:t>
            </a:r>
            <a:r>
              <a:rPr lang="en-US" sz="1400" b="0" dirty="0">
                <a:latin typeface="Times New Roman" panose="02020603050405020304" pitchFamily="18" charset="0"/>
                <a:ea typeface="SimSun" panose="02010600030101010101" pitchFamily="2" charset="-122"/>
              </a:rPr>
              <a:t>22Oct: The draft </a:t>
            </a:r>
            <a:r>
              <a:rPr lang="en-US" sz="1400" dirty="0">
                <a:latin typeface="Times New Roman" panose="02020603050405020304" pitchFamily="18" charset="0"/>
                <a:ea typeface="SimSun" panose="02010600030101010101" pitchFamily="2" charset="-122"/>
              </a:rPr>
              <a:t>ECC decision has been posted: </a:t>
            </a:r>
          </a:p>
          <a:p>
            <a:pPr lvl="2">
              <a:spcBef>
                <a:spcPts val="0"/>
              </a:spcBef>
              <a:buFont typeface="Arial" panose="020B0604020202020204" pitchFamily="34" charset="0"/>
              <a:buChar char="•"/>
            </a:pPr>
            <a:r>
              <a:rPr lang="en-US" sz="1400" b="0" dirty="0">
                <a:latin typeface="Times New Roman" panose="02020603050405020304" pitchFamily="18" charset="0"/>
                <a:ea typeface="SimSun" panose="02010600030101010101" pitchFamily="2" charset="-122"/>
              </a:rPr>
              <a:t>No Country Determination Capability required.</a:t>
            </a:r>
          </a:p>
          <a:p>
            <a:pPr lvl="2">
              <a:spcBef>
                <a:spcPts val="0"/>
              </a:spcBef>
              <a:buFont typeface="Arial" panose="020B0604020202020204" pitchFamily="34" charset="0"/>
              <a:buChar char="•"/>
            </a:pPr>
            <a:r>
              <a:rPr lang="en-US" sz="1400" b="0" dirty="0">
                <a:latin typeface="Times New Roman" panose="02020603050405020304" pitchFamily="18" charset="0"/>
                <a:ea typeface="SimSun" panose="02010600030101010101" pitchFamily="2" charset="-122"/>
              </a:rPr>
              <a:t>Created 5915-5935 MHz urban rail private spectrum across 27 member states.</a:t>
            </a:r>
          </a:p>
          <a:p>
            <a:pPr marL="0" marR="0">
              <a:spcBef>
                <a:spcPts val="0"/>
              </a:spcBef>
              <a:spcAft>
                <a:spcPts val="0"/>
              </a:spcAft>
              <a:buFont typeface="Arial" panose="020B0604020202020204" pitchFamily="34" charset="0"/>
              <a:buChar char="•"/>
            </a:pPr>
            <a:r>
              <a:rPr lang="en-US" sz="1600" dirty="0">
                <a:solidFill>
                  <a:schemeClr val="tx1"/>
                </a:solidFill>
              </a:rPr>
              <a:t>CEPT – ECC </a:t>
            </a:r>
            <a:r>
              <a:rPr lang="en-US" altLang="en-US" sz="1600" b="0" dirty="0">
                <a:hlinkClick r:id="rId10"/>
              </a:rPr>
              <a:t>&lt;FM57&gt;</a:t>
            </a:r>
            <a:r>
              <a:rPr lang="en-US" altLang="en-US" sz="1600" b="0" dirty="0"/>
              <a:t>  </a:t>
            </a:r>
            <a:r>
              <a:rPr lang="en-US" altLang="en-US" sz="1600" dirty="0"/>
              <a:t>next call #13, </a:t>
            </a:r>
            <a:r>
              <a:rPr lang="en-US" sz="1600" dirty="0">
                <a:sym typeface="Wingdings" panose="05000000000000000000" pitchFamily="2" charset="2"/>
              </a:rPr>
              <a:t>18-21Jan21  				(#14, 12-15Apr21)</a:t>
            </a:r>
            <a:endParaRPr lang="en-US" sz="1400" dirty="0">
              <a:sym typeface="Wingdings" panose="05000000000000000000" pitchFamily="2" charset="2"/>
            </a:endParaRPr>
          </a:p>
          <a:p>
            <a:pPr lvl="1">
              <a:spcBef>
                <a:spcPts val="0"/>
              </a:spcBef>
              <a:buFont typeface="Arial" panose="020B0604020202020204" pitchFamily="34" charset="0"/>
              <a:buChar char="•"/>
            </a:pPr>
            <a:r>
              <a:rPr lang="en-US" sz="1600" dirty="0">
                <a:effectLst/>
                <a:ea typeface="Calibri" panose="020F0502020204030204" pitchFamily="34" charset="0"/>
              </a:rPr>
              <a:t> </a:t>
            </a:r>
            <a:r>
              <a:rPr lang="en-US" sz="1400" dirty="0">
                <a:effectLst/>
                <a:ea typeface="Calibri" panose="020F0502020204030204" pitchFamily="34" charset="0"/>
              </a:rPr>
              <a:t>15Oct: Posting drafts into WGFM, FR and DE put in for no country capability, Sweden agreed. </a:t>
            </a:r>
          </a:p>
          <a:p>
            <a:pPr lvl="2">
              <a:spcBef>
                <a:spcPts val="0"/>
              </a:spcBef>
              <a:buFont typeface="Arial" panose="020B0604020202020204" pitchFamily="34" charset="0"/>
              <a:buChar char="•"/>
            </a:pPr>
            <a:r>
              <a:rPr lang="en-US" sz="1400" dirty="0">
                <a:ea typeface="Calibri" panose="020F0502020204030204" pitchFamily="34" charset="0"/>
              </a:rPr>
              <a:t>UK contribution offering OOBE limits, if no agreement on what came out of FM57. </a:t>
            </a:r>
            <a:endParaRPr lang="en-US" sz="14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dirty="0">
                <a:solidFill>
                  <a:schemeClr val="tx1"/>
                </a:solidFill>
              </a:rPr>
              <a:t>Peru had a consultation on 6GHz band for Wi-Fi, it closed on 03nov.</a:t>
            </a:r>
          </a:p>
          <a:p>
            <a:pPr marL="0">
              <a:spcBef>
                <a:spcPts val="0"/>
              </a:spcBef>
              <a:spcAft>
                <a:spcPts val="0"/>
              </a:spcAft>
              <a:buFont typeface="Arial" panose="020B0604020202020204" pitchFamily="34" charset="0"/>
              <a:buChar char="•"/>
            </a:pPr>
            <a:r>
              <a:rPr lang="en-US" sz="2000" b="0" dirty="0">
                <a:effectLst/>
                <a:ea typeface="Calibri" panose="020F0502020204030204" pitchFamily="34" charset="0"/>
                <a:cs typeface="Times New Roman" panose="02020603050405020304" pitchFamily="18" charset="0"/>
                <a:hlinkClick r:id="rId3"/>
              </a:rPr>
              <a:t>https://cdn.www.gob.pe/uploads/document/file/1422105/Documento%20de%20Trabajo.pdf</a:t>
            </a:r>
            <a:r>
              <a:rPr lang="en-US" sz="2000" b="0" dirty="0">
                <a:effectLst/>
                <a:ea typeface="Calibri" panose="020F0502020204030204" pitchFamily="34" charset="0"/>
                <a:cs typeface="Times New Roman" panose="02020603050405020304" pitchFamily="18" charset="0"/>
              </a:rPr>
              <a:t> </a:t>
            </a:r>
            <a:endParaRPr lang="en-US" sz="2000" b="0" dirty="0">
              <a:hlinkClick r:id="rId4">
                <a:extLst>
                  <a:ext uri="{A12FA001-AC4F-418D-AE19-62706E023703}">
                    <ahyp:hlinkClr xmlns:ahyp="http://schemas.microsoft.com/office/drawing/2018/hyperlinkcolor" val="tx"/>
                  </a:ext>
                </a:extLst>
              </a:hlinkClick>
            </a:endParaRPr>
          </a:p>
          <a:p>
            <a:pPr marL="0">
              <a:spcBef>
                <a:spcPts val="0"/>
              </a:spcBef>
              <a:spcAft>
                <a:spcPts val="0"/>
              </a:spcAft>
              <a:buFont typeface="Arial" panose="020B0604020202020204" pitchFamily="34" charset="0"/>
              <a:buChar char="•"/>
            </a:pPr>
            <a:endParaRPr lang="en-US" sz="2000" dirty="0">
              <a:hlinkClick r:id="rId4">
                <a:extLst>
                  <a:ext uri="{A12FA001-AC4F-418D-AE19-62706E023703}">
                    <ahyp:hlinkClr xmlns:ahyp="http://schemas.microsoft.com/office/drawing/2018/hyperlinkcolor" val="tx"/>
                  </a:ext>
                </a:extLst>
              </a:hlinkClick>
            </a:endParaRPr>
          </a:p>
          <a:p>
            <a:pPr marL="0" indent="0">
              <a:spcBef>
                <a:spcPts val="0"/>
              </a:spcBef>
              <a:spcAft>
                <a:spcPts val="0"/>
              </a:spcAft>
            </a:pPr>
            <a:endParaRPr lang="en-US" sz="2000" dirty="0">
              <a:hlinkClick r:id="rId4">
                <a:extLst>
                  <a:ext uri="{A12FA001-AC4F-418D-AE19-62706E023703}">
                    <ahyp:hlinkClr xmlns:ahyp="http://schemas.microsoft.com/office/drawing/2018/hyperlinkcolor" val="tx"/>
                  </a:ext>
                </a:extLst>
              </a:hlinkClick>
            </a:endParaRPr>
          </a:p>
          <a:p>
            <a:pPr marL="0">
              <a:spcBef>
                <a:spcPts val="0"/>
              </a:spcBef>
              <a:spcAft>
                <a:spcPts val="0"/>
              </a:spcAft>
              <a:buFont typeface="Arial" panose="020B0604020202020204" pitchFamily="34" charset="0"/>
              <a:buChar char="•"/>
            </a:pPr>
            <a:r>
              <a:rPr lang="en-US" sz="2000" dirty="0">
                <a:solidFill>
                  <a:schemeClr val="tx1"/>
                </a:solidFill>
              </a:rPr>
              <a:t>Chile has already adopted 5925 to 7125 MHz, for indoor only. </a:t>
            </a:r>
          </a:p>
          <a:p>
            <a:pPr marL="0">
              <a:spcBef>
                <a:spcPts val="0"/>
              </a:spcBef>
              <a:spcAft>
                <a:spcPts val="0"/>
              </a:spcAft>
              <a:buFont typeface="Arial" panose="020B0604020202020204" pitchFamily="34" charset="0"/>
              <a:buChar char="•"/>
            </a:pPr>
            <a:r>
              <a:rPr lang="en-US" sz="2000" b="0" i="0" dirty="0">
                <a:solidFill>
                  <a:srgbClr val="1155CC"/>
                </a:solidFill>
                <a:effectLst/>
                <a:hlinkClick r:id="rId5"/>
              </a:rPr>
              <a:t>https://www.bcn.cl/leychile/navegar?idNorma=1109333&amp;idParte=9841504&amp;idVersion=&amp;r_c=6</a:t>
            </a:r>
            <a:r>
              <a:rPr lang="en-US" sz="2000" b="0" i="0" dirty="0">
                <a:solidFill>
                  <a:srgbClr val="1155CC"/>
                </a:solidFill>
                <a:effectLst/>
              </a:rPr>
              <a:t> </a:t>
            </a:r>
            <a:endParaRPr lang="en-US" sz="2000" b="0" i="0" dirty="0">
              <a:solidFill>
                <a:schemeClr val="tx1"/>
              </a:solidFill>
              <a:effectLst/>
            </a:endParaRPr>
          </a:p>
          <a:p>
            <a:pPr marL="0">
              <a:spcBef>
                <a:spcPts val="0"/>
              </a:spcBef>
              <a:spcAft>
                <a:spcPts val="0"/>
              </a:spcAft>
              <a:buFont typeface="Arial" panose="020B0604020202020204" pitchFamily="34" charset="0"/>
              <a:buChar char="•"/>
            </a:pPr>
            <a:endParaRPr lang="en-US" sz="2000" dirty="0">
              <a:solidFill>
                <a:schemeClr val="tx1"/>
              </a:solidFill>
            </a:endParaRPr>
          </a:p>
          <a:p>
            <a:pPr marL="0">
              <a:spcBef>
                <a:spcPts val="0"/>
              </a:spcBef>
              <a:spcAft>
                <a:spcPts val="0"/>
              </a:spcAft>
              <a:buFont typeface="Arial" panose="020B0604020202020204" pitchFamily="34" charset="0"/>
              <a:buChar char="•"/>
            </a:pPr>
            <a:endParaRPr lang="en-US" sz="2000" dirty="0">
              <a:solidFill>
                <a:schemeClr val="tx1"/>
              </a:solidFill>
            </a:endParaRPr>
          </a:p>
          <a:p>
            <a:pPr marL="0">
              <a:spcBef>
                <a:spcPts val="0"/>
              </a:spcBef>
              <a:spcAft>
                <a:spcPts val="0"/>
              </a:spcAft>
              <a:buFont typeface="Arial" panose="020B0604020202020204" pitchFamily="34" charset="0"/>
              <a:buChar char="•"/>
            </a:pPr>
            <a:r>
              <a:rPr lang="en-US" sz="2000" dirty="0">
                <a:solidFill>
                  <a:schemeClr val="tx1"/>
                </a:solidFill>
              </a:rPr>
              <a:t>Next week will plan on an APAC update. </a:t>
            </a:r>
          </a:p>
          <a:p>
            <a:pPr marL="0">
              <a:spcBef>
                <a:spcPts val="0"/>
              </a:spcBef>
              <a:spcAft>
                <a:spcPts val="0"/>
              </a:spcAft>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458200" cy="5463999"/>
          </a:xfrm>
        </p:spPr>
        <p:txBody>
          <a:bodyPr/>
          <a:lstStyle/>
          <a:p>
            <a:pPr marL="285750">
              <a:buFont typeface="Arial" panose="020B0604020202020204" pitchFamily="34" charset="0"/>
              <a:buChar char="•"/>
            </a:pPr>
            <a:r>
              <a:rPr lang="en-US" sz="1800" b="0" dirty="0">
                <a:solidFill>
                  <a:schemeClr val="tx1"/>
                </a:solidFill>
              </a:rPr>
              <a:t> For </a:t>
            </a:r>
            <a:r>
              <a:rPr lang="en-US" sz="1800" b="0" dirty="0">
                <a:solidFill>
                  <a:schemeClr val="tx1"/>
                </a:solidFill>
                <a:hlinkClick r:id="rId3"/>
              </a:rPr>
              <a:t>WP 5D</a:t>
            </a:r>
            <a:r>
              <a:rPr lang="en-US" sz="1800" b="0" dirty="0">
                <a:solidFill>
                  <a:schemeClr val="tx1"/>
                </a:solidFill>
              </a:rPr>
              <a:t> next call:  </a:t>
            </a:r>
            <a:r>
              <a:rPr lang="en-US" sz="1800" b="0" i="0" u="none" strike="noStrike" dirty="0">
                <a:solidFill>
                  <a:srgbClr val="3789BD"/>
                </a:solidFill>
                <a:effectLst/>
                <a:hlinkClick r:id="rId4"/>
              </a:rPr>
              <a:t>Monday 2020-10-05 - Friday 2020-10-16</a:t>
            </a:r>
            <a:endParaRPr lang="en-US" sz="1800" b="0" i="0" dirty="0">
              <a:solidFill>
                <a:srgbClr val="444444"/>
              </a:solidFill>
              <a:effectLst/>
            </a:endParaRPr>
          </a:p>
          <a:p>
            <a:pPr marL="685800" lvl="1">
              <a:spcBef>
                <a:spcPts val="0"/>
              </a:spcBef>
              <a:buFont typeface="Arial" panose="020B0604020202020204" pitchFamily="34" charset="0"/>
              <a:buChar char="•"/>
            </a:pPr>
            <a:r>
              <a:rPr lang="en-US" sz="1600" b="0" dirty="0">
                <a:solidFill>
                  <a:schemeClr val="tx1"/>
                </a:solidFill>
              </a:rPr>
              <a:t>6 GHz is part of this, WRC-23 AI 1.2.    S</a:t>
            </a:r>
            <a:r>
              <a:rPr lang="en-US" sz="1600" dirty="0">
                <a:solidFill>
                  <a:schemeClr val="tx1"/>
                </a:solidFill>
              </a:rPr>
              <a:t>haring studies due June 2021</a:t>
            </a:r>
          </a:p>
          <a:p>
            <a:pPr marL="685800" lvl="1">
              <a:spcBef>
                <a:spcPts val="0"/>
              </a:spcBef>
              <a:buFont typeface="Arial" panose="020B0604020202020204" pitchFamily="34" charset="0"/>
              <a:buChar char="•"/>
            </a:pPr>
            <a:r>
              <a:rPr lang="en-US" sz="1800" b="0" dirty="0">
                <a:solidFill>
                  <a:schemeClr val="tx1"/>
                </a:solidFill>
              </a:rPr>
              <a:t> Will discuss next week (12Nov20)</a:t>
            </a:r>
          </a:p>
          <a:p>
            <a:pPr marL="685800" lvl="1">
              <a:spcBef>
                <a:spcPts val="0"/>
              </a:spcBef>
              <a:buFont typeface="Arial" panose="020B0604020202020204" pitchFamily="34" charset="0"/>
              <a:buChar char="•"/>
            </a:pPr>
            <a:endParaRPr lang="en-US" sz="1800" b="0" dirty="0">
              <a:solidFill>
                <a:schemeClr val="tx1"/>
              </a:solidFill>
            </a:endParaRPr>
          </a:p>
          <a:p>
            <a:pPr marL="285750">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WRC-23 agenda items (pick this up before General Discussion items if time permits)</a:t>
            </a:r>
          </a:p>
          <a:p>
            <a:pPr lvl="1">
              <a:spcBef>
                <a:spcPts val="0"/>
              </a:spcBef>
              <a:buFont typeface="Arial" panose="020B0604020202020204" pitchFamily="34" charset="0"/>
              <a:buChar char="•"/>
            </a:pPr>
            <a:r>
              <a:rPr lang="en-US" sz="1800" dirty="0">
                <a:solidFill>
                  <a:schemeClr val="tx1"/>
                </a:solidFill>
              </a:rPr>
              <a:t>With 18-20/0107, will spend some time to continue to ID the AIs of interest to IEEE 802,  to form viewpoints.</a:t>
            </a:r>
            <a:endParaRPr lang="en-US" sz="3200" dirty="0">
              <a:solidFill>
                <a:schemeClr val="tx1"/>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a:spcBef>
                <a:spcPts val="0"/>
              </a:spcBef>
              <a:buFont typeface="Arial" panose="020B0604020202020204" pitchFamily="34" charset="0"/>
              <a:buChar char="•"/>
            </a:pPr>
            <a:endParaRPr lang="en-US" sz="1800" u="sng" dirty="0">
              <a:solidFill>
                <a:schemeClr val="tx1"/>
              </a:solidFill>
            </a:endParaRPr>
          </a:p>
          <a:p>
            <a:pPr>
              <a:spcBef>
                <a:spcPts val="0"/>
              </a:spcBef>
              <a:buFont typeface="Arial" panose="020B0604020202020204" pitchFamily="34" charset="0"/>
              <a:buChar char="•"/>
            </a:pPr>
            <a:endParaRPr lang="en-US" sz="1800" u="sng" dirty="0">
              <a:solidFill>
                <a:schemeClr val="tx1"/>
              </a:solidFill>
            </a:endParaRPr>
          </a:p>
          <a:p>
            <a:pPr>
              <a:spcBef>
                <a:spcPts val="0"/>
              </a:spcBef>
              <a:buFont typeface="Arial" panose="020B0604020202020204" pitchFamily="34" charset="0"/>
              <a:buChar char="•"/>
            </a:pPr>
            <a:endParaRPr lang="en-US" sz="1800" u="sng" dirty="0">
              <a:solidFill>
                <a:schemeClr val="tx1"/>
              </a:solidFill>
            </a:endParaRPr>
          </a:p>
          <a:p>
            <a:pPr>
              <a:spcBef>
                <a:spcPts val="0"/>
              </a:spcBef>
              <a:buFont typeface="Arial" panose="020B0604020202020204" pitchFamily="34" charset="0"/>
              <a:buChar char="•"/>
            </a:pPr>
            <a:r>
              <a:rPr lang="en-US" sz="1600" b="0" u="sng" dirty="0">
                <a:solidFill>
                  <a:schemeClr val="tx1"/>
                </a:solidFill>
              </a:rPr>
              <a:t>APG</a:t>
            </a:r>
            <a:r>
              <a:rPr lang="en-US" sz="1600" u="sng" dirty="0">
                <a:solidFill>
                  <a:schemeClr val="tx1"/>
                </a:solidFill>
              </a:rPr>
              <a:t> </a:t>
            </a:r>
            <a:r>
              <a:rPr lang="en-US" sz="1600" b="0" dirty="0">
                <a:solidFill>
                  <a:schemeClr val="tx1"/>
                </a:solidFill>
              </a:rPr>
              <a:t>– WRC-23 prep - any feedback on 6GHz and 7GHz, 7025-7125MHz changes? </a:t>
            </a:r>
          </a:p>
          <a:p>
            <a:pPr lvl="1">
              <a:spcBef>
                <a:spcPts val="0"/>
              </a:spcBef>
              <a:buFont typeface="Arial" panose="020B0604020202020204" pitchFamily="34" charset="0"/>
              <a:buChar char="•"/>
            </a:pPr>
            <a:r>
              <a:rPr lang="en-US" sz="1600" b="1" u="sng" dirty="0">
                <a:solidFill>
                  <a:schemeClr val="tx1"/>
                </a:solidFill>
              </a:rPr>
              <a:t>Contributions are welcomed</a:t>
            </a:r>
            <a:r>
              <a:rPr lang="en-US" sz="1600" dirty="0">
                <a:solidFill>
                  <a:schemeClr val="tx1"/>
                </a:solidFill>
              </a:rPr>
              <a:t> and ne</a:t>
            </a:r>
            <a:r>
              <a:rPr lang="en-US" sz="1600" b="0" dirty="0">
                <a:solidFill>
                  <a:schemeClr val="tx1"/>
                </a:solidFill>
              </a:rPr>
              <a:t>xt meeting is in Ap</a:t>
            </a:r>
            <a:r>
              <a:rPr lang="en-US" sz="1600" dirty="0">
                <a:solidFill>
                  <a:schemeClr val="tx1"/>
                </a:solidFill>
              </a:rPr>
              <a:t>ril 2021. </a:t>
            </a:r>
          </a:p>
          <a:p>
            <a:pPr lvl="1">
              <a:spcBef>
                <a:spcPts val="0"/>
              </a:spcBef>
              <a:buFont typeface="Arial" panose="020B0604020202020204" pitchFamily="34" charset="0"/>
              <a:buChar char="•"/>
            </a:pPr>
            <a:r>
              <a:rPr lang="en-US" sz="1600" dirty="0">
                <a:solidFill>
                  <a:schemeClr val="tx1"/>
                </a:solidFill>
              </a:rPr>
              <a:t>IEEE 802 should consider a contribution to APG.  </a:t>
            </a:r>
          </a:p>
          <a:p>
            <a:pPr lvl="1">
              <a:spcBef>
                <a:spcPts val="0"/>
              </a:spcBef>
              <a:buFont typeface="Arial" panose="020B0604020202020204" pitchFamily="34" charset="0"/>
              <a:buChar char="•"/>
            </a:pPr>
            <a:r>
              <a:rPr lang="en-US" sz="1600" b="0" dirty="0">
                <a:solidFill>
                  <a:srgbClr val="00B0F0"/>
                </a:solidFill>
              </a:rPr>
              <a:t>All – consider and pass along some basic text for the start of a contribution to APG for their WRC-23 prep on the 6GHz band from our viewpoint to be considered.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5920917"/>
            <a:ext cx="8052782" cy="553998"/>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400" b="0" dirty="0">
                <a:solidFill>
                  <a:schemeClr val="tx1"/>
                </a:solidFill>
              </a:rPr>
              <a:t>With 18-20/0107, we will over time </a:t>
            </a:r>
            <a:r>
              <a:rPr lang="en-US" sz="1400" dirty="0">
                <a:solidFill>
                  <a:schemeClr val="tx1"/>
                </a:solidFill>
              </a:rPr>
              <a:t>ID </a:t>
            </a:r>
            <a:r>
              <a:rPr lang="en-US" sz="1400" b="0" dirty="0">
                <a:solidFill>
                  <a:schemeClr val="tx1"/>
                </a:solidFill>
              </a:rPr>
              <a:t>the Agenda Items of interest to IEEE 802,  to form viewpoints.     </a:t>
            </a:r>
          </a:p>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6" action="ppaction://hlinksldjump"/>
              </a:rPr>
              <a:t>see back up slides later</a:t>
            </a:r>
            <a:r>
              <a:rPr lang="en-US" sz="1200" dirty="0">
                <a:solidFill>
                  <a:schemeClr val="tx1"/>
                </a:solidFill>
                <a:hlinkClick r:id="rId6"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FCC FNPRM 5.9 GHz</a:t>
            </a:r>
            <a:endParaRPr lang="en-US" sz="2400" dirty="0"/>
          </a:p>
        </p:txBody>
      </p:sp>
      <p:sp>
        <p:nvSpPr>
          <p:cNvPr id="3" name="Content Placeholder 2"/>
          <p:cNvSpPr>
            <a:spLocks noGrp="1"/>
          </p:cNvSpPr>
          <p:nvPr>
            <p:ph idx="1"/>
          </p:nvPr>
        </p:nvSpPr>
        <p:spPr>
          <a:xfrm>
            <a:off x="713266" y="1371599"/>
            <a:ext cx="8153400" cy="5103813"/>
          </a:xfrm>
        </p:spPr>
        <p:txBody>
          <a:bodyPr/>
          <a:lstStyle/>
          <a:p>
            <a:pPr marL="285750" marR="0" indent="-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The draft R&amp;O did come out (28Oct20) as predicted.</a:t>
            </a:r>
          </a:p>
          <a:p>
            <a:pPr marL="685800" lvl="1">
              <a:spcBef>
                <a:spcPts val="0"/>
              </a:spcBef>
              <a:spcAft>
                <a:spcPts val="0"/>
              </a:spcAft>
              <a:buFont typeface="Arial" panose="020B0604020202020204" pitchFamily="34" charset="0"/>
              <a:buChar char="•"/>
            </a:pPr>
            <a:r>
              <a:rPr lang="en-US" sz="1200" b="1" dirty="0">
                <a:solidFill>
                  <a:srgbClr val="333333"/>
                </a:solidFill>
                <a:ea typeface="Times New Roman" panose="02020603050405020304" pitchFamily="18" charset="0"/>
              </a:rPr>
              <a:t>Proceeding:  </a:t>
            </a:r>
            <a:r>
              <a:rPr lang="en-US" sz="1200" u="sng" dirty="0">
                <a:solidFill>
                  <a:srgbClr val="0563C1"/>
                </a:solidFill>
                <a:effectLst/>
                <a:ea typeface="Calibri" panose="020F0502020204030204" pitchFamily="34" charset="0"/>
                <a:hlinkClick r:id="rId3"/>
              </a:rPr>
              <a:t>https://www.fcc.gov/ecfs/search/filings?proceedings_name=19-138&amp;sort=date_disseminated,DESC</a:t>
            </a:r>
            <a:r>
              <a:rPr lang="en-US" sz="1200" dirty="0">
                <a:effectLst/>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200" b="0" dirty="0">
                <a:solidFill>
                  <a:srgbClr val="191919"/>
                </a:solidFill>
                <a:effectLst/>
                <a:ea typeface="Times New Roman" panose="02020603050405020304" pitchFamily="18" charset="0"/>
              </a:rPr>
              <a:t>November Agenda Item:  </a:t>
            </a:r>
            <a:r>
              <a:rPr lang="en-US" sz="1200" b="0" dirty="0">
                <a:solidFill>
                  <a:srgbClr val="191919"/>
                </a:solidFill>
                <a:effectLst/>
                <a:ea typeface="Times New Roman" panose="02020603050405020304" pitchFamily="18" charset="0"/>
                <a:hlinkClick r:id="rId4"/>
              </a:rPr>
              <a:t>https://www.fcc.gov/document/modernizing-59-ghz-band-wi-fi-and-automotive-safety</a:t>
            </a:r>
            <a:r>
              <a:rPr lang="en-US" sz="1200" dirty="0">
                <a:solidFill>
                  <a:srgbClr val="191919"/>
                </a:solidFill>
                <a:ea typeface="Times New Roman" panose="02020603050405020304" pitchFamily="18" charset="0"/>
              </a:rPr>
              <a:t> </a:t>
            </a:r>
            <a:r>
              <a:rPr lang="en-US" sz="1400" b="0" dirty="0">
                <a:solidFill>
                  <a:srgbClr val="191919"/>
                </a:solidFill>
                <a:effectLst/>
                <a:ea typeface="Times New Roman" panose="02020603050405020304" pitchFamily="18" charset="0"/>
              </a:rPr>
              <a:t> </a:t>
            </a:r>
            <a:endParaRPr lang="en-US" sz="900" b="0" dirty="0">
              <a:solidFill>
                <a:srgbClr val="191919"/>
              </a:solidFill>
              <a:effectLst/>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1" u="sng" dirty="0">
                <a:solidFill>
                  <a:srgbClr val="191919"/>
                </a:solidFill>
                <a:ea typeface="Times New Roman" panose="02020603050405020304" pitchFamily="18" charset="0"/>
              </a:rPr>
              <a:t>The Draft R&amp;O and FNPRM (117 pages) on Mentor: </a:t>
            </a:r>
          </a:p>
          <a:p>
            <a:pPr marL="866775" lvl="2">
              <a:spcBef>
                <a:spcPts val="0"/>
              </a:spcBef>
              <a:spcAft>
                <a:spcPts val="0"/>
              </a:spcAft>
              <a:buFont typeface="Arial" panose="020B0604020202020204" pitchFamily="34" charset="0"/>
              <a:buChar char="•"/>
            </a:pPr>
            <a:r>
              <a:rPr lang="en-US" sz="1400" b="0" dirty="0">
                <a:solidFill>
                  <a:srgbClr val="191919"/>
                </a:solidFill>
                <a:ea typeface="Times New Roman" panose="02020603050405020304" pitchFamily="18" charset="0"/>
                <a:hlinkClick r:id="rId5"/>
              </a:rPr>
              <a:t>https://mentor.ieee.org/802.18/dcn/20/18-20-0144-01-0000-fcc-r-o-draft-revisiting-use-of-the-5-850-5-925-ghz-band.docx</a:t>
            </a:r>
            <a:r>
              <a:rPr lang="en-US" sz="1400" b="0" dirty="0">
                <a:solidFill>
                  <a:srgbClr val="191919"/>
                </a:solidFill>
                <a:ea typeface="Times New Roman" panose="02020603050405020304" pitchFamily="18" charset="0"/>
              </a:rPr>
              <a:t> </a:t>
            </a:r>
            <a:r>
              <a:rPr lang="en-US" sz="1600" b="0" dirty="0">
                <a:solidFill>
                  <a:srgbClr val="191919"/>
                </a:solidFill>
                <a:ea typeface="Times New Roman" panose="02020603050405020304" pitchFamily="18" charset="0"/>
              </a:rPr>
              <a:t>		51 seek comments highlighter in rev01</a:t>
            </a:r>
          </a:p>
          <a:p>
            <a:pPr marL="466725" lvl="1">
              <a:spcBef>
                <a:spcPts val="0"/>
              </a:spcBef>
              <a:spcAft>
                <a:spcPts val="0"/>
              </a:spcAft>
              <a:buFont typeface="Arial" panose="020B0604020202020204" pitchFamily="34" charset="0"/>
              <a:buChar char="•"/>
            </a:pPr>
            <a:endParaRPr lang="en-US" sz="1600" b="0" dirty="0">
              <a:solidFill>
                <a:srgbClr val="191919"/>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0" dirty="0">
                <a:solidFill>
                  <a:srgbClr val="191919"/>
                </a:solidFill>
                <a:ea typeface="Times New Roman" panose="02020603050405020304" pitchFamily="18" charset="0"/>
              </a:rPr>
              <a:t>Points for discussion include, seemed more questions than answers in the end. </a:t>
            </a:r>
          </a:p>
          <a:p>
            <a:pPr marL="866775" lvl="2">
              <a:spcBef>
                <a:spcPts val="0"/>
              </a:spcBef>
              <a:spcAft>
                <a:spcPts val="0"/>
              </a:spcAft>
              <a:buFont typeface="Arial" panose="020B0604020202020204" pitchFamily="34" charset="0"/>
              <a:buChar char="•"/>
            </a:pPr>
            <a:r>
              <a:rPr lang="en-US" sz="1600" dirty="0">
                <a:solidFill>
                  <a:srgbClr val="191919"/>
                </a:solidFill>
                <a:ea typeface="Times New Roman" panose="02020603050405020304" pitchFamily="18" charset="0"/>
              </a:rPr>
              <a:t>Also, C-V2X brought out notably, but not till the end it was defined as </a:t>
            </a:r>
            <a:r>
              <a:rPr lang="en-US" sz="1600" dirty="0" err="1">
                <a:solidFill>
                  <a:srgbClr val="191919"/>
                </a:solidFill>
                <a:ea typeface="Times New Roman" panose="02020603050405020304" pitchFamily="18" charset="0"/>
              </a:rPr>
              <a:t>rel</a:t>
            </a:r>
            <a:r>
              <a:rPr lang="en-US" sz="1600" dirty="0">
                <a:solidFill>
                  <a:srgbClr val="191919"/>
                </a:solidFill>
                <a:ea typeface="Times New Roman" panose="02020603050405020304" pitchFamily="18" charset="0"/>
              </a:rPr>
              <a:t> 14 / 4G. </a:t>
            </a:r>
          </a:p>
          <a:p>
            <a:pPr marL="866775" lvl="2">
              <a:spcBef>
                <a:spcPts val="0"/>
              </a:spcBef>
              <a:spcAft>
                <a:spcPts val="0"/>
              </a:spcAft>
              <a:buFont typeface="Arial" panose="020B0604020202020204" pitchFamily="34" charset="0"/>
              <a:buChar char="•"/>
            </a:pPr>
            <a:r>
              <a:rPr lang="en-US" sz="1600" b="0" dirty="0">
                <a:solidFill>
                  <a:srgbClr val="191919"/>
                </a:solidFill>
                <a:ea typeface="Times New Roman" panose="02020603050405020304" pitchFamily="18" charset="0"/>
              </a:rPr>
              <a:t>Other points, Paragraph 38 reallocation of the 45MHz, indoo</a:t>
            </a:r>
            <a:r>
              <a:rPr lang="en-US" sz="1600" dirty="0">
                <a:solidFill>
                  <a:srgbClr val="191919"/>
                </a:solidFill>
                <a:ea typeface="Times New Roman" panose="02020603050405020304" pitchFamily="18" charset="0"/>
              </a:rPr>
              <a:t>r use of unlicensed and client to client operation.</a:t>
            </a:r>
          </a:p>
          <a:p>
            <a:pPr marL="866775" lvl="2">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cs typeface="Times New Roman" panose="02020603050405020304" pitchFamily="18" charset="0"/>
              </a:rPr>
              <a:t>It was also mentioned how radiolocation systems should be protected. Class 2 permissive change if software upgrade works. </a:t>
            </a:r>
          </a:p>
          <a:p>
            <a:pPr marL="866775" lvl="2">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cs typeface="Times New Roman" panose="02020603050405020304" pitchFamily="18" charset="0"/>
              </a:rPr>
              <a:t>Chair asks for pointers to topics for FNPRM to be provided now. </a:t>
            </a:r>
          </a:p>
          <a:p>
            <a:pPr marL="1323975" lvl="3">
              <a:spcBef>
                <a:spcPts val="0"/>
              </a:spcBef>
              <a:spcAft>
                <a:spcPts val="0"/>
              </a:spcAft>
              <a:buFont typeface="Arial" panose="020B0604020202020204" pitchFamily="34" charset="0"/>
              <a:buChar char="•"/>
            </a:pPr>
            <a:r>
              <a:rPr lang="en-US" dirty="0">
                <a:solidFill>
                  <a:srgbClr val="000000"/>
                </a:solidFill>
                <a:effectLst/>
                <a:ea typeface="Calibri" panose="020F0502020204030204" pitchFamily="34" charset="0"/>
                <a:cs typeface="Times New Roman" panose="02020603050405020304" pitchFamily="18" charset="0"/>
              </a:rPr>
              <a:t>FNPRM </a:t>
            </a:r>
            <a:r>
              <a:rPr lang="en-US" dirty="0">
                <a:effectLst/>
                <a:ea typeface="Calibri" panose="020F0502020204030204" pitchFamily="34" charset="0"/>
                <a:cs typeface="Times New Roman" panose="02020603050405020304" pitchFamily="18" charset="0"/>
              </a:rPr>
              <a:t>Comment period likely will be 30 days from when the R&amp;O appears in the FR. Effective comment period probably is January. </a:t>
            </a:r>
          </a:p>
          <a:p>
            <a:pPr marL="466725" lvl="1">
              <a:spcBef>
                <a:spcPts val="0"/>
              </a:spcBef>
              <a:spcAft>
                <a:spcPts val="0"/>
              </a:spcAft>
              <a:buFont typeface="Arial" panose="020B0604020202020204" pitchFamily="34" charset="0"/>
              <a:buChar char="•"/>
            </a:pPr>
            <a:endParaRPr lang="en-US" sz="1600" dirty="0">
              <a:solidFill>
                <a:srgbClr val="00B0F0"/>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rgbClr val="00B0F0"/>
                </a:solidFill>
                <a:ea typeface="Times New Roman" panose="02020603050405020304" pitchFamily="18" charset="0"/>
              </a:rPr>
              <a:t>So, we need to review further the next week or two and does IEEE 802 want to do comments on FNPRM depending on the points raised?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During 05Nov20 call, not as much interest as in the first call. </a:t>
            </a:r>
            <a:endParaRPr lang="en-US" sz="1600" b="0" dirty="0">
              <a:solidFill>
                <a:schemeClr val="tx1"/>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85928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FCC FNPRM 5.9 GHz -2</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Question asked:  </a:t>
            </a:r>
            <a:r>
              <a:rPr lang="en-US" sz="1800" b="1" dirty="0">
                <a:solidFill>
                  <a:srgbClr val="333333"/>
                </a:solidFill>
                <a:effectLst/>
                <a:ea typeface="Times New Roman" panose="02020603050405020304" pitchFamily="18" charset="0"/>
              </a:rPr>
              <a:t>Is it worth to re-iterate some of the points we said in previous filings/comments?    </a:t>
            </a:r>
          </a:p>
          <a:p>
            <a:pPr marL="685800" lvl="1">
              <a:spcBef>
                <a:spcPts val="0"/>
              </a:spcBef>
              <a:spcAft>
                <a:spcPts val="0"/>
              </a:spcAft>
              <a:buFont typeface="Arial" panose="020B0604020202020204" pitchFamily="34" charset="0"/>
              <a:buChar char="•"/>
            </a:pPr>
            <a:r>
              <a:rPr lang="en-US" sz="1600" b="1" dirty="0">
                <a:solidFill>
                  <a:srgbClr val="00B0F0"/>
                </a:solidFill>
                <a:ea typeface="Times New Roman" panose="02020603050405020304" pitchFamily="18" charset="0"/>
              </a:rPr>
              <a:t>E.g. is there anything in the FNPRM that the FCC missed our points, ignored  or took the wrong way? </a:t>
            </a:r>
          </a:p>
          <a:p>
            <a:pPr marL="685800" lvl="1">
              <a:spcBef>
                <a:spcPts val="0"/>
              </a:spcBef>
              <a:spcAft>
                <a:spcPts val="0"/>
              </a:spcAft>
              <a:buFont typeface="Arial" panose="020B0604020202020204" pitchFamily="34" charset="0"/>
              <a:buChar char="•"/>
            </a:pPr>
            <a:endParaRPr lang="en-US" sz="1400" b="1" dirty="0">
              <a:solidFill>
                <a:srgbClr val="00B0F0"/>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400" b="1" dirty="0">
              <a:solidFill>
                <a:srgbClr val="00B0F0"/>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chemeClr val="tx1"/>
                </a:solidFill>
                <a:effectLst/>
                <a:ea typeface="Times New Roman" panose="02020603050405020304" pitchFamily="18" charset="0"/>
              </a:rPr>
              <a:t>What about suggesting additional spectrum for DSRC - ITS?  </a:t>
            </a: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More </a:t>
            </a:r>
            <a:r>
              <a:rPr lang="en-US" sz="1600" dirty="0">
                <a:solidFill>
                  <a:schemeClr val="tx1"/>
                </a:solidFill>
                <a:ea typeface="Times New Roman" panose="02020603050405020304" pitchFamily="18" charset="0"/>
              </a:rPr>
              <a:t>caveats need to be considered here, plus and minus, so would n</a:t>
            </a:r>
            <a:r>
              <a:rPr lang="en-US" sz="1600" dirty="0">
                <a:solidFill>
                  <a:schemeClr val="tx1"/>
                </a:solidFill>
                <a:effectLst/>
                <a:ea typeface="Times New Roman" panose="02020603050405020304" pitchFamily="18" charset="0"/>
              </a:rPr>
              <a:t>eed more discussion on how to present this.  (it links to the FCC </a:t>
            </a:r>
            <a:r>
              <a:rPr lang="en-US" sz="1600" dirty="0">
                <a:solidFill>
                  <a:schemeClr val="tx1"/>
                </a:solidFill>
                <a:ea typeface="Times New Roman" panose="02020603050405020304" pitchFamily="18" charset="0"/>
              </a:rPr>
              <a:t>first seek comment).</a:t>
            </a: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What about 60GHz, that 802.11bd </a:t>
            </a:r>
            <a:r>
              <a:rPr lang="en-US" sz="1600" dirty="0">
                <a:solidFill>
                  <a:schemeClr val="tx1"/>
                </a:solidFill>
                <a:ea typeface="Times New Roman" panose="02020603050405020304" pitchFamily="18" charset="0"/>
              </a:rPr>
              <a:t>has this?   EU has this also. Mid-band is tougher. </a:t>
            </a:r>
            <a:endParaRPr lang="en-US" sz="1600" dirty="0">
              <a:solidFill>
                <a:schemeClr val="tx1"/>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600" b="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600" b="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Even with less interest shown, will continue to monitor the next few weeks in case someone steps up on what we could comment on.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6 GHz</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news on 1</a:t>
            </a:r>
            <a:r>
              <a:rPr lang="en-US" sz="1800" baseline="30000" dirty="0"/>
              <a:t>st</a:t>
            </a:r>
            <a:r>
              <a:rPr lang="en-US" sz="1800" dirty="0"/>
              <a:t> circuit court of appeals? </a:t>
            </a:r>
          </a:p>
          <a:p>
            <a:pPr lvl="1">
              <a:spcBef>
                <a:spcPts val="0"/>
              </a:spcBef>
              <a:buFont typeface="Arial" panose="020B0604020202020204" pitchFamily="34" charset="0"/>
              <a:buChar char="•"/>
            </a:pPr>
            <a:r>
              <a:rPr lang="en-US" sz="1400" dirty="0"/>
              <a:t>As reported, they denied motions to the stay and denied motions to expedite, so now there is basically no more clock to get to done.  So now this extends to get it finished to months +.</a:t>
            </a:r>
          </a:p>
          <a:p>
            <a:pPr>
              <a:buFont typeface="Arial" panose="020B0604020202020204" pitchFamily="34" charset="0"/>
              <a:buChar char="•"/>
            </a:pPr>
            <a:r>
              <a:rPr lang="en-US" sz="1800" dirty="0"/>
              <a:t>Multi-stake holder group (MSG) on 6GHz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r>
              <a:rPr lang="en-US" sz="1800" dirty="0"/>
              <a:t>Last MSG meeting – 30Oct20 (last week)</a:t>
            </a:r>
          </a:p>
          <a:p>
            <a:pPr lvl="1">
              <a:spcBef>
                <a:spcPts val="0"/>
              </a:spcBef>
              <a:buFont typeface="Arial" panose="020B0604020202020204" pitchFamily="34" charset="0"/>
              <a:buChar char="•"/>
            </a:pPr>
            <a:r>
              <a:rPr lang="en-US" sz="1600" dirty="0">
                <a:ea typeface="SimSun" panose="02010600030101010101" pitchFamily="2" charset="-122"/>
              </a:rPr>
              <a:t>Anything on a 4</a:t>
            </a:r>
            <a:r>
              <a:rPr lang="en-US" sz="1600" baseline="30000" dirty="0">
                <a:ea typeface="SimSun" panose="02010600030101010101" pitchFamily="2" charset="-122"/>
              </a:rPr>
              <a:t>th</a:t>
            </a:r>
            <a:r>
              <a:rPr lang="en-US" sz="1600" dirty="0">
                <a:ea typeface="SimSun" panose="02010600030101010101" pitchFamily="2" charset="-122"/>
              </a:rPr>
              <a:t> work stream? </a:t>
            </a:r>
          </a:p>
          <a:p>
            <a:pPr lvl="1">
              <a:spcBef>
                <a:spcPts val="0"/>
              </a:spcBef>
              <a:buFont typeface="Arial" panose="020B0604020202020204" pitchFamily="34" charset="0"/>
              <a:buChar char="•"/>
            </a:pPr>
            <a:r>
              <a:rPr lang="en-US" sz="1600" dirty="0">
                <a:ea typeface="SimSun" panose="02010600030101010101" pitchFamily="2" charset="-122"/>
              </a:rPr>
              <a:t>Anything on a 5</a:t>
            </a:r>
            <a:r>
              <a:rPr lang="en-US" sz="1600" baseline="30000" dirty="0">
                <a:ea typeface="SimSun" panose="02010600030101010101" pitchFamily="2" charset="-122"/>
              </a:rPr>
              <a:t>th</a:t>
            </a:r>
            <a:r>
              <a:rPr lang="en-US" sz="1600" dirty="0">
                <a:ea typeface="SimSun" panose="02010600030101010101" pitchFamily="2" charset="-122"/>
              </a:rPr>
              <a:t> work stream? </a:t>
            </a:r>
            <a:endParaRPr lang="en-US" sz="16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Will discuss next week, 12Nov20.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MSG meeting – ________  </a:t>
            </a:r>
          </a:p>
          <a:p>
            <a:pPr>
              <a:spcBef>
                <a:spcPts val="0"/>
              </a:spcBef>
              <a:buFont typeface="Arial" panose="020B0604020202020204" pitchFamily="34" charset="0"/>
              <a:buChar char="•"/>
            </a:pPr>
            <a:endParaRPr lang="en-US" sz="1800" b="0" dirty="0"/>
          </a:p>
          <a:p>
            <a:pPr lvl="1">
              <a:spcBef>
                <a:spcPts val="0"/>
              </a:spcBef>
              <a:buFont typeface="Arial" panose="020B0604020202020204" pitchFamily="34" charset="0"/>
              <a:buChar char="•"/>
            </a:pPr>
            <a:endParaRPr lang="en-US" sz="1400" b="0" dirty="0"/>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None today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 </a:t>
            </a:r>
            <a:endParaRPr lang="en-US" sz="160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533400" y="1265047"/>
            <a:ext cx="8150031" cy="5210365"/>
          </a:xfrm>
        </p:spPr>
        <p:txBody>
          <a:bodyPr/>
          <a:lstStyle/>
          <a:p>
            <a:pPr>
              <a:buFont typeface="Arial" panose="020B0604020202020204" pitchFamily="34" charset="0"/>
              <a:buChar char="•"/>
            </a:pPr>
            <a:r>
              <a:rPr lang="en-US" altLang="en-US" sz="2000" dirty="0"/>
              <a:t>Actions required: </a:t>
            </a:r>
          </a:p>
          <a:p>
            <a:pPr marL="285750" indent="-285750">
              <a:buClr>
                <a:srgbClr val="00B0F0"/>
              </a:buClr>
              <a:buFont typeface="Wingdings" panose="05000000000000000000" pitchFamily="2" charset="2"/>
              <a:buChar char="q"/>
            </a:pPr>
            <a:r>
              <a:rPr lang="en-US" sz="1800" dirty="0">
                <a:solidFill>
                  <a:srgbClr val="00B0F0"/>
                </a:solidFill>
              </a:rPr>
              <a:t> 5.9 GHz NPMR, is there anything we could comment on in the FNPRM? </a:t>
            </a:r>
          </a:p>
          <a:p>
            <a:pPr marL="285750" indent="-285750">
              <a:buClr>
                <a:srgbClr val="00B0F0"/>
              </a:buClr>
              <a:buFont typeface="Wingdings" panose="05000000000000000000" pitchFamily="2" charset="2"/>
              <a:buChar char="§"/>
            </a:pPr>
            <a:r>
              <a:rPr lang="en-US" sz="1800" dirty="0">
                <a:solidFill>
                  <a:schemeClr val="tx1"/>
                </a:solidFill>
              </a:rPr>
              <a:t> Reduce IMAT timing to exact so no overlap with others.   Done. </a:t>
            </a:r>
          </a:p>
          <a:p>
            <a:pPr>
              <a:buClr>
                <a:srgbClr val="00B0F0"/>
              </a:buClr>
              <a:buFont typeface="Wingdings" panose="05000000000000000000" pitchFamily="2" charset="2"/>
              <a:buChar char="q"/>
            </a:pPr>
            <a:endParaRPr lang="en-US" altLang="en-US" sz="2000" dirty="0">
              <a:solidFill>
                <a:schemeClr val="tx1"/>
              </a:solidFill>
            </a:endParaRPr>
          </a:p>
          <a:p>
            <a:pPr>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AOB before recess to next Thursday, 12Nov20?</a:t>
            </a:r>
          </a:p>
          <a:p>
            <a:pPr lvl="1">
              <a:buFont typeface="Arial" panose="020B0604020202020204" pitchFamily="34" charset="0"/>
              <a:buChar char="•"/>
            </a:pPr>
            <a:r>
              <a:rPr lang="en-US" altLang="en-US" sz="1600" dirty="0">
                <a:solidFill>
                  <a:schemeClr val="tx1"/>
                </a:solidFill>
              </a:rPr>
              <a:t>None heard </a:t>
            </a:r>
          </a:p>
          <a:p>
            <a:pPr lvl="1">
              <a:buFont typeface="Arial" panose="020B0604020202020204" pitchFamily="34" charset="0"/>
              <a:buChar char="•"/>
            </a:pPr>
            <a:endParaRPr lang="en-US" altLang="en-US" sz="1600" dirty="0">
              <a:solidFill>
                <a:schemeClr val="tx1"/>
              </a:solidFill>
            </a:endParaRPr>
          </a:p>
          <a:p>
            <a:pPr lvl="2">
              <a:buFont typeface="Arial" panose="020B0604020202020204" pitchFamily="34" charset="0"/>
              <a:buChar char="•"/>
            </a:pPr>
            <a:endParaRPr lang="en-US" altLang="en-US" dirty="0"/>
          </a:p>
          <a:p>
            <a:pPr>
              <a:buFont typeface="Arial" panose="020B0604020202020204" pitchFamily="34" charset="0"/>
              <a:buChar char="•"/>
            </a:pPr>
            <a:r>
              <a:rPr lang="en-US" sz="2000" b="0" dirty="0">
                <a:solidFill>
                  <a:schemeClr val="tx1"/>
                </a:solidFill>
              </a:rPr>
              <a:t>Initial present on-line today:  _33__  and voters on-line:  _25__ </a:t>
            </a:r>
          </a:p>
          <a:p>
            <a:pPr>
              <a:buFont typeface="Arial" panose="020B0604020202020204" pitchFamily="34" charset="0"/>
              <a:buChar char="•"/>
            </a:pPr>
            <a:r>
              <a:rPr lang="en-US" altLang="en-US" sz="2000" dirty="0">
                <a:solidFill>
                  <a:schemeClr val="tx1"/>
                </a:solidFill>
              </a:rPr>
              <a:t>Recessed at 16</a:t>
            </a:r>
            <a:r>
              <a:rPr lang="en-US" altLang="en-US" sz="2000" dirty="0">
                <a:solidFill>
                  <a:schemeClr val="tx1"/>
                </a:solidFill>
                <a:sym typeface="Wingdings" panose="05000000000000000000" pitchFamily="2" charset="2"/>
              </a:rPr>
              <a:t>:01</a:t>
            </a:r>
            <a:r>
              <a:rPr lang="en-US" altLang="en-US" sz="2000" dirty="0">
                <a:solidFill>
                  <a:schemeClr val="tx1"/>
                </a:solidFill>
              </a:rPr>
              <a:t>until Thursday 12Nov20, 15:00et</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47 (7 on LMSC)</a:t>
            </a:r>
            <a:r>
              <a:rPr lang="en-US" altLang="en-US" sz="1800" dirty="0">
                <a:solidFill>
                  <a:schemeClr val="tx1"/>
                </a:solidFill>
              </a:rPr>
              <a:t>;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05-12Nov20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2376"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2377"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2</a:t>
            </a:r>
            <a:r>
              <a:rPr lang="en-US" altLang="en-US" sz="2400" baseline="30000" dirty="0"/>
              <a:t>nd</a:t>
            </a:r>
            <a:r>
              <a:rPr lang="en-US" altLang="en-US" sz="2400" dirty="0"/>
              <a:t> - Thursday </a:t>
            </a:r>
            <a:r>
              <a:rPr lang="en-US" altLang="en-US" sz="2000" dirty="0"/>
              <a:t>(12Nov20) </a:t>
            </a:r>
            <a:r>
              <a:rPr lang="en-US" altLang="en-US" sz="2400" dirty="0"/>
              <a:t>Agenda</a:t>
            </a:r>
            <a:endParaRPr lang="en-US" sz="2400" dirty="0"/>
          </a:p>
        </p:txBody>
      </p:sp>
      <p:sp>
        <p:nvSpPr>
          <p:cNvPr id="3" name="Content Placeholder 2"/>
          <p:cNvSpPr>
            <a:spLocks noGrp="1"/>
          </p:cNvSpPr>
          <p:nvPr>
            <p:ph idx="1"/>
          </p:nvPr>
        </p:nvSpPr>
        <p:spPr>
          <a:xfrm>
            <a:off x="685800" y="1066799"/>
            <a:ext cx="8458200" cy="5408613"/>
          </a:xfrm>
        </p:spPr>
        <p:txBody>
          <a:bodyPr/>
          <a:lstStyle/>
          <a:p>
            <a:pPr>
              <a:buFont typeface="Arial" panose="020B0604020202020204" pitchFamily="34" charset="0"/>
              <a:buChar char="•"/>
            </a:pPr>
            <a:r>
              <a:rPr lang="en-US" altLang="en-US" sz="1800" dirty="0"/>
              <a:t>Reminder we are still under all IEEE policies as shown last Thursday (05Nov20)</a:t>
            </a:r>
          </a:p>
          <a:p>
            <a:pPr lvl="5">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altLang="en-US" sz="1800" dirty="0">
                <a:solidFill>
                  <a:schemeClr val="tx1"/>
                </a:solidFill>
              </a:rPr>
              <a:t>IMAT-Attendance server is open </a:t>
            </a:r>
            <a:r>
              <a:rPr lang="en-US" altLang="en-US" sz="1800" b="1" u="sng" dirty="0">
                <a:solidFill>
                  <a:schemeClr val="tx1"/>
                </a:solidFill>
              </a:rPr>
              <a:t>and will use </a:t>
            </a:r>
            <a:r>
              <a:rPr lang="en-US" altLang="en-US" sz="1800" b="1" u="sng" dirty="0" err="1">
                <a:solidFill>
                  <a:schemeClr val="tx1"/>
                </a:solidFill>
              </a:rPr>
              <a:t>Webex</a:t>
            </a:r>
            <a:r>
              <a:rPr lang="en-US" altLang="en-US" sz="1800" b="1" u="sng" dirty="0">
                <a:solidFill>
                  <a:schemeClr val="tx1"/>
                </a:solidFill>
              </a:rPr>
              <a:t> export log also. </a:t>
            </a:r>
          </a:p>
          <a:p>
            <a:pPr lvl="1">
              <a:buFont typeface="Arial" panose="020B0604020202020204" pitchFamily="34" charset="0"/>
              <a:buChar char="•"/>
            </a:pPr>
            <a:r>
              <a:rPr lang="en-US" altLang="en-US" sz="1600" dirty="0"/>
              <a:t>Remember to state your name, affiliation, employer and/or clients first time you speak.</a:t>
            </a:r>
          </a:p>
          <a:p>
            <a:pPr lvl="1">
              <a:buFont typeface="Arial" panose="020B0604020202020204" pitchFamily="34" charset="0"/>
              <a:buChar char="•"/>
            </a:pPr>
            <a:r>
              <a:rPr lang="en-US" altLang="en-US" sz="1800" dirty="0"/>
              <a:t>Someone to take a few notes:  Peter E. </a:t>
            </a:r>
            <a:endParaRPr lang="en-US" altLang="en-US" sz="1800" dirty="0">
              <a:solidFill>
                <a:schemeClr val="bg1">
                  <a:lumMod val="65000"/>
                </a:schemeClr>
              </a:solidFill>
            </a:endParaRPr>
          </a:p>
          <a:p>
            <a:pPr lvl="1">
              <a:buFont typeface="Arial" panose="020B0604020202020204" pitchFamily="34" charset="0"/>
              <a:buChar char="•"/>
            </a:pPr>
            <a:r>
              <a:rPr lang="en-US" altLang="en-US" sz="1800" b="1" u="sng" dirty="0">
                <a:solidFill>
                  <a:schemeClr val="tx1"/>
                </a:solidFill>
              </a:rPr>
              <a:t>Attendance and request queue in chat window, Stuart K </a:t>
            </a:r>
          </a:p>
          <a:p>
            <a:pPr lvl="4">
              <a:buFont typeface="Arial" panose="020B0604020202020204" pitchFamily="34" charset="0"/>
              <a:buChar char="•"/>
            </a:pPr>
            <a:endParaRPr lang="en-US" altLang="en-US" sz="1000" dirty="0"/>
          </a:p>
          <a:p>
            <a:pPr>
              <a:buFont typeface="Arial" panose="020B0604020202020204" pitchFamily="34" charset="0"/>
              <a:buChar char="•"/>
            </a:pPr>
            <a:r>
              <a:rPr lang="en-US" altLang="en-US" sz="1800" dirty="0"/>
              <a:t>Items from last week or new</a:t>
            </a:r>
          </a:p>
          <a:p>
            <a:pPr lvl="1">
              <a:spcBef>
                <a:spcPts val="0"/>
              </a:spcBef>
              <a:buFont typeface="Arial" panose="020B0604020202020204" pitchFamily="34" charset="0"/>
              <a:buChar char="•"/>
            </a:pPr>
            <a:r>
              <a:rPr lang="en-US" altLang="en-US" sz="1800" dirty="0">
                <a:solidFill>
                  <a:schemeClr val="tx1"/>
                </a:solidFill>
              </a:rPr>
              <a:t>EU Items </a:t>
            </a:r>
          </a:p>
          <a:p>
            <a:pPr lvl="1">
              <a:spcBef>
                <a:spcPts val="0"/>
              </a:spcBef>
              <a:buFont typeface="Arial" panose="020B0604020202020204" pitchFamily="34" charset="0"/>
              <a:buChar char="•"/>
            </a:pPr>
            <a:r>
              <a:rPr lang="en-US" altLang="en-US" sz="1800" dirty="0">
                <a:solidFill>
                  <a:schemeClr val="tx1"/>
                </a:solidFill>
              </a:rPr>
              <a:t>Other Regions Items (Mexico, Australia, APAC update)</a:t>
            </a:r>
          </a:p>
          <a:p>
            <a:pPr lvl="1">
              <a:spcBef>
                <a:spcPts val="0"/>
              </a:spcBef>
              <a:buFont typeface="Arial" panose="020B0604020202020204" pitchFamily="34" charset="0"/>
              <a:buChar char="•"/>
            </a:pPr>
            <a:r>
              <a:rPr lang="en-US" altLang="en-US" sz="1800" dirty="0">
                <a:solidFill>
                  <a:schemeClr val="tx1"/>
                </a:solidFill>
              </a:rPr>
              <a:t>ITU-R Items (WP 5D update and WRC-23 AIs)</a:t>
            </a:r>
          </a:p>
          <a:p>
            <a:pPr lvl="1">
              <a:spcBef>
                <a:spcPts val="0"/>
              </a:spcBef>
              <a:buFont typeface="Arial" panose="020B0604020202020204" pitchFamily="34" charset="0"/>
              <a:buChar char="•"/>
            </a:pPr>
            <a:r>
              <a:rPr lang="en-US" altLang="en-US" sz="1800" dirty="0">
                <a:solidFill>
                  <a:schemeClr val="tx1"/>
                </a:solidFill>
              </a:rPr>
              <a:t>FCC FNPRM on 5.9GHz</a:t>
            </a:r>
          </a:p>
          <a:p>
            <a:pPr lvl="1">
              <a:spcBef>
                <a:spcPts val="0"/>
              </a:spcBef>
              <a:buFont typeface="Arial" panose="020B0604020202020204" pitchFamily="34" charset="0"/>
              <a:buChar char="•"/>
            </a:pPr>
            <a:r>
              <a:rPr lang="en-US" altLang="en-US" sz="1800" dirty="0">
                <a:solidFill>
                  <a:schemeClr val="tx1"/>
                </a:solidFill>
              </a:rPr>
              <a:t>FCC 6GHz MSG update</a:t>
            </a:r>
          </a:p>
          <a:p>
            <a:pPr lvl="1">
              <a:spcBef>
                <a:spcPts val="0"/>
              </a:spcBef>
              <a:buFont typeface="Arial" panose="020B0604020202020204" pitchFamily="34" charset="0"/>
              <a:buChar char="•"/>
            </a:pPr>
            <a:r>
              <a:rPr lang="en-US" altLang="en-US" sz="1800" dirty="0">
                <a:solidFill>
                  <a:schemeClr val="tx1"/>
                </a:solidFill>
              </a:rPr>
              <a:t>General Discussion Items (straw polls)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Actions Required</a:t>
            </a:r>
          </a:p>
          <a:p>
            <a:pPr lvl="1">
              <a:spcBef>
                <a:spcPts val="0"/>
              </a:spcBef>
              <a:buFont typeface="Arial" panose="020B0604020202020204" pitchFamily="34" charset="0"/>
              <a:buChar char="•"/>
            </a:pPr>
            <a:r>
              <a:rPr lang="en-US" altLang="en-US" sz="1400" dirty="0"/>
              <a:t>Anything new today</a:t>
            </a:r>
          </a:p>
          <a:p>
            <a:pPr>
              <a:spcBef>
                <a:spcPts val="0"/>
              </a:spcBef>
              <a:buFont typeface="Arial" panose="020B0604020202020204" pitchFamily="34" charset="0"/>
              <a:buChar char="•"/>
            </a:pPr>
            <a:r>
              <a:rPr lang="en-US" altLang="en-US" sz="1800" dirty="0"/>
              <a:t>AOB</a:t>
            </a:r>
          </a:p>
          <a:p>
            <a:pPr>
              <a:spcBef>
                <a:spcPts val="0"/>
              </a:spcBef>
              <a:buFont typeface="Arial" panose="020B0604020202020204" pitchFamily="34" charset="0"/>
              <a:buChar char="•"/>
            </a:pPr>
            <a:r>
              <a:rPr lang="en-US" altLang="en-US" sz="1800" dirty="0"/>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#108, 7-11Dec20</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Have planned for 6 GHz work, 20 and 30 </a:t>
            </a:r>
            <a:r>
              <a:rPr lang="en-US" sz="1600" dirty="0">
                <a:solidFill>
                  <a:schemeClr val="tx1"/>
                </a:solidFill>
                <a:ea typeface="Calibri" panose="020F0502020204030204" pitchFamily="34" charset="0"/>
              </a:rPr>
              <a:t>Nov</a:t>
            </a:r>
            <a:r>
              <a:rPr lang="en-US" sz="1600" dirty="0">
                <a:solidFill>
                  <a:schemeClr val="tx1"/>
                </a:solidFill>
                <a:effectLst/>
                <a:ea typeface="Calibri" panose="020F0502020204030204" pitchFamily="34" charset="0"/>
              </a:rPr>
              <a:t> calls, getting ready for meeting #108. </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Bran had one resolution meeting regarding "meeting minutes" since last week.</a:t>
            </a:r>
          </a:p>
          <a:p>
            <a:pPr lvl="1">
              <a:spcBef>
                <a:spcPts val="0"/>
              </a:spcBef>
              <a:buFont typeface="Arial" panose="020B0604020202020204" pitchFamily="34" charset="0"/>
              <a:buChar char="•"/>
            </a:pPr>
            <a:endParaRPr lang="en-US" sz="1600" dirty="0">
              <a:solidFill>
                <a:schemeClr val="tx1"/>
              </a:solidFill>
              <a:effectLst/>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ffectLst/>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05nov20: Looking at meetings in 2021, preparing for in the ETSI HQs if possible, </a:t>
            </a:r>
            <a:r>
              <a:rPr lang="en-US" sz="1600" dirty="0">
                <a:solidFill>
                  <a:schemeClr val="tx1"/>
                </a:solidFill>
                <a:ea typeface="Calibri" panose="020F0502020204030204" pitchFamily="34" charset="0"/>
              </a:rPr>
              <a:t>electronic likely,</a:t>
            </a:r>
            <a:endParaRPr lang="en-US" sz="1600" dirty="0">
              <a:solidFill>
                <a:schemeClr val="tx1"/>
              </a:solidFill>
              <a:effectLst/>
              <a:ea typeface="Calibri" panose="020F0502020204030204" pitchFamily="34" charset="0"/>
            </a:endParaRP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5 &amp; 6 GHz stds are progressing.   Goal is to get into ENAP next year with the 5 GHz std. </a:t>
            </a:r>
            <a:r>
              <a:rPr lang="en-US" sz="1400" dirty="0">
                <a:solidFill>
                  <a:schemeClr val="tx1"/>
                </a:solidFill>
                <a:effectLst/>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6 GHz std, folks are anxious to finish up and get into ENAP soon.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First 60 GHz std sent to ENAP.  </a:t>
            </a:r>
          </a:p>
          <a:p>
            <a:pPr lvl="2">
              <a:spcBef>
                <a:spcPts val="0"/>
              </a:spcBef>
              <a:buFont typeface="Arial" panose="020B0604020202020204" pitchFamily="34" charset="0"/>
              <a:buChar char="•"/>
            </a:pPr>
            <a:r>
              <a:rPr lang="en-US" sz="1400" dirty="0">
                <a:solidFill>
                  <a:schemeClr val="tx1"/>
                </a:solidFill>
                <a:effectLst/>
                <a:ea typeface="Calibri" panose="020F0502020204030204" pitchFamily="34" charset="0"/>
              </a:rPr>
              <a:t>2 more 60 GHz stds being worked on .  CEPT calls then C2 and C3.   </a:t>
            </a:r>
          </a:p>
          <a:p>
            <a:pPr lvl="2">
              <a:spcBef>
                <a:spcPts val="0"/>
              </a:spcBef>
              <a:buFont typeface="Arial" panose="020B0604020202020204" pitchFamily="34" charset="0"/>
              <a:buChar char="•"/>
            </a:pPr>
            <a:r>
              <a:rPr lang="en-US" sz="1400" dirty="0">
                <a:solidFill>
                  <a:schemeClr val="tx1"/>
                </a:solidFill>
                <a:effectLst/>
                <a:ea typeface="Calibri" panose="020F0502020204030204" pitchFamily="34" charset="0"/>
              </a:rPr>
              <a:t>Suggested for all to review 802.11 </a:t>
            </a:r>
            <a:r>
              <a:rPr lang="en-US" sz="1400" dirty="0" err="1">
                <a:solidFill>
                  <a:schemeClr val="tx1"/>
                </a:solidFill>
                <a:effectLst/>
                <a:ea typeface="Calibri" panose="020F0502020204030204" pitchFamily="34" charset="0"/>
              </a:rPr>
              <a:t>Coex</a:t>
            </a:r>
            <a:r>
              <a:rPr lang="en-US" sz="1400" dirty="0">
                <a:solidFill>
                  <a:schemeClr val="tx1"/>
                </a:solidFill>
                <a:effectLst/>
                <a:ea typeface="Calibri" panose="020F0502020204030204" pitchFamily="34" charset="0"/>
              </a:rPr>
              <a:t> Agenda 11-20/1620 (latest) has many ETSI references.</a:t>
            </a:r>
          </a:p>
          <a:p>
            <a:pPr marL="857250" lvl="2" indent="0">
              <a:spcBef>
                <a:spcPts val="0"/>
              </a:spcBef>
            </a:pPr>
            <a:endParaRPr lang="en-US" sz="1200" dirty="0">
              <a:solidFill>
                <a:schemeClr val="tx1"/>
              </a:solidFill>
            </a:endParaRPr>
          </a:p>
          <a:p>
            <a:pPr marL="857250" lvl="2" indent="0">
              <a:spcBef>
                <a:spcPts val="0"/>
              </a:spcBef>
            </a:pPr>
            <a:endParaRPr lang="en-US" sz="1200" dirty="0">
              <a:solidFill>
                <a:schemeClr val="tx1"/>
              </a:solidFill>
            </a:endParaRPr>
          </a:p>
          <a:p>
            <a:pPr marL="857250" lvl="2" indent="0">
              <a:spcBef>
                <a:spcPts val="0"/>
              </a:spcBef>
            </a:pPr>
            <a:endParaRPr lang="en-US" sz="1200" dirty="0">
              <a:solidFill>
                <a:schemeClr val="tx1"/>
              </a:solidFill>
            </a:endParaRPr>
          </a:p>
          <a:p>
            <a:pPr marL="857250" lvl="2" indent="0">
              <a:spcBef>
                <a:spcPts val="0"/>
              </a:spcBef>
            </a:pPr>
            <a:endParaRPr lang="en-US" sz="1200" dirty="0">
              <a:solidFill>
                <a:schemeClr val="tx1"/>
              </a:solidFill>
            </a:endParaRPr>
          </a:p>
          <a:p>
            <a:pPr marL="857250" lvl="2" indent="0">
              <a:spcBef>
                <a:spcPts val="0"/>
              </a:spcBef>
            </a:pPr>
            <a:r>
              <a:rPr lang="en-US" sz="1200" dirty="0">
                <a:solidFill>
                  <a:schemeClr val="tx1"/>
                </a:solidFill>
              </a:rPr>
              <a:t> </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03-06Nov20  (last week) </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to share today</a:t>
            </a:r>
            <a:r>
              <a:rPr lang="en-US" sz="1200" dirty="0">
                <a:solidFill>
                  <a:schemeClr val="bg1">
                    <a:lumMod val="75000"/>
                  </a:schemeClr>
                </a:solidFill>
              </a:rPr>
              <a:t> </a:t>
            </a:r>
          </a:p>
          <a:p>
            <a:pPr marL="457200" lvl="1" indent="0">
              <a:spcBef>
                <a:spcPts val="0"/>
              </a:spcBef>
            </a:pPr>
            <a:endParaRPr lang="en-US" sz="1200" dirty="0">
              <a:solidFill>
                <a:schemeClr val="bg1">
                  <a:lumMod val="75000"/>
                </a:schemeClr>
              </a:solidFill>
            </a:endParaRP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next  call, n/a</a:t>
            </a: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endParaRPr lang="en-US" sz="16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1061591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943750"/>
            <a:ext cx="8378520" cy="5219040"/>
          </a:xfrm>
        </p:spPr>
        <p:txBody>
          <a:bodyPr/>
          <a:lstStyle/>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(themselves) next call, #54 Plenary, </a:t>
            </a:r>
            <a:r>
              <a:rPr lang="en-US" sz="1400" dirty="0">
                <a:solidFill>
                  <a:schemeClr val="accent1">
                    <a:lumMod val="50000"/>
                  </a:schemeClr>
                </a:solidFill>
              </a:rPr>
              <a:t>16-20Nov20 	</a:t>
            </a:r>
            <a:r>
              <a:rPr lang="en-US" sz="1400" dirty="0">
                <a:solidFill>
                  <a:schemeClr val="tx1"/>
                </a:solidFill>
              </a:rPr>
              <a:t>		(#55, 02-05Mar21)</a:t>
            </a:r>
            <a:endParaRPr lang="en-US" sz="1400" u="sng" dirty="0">
              <a:solidFill>
                <a:schemeClr val="tx1"/>
              </a:solidFill>
            </a:endParaRPr>
          </a:p>
          <a:p>
            <a:pPr>
              <a:buFont typeface="Wingdings" panose="05000000000000000000" pitchFamily="2" charset="2"/>
              <a:buChar char="v"/>
            </a:pPr>
            <a:r>
              <a:rPr lang="en-US" sz="1600" u="sng" dirty="0">
                <a:solidFill>
                  <a:schemeClr val="tx1"/>
                </a:solidFill>
              </a:rPr>
              <a:t>All paths are heading to be done before RSC (EC votes included) 10Dec20, with final decisions.  This is to make standards in the OJEU in April2021. </a:t>
            </a:r>
          </a:p>
          <a:p>
            <a:pPr>
              <a:buFont typeface="Wingdings" panose="05000000000000000000" pitchFamily="2" charset="2"/>
              <a:buChar char="v"/>
            </a:pPr>
            <a:r>
              <a:rPr lang="en-US" sz="1600" u="sng" dirty="0">
                <a:solidFill>
                  <a:schemeClr val="accent1">
                    <a:lumMod val="50000"/>
                  </a:schemeClr>
                </a:solidFill>
              </a:rPr>
              <a:t>Nice summary from 802.11 on status in CEPT on 6GHz:</a:t>
            </a:r>
          </a:p>
          <a:p>
            <a:pPr lvl="1">
              <a:buFont typeface="Arial" panose="020B0604020202020204" pitchFamily="34" charset="0"/>
              <a:buChar char="•"/>
            </a:pPr>
            <a:r>
              <a:rPr lang="en-US" sz="1600" dirty="0">
                <a:solidFill>
                  <a:schemeClr val="tx1"/>
                </a:solidFill>
                <a:hlinkClick r:id="rId4"/>
              </a:rPr>
              <a:t>https://mentor.ieee.org/802.11/dcn/20/11-20-1755-00-coex-6ghz-update-cept.pptx</a:t>
            </a:r>
            <a:r>
              <a:rPr lang="en-US" sz="1600" dirty="0">
                <a:solidFill>
                  <a:schemeClr val="tx1"/>
                </a:solidFill>
              </a:rPr>
              <a:t> </a:t>
            </a:r>
          </a:p>
          <a:p>
            <a:pPr lvl="1">
              <a:buFont typeface="Arial" panose="020B0604020202020204" pitchFamily="34" charset="0"/>
              <a:buChar char="•"/>
            </a:pPr>
            <a:r>
              <a:rPr lang="en-US" sz="1600" dirty="0">
                <a:solidFill>
                  <a:schemeClr val="tx1"/>
                </a:solidFill>
                <a:effectLst/>
                <a:ea typeface="Calibri" panose="020F0502020204030204" pitchFamily="34" charset="0"/>
              </a:rPr>
              <a:t>802.11 </a:t>
            </a:r>
            <a:r>
              <a:rPr lang="en-US" sz="1600" dirty="0" err="1">
                <a:solidFill>
                  <a:schemeClr val="tx1"/>
                </a:solidFill>
                <a:effectLst/>
                <a:ea typeface="Calibri" panose="020F0502020204030204" pitchFamily="34" charset="0"/>
              </a:rPr>
              <a:t>Coex</a:t>
            </a:r>
            <a:r>
              <a:rPr lang="en-US" sz="1600" dirty="0">
                <a:solidFill>
                  <a:schemeClr val="tx1"/>
                </a:solidFill>
                <a:effectLst/>
                <a:ea typeface="Calibri" panose="020F0502020204030204" pitchFamily="34" charset="0"/>
              </a:rPr>
              <a:t> Agenda 11-20/1620 (latest) has many ETSI references </a:t>
            </a:r>
          </a:p>
          <a:p>
            <a:pPr>
              <a:buFont typeface="Arial" panose="020B0604020202020204" pitchFamily="34" charset="0"/>
              <a:buChar char="•"/>
            </a:pPr>
            <a:r>
              <a:rPr lang="en-US" sz="1600" dirty="0">
                <a:solidFill>
                  <a:schemeClr val="accent5">
                    <a:lumMod val="50000"/>
                  </a:schemeClr>
                </a:solidFill>
              </a:rPr>
              <a:t>Very informative &gt;&gt; </a:t>
            </a:r>
            <a:r>
              <a:rPr lang="en-US" sz="1600" b="0" dirty="0">
                <a:solidFill>
                  <a:schemeClr val="tx1"/>
                </a:solidFill>
              </a:rPr>
              <a:t>DSA 6 GHz </a:t>
            </a:r>
            <a:r>
              <a:rPr lang="en-US" sz="1600" b="0" dirty="0">
                <a:solidFill>
                  <a:schemeClr val="tx1"/>
                </a:solidFill>
                <a:hlinkClick r:id="rId5"/>
              </a:rPr>
              <a:t>https://youtu.be/KWoHMosFCZM</a:t>
            </a:r>
            <a:endParaRPr lang="en-US" sz="1600" b="0" dirty="0">
              <a:solidFill>
                <a:schemeClr val="tx1"/>
              </a:solidFill>
            </a:endParaRPr>
          </a:p>
          <a:p>
            <a:pPr lvl="1">
              <a:buFont typeface="Arial" panose="020B0604020202020204" pitchFamily="34" charset="0"/>
              <a:buChar char="•"/>
            </a:pPr>
            <a:r>
              <a:rPr lang="en-US" sz="1600" b="0" dirty="0">
                <a:solidFill>
                  <a:schemeClr val="tx1"/>
                </a:solidFill>
              </a:rPr>
              <a:t>DSA slides are at:  </a:t>
            </a:r>
            <a:r>
              <a:rPr lang="en-US" sz="1600" b="0" dirty="0">
                <a:solidFill>
                  <a:schemeClr val="tx1"/>
                </a:solidFill>
                <a:hlinkClick r:id="rId6"/>
              </a:rPr>
              <a:t>http://dynamicspectrumalliance.org/wp-content/uploads/2020/11/5-Economic-and-Social-Impact-of-Unlicensed-Access-in-6-GHz-Band.pdf</a:t>
            </a:r>
            <a:r>
              <a:rPr lang="en-US" sz="1600" b="0" dirty="0">
                <a:solidFill>
                  <a:schemeClr val="tx1"/>
                </a:solidFill>
              </a:rPr>
              <a:t> </a:t>
            </a:r>
          </a:p>
          <a:p>
            <a:pPr lvl="1">
              <a:buFont typeface="Arial" panose="020B0604020202020204" pitchFamily="34" charset="0"/>
              <a:buChar char="•"/>
            </a:pPr>
            <a:r>
              <a:rPr lang="en-US" sz="1600" dirty="0">
                <a:solidFill>
                  <a:schemeClr val="tx1"/>
                </a:solidFill>
              </a:rPr>
              <a:t>Videos are posted now and can hear/see the details and the notable discussions.</a:t>
            </a:r>
          </a:p>
          <a:p>
            <a:pPr lvl="2">
              <a:buFont typeface="Arial" panose="020B0604020202020204" pitchFamily="34" charset="0"/>
              <a:buChar char="•"/>
            </a:pPr>
            <a:r>
              <a:rPr lang="en-US" sz="1600" dirty="0">
                <a:solidFill>
                  <a:schemeClr val="tx1"/>
                </a:solidFill>
                <a:hlinkClick r:id="rId7"/>
              </a:rPr>
              <a:t>http://dynamicspectrumalliance.org/global-summit/</a:t>
            </a:r>
            <a:r>
              <a:rPr lang="en-US" sz="1600" dirty="0">
                <a:solidFill>
                  <a:schemeClr val="tx1"/>
                </a:solidFill>
              </a:rPr>
              <a:t>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8"/>
              </a:rPr>
              <a:t>&lt;WGSE&gt;</a:t>
            </a:r>
            <a:r>
              <a:rPr lang="en-US" altLang="en-US" sz="1600" b="0" dirty="0"/>
              <a:t> </a:t>
            </a:r>
            <a:r>
              <a:rPr lang="en-US" altLang="en-US" sz="1600" dirty="0"/>
              <a:t>next call/meeting  </a:t>
            </a:r>
            <a:r>
              <a:rPr lang="en-US" sz="1600" dirty="0"/>
              <a:t>#87,  11-15Jan21 </a:t>
            </a:r>
            <a:endParaRPr lang="en-US" sz="1600" dirty="0">
              <a:highlight>
                <a:srgbClr val="FFFF00"/>
              </a:highlight>
            </a:endParaRP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9"/>
              </a:rPr>
              <a:t>&lt;SE45&gt;</a:t>
            </a:r>
            <a:r>
              <a:rPr lang="en-US" altLang="en-US" sz="1600" b="0" dirty="0"/>
              <a:t> </a:t>
            </a:r>
            <a:r>
              <a:rPr lang="en-US" altLang="en-US" sz="1600" dirty="0"/>
              <a:t>next call/meeting: none</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10"/>
              </a:rPr>
              <a:t>&lt;WGFM&gt;</a:t>
            </a:r>
            <a:r>
              <a:rPr lang="en-US" altLang="en-US" sz="1600" b="0" dirty="0"/>
              <a:t>  </a:t>
            </a:r>
            <a:r>
              <a:rPr lang="en-US" altLang="en-US" sz="1600" dirty="0">
                <a:solidFill>
                  <a:schemeClr val="tx1"/>
                </a:solidFill>
              </a:rPr>
              <a:t>next meeting #98, 8-12Feb21</a:t>
            </a:r>
            <a:endParaRPr lang="en-US" altLang="en-US" sz="1600" b="0" dirty="0">
              <a:solidFill>
                <a:schemeClr val="tx1"/>
              </a:solidFill>
            </a:endParaRP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11"/>
              </a:rPr>
              <a:t>&lt;FM57&gt;</a:t>
            </a:r>
            <a:r>
              <a:rPr lang="en-US" altLang="en-US" sz="1600" b="0" dirty="0"/>
              <a:t>  </a:t>
            </a:r>
            <a:r>
              <a:rPr lang="en-US" altLang="en-US" sz="1600" dirty="0"/>
              <a:t>next call #13, </a:t>
            </a:r>
            <a:r>
              <a:rPr lang="en-US" sz="1600" dirty="0">
                <a:sym typeface="Wingdings" panose="05000000000000000000" pitchFamily="2" charset="2"/>
              </a:rPr>
              <a:t>18-21Jan21  				(#14, 12-15Apr21)</a:t>
            </a:r>
            <a:endParaRPr lang="en-US" sz="1400" dirty="0">
              <a:sym typeface="Wingdings" panose="05000000000000000000" pitchFamily="2" charset="2"/>
            </a:endParaRPr>
          </a:p>
          <a:p>
            <a:pPr lvl="1">
              <a:spcBef>
                <a:spcPts val="0"/>
              </a:spcBef>
              <a:buFont typeface="Arial" panose="020B0604020202020204" pitchFamily="34" charset="0"/>
              <a:buChar char="•"/>
            </a:pPr>
            <a:r>
              <a:rPr lang="en-US" sz="1600" dirty="0">
                <a:effectLst/>
                <a:ea typeface="Calibri" panose="020F0502020204030204" pitchFamily="34" charset="0"/>
              </a:rPr>
              <a:t> </a:t>
            </a:r>
            <a:r>
              <a:rPr lang="en-US" sz="1400" dirty="0">
                <a:effectLst/>
                <a:ea typeface="Calibri" panose="020F0502020204030204" pitchFamily="34" charset="0"/>
              </a:rPr>
              <a:t>15Oct: Posting drafts into WGFM, FR and DE put in for no country capability, Sweden agreed. </a:t>
            </a:r>
          </a:p>
          <a:p>
            <a:pPr lvl="2">
              <a:spcBef>
                <a:spcPts val="0"/>
              </a:spcBef>
              <a:buFont typeface="Arial" panose="020B0604020202020204" pitchFamily="34" charset="0"/>
              <a:buChar char="•"/>
            </a:pPr>
            <a:r>
              <a:rPr lang="en-US" sz="1400" dirty="0">
                <a:ea typeface="Calibri" panose="020F0502020204030204" pitchFamily="34" charset="0"/>
              </a:rPr>
              <a:t>UK contribution offering OOBE limits, if no agreement on what came out of FM57. </a:t>
            </a:r>
            <a:endParaRPr lang="en-US" sz="14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512367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6795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rgbClr val="000000"/>
                </a:solidFill>
                <a:effectLst/>
                <a:ea typeface="Times New Roman" panose="02020603050405020304" pitchFamily="18" charset="0"/>
                <a:cs typeface="Times New Roman" panose="02020603050405020304" pitchFamily="18" charset="0"/>
              </a:rPr>
              <a:t>Mexico IFT </a:t>
            </a:r>
            <a:r>
              <a:rPr lang="en-US" sz="1800" b="0" dirty="0">
                <a:solidFill>
                  <a:srgbClr val="000000"/>
                </a:solidFill>
                <a:effectLst/>
                <a:ea typeface="Times New Roman" panose="02020603050405020304" pitchFamily="18" charset="0"/>
                <a:cs typeface="Times New Roman" panose="02020603050405020304" pitchFamily="18" charset="0"/>
              </a:rPr>
              <a:t>announced a public consultation concerning frequency band 5925 - 7125 MHz for unlicensed use such as for Wi-Fi 6E. </a:t>
            </a:r>
            <a:r>
              <a:rPr lang="en-US" sz="1800" b="0" dirty="0">
                <a:solidFill>
                  <a:srgbClr val="000000"/>
                </a:solidFill>
                <a:effectLst/>
                <a:ea typeface="Times New Roman" panose="02020603050405020304" pitchFamily="18" charset="0"/>
              </a:rPr>
              <a:t>The Spanish announcement is </a:t>
            </a:r>
            <a:r>
              <a:rPr lang="en-US" sz="1600" b="0" dirty="0">
                <a:solidFill>
                  <a:srgbClr val="0000FF"/>
                </a:solidFill>
                <a:effectLst/>
                <a:ea typeface="Times New Roman" panose="02020603050405020304" pitchFamily="18" charset="0"/>
                <a:hlinkClick r:id="rId3"/>
              </a:rPr>
              <a:t>http://www.ift.org.mx/industria/consultas-publicas/consulta-publica-de-integracion-del-cuestionario-sobre-la-banda-de-frecuencias-5925-7125-mhz</a:t>
            </a:r>
            <a:r>
              <a:rPr lang="en-US" sz="1600" b="0" dirty="0">
                <a:solidFill>
                  <a:srgbClr val="0000FF"/>
                </a:solidFill>
                <a:effectLst/>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600" dirty="0">
                <a:solidFill>
                  <a:srgbClr val="000000"/>
                </a:solidFill>
                <a:effectLst/>
                <a:ea typeface="Times New Roman" panose="02020603050405020304" pitchFamily="18" charset="0"/>
              </a:rPr>
              <a:t>Any interested parties can submit comments, opinions or suggestions to IFT at the address </a:t>
            </a:r>
            <a:r>
              <a:rPr lang="en-US" sz="1600" dirty="0">
                <a:solidFill>
                  <a:srgbClr val="4471C4"/>
                </a:solidFill>
                <a:effectLst/>
                <a:ea typeface="Times New Roman" panose="02020603050405020304" pitchFamily="18" charset="0"/>
              </a:rPr>
              <a:t>planeacion.espectro@ift.org.mx</a:t>
            </a:r>
            <a:r>
              <a:rPr lang="en-US" sz="1600" dirty="0">
                <a:solidFill>
                  <a:srgbClr val="000000"/>
                </a:solidFill>
                <a:effectLst/>
                <a:ea typeface="Times New Roman" panose="02020603050405020304" pitchFamily="18" charset="0"/>
              </a:rPr>
              <a:t>; </a:t>
            </a:r>
            <a:endParaRPr lang="en-US" sz="1600" b="1" dirty="0">
              <a:solidFill>
                <a:schemeClr val="tx1"/>
              </a:solidFill>
              <a:ea typeface="Times New Roman" panose="02020603050405020304" pitchFamily="18" charset="0"/>
              <a:cs typeface="+mn-cs"/>
            </a:endParaRPr>
          </a:p>
          <a:p>
            <a:pPr marL="400050" lvl="1">
              <a:spcBef>
                <a:spcPts val="0"/>
              </a:spcBef>
              <a:spcAft>
                <a:spcPts val="0"/>
              </a:spcAft>
              <a:buFont typeface="Arial" panose="020B0604020202020204" pitchFamily="34" charset="0"/>
              <a:buChar char="•"/>
            </a:pPr>
            <a:r>
              <a:rPr lang="en-US" sz="1600" b="1" cap="small" spc="25" dirty="0" err="1">
                <a:solidFill>
                  <a:srgbClr val="000000"/>
                </a:solidFill>
                <a:effectLst/>
                <a:cs typeface="Times New Roman" panose="02020603050405020304" pitchFamily="18" charset="0"/>
              </a:rPr>
              <a:t>Duración</a:t>
            </a:r>
            <a:r>
              <a:rPr lang="en-US" sz="1600" b="1" cap="small" spc="25" dirty="0">
                <a:solidFill>
                  <a:srgbClr val="000000"/>
                </a:solidFill>
                <a:effectLst/>
                <a:cs typeface="Times New Roman" panose="02020603050405020304" pitchFamily="18" charset="0"/>
              </a:rPr>
              <a:t> </a:t>
            </a:r>
            <a:r>
              <a:rPr lang="en-US" sz="1600" dirty="0">
                <a:solidFill>
                  <a:srgbClr val="000000"/>
                </a:solidFill>
                <a:effectLst/>
                <a:ea typeface="Times New Roman" panose="02020603050405020304" pitchFamily="18" charset="0"/>
                <a:cs typeface="Times New Roman" panose="02020603050405020304" pitchFamily="18" charset="0"/>
              </a:rPr>
              <a:t>Del 06 de </a:t>
            </a:r>
            <a:r>
              <a:rPr lang="en-US" sz="1600" dirty="0" err="1">
                <a:solidFill>
                  <a:srgbClr val="000000"/>
                </a:solidFill>
                <a:effectLst/>
                <a:ea typeface="Times New Roman" panose="02020603050405020304" pitchFamily="18" charset="0"/>
                <a:cs typeface="Times New Roman" panose="02020603050405020304" pitchFamily="18" charset="0"/>
              </a:rPr>
              <a:t>Noviembre</a:t>
            </a:r>
            <a:r>
              <a:rPr lang="en-US" sz="1600" dirty="0">
                <a:solidFill>
                  <a:srgbClr val="000000"/>
                </a:solidFill>
                <a:effectLst/>
                <a:ea typeface="Times New Roman" panose="02020603050405020304" pitchFamily="18" charset="0"/>
                <a:cs typeface="Times New Roman" panose="02020603050405020304" pitchFamily="18" charset="0"/>
              </a:rPr>
              <a:t> de 2020 al 18 de </a:t>
            </a:r>
            <a:r>
              <a:rPr lang="en-US" sz="1600" dirty="0" err="1">
                <a:solidFill>
                  <a:srgbClr val="000000"/>
                </a:solidFill>
                <a:effectLst/>
                <a:ea typeface="Times New Roman" panose="02020603050405020304" pitchFamily="18" charset="0"/>
                <a:cs typeface="Times New Roman" panose="02020603050405020304" pitchFamily="18" charset="0"/>
              </a:rPr>
              <a:t>Diciembre</a:t>
            </a:r>
            <a:r>
              <a:rPr lang="en-US" sz="1600" dirty="0">
                <a:solidFill>
                  <a:srgbClr val="000000"/>
                </a:solidFill>
                <a:effectLst/>
                <a:ea typeface="Times New Roman" panose="02020603050405020304" pitchFamily="18" charset="0"/>
                <a:cs typeface="Times New Roman" panose="02020603050405020304" pitchFamily="18" charset="0"/>
              </a:rPr>
              <a:t> de 2020(30 días </a:t>
            </a:r>
            <a:r>
              <a:rPr lang="en-US" sz="1600" dirty="0" err="1">
                <a:solidFill>
                  <a:srgbClr val="000000"/>
                </a:solidFill>
                <a:effectLst/>
                <a:ea typeface="Times New Roman" panose="02020603050405020304" pitchFamily="18" charset="0"/>
                <a:cs typeface="Times New Roman" panose="02020603050405020304" pitchFamily="18" charset="0"/>
              </a:rPr>
              <a:t>hábiles</a:t>
            </a:r>
            <a:r>
              <a:rPr lang="en-US" sz="1600" dirty="0">
                <a:solidFill>
                  <a:srgbClr val="000000"/>
                </a:solidFill>
                <a:effectLst/>
                <a:ea typeface="Times New Roman" panose="02020603050405020304" pitchFamily="18" charset="0"/>
                <a:cs typeface="Times New Roman" panose="02020603050405020304" pitchFamily="18" charset="0"/>
              </a:rPr>
              <a:t>)</a:t>
            </a:r>
            <a:endParaRPr lang="en-US" sz="1600" b="1" dirty="0">
              <a:ea typeface="Times New Roman" panose="02020603050405020304" pitchFamily="18" charset="0"/>
              <a:cs typeface="Times New Roman" panose="02020603050405020304" pitchFamily="18" charset="0"/>
            </a:endParaRPr>
          </a:p>
          <a:p>
            <a:pPr marL="1257300" lvl="3">
              <a:spcBef>
                <a:spcPts val="0"/>
              </a:spcBef>
              <a:spcAft>
                <a:spcPts val="0"/>
              </a:spcAft>
              <a:buFont typeface="Arial" panose="020B0604020202020204" pitchFamily="34" charset="0"/>
              <a:buChar char="•"/>
            </a:pPr>
            <a:endParaRPr lang="en-US" sz="1200" b="1" i="0" u="none" strike="noStrike" baseline="0" dirty="0">
              <a:solidFill>
                <a:srgbClr val="000000"/>
              </a:solidFill>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cs typeface="Times New Roman" panose="02020603050405020304" pitchFamily="18" charset="0"/>
              </a:rPr>
              <a:t>Australia A</a:t>
            </a:r>
            <a:r>
              <a:rPr lang="en-US" sz="1800" i="0" u="none" strike="noStrike" baseline="0" dirty="0">
                <a:solidFill>
                  <a:srgbClr val="000000"/>
                </a:solidFill>
              </a:rPr>
              <a:t>CMA</a:t>
            </a:r>
            <a:r>
              <a:rPr lang="en-US" sz="1800" b="0" i="0" u="none" strike="noStrike" baseline="0" dirty="0">
                <a:solidFill>
                  <a:srgbClr val="000000"/>
                </a:solidFill>
              </a:rPr>
              <a:t> is planning an update to their Radiocommunications standard for short range devices with regards to AS/NZS 4268 and its international alternative SRD standards.  ACMA proposes the allowance of new test methods from EN and FCC standards  </a:t>
            </a:r>
            <a:r>
              <a:rPr lang="en-US" sz="1600" b="0" dirty="0">
                <a:solidFill>
                  <a:schemeClr val="tx1"/>
                </a:solidFill>
                <a:hlinkClick r:id="rId4"/>
              </a:rPr>
              <a:t>https://www.acma.gov.au/consultations/2020-11/amendment-short-range-devices-standard-consultation-312020</a:t>
            </a:r>
            <a:r>
              <a:rPr lang="en-US" sz="1600" b="0" dirty="0"/>
              <a:t> </a:t>
            </a:r>
            <a:endParaRPr lang="en-US" sz="2000" b="0" dirty="0">
              <a:solidFill>
                <a:schemeClr val="tx1"/>
              </a:solidFill>
            </a:endParaRPr>
          </a:p>
          <a:p>
            <a:pPr marL="800100" lvl="2">
              <a:spcBef>
                <a:spcPts val="0"/>
              </a:spcBef>
              <a:spcAft>
                <a:spcPts val="0"/>
              </a:spcAft>
              <a:buFont typeface="Arial" panose="020B0604020202020204" pitchFamily="34" charset="0"/>
              <a:buChar char="•"/>
            </a:pPr>
            <a:r>
              <a:rPr lang="en-US" sz="1600" b="0" i="0" u="none" strike="noStrike" baseline="0" dirty="0">
                <a:solidFill>
                  <a:srgbClr val="000000"/>
                </a:solidFill>
              </a:rPr>
              <a:t>The public consultation is open until 18th December 2020. Any interested parties may submit comments, opinions or suggestions to ACMA </a:t>
            </a:r>
            <a:r>
              <a:rPr lang="en-US" sz="1600" b="0" i="0" u="none" strike="noStrike" baseline="0" dirty="0">
                <a:solidFill>
                  <a:srgbClr val="0462C1"/>
                </a:solidFill>
                <a:hlinkClick r:id="rId5"/>
              </a:rPr>
              <a:t>here</a:t>
            </a:r>
            <a:r>
              <a:rPr lang="en-US" sz="1600" b="0" i="0" u="none" strike="noStrike" baseline="0" dirty="0">
                <a:solidFill>
                  <a:srgbClr val="0462C1"/>
                </a:solidFill>
              </a:rPr>
              <a:t> </a:t>
            </a:r>
            <a:r>
              <a:rPr lang="en-US" sz="1600" b="0" i="0" u="none" strike="noStrike" baseline="0" dirty="0">
                <a:solidFill>
                  <a:srgbClr val="000000"/>
                </a:solidFill>
              </a:rPr>
              <a:t>before this date. </a:t>
            </a:r>
            <a:endParaRPr lang="en-US" sz="1600" dirty="0">
              <a:solidFill>
                <a:schemeClr val="tx1"/>
              </a:solidFill>
            </a:endParaRPr>
          </a:p>
          <a:p>
            <a:pPr marL="1257300" lvl="3">
              <a:spcBef>
                <a:spcPts val="0"/>
              </a:spcBef>
              <a:spcAft>
                <a:spcPts val="0"/>
              </a:spcAft>
              <a:buFont typeface="Arial" panose="020B0604020202020204" pitchFamily="34" charset="0"/>
              <a:buChar char="•"/>
            </a:pPr>
            <a:endParaRPr lang="en-US" sz="12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APAC update</a:t>
            </a:r>
          </a:p>
          <a:p>
            <a:pPr marL="400050" lvl="1">
              <a:spcBef>
                <a:spcPts val="0"/>
              </a:spcBef>
              <a:spcAft>
                <a:spcPts val="0"/>
              </a:spcAft>
              <a:buFont typeface="Arial" panose="020B0604020202020204" pitchFamily="34" charset="0"/>
              <a:buChar char="•"/>
            </a:pPr>
            <a:r>
              <a:rPr lang="en-US" sz="1600" dirty="0">
                <a:hlinkClick r:id="rId6"/>
              </a:rPr>
              <a:t>https://mentor.ieee.org/802.18/dcn/20/18-20-0149-01-0000-apac-update-november-2020.pptx</a:t>
            </a: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17757766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458200" cy="5463999"/>
          </a:xfrm>
        </p:spPr>
        <p:txBody>
          <a:bodyPr/>
          <a:lstStyle/>
          <a:p>
            <a:pPr marL="285750">
              <a:buFont typeface="Arial" panose="020B0604020202020204" pitchFamily="34" charset="0"/>
              <a:buChar char="•"/>
            </a:pPr>
            <a:r>
              <a:rPr lang="en-US" sz="1800" b="0" dirty="0">
                <a:solidFill>
                  <a:schemeClr val="tx1"/>
                </a:solidFill>
              </a:rPr>
              <a:t> From </a:t>
            </a:r>
            <a:r>
              <a:rPr lang="en-US" sz="1800" b="0" dirty="0">
                <a:solidFill>
                  <a:schemeClr val="tx1"/>
                </a:solidFill>
                <a:hlinkClick r:id="rId3"/>
              </a:rPr>
              <a:t>WP 5D</a:t>
            </a:r>
            <a:r>
              <a:rPr lang="en-US" sz="1800" b="0" dirty="0">
                <a:solidFill>
                  <a:schemeClr val="tx1"/>
                </a:solidFill>
              </a:rPr>
              <a:t> call in October</a:t>
            </a:r>
            <a:endParaRPr lang="en-US" sz="1800" b="0" i="0" dirty="0">
              <a:solidFill>
                <a:srgbClr val="444444"/>
              </a:solidFill>
              <a:effectLst/>
            </a:endParaRPr>
          </a:p>
          <a:p>
            <a:pPr marL="685800" lvl="1">
              <a:spcBef>
                <a:spcPts val="0"/>
              </a:spcBef>
              <a:buFont typeface="Arial" panose="020B0604020202020204" pitchFamily="34" charset="0"/>
              <a:buChar char="•"/>
            </a:pPr>
            <a:r>
              <a:rPr lang="en-US" sz="1800" b="0" dirty="0">
                <a:solidFill>
                  <a:schemeClr val="tx1"/>
                </a:solidFill>
              </a:rPr>
              <a:t>Preparing liaisons to </a:t>
            </a:r>
            <a:r>
              <a:rPr lang="en-US" sz="1800" dirty="0"/>
              <a:t> 7B, 5B, 5C, 3K, 3M, and 7C.   (More in the minutes)</a:t>
            </a:r>
            <a:endParaRPr lang="en-US" sz="1800" dirty="0">
              <a:solidFill>
                <a:schemeClr val="tx1"/>
              </a:solidFill>
            </a:endParaRPr>
          </a:p>
          <a:p>
            <a:pPr marL="685800" lvl="1">
              <a:spcBef>
                <a:spcPts val="0"/>
              </a:spcBef>
              <a:buFont typeface="Arial" panose="020B0604020202020204" pitchFamily="34" charset="0"/>
              <a:buChar char="•"/>
            </a:pPr>
            <a:r>
              <a:rPr lang="en-US" sz="1400" dirty="0"/>
              <a:t>To WP7C that the decision whether or not to identify the frequency bands 6425 MHz-7025 MHz and 7025-7125 MHz for IMT will only be taken at WRC-23, and that the basis for this decision will be the sharing and compatibility studies between IMT and services to which the frequency bands are allocated on a primary basis, which is not the case for EESS (passive).</a:t>
            </a:r>
          </a:p>
          <a:p>
            <a:pPr marL="685800" lvl="1">
              <a:spcBef>
                <a:spcPts val="0"/>
              </a:spcBef>
              <a:buFont typeface="Arial" panose="020B0604020202020204" pitchFamily="34" charset="0"/>
              <a:buChar char="•"/>
            </a:pPr>
            <a:r>
              <a:rPr lang="en-US" sz="1400" dirty="0"/>
              <a:t>In addition, WP5D discussed on a contribution related to interference scenarios for studies between IMT and FSS, and the objectives of the technical studies. </a:t>
            </a:r>
          </a:p>
          <a:p>
            <a:pPr marL="1543050" lvl="3">
              <a:spcBef>
                <a:spcPts val="0"/>
              </a:spcBef>
              <a:buFont typeface="Arial" panose="020B0604020202020204" pitchFamily="34" charset="0"/>
              <a:buChar char="•"/>
            </a:pPr>
            <a:endParaRPr lang="en-US" sz="1000" dirty="0"/>
          </a:p>
          <a:p>
            <a:pPr marL="285750">
              <a:spcBef>
                <a:spcPts val="0"/>
              </a:spcBef>
              <a:buFont typeface="Arial" panose="020B0604020202020204" pitchFamily="34" charset="0"/>
              <a:buChar char="•"/>
            </a:pPr>
            <a:r>
              <a:rPr lang="en-US" sz="1800" b="0" dirty="0">
                <a:solidFill>
                  <a:schemeClr val="tx1"/>
                </a:solidFill>
              </a:rPr>
              <a:t>WRC-23 agenda items (pick this up before General Discussion items if time permits)</a:t>
            </a:r>
          </a:p>
          <a:p>
            <a:pPr lvl="1">
              <a:spcBef>
                <a:spcPts val="0"/>
              </a:spcBef>
              <a:buFont typeface="Arial" panose="020B0604020202020204" pitchFamily="34" charset="0"/>
              <a:buChar char="•"/>
            </a:pPr>
            <a:r>
              <a:rPr lang="en-US" sz="1600" dirty="0">
                <a:solidFill>
                  <a:schemeClr val="tx1"/>
                </a:solidFill>
              </a:rPr>
              <a:t>With 18-20/0107, will spend some time to continue to ID the AIs of interest to IEEE 802,  to form viewpoints.</a:t>
            </a:r>
          </a:p>
          <a:p>
            <a:pPr lvl="1">
              <a:spcBef>
                <a:spcPts val="0"/>
              </a:spcBef>
              <a:buFont typeface="Arial" panose="020B0604020202020204" pitchFamily="34" charset="0"/>
              <a:buChar char="•"/>
            </a:pPr>
            <a:r>
              <a:rPr lang="en-US" sz="1400" dirty="0">
                <a:solidFill>
                  <a:srgbClr val="00B0F0"/>
                </a:solidFill>
                <a:hlinkClick r:id="rId4"/>
              </a:rPr>
              <a:t>https://mentor.ieee.org/802.18/dcn/20/18-20-0107-00-0000-res-811-wrc-19-wrc-23-agenda-items.docx</a:t>
            </a:r>
            <a:r>
              <a:rPr lang="en-US" sz="1400" dirty="0">
                <a:solidFill>
                  <a:srgbClr val="00B0F0"/>
                </a:solidFill>
              </a:rPr>
              <a:t> </a:t>
            </a:r>
          </a:p>
          <a:p>
            <a:pPr lvl="2">
              <a:spcBef>
                <a:spcPts val="0"/>
              </a:spcBef>
              <a:buFont typeface="Arial" panose="020B0604020202020204" pitchFamily="34" charset="0"/>
              <a:buChar char="•"/>
            </a:pPr>
            <a:endParaRPr lang="en-US" sz="1200" u="sng" dirty="0">
              <a:solidFill>
                <a:schemeClr val="tx1"/>
              </a:solidFill>
            </a:endParaRPr>
          </a:p>
          <a:p>
            <a:pPr>
              <a:spcBef>
                <a:spcPts val="0"/>
              </a:spcBef>
              <a:buFont typeface="Arial" panose="020B0604020202020204" pitchFamily="34" charset="0"/>
              <a:buChar char="•"/>
            </a:pPr>
            <a:r>
              <a:rPr lang="en-US" sz="1600" b="0" u="sng" dirty="0">
                <a:solidFill>
                  <a:schemeClr val="tx1"/>
                </a:solidFill>
              </a:rPr>
              <a:t>APT</a:t>
            </a:r>
            <a:r>
              <a:rPr lang="en-US" sz="1600" u="sng" dirty="0">
                <a:solidFill>
                  <a:schemeClr val="tx1"/>
                </a:solidFill>
              </a:rPr>
              <a:t> </a:t>
            </a:r>
            <a:r>
              <a:rPr lang="en-US" sz="1600" b="0" dirty="0">
                <a:solidFill>
                  <a:schemeClr val="tx1"/>
                </a:solidFill>
              </a:rPr>
              <a:t>– WRC-23 prep - any feedback on 6GHz and 7GHz, 7025-7125MHz changes? </a:t>
            </a:r>
          </a:p>
          <a:p>
            <a:pPr lvl="1">
              <a:spcBef>
                <a:spcPts val="0"/>
              </a:spcBef>
              <a:buFont typeface="Arial" panose="020B0604020202020204" pitchFamily="34" charset="0"/>
              <a:buChar char="•"/>
            </a:pPr>
            <a:r>
              <a:rPr lang="en-US" sz="1600" b="1" u="sng" dirty="0">
                <a:solidFill>
                  <a:schemeClr val="tx1"/>
                </a:solidFill>
              </a:rPr>
              <a:t>Contributions are welcomed</a:t>
            </a:r>
            <a:r>
              <a:rPr lang="en-US" sz="1600" dirty="0">
                <a:solidFill>
                  <a:schemeClr val="tx1"/>
                </a:solidFill>
              </a:rPr>
              <a:t> and ne</a:t>
            </a:r>
            <a:r>
              <a:rPr lang="en-US" sz="1600" b="0" dirty="0">
                <a:solidFill>
                  <a:schemeClr val="tx1"/>
                </a:solidFill>
              </a:rPr>
              <a:t>xt meeting is in Ap</a:t>
            </a:r>
            <a:r>
              <a:rPr lang="en-US" sz="1600" dirty="0">
                <a:solidFill>
                  <a:schemeClr val="tx1"/>
                </a:solidFill>
              </a:rPr>
              <a:t>ril 2021. </a:t>
            </a:r>
          </a:p>
          <a:p>
            <a:pPr lvl="1">
              <a:spcBef>
                <a:spcPts val="0"/>
              </a:spcBef>
              <a:buFont typeface="Arial" panose="020B0604020202020204" pitchFamily="34" charset="0"/>
              <a:buChar char="•"/>
            </a:pPr>
            <a:r>
              <a:rPr lang="en-US" sz="1600" dirty="0">
                <a:solidFill>
                  <a:schemeClr val="tx1"/>
                </a:solidFill>
              </a:rPr>
              <a:t>IEEE 802 should consider a contribution to APT.  </a:t>
            </a:r>
          </a:p>
          <a:p>
            <a:pPr lvl="1">
              <a:spcBef>
                <a:spcPts val="0"/>
              </a:spcBef>
              <a:buFont typeface="Arial" panose="020B0604020202020204" pitchFamily="34" charset="0"/>
              <a:buChar char="•"/>
            </a:pPr>
            <a:r>
              <a:rPr lang="en-US" sz="1600" b="0" dirty="0">
                <a:solidFill>
                  <a:srgbClr val="00B0F0"/>
                </a:solidFill>
              </a:rPr>
              <a:t>All – consider and pass along some basic text for the start of a contribution to APG for their WRC-23 prep on the 6GHz band from our viewpoint to be considered. </a:t>
            </a:r>
          </a:p>
          <a:p>
            <a:pPr lvl="1">
              <a:spcBef>
                <a:spcPts val="0"/>
              </a:spcBef>
              <a:buFont typeface="Arial" panose="020B0604020202020204" pitchFamily="34" charset="0"/>
              <a:buChar char="•"/>
            </a:pPr>
            <a:r>
              <a:rPr lang="en-US" sz="1600" b="0" dirty="0">
                <a:solidFill>
                  <a:schemeClr val="tx1"/>
                </a:solidFill>
              </a:rPr>
              <a:t>Need to get IEEE 802 recognized by APT as an organization for comments.</a:t>
            </a:r>
          </a:p>
          <a:p>
            <a:pPr lvl="1">
              <a:spcBef>
                <a:spcPts val="0"/>
              </a:spcBef>
              <a:buFont typeface="Arial" panose="020B0604020202020204" pitchFamily="34" charset="0"/>
              <a:buChar char="•"/>
            </a:pPr>
            <a:r>
              <a:rPr lang="en-US" sz="1600" dirty="0">
                <a:solidFill>
                  <a:schemeClr val="tx1"/>
                </a:solidFill>
              </a:rPr>
              <a:t>Could we attend virtually, may have a better impact on our comments?   </a:t>
            </a:r>
          </a:p>
          <a:p>
            <a:pPr lvl="1">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5920917"/>
            <a:ext cx="8052782" cy="553998"/>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400" b="0" dirty="0">
                <a:solidFill>
                  <a:schemeClr val="tx1"/>
                </a:solidFill>
              </a:rPr>
              <a:t>With 18-20/0107, we will over time </a:t>
            </a:r>
            <a:r>
              <a:rPr lang="en-US" sz="1400" dirty="0">
                <a:solidFill>
                  <a:schemeClr val="tx1"/>
                </a:solidFill>
              </a:rPr>
              <a:t>ID </a:t>
            </a:r>
            <a:r>
              <a:rPr lang="en-US" sz="1400" b="0" dirty="0">
                <a:solidFill>
                  <a:schemeClr val="tx1"/>
                </a:solidFill>
              </a:rPr>
              <a:t>the Agenda Items of interest to IEEE 802,  to form viewpoints.     </a:t>
            </a:r>
          </a:p>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5" action="ppaction://hlinksldjump"/>
              </a:rPr>
              <a:t>see back up slides later</a:t>
            </a:r>
            <a:r>
              <a:rPr lang="en-US" sz="1200" dirty="0">
                <a:solidFill>
                  <a:schemeClr val="tx1"/>
                </a:solidFill>
                <a:hlinkClick r:id="rId5" action="ppaction://hlinksldjump"/>
              </a:rPr>
              <a:t>. </a:t>
            </a:r>
            <a:endParaRPr lang="en-US" sz="300" dirty="0"/>
          </a:p>
        </p:txBody>
      </p:sp>
    </p:spTree>
    <p:extLst>
      <p:ext uri="{BB962C8B-B14F-4D97-AF65-F5344CB8AC3E}">
        <p14:creationId xmlns:p14="http://schemas.microsoft.com/office/powerpoint/2010/main" val="24971806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FCC FNPRM 5.9 GHz</a:t>
            </a:r>
            <a:endParaRPr lang="en-US" sz="2400" dirty="0"/>
          </a:p>
        </p:txBody>
      </p:sp>
      <p:sp>
        <p:nvSpPr>
          <p:cNvPr id="3" name="Content Placeholder 2"/>
          <p:cNvSpPr>
            <a:spLocks noGrp="1"/>
          </p:cNvSpPr>
          <p:nvPr>
            <p:ph idx="1"/>
          </p:nvPr>
        </p:nvSpPr>
        <p:spPr>
          <a:xfrm>
            <a:off x="697851" y="1096022"/>
            <a:ext cx="8153400" cy="5379391"/>
          </a:xfrm>
        </p:spPr>
        <p:txBody>
          <a:bodyPr/>
          <a:lstStyle/>
          <a:p>
            <a:pPr marL="285750" marR="0" indent="-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The draft R&amp;O did come out (28Oct20) as predicted.</a:t>
            </a:r>
          </a:p>
          <a:p>
            <a:pPr marL="685800" lvl="1">
              <a:spcBef>
                <a:spcPts val="0"/>
              </a:spcBef>
              <a:spcAft>
                <a:spcPts val="0"/>
              </a:spcAft>
              <a:buFont typeface="Arial" panose="020B0604020202020204" pitchFamily="34" charset="0"/>
              <a:buChar char="•"/>
            </a:pPr>
            <a:r>
              <a:rPr lang="en-US" sz="1200" b="1" dirty="0">
                <a:solidFill>
                  <a:srgbClr val="333333"/>
                </a:solidFill>
                <a:highlight>
                  <a:srgbClr val="D5F4FF"/>
                </a:highlight>
                <a:ea typeface="Times New Roman" panose="02020603050405020304" pitchFamily="18" charset="0"/>
              </a:rPr>
              <a:t>Proceeding:</a:t>
            </a:r>
            <a:r>
              <a:rPr lang="en-US" sz="1200" b="1" dirty="0">
                <a:solidFill>
                  <a:srgbClr val="333333"/>
                </a:solidFill>
                <a:ea typeface="Times New Roman" panose="02020603050405020304" pitchFamily="18" charset="0"/>
              </a:rPr>
              <a:t>  </a:t>
            </a:r>
            <a:r>
              <a:rPr lang="en-US" sz="1200" u="sng" dirty="0">
                <a:solidFill>
                  <a:srgbClr val="0563C1"/>
                </a:solidFill>
                <a:effectLst/>
                <a:ea typeface="Calibri" panose="020F0502020204030204" pitchFamily="34" charset="0"/>
                <a:hlinkClick r:id="rId3"/>
              </a:rPr>
              <a:t>https://www.fcc.gov/ecfs/search/filings?proceedings_name=19-138&amp;sort=date_disseminated,DESC</a:t>
            </a:r>
            <a:r>
              <a:rPr lang="en-US" sz="1200" dirty="0">
                <a:effectLst/>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200" b="0" dirty="0">
                <a:solidFill>
                  <a:srgbClr val="191919"/>
                </a:solidFill>
                <a:effectLst/>
                <a:ea typeface="Times New Roman" panose="02020603050405020304" pitchFamily="18" charset="0"/>
              </a:rPr>
              <a:t>November Agenda Item:  </a:t>
            </a:r>
            <a:r>
              <a:rPr lang="en-US" sz="1200" b="0" dirty="0">
                <a:solidFill>
                  <a:srgbClr val="191919"/>
                </a:solidFill>
                <a:effectLst/>
                <a:ea typeface="Times New Roman" panose="02020603050405020304" pitchFamily="18" charset="0"/>
                <a:hlinkClick r:id="rId4"/>
              </a:rPr>
              <a:t>https://www.fcc.gov/document/modernizing-59-ghz-band-wi-fi-and-automotive-safety</a:t>
            </a:r>
            <a:r>
              <a:rPr lang="en-US" sz="1200" dirty="0">
                <a:solidFill>
                  <a:srgbClr val="191919"/>
                </a:solidFill>
                <a:ea typeface="Times New Roman" panose="02020603050405020304" pitchFamily="18" charset="0"/>
              </a:rPr>
              <a:t> </a:t>
            </a:r>
            <a:r>
              <a:rPr lang="en-US" sz="1400" b="0" dirty="0">
                <a:solidFill>
                  <a:srgbClr val="191919"/>
                </a:solidFill>
                <a:effectLst/>
                <a:ea typeface="Times New Roman" panose="02020603050405020304" pitchFamily="18" charset="0"/>
              </a:rPr>
              <a:t> </a:t>
            </a:r>
            <a:endParaRPr lang="en-US" sz="900" b="0" dirty="0">
              <a:solidFill>
                <a:srgbClr val="191919"/>
              </a:solidFill>
              <a:effectLst/>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1" u="sng" dirty="0">
                <a:solidFill>
                  <a:srgbClr val="191919"/>
                </a:solidFill>
                <a:ea typeface="Times New Roman" panose="02020603050405020304" pitchFamily="18" charset="0"/>
              </a:rPr>
              <a:t>The Draft R&amp;O and FNPRM (117 pages) on Mentor: </a:t>
            </a:r>
          </a:p>
          <a:p>
            <a:pPr marL="866775" lvl="2">
              <a:spcBef>
                <a:spcPts val="0"/>
              </a:spcBef>
              <a:spcAft>
                <a:spcPts val="0"/>
              </a:spcAft>
              <a:buFont typeface="Arial" panose="020B0604020202020204" pitchFamily="34" charset="0"/>
              <a:buChar char="•"/>
            </a:pPr>
            <a:r>
              <a:rPr lang="en-US" sz="1400" b="0" dirty="0">
                <a:solidFill>
                  <a:srgbClr val="191919"/>
                </a:solidFill>
                <a:ea typeface="Times New Roman" panose="02020603050405020304" pitchFamily="18" charset="0"/>
                <a:hlinkClick r:id="rId5"/>
              </a:rPr>
              <a:t>https://mentor.ieee.org/802.18/dcn/20/18-20-0144-01-0000-fcc-r-o-draft-revisiting-use-of-the-5-850-5-925-ghz-band.docx</a:t>
            </a:r>
            <a:r>
              <a:rPr lang="en-US" sz="1400" b="0" dirty="0">
                <a:solidFill>
                  <a:srgbClr val="191919"/>
                </a:solidFill>
                <a:ea typeface="Times New Roman" panose="02020603050405020304" pitchFamily="18" charset="0"/>
              </a:rPr>
              <a:t> </a:t>
            </a:r>
            <a:r>
              <a:rPr lang="en-US" sz="1600" b="0" dirty="0">
                <a:solidFill>
                  <a:srgbClr val="191919"/>
                </a:solidFill>
                <a:ea typeface="Times New Roman" panose="02020603050405020304" pitchFamily="18" charset="0"/>
              </a:rPr>
              <a:t>		51 seek comments highlighter in rev01</a:t>
            </a:r>
          </a:p>
          <a:p>
            <a:pPr marL="466725" lvl="1">
              <a:spcBef>
                <a:spcPts val="0"/>
              </a:spcBef>
              <a:spcAft>
                <a:spcPts val="0"/>
              </a:spcAft>
              <a:buFont typeface="Arial" panose="020B0604020202020204" pitchFamily="34" charset="0"/>
              <a:buChar char="•"/>
            </a:pPr>
            <a:r>
              <a:rPr lang="en-US" sz="1600" dirty="0">
                <a:solidFill>
                  <a:srgbClr val="00B0F0"/>
                </a:solidFill>
                <a:ea typeface="Times New Roman" panose="02020603050405020304" pitchFamily="18" charset="0"/>
              </a:rPr>
              <a:t>So, we need to review further the next week or two and does IEEE 802 want to do comments on FNPRM depending on the points raised? </a:t>
            </a:r>
          </a:p>
          <a:p>
            <a:pPr marL="285750" marR="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Earlier question:  </a:t>
            </a:r>
            <a:r>
              <a:rPr lang="en-US" sz="1600" b="1" dirty="0">
                <a:solidFill>
                  <a:srgbClr val="333333"/>
                </a:solidFill>
                <a:effectLst/>
                <a:ea typeface="Times New Roman" panose="02020603050405020304" pitchFamily="18" charset="0"/>
              </a:rPr>
              <a:t>Is it worth it to re-iterate </a:t>
            </a:r>
            <a:r>
              <a:rPr lang="en-US" sz="1600" dirty="0">
                <a:solidFill>
                  <a:srgbClr val="333333"/>
                </a:solidFill>
                <a:ea typeface="Times New Roman" panose="02020603050405020304" pitchFamily="18" charset="0"/>
              </a:rPr>
              <a:t>any </a:t>
            </a:r>
            <a:r>
              <a:rPr lang="en-US" sz="1600" b="1" dirty="0">
                <a:solidFill>
                  <a:srgbClr val="333333"/>
                </a:solidFill>
                <a:effectLst/>
                <a:ea typeface="Times New Roman" panose="02020603050405020304" pitchFamily="18" charset="0"/>
              </a:rPr>
              <a:t>points from our previous comments?    </a:t>
            </a:r>
          </a:p>
          <a:p>
            <a:pPr marL="685800" lvl="1">
              <a:spcBef>
                <a:spcPts val="0"/>
              </a:spcBef>
              <a:spcAft>
                <a:spcPts val="0"/>
              </a:spcAft>
              <a:buFont typeface="Arial" panose="020B0604020202020204" pitchFamily="34" charset="0"/>
              <a:buChar char="•"/>
            </a:pPr>
            <a:r>
              <a:rPr lang="en-US" sz="1400" b="1" dirty="0">
                <a:solidFill>
                  <a:srgbClr val="00B0F0"/>
                </a:solidFill>
                <a:ea typeface="Times New Roman" panose="02020603050405020304" pitchFamily="18" charset="0"/>
              </a:rPr>
              <a:t>E.g. is there anything in the FNPRM that the FCC ignored or took the wrong way? </a:t>
            </a:r>
          </a:p>
          <a:p>
            <a:pPr marL="285750">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What about suggesting additional spectrum for DSRC - ITS?  </a:t>
            </a:r>
          </a:p>
          <a:p>
            <a:pPr marL="685800" lvl="1">
              <a:spcBef>
                <a:spcPts val="0"/>
              </a:spcBef>
              <a:spcAft>
                <a:spcPts val="0"/>
              </a:spcAft>
              <a:buFont typeface="Arial" panose="020B0604020202020204" pitchFamily="34" charset="0"/>
              <a:buChar char="•"/>
            </a:pPr>
            <a:r>
              <a:rPr lang="en-US" sz="1400" dirty="0">
                <a:solidFill>
                  <a:schemeClr val="tx1"/>
                </a:solidFill>
                <a:effectLst/>
                <a:ea typeface="Times New Roman" panose="02020603050405020304" pitchFamily="18" charset="0"/>
              </a:rPr>
              <a:t>More </a:t>
            </a:r>
            <a:r>
              <a:rPr lang="en-US" sz="1400" dirty="0">
                <a:solidFill>
                  <a:schemeClr val="tx1"/>
                </a:solidFill>
                <a:ea typeface="Times New Roman" panose="02020603050405020304" pitchFamily="18" charset="0"/>
              </a:rPr>
              <a:t>caveats need to be considered here, plus and minus, so would n</a:t>
            </a:r>
            <a:r>
              <a:rPr lang="en-US" sz="1400" dirty="0">
                <a:solidFill>
                  <a:schemeClr val="tx1"/>
                </a:solidFill>
                <a:effectLst/>
                <a:ea typeface="Times New Roman" panose="02020603050405020304" pitchFamily="18" charset="0"/>
              </a:rPr>
              <a:t>eed more discussion on how to present this.  (it links to the FCC </a:t>
            </a:r>
            <a:r>
              <a:rPr lang="en-US" sz="1400" dirty="0">
                <a:solidFill>
                  <a:schemeClr val="tx1"/>
                </a:solidFill>
                <a:ea typeface="Times New Roman" panose="02020603050405020304" pitchFamily="18" charset="0"/>
              </a:rPr>
              <a:t>first seek comment).</a:t>
            </a:r>
          </a:p>
          <a:p>
            <a:pPr marL="685800" lvl="1">
              <a:spcBef>
                <a:spcPts val="0"/>
              </a:spcBef>
              <a:spcAft>
                <a:spcPts val="0"/>
              </a:spcAft>
              <a:buFont typeface="Arial" panose="020B0604020202020204" pitchFamily="34" charset="0"/>
              <a:buChar char="•"/>
            </a:pPr>
            <a:r>
              <a:rPr lang="en-US" sz="1400" dirty="0">
                <a:solidFill>
                  <a:schemeClr val="tx1"/>
                </a:solidFill>
                <a:effectLst/>
                <a:ea typeface="Times New Roman" panose="02020603050405020304" pitchFamily="18" charset="0"/>
              </a:rPr>
              <a:t>What about 60GHz, that 802.11bd </a:t>
            </a:r>
            <a:r>
              <a:rPr lang="en-US" sz="1400" dirty="0">
                <a:solidFill>
                  <a:schemeClr val="tx1"/>
                </a:solidFill>
                <a:ea typeface="Times New Roman" panose="02020603050405020304" pitchFamily="18" charset="0"/>
              </a:rPr>
              <a:t>has this?   EU has this also. Mid-band is tougher. </a:t>
            </a:r>
            <a:endParaRPr lang="en-US" sz="1400" dirty="0">
              <a:solidFill>
                <a:schemeClr val="tx1"/>
              </a:solidFill>
              <a:effectLst/>
              <a:ea typeface="Times New Roman" panose="02020603050405020304" pitchFamily="18" charset="0"/>
            </a:endParaRPr>
          </a:p>
          <a:p>
            <a:pPr marL="1781175" lvl="4">
              <a:spcBef>
                <a:spcPts val="0"/>
              </a:spcBef>
              <a:spcAft>
                <a:spcPts val="0"/>
              </a:spcAft>
              <a:buFont typeface="Arial" panose="020B0604020202020204" pitchFamily="34" charset="0"/>
              <a:buChar char="•"/>
            </a:pPr>
            <a:endParaRPr lang="en-US" sz="1400" b="0" dirty="0">
              <a:solidFill>
                <a:schemeClr val="tx1"/>
              </a:solidFill>
              <a:effectLst/>
              <a:ea typeface="Times New Roman" panose="02020603050405020304" pitchFamily="18" charset="0"/>
            </a:endParaRPr>
          </a:p>
          <a:p>
            <a:pPr marL="66675">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What are next steps, any interest to consider comments? </a:t>
            </a:r>
          </a:p>
          <a:p>
            <a:pPr marL="466725"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Best is to wait for the ‘final’ R&amp;O and FNPRM next week and see what is in it.</a:t>
            </a:r>
          </a:p>
          <a:p>
            <a:pPr marL="466725" lvl="1">
              <a:spcBef>
                <a:spcPts val="0"/>
              </a:spcBef>
              <a:spcAft>
                <a:spcPts val="0"/>
              </a:spcAft>
              <a:buFont typeface="Arial" panose="020B0604020202020204" pitchFamily="34" charset="0"/>
              <a:buChar char="•"/>
            </a:pPr>
            <a:r>
              <a:rPr lang="en-US" sz="1800" b="0" dirty="0">
                <a:solidFill>
                  <a:schemeClr val="tx1"/>
                </a:solidFill>
                <a:effectLst/>
                <a:ea typeface="Times New Roman" panose="02020603050405020304" pitchFamily="18" charset="0"/>
              </a:rPr>
              <a:t>DoT sent a </a:t>
            </a:r>
            <a:r>
              <a:rPr lang="en-US" sz="1800" b="0" dirty="0">
                <a:solidFill>
                  <a:schemeClr val="tx1"/>
                </a:solidFill>
                <a:effectLst/>
                <a:ea typeface="Times New Roman" panose="02020603050405020304" pitchFamily="18" charset="0"/>
                <a:hlinkClick r:id="rId6"/>
              </a:rPr>
              <a:t>strong letter </a:t>
            </a:r>
            <a:r>
              <a:rPr lang="en-US" sz="1800" b="0" dirty="0">
                <a:solidFill>
                  <a:schemeClr val="tx1"/>
                </a:solidFill>
                <a:effectLst/>
                <a:ea typeface="Times New Roman" panose="02020603050405020304" pitchFamily="18" charset="0"/>
              </a:rPr>
              <a:t>to the FCC and on the draft and FNPRM. </a:t>
            </a:r>
          </a:p>
          <a:p>
            <a:pPr marL="466725"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It is in the preceding, link above.   </a:t>
            </a:r>
          </a:p>
          <a:p>
            <a:pPr marL="466725" lvl="1">
              <a:spcBef>
                <a:spcPts val="0"/>
              </a:spcBef>
              <a:spcAft>
                <a:spcPts val="0"/>
              </a:spcAft>
              <a:buFont typeface="Arial" panose="020B0604020202020204" pitchFamily="34" charset="0"/>
              <a:buChar char="•"/>
            </a:pPr>
            <a:endParaRPr lang="en-US" sz="1800" b="0" dirty="0">
              <a:solidFill>
                <a:schemeClr val="tx1"/>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255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6 GHz</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news on 1</a:t>
            </a:r>
            <a:r>
              <a:rPr lang="en-US" sz="1800" baseline="30000" dirty="0"/>
              <a:t>st</a:t>
            </a:r>
            <a:r>
              <a:rPr lang="en-US" sz="1800" dirty="0"/>
              <a:t> circuit court of appeals? </a:t>
            </a:r>
          </a:p>
          <a:p>
            <a:pPr lvl="1">
              <a:spcBef>
                <a:spcPts val="0"/>
              </a:spcBef>
              <a:buFont typeface="Arial" panose="020B0604020202020204" pitchFamily="34" charset="0"/>
              <a:buChar char="•"/>
            </a:pPr>
            <a:r>
              <a:rPr lang="en-US" sz="1400" dirty="0"/>
              <a:t>As reported, they denied motions to the stay and denied motions to expedite, so now there is basically no more clock to get to done.  So now this extends to get it finished to months +.</a:t>
            </a:r>
          </a:p>
          <a:p>
            <a:pPr>
              <a:buFont typeface="Arial" panose="020B0604020202020204" pitchFamily="34" charset="0"/>
              <a:buChar char="•"/>
            </a:pPr>
            <a:r>
              <a:rPr lang="en-US" sz="1800" dirty="0"/>
              <a:t>Multi-stake holder group (MSG) on 6GHz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r>
              <a:rPr lang="en-US" sz="1800" dirty="0"/>
              <a:t>Last MSG meeting – 30Oct20 </a:t>
            </a:r>
          </a:p>
          <a:p>
            <a:pPr lvl="1">
              <a:spcBef>
                <a:spcPts val="0"/>
              </a:spcBef>
              <a:buFont typeface="Arial" panose="020B0604020202020204" pitchFamily="34" charset="0"/>
              <a:buChar char="•"/>
            </a:pPr>
            <a:r>
              <a:rPr lang="en-US" sz="1600" dirty="0">
                <a:ea typeface="SimSun" panose="02010600030101010101" pitchFamily="2" charset="-122"/>
              </a:rPr>
              <a:t>Anything on a 4</a:t>
            </a:r>
            <a:r>
              <a:rPr lang="en-US" sz="1600" baseline="30000" dirty="0">
                <a:ea typeface="SimSun" panose="02010600030101010101" pitchFamily="2" charset="-122"/>
              </a:rPr>
              <a:t>th</a:t>
            </a:r>
            <a:r>
              <a:rPr lang="en-US" sz="1600" dirty="0">
                <a:ea typeface="SimSun" panose="02010600030101010101" pitchFamily="2" charset="-122"/>
              </a:rPr>
              <a:t> work stream? </a:t>
            </a:r>
            <a:r>
              <a:rPr lang="en-US" sz="1600" dirty="0">
                <a:effectLst/>
                <a:ea typeface="SimSun" panose="02010600030101010101" pitchFamily="2" charset="-122"/>
              </a:rPr>
              <a:t>Contention-based protocol </a:t>
            </a:r>
            <a:endParaRPr lang="en-US" sz="1600" dirty="0">
              <a:ea typeface="SimSun" panose="02010600030101010101" pitchFamily="2" charset="-122"/>
            </a:endParaRPr>
          </a:p>
          <a:p>
            <a:pPr lvl="2">
              <a:spcBef>
                <a:spcPts val="0"/>
              </a:spcBef>
              <a:buFont typeface="Arial" panose="020B0604020202020204" pitchFamily="34" charset="0"/>
              <a:buChar char="•"/>
            </a:pPr>
            <a:r>
              <a:rPr lang="en-US" sz="1600" dirty="0"/>
              <a:t>Meeting on 30</a:t>
            </a:r>
            <a:r>
              <a:rPr lang="en-US" sz="1600" baseline="30000" dirty="0"/>
              <a:t>th</a:t>
            </a:r>
            <a:r>
              <a:rPr lang="en-US" sz="1600" dirty="0"/>
              <a:t>, discussed #4, did not complete.  Moved to an off-line meeting.   That meeting no conclusion yet, there are 2 sides.  With no-consensus, work stream was not added. </a:t>
            </a:r>
          </a:p>
          <a:p>
            <a:pPr lvl="1">
              <a:spcBef>
                <a:spcPts val="0"/>
              </a:spcBef>
              <a:buFont typeface="Arial" panose="020B0604020202020204" pitchFamily="34" charset="0"/>
              <a:buChar char="•"/>
            </a:pPr>
            <a:r>
              <a:rPr lang="en-US" sz="1600" dirty="0">
                <a:ea typeface="SimSun" panose="02010600030101010101" pitchFamily="2" charset="-122"/>
              </a:rPr>
              <a:t>Anything on a 5</a:t>
            </a:r>
            <a:r>
              <a:rPr lang="en-US" sz="1600" baseline="30000" dirty="0">
                <a:ea typeface="SimSun" panose="02010600030101010101" pitchFamily="2" charset="-122"/>
              </a:rPr>
              <a:t>th</a:t>
            </a:r>
            <a:r>
              <a:rPr lang="en-US" sz="1600" dirty="0">
                <a:ea typeface="SimSun" panose="02010600030101010101" pitchFamily="2" charset="-122"/>
              </a:rPr>
              <a:t> work stream? </a:t>
            </a:r>
            <a:r>
              <a:rPr lang="en-US" sz="1600" dirty="0">
                <a:effectLst/>
                <a:ea typeface="SimSun" panose="02010600030101010101" pitchFamily="2" charset="-122"/>
              </a:rPr>
              <a:t>Outside/Field testing</a:t>
            </a:r>
            <a:endParaRPr lang="en-US" sz="1600" dirty="0"/>
          </a:p>
          <a:p>
            <a:pPr lvl="2">
              <a:spcBef>
                <a:spcPts val="0"/>
              </a:spcBef>
              <a:buFont typeface="Arial" panose="020B0604020202020204" pitchFamily="34" charset="0"/>
              <a:buChar char="•"/>
            </a:pPr>
            <a:r>
              <a:rPr lang="en-US" sz="1600" dirty="0"/>
              <a:t>For work-stream #5 proposal, can add to work stream #1 work. </a:t>
            </a:r>
          </a:p>
          <a:p>
            <a:pPr>
              <a:spcBef>
                <a:spcPts val="0"/>
              </a:spcBef>
              <a:buFont typeface="Arial" panose="020B0604020202020204" pitchFamily="34" charset="0"/>
              <a:buChar char="•"/>
            </a:pPr>
            <a:r>
              <a:rPr lang="en-US" sz="1600" b="0" dirty="0"/>
              <a:t>Discussed AFC for 3GPP devices, the Winn Forum will stand it up, then take to WFA for AFC specs.  (like a 1-page change doc, not a big difference)</a:t>
            </a:r>
          </a:p>
          <a:p>
            <a:pPr>
              <a:spcBef>
                <a:spcPts val="0"/>
              </a:spcBef>
              <a:buFont typeface="Arial" panose="020B0604020202020204" pitchFamily="34" charset="0"/>
              <a:buChar char="•"/>
            </a:pPr>
            <a:r>
              <a:rPr lang="en-US" sz="1800" b="0" dirty="0"/>
              <a:t>Next MSG meeting – 20Nov20 – tbd (Overall calls will be on Fridays)  </a:t>
            </a:r>
          </a:p>
          <a:p>
            <a:pPr>
              <a:spcBef>
                <a:spcPts val="0"/>
              </a:spcBef>
              <a:buFont typeface="Arial" panose="020B0604020202020204" pitchFamily="34" charset="0"/>
              <a:buChar char="•"/>
            </a:pPr>
            <a:endParaRPr lang="en-US" sz="1800" b="0" dirty="0"/>
          </a:p>
          <a:p>
            <a:pPr lvl="1">
              <a:spcBef>
                <a:spcPts val="0"/>
              </a:spcBef>
              <a:buFont typeface="Arial" panose="020B0604020202020204" pitchFamily="34" charset="0"/>
              <a:buChar char="•"/>
            </a:pPr>
            <a:endParaRPr lang="en-US" sz="1400" b="0" dirty="0"/>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068554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buFont typeface="Arial" panose="020B0604020202020204" pitchFamily="34" charset="0"/>
              <a:buChar char="•"/>
            </a:pPr>
            <a:r>
              <a:rPr lang="en-US" sz="1800" b="1" dirty="0">
                <a:solidFill>
                  <a:srgbClr val="333333"/>
                </a:solidFill>
                <a:effectLst/>
                <a:ea typeface="Times New Roman" panose="02020603050405020304" pitchFamily="18" charset="0"/>
              </a:rPr>
              <a:t> </a:t>
            </a:r>
            <a:r>
              <a:rPr lang="en-US" sz="1800" dirty="0">
                <a:solidFill>
                  <a:srgbClr val="333333"/>
                </a:solidFill>
                <a:effectLst/>
                <a:ea typeface="Calibri" panose="020F0502020204030204" pitchFamily="34" charset="0"/>
              </a:rPr>
              <a:t>Would like </a:t>
            </a:r>
            <a:r>
              <a:rPr lang="en-US" sz="1800" dirty="0">
                <a:solidFill>
                  <a:srgbClr val="333333"/>
                </a:solidFill>
                <a:ea typeface="Calibri" panose="020F0502020204030204" pitchFamily="34" charset="0"/>
              </a:rPr>
              <a:t>to run 2 straw polls: </a:t>
            </a:r>
          </a:p>
          <a:p>
            <a:pPr>
              <a:buFont typeface="Arial" panose="020B0604020202020204" pitchFamily="34" charset="0"/>
              <a:buChar char="•"/>
            </a:pPr>
            <a:r>
              <a:rPr lang="en-US" sz="1800" kern="1200" dirty="0">
                <a:solidFill>
                  <a:srgbClr val="000000"/>
                </a:solidFill>
                <a:effectLst/>
                <a:ea typeface="+mn-ea"/>
                <a:cs typeface="+mn-cs"/>
              </a:rPr>
              <a:t>When do you expect the next in person 802.18 session will be?</a:t>
            </a:r>
          </a:p>
          <a:p>
            <a:pPr marL="1257300" lvl="3">
              <a:spcBef>
                <a:spcPts val="0"/>
              </a:spcBef>
              <a:spcAft>
                <a:spcPts val="0"/>
              </a:spcAft>
            </a:pPr>
            <a:r>
              <a:rPr lang="en-US" dirty="0">
                <a:effectLst/>
                <a:ea typeface="Calibri" panose="020F0502020204030204" pitchFamily="34" charset="0"/>
              </a:rPr>
              <a:t>A.- March 2021		3</a:t>
            </a:r>
          </a:p>
          <a:p>
            <a:pPr marL="1257300" lvl="3">
              <a:spcBef>
                <a:spcPts val="0"/>
              </a:spcBef>
              <a:spcAft>
                <a:spcPts val="0"/>
              </a:spcAft>
            </a:pPr>
            <a:r>
              <a:rPr lang="en-US" dirty="0">
                <a:effectLst/>
                <a:ea typeface="Calibri" panose="020F0502020204030204" pitchFamily="34" charset="0"/>
              </a:rPr>
              <a:t>B.- May 2021			1</a:t>
            </a:r>
          </a:p>
          <a:p>
            <a:pPr marL="1257300" lvl="3">
              <a:spcBef>
                <a:spcPts val="0"/>
              </a:spcBef>
              <a:spcAft>
                <a:spcPts val="0"/>
              </a:spcAft>
            </a:pPr>
            <a:r>
              <a:rPr lang="en-US" dirty="0">
                <a:effectLst/>
                <a:ea typeface="Calibri" panose="020F0502020204030204" pitchFamily="34" charset="0"/>
              </a:rPr>
              <a:t>C.- July 2021			12</a:t>
            </a:r>
          </a:p>
          <a:p>
            <a:pPr marL="1257300" lvl="3">
              <a:spcBef>
                <a:spcPts val="0"/>
              </a:spcBef>
              <a:spcAft>
                <a:spcPts val="0"/>
              </a:spcAft>
            </a:pPr>
            <a:r>
              <a:rPr lang="en-US" dirty="0">
                <a:effectLst/>
                <a:ea typeface="Calibri" panose="020F0502020204030204" pitchFamily="34" charset="0"/>
              </a:rPr>
              <a:t>D.- September 2021		9</a:t>
            </a:r>
          </a:p>
          <a:p>
            <a:pPr marL="1257300" lvl="3">
              <a:spcBef>
                <a:spcPts val="0"/>
              </a:spcBef>
              <a:spcAft>
                <a:spcPts val="0"/>
              </a:spcAft>
            </a:pPr>
            <a:r>
              <a:rPr lang="en-US" dirty="0">
                <a:effectLst/>
                <a:ea typeface="Calibri" panose="020F0502020204030204" pitchFamily="34" charset="0"/>
              </a:rPr>
              <a:t>E.- November 2021		4</a:t>
            </a:r>
          </a:p>
          <a:p>
            <a:pPr marL="1257300" lvl="3">
              <a:spcBef>
                <a:spcPts val="0"/>
              </a:spcBef>
              <a:spcAft>
                <a:spcPts val="0"/>
              </a:spcAft>
            </a:pPr>
            <a:r>
              <a:rPr lang="en-US" dirty="0">
                <a:effectLst/>
                <a:ea typeface="Calibri" panose="020F0502020204030204" pitchFamily="34" charset="0"/>
              </a:rPr>
              <a:t>F.- 2022 or later      		2</a:t>
            </a:r>
          </a:p>
          <a:p>
            <a:pPr marL="1257300" lvl="3">
              <a:spcBef>
                <a:spcPts val="0"/>
              </a:spcBef>
              <a:spcAft>
                <a:spcPts val="0"/>
              </a:spcAft>
            </a:pPr>
            <a:r>
              <a:rPr lang="en-US" dirty="0">
                <a:effectLst/>
                <a:ea typeface="Calibri" panose="020F0502020204030204" pitchFamily="34" charset="0"/>
              </a:rPr>
              <a:t>No Answer              	         8</a:t>
            </a:r>
            <a:endParaRPr lang="en-US" kern="1200" dirty="0"/>
          </a:p>
          <a:p>
            <a:pPr>
              <a:buFont typeface="Arial" panose="020B0604020202020204" pitchFamily="34" charset="0"/>
              <a:buChar char="•"/>
            </a:pPr>
            <a:endParaRPr lang="en-US" sz="1800" kern="1200" dirty="0">
              <a:solidFill>
                <a:srgbClr val="000000"/>
              </a:solidFill>
              <a:effectLst/>
              <a:ea typeface="+mn-ea"/>
              <a:cs typeface="+mn-cs"/>
            </a:endParaRPr>
          </a:p>
          <a:p>
            <a:pPr>
              <a:buFont typeface="Arial" panose="020B0604020202020204" pitchFamily="34" charset="0"/>
              <a:buChar char="•"/>
            </a:pPr>
            <a:r>
              <a:rPr lang="en-US" sz="1800" kern="1200" dirty="0">
                <a:solidFill>
                  <a:srgbClr val="000000"/>
                </a:solidFill>
                <a:effectLst/>
                <a:ea typeface="+mn-ea"/>
                <a:cs typeface="+mn-cs"/>
              </a:rPr>
              <a:t>Based upon your affiliation’s and other restrictions, as well as your personal comfort level, when is the earliest you expect to be able to attend an 802.x face-to-face meeting</a:t>
            </a:r>
            <a:r>
              <a:rPr lang="en-US" sz="1800" kern="1200" dirty="0"/>
              <a:t>, with info as of today?</a:t>
            </a:r>
          </a:p>
          <a:p>
            <a:pPr marL="1257300" lvl="3">
              <a:spcBef>
                <a:spcPts val="0"/>
              </a:spcBef>
              <a:spcAft>
                <a:spcPts val="0"/>
              </a:spcAft>
            </a:pPr>
            <a:r>
              <a:rPr lang="en-US" dirty="0">
                <a:effectLst/>
                <a:ea typeface="Calibri" panose="020F0502020204030204" pitchFamily="34" charset="0"/>
              </a:rPr>
              <a:t>A.- March 2021		7</a:t>
            </a:r>
          </a:p>
          <a:p>
            <a:pPr marL="1257300" lvl="3">
              <a:spcBef>
                <a:spcPts val="0"/>
              </a:spcBef>
              <a:spcAft>
                <a:spcPts val="0"/>
              </a:spcAft>
            </a:pPr>
            <a:r>
              <a:rPr lang="en-US" dirty="0">
                <a:effectLst/>
                <a:ea typeface="Calibri" panose="020F0502020204030204" pitchFamily="34" charset="0"/>
              </a:rPr>
              <a:t>B.- May 2021			</a:t>
            </a:r>
            <a:r>
              <a:rPr lang="en-US" dirty="0">
                <a:ea typeface="Calibri" panose="020F0502020204030204" pitchFamily="34" charset="0"/>
              </a:rPr>
              <a:t>0</a:t>
            </a:r>
            <a:endParaRPr lang="en-US" dirty="0">
              <a:effectLst/>
              <a:ea typeface="Calibri" panose="020F0502020204030204" pitchFamily="34" charset="0"/>
            </a:endParaRPr>
          </a:p>
          <a:p>
            <a:pPr marL="1257300" lvl="3">
              <a:spcBef>
                <a:spcPts val="0"/>
              </a:spcBef>
              <a:spcAft>
                <a:spcPts val="0"/>
              </a:spcAft>
            </a:pPr>
            <a:r>
              <a:rPr lang="en-US" dirty="0">
                <a:effectLst/>
                <a:ea typeface="Calibri" panose="020F0502020204030204" pitchFamily="34" charset="0"/>
              </a:rPr>
              <a:t>C.- July 2021			</a:t>
            </a:r>
            <a:r>
              <a:rPr lang="en-US" dirty="0">
                <a:ea typeface="Calibri" panose="020F0502020204030204" pitchFamily="34" charset="0"/>
              </a:rPr>
              <a:t>12</a:t>
            </a:r>
            <a:endParaRPr lang="en-US" dirty="0">
              <a:effectLst/>
              <a:ea typeface="Calibri" panose="020F0502020204030204" pitchFamily="34" charset="0"/>
            </a:endParaRPr>
          </a:p>
          <a:p>
            <a:pPr marL="1257300" lvl="3">
              <a:spcBef>
                <a:spcPts val="0"/>
              </a:spcBef>
              <a:spcAft>
                <a:spcPts val="0"/>
              </a:spcAft>
            </a:pPr>
            <a:r>
              <a:rPr lang="en-US" dirty="0">
                <a:effectLst/>
                <a:ea typeface="Calibri" panose="020F0502020204030204" pitchFamily="34" charset="0"/>
              </a:rPr>
              <a:t>D.- September 2021		</a:t>
            </a:r>
            <a:r>
              <a:rPr lang="en-US" dirty="0">
                <a:ea typeface="Calibri" panose="020F0502020204030204" pitchFamily="34" charset="0"/>
              </a:rPr>
              <a:t>7</a:t>
            </a:r>
            <a:endParaRPr lang="en-US" dirty="0">
              <a:effectLst/>
              <a:ea typeface="Calibri" panose="020F0502020204030204" pitchFamily="34" charset="0"/>
            </a:endParaRPr>
          </a:p>
          <a:p>
            <a:pPr marL="1257300" lvl="3">
              <a:spcBef>
                <a:spcPts val="0"/>
              </a:spcBef>
              <a:spcAft>
                <a:spcPts val="0"/>
              </a:spcAft>
            </a:pPr>
            <a:r>
              <a:rPr lang="en-US" dirty="0">
                <a:effectLst/>
                <a:ea typeface="Calibri" panose="020F0502020204030204" pitchFamily="34" charset="0"/>
              </a:rPr>
              <a:t>E.- November 2021		4</a:t>
            </a:r>
          </a:p>
          <a:p>
            <a:pPr marL="1257300" lvl="3">
              <a:spcBef>
                <a:spcPts val="0"/>
              </a:spcBef>
              <a:spcAft>
                <a:spcPts val="0"/>
              </a:spcAft>
            </a:pPr>
            <a:r>
              <a:rPr lang="en-US" dirty="0">
                <a:effectLst/>
                <a:ea typeface="Calibri" panose="020F0502020204030204" pitchFamily="34" charset="0"/>
              </a:rPr>
              <a:t>F.- 2022 or later   	   	2</a:t>
            </a:r>
          </a:p>
          <a:p>
            <a:pPr marL="1257300" lvl="3">
              <a:spcBef>
                <a:spcPts val="0"/>
              </a:spcBef>
              <a:spcAft>
                <a:spcPts val="0"/>
              </a:spcAft>
            </a:pPr>
            <a:r>
              <a:rPr lang="en-US" dirty="0">
                <a:effectLst/>
                <a:ea typeface="Calibri" panose="020F0502020204030204" pitchFamily="34" charset="0"/>
              </a:rPr>
              <a:t>No Answer        		6</a:t>
            </a:r>
            <a:endParaRPr lang="en-US" sz="1800" b="0" dirty="0">
              <a:solidFill>
                <a:srgbClr val="333333"/>
              </a:solidFill>
              <a:latin typeface="Consolas" panose="020B0609020204030204" pitchFamily="49"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71985"/>
            <a:ext cx="8153400" cy="5512522"/>
          </a:xfrm>
        </p:spPr>
        <p:txBody>
          <a:bodyPr/>
          <a:lstStyle/>
          <a:p>
            <a:pPr marL="0" marR="0">
              <a:spcBef>
                <a:spcPts val="0"/>
              </a:spcBef>
              <a:spcAft>
                <a:spcPts val="0"/>
              </a:spcAft>
              <a:buFont typeface="Arial" panose="020B0604020202020204" pitchFamily="34" charset="0"/>
              <a:buChar char="•"/>
            </a:pPr>
            <a:r>
              <a:rPr lang="en-US" sz="1800" dirty="0">
                <a:effectLst/>
                <a:ea typeface="Calibri" panose="020F0502020204030204" pitchFamily="34" charset="0"/>
              </a:rPr>
              <a:t>802.18 activity since July Plenary</a:t>
            </a: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Approvals: </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dirty="0">
                <a:cs typeface="Times New Roman" panose="02020603050405020304" pitchFamily="18" charset="0"/>
              </a:rPr>
              <a:t>FCC 70/80/90GHz NPRM comments</a:t>
            </a:r>
            <a:endParaRPr lang="en-US" dirty="0">
              <a:effectLst/>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dirty="0">
                <a:effectLst/>
                <a:cs typeface="Times New Roman" panose="02020603050405020304" pitchFamily="18" charset="0"/>
              </a:rPr>
              <a:t>ITU-R WP 1A THz communications</a:t>
            </a:r>
          </a:p>
          <a:p>
            <a:pPr marL="800100" lvl="2">
              <a:spcBef>
                <a:spcPts val="0"/>
              </a:spcBef>
              <a:spcAft>
                <a:spcPts val="0"/>
              </a:spcAft>
              <a:buFont typeface="Arial" panose="020B0604020202020204" pitchFamily="34" charset="0"/>
              <a:buChar char="•"/>
            </a:pPr>
            <a:r>
              <a:rPr lang="en-US" dirty="0">
                <a:effectLst/>
                <a:cs typeface="Times New Roman" panose="02020603050405020304" pitchFamily="18" charset="0"/>
              </a:rPr>
              <a:t>ITU-R WP 5A-M.1450 updates</a:t>
            </a:r>
          </a:p>
          <a:p>
            <a:pPr marL="800100" lvl="2">
              <a:spcBef>
                <a:spcPts val="0"/>
              </a:spcBef>
              <a:spcAft>
                <a:spcPts val="0"/>
              </a:spcAft>
              <a:buFont typeface="Arial" panose="020B0604020202020204" pitchFamily="34" charset="0"/>
              <a:buChar char="•"/>
            </a:pPr>
            <a:r>
              <a:rPr lang="en-US" dirty="0">
                <a:cs typeface="Times New Roman" panose="02020603050405020304" pitchFamily="18" charset="0"/>
              </a:rPr>
              <a:t>ITU-R WP 5A-</a:t>
            </a:r>
            <a:r>
              <a:rPr lang="en-US" dirty="0">
                <a:effectLst/>
                <a:cs typeface="Times New Roman" panose="02020603050405020304" pitchFamily="18" charset="0"/>
              </a:rPr>
              <a:t>M.1801 </a:t>
            </a:r>
            <a:r>
              <a:rPr lang="en-US" dirty="0">
                <a:cs typeface="Times New Roman" panose="02020603050405020304" pitchFamily="18" charset="0"/>
              </a:rPr>
              <a:t>updates</a:t>
            </a:r>
            <a:endParaRPr lang="en-US" dirty="0">
              <a:effectLst/>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dirty="0">
                <a:effectLst/>
                <a:cs typeface="Times New Roman" panose="02020603050405020304" pitchFamily="18" charset="0"/>
              </a:rPr>
              <a:t>FCC 5.9GHz NPRM ex </a:t>
            </a:r>
            <a:r>
              <a:rPr lang="en-US" dirty="0" err="1">
                <a:effectLst/>
                <a:cs typeface="Times New Roman" panose="02020603050405020304" pitchFamily="18" charset="0"/>
              </a:rPr>
              <a:t>parte</a:t>
            </a:r>
            <a:endParaRPr lang="en-US" dirty="0">
              <a:effectLst/>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cs typeface="Times New Roman" panose="02020603050405020304" pitchFamily="18" charset="0"/>
              </a:rPr>
              <a:t>Other discussions: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Started WRC-23 AIs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FCC 6GHz and ongoing Multi-Stake Holders meetings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FCC Commissioner changes coming</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Saudi Arabia consultation spectrum outlook</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APT WRC-23 Prep Group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Mexico consultation on 2.4 GHz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UAE TRA consultation on 5.9GHz and SRDs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ANSI public comment on US Standards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FCC PN on 911/Wi-Fi non-telecommunications service</a:t>
            </a:r>
          </a:p>
          <a:p>
            <a:pPr marL="800100" lvl="2">
              <a:spcBef>
                <a:spcPts val="0"/>
              </a:spcBef>
              <a:spcAft>
                <a:spcPts val="0"/>
              </a:spcAft>
              <a:buFont typeface="Arial" panose="020B0604020202020204" pitchFamily="34" charset="0"/>
              <a:buChar char="•"/>
            </a:pPr>
            <a:r>
              <a:rPr lang="en-US" sz="1600" b="0" dirty="0">
                <a:cs typeface="Times New Roman" panose="02020603050405020304" pitchFamily="18" charset="0"/>
              </a:rPr>
              <a:t>Korea (4GHz), Japan 5-year plan, Brazil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FCC R&amp;O / FNPRM on 5.9 GHz (DSRC)</a:t>
            </a:r>
            <a:endParaRPr lang="en-US" sz="1600" b="0" dirty="0">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600" b="0" dirty="0">
                <a:effectLst/>
                <a:cs typeface="Times New Roman" panose="02020603050405020304" pitchFamily="18" charset="0"/>
              </a:rPr>
              <a:t> </a:t>
            </a: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FYI only</a:t>
            </a:r>
            <a:endParaRPr lang="en-US" sz="2000" dirty="0"/>
          </a:p>
        </p:txBody>
      </p:sp>
    </p:spTree>
    <p:extLst>
      <p:ext uri="{BB962C8B-B14F-4D97-AF65-F5344CB8AC3E}">
        <p14:creationId xmlns:p14="http://schemas.microsoft.com/office/powerpoint/2010/main" val="10826961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b="0" dirty="0">
                <a:solidFill>
                  <a:srgbClr val="00B0F0"/>
                </a:solidFill>
                <a:effectLst/>
                <a:latin typeface="Times New Roman" panose="02020603050405020304" pitchFamily="18" charset="0"/>
                <a:ea typeface="SimSun" panose="02010600030101010101" pitchFamily="2" charset="-122"/>
              </a:rPr>
              <a:t>All – what are points and topics for possible comments on FCC FNPRM on 5.9GHz?</a:t>
            </a:r>
            <a:endParaRPr lang="en-US" sz="1800" b="0" dirty="0">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800" b="0" dirty="0">
                <a:solidFill>
                  <a:srgbClr val="00B0F0"/>
                </a:solidFill>
              </a:rPr>
              <a:t>Chair – start up document with 3 + 2 WRC-23 agenda items IEEE 802 should consider viewpoints on. </a:t>
            </a:r>
          </a:p>
          <a:p>
            <a:pPr marL="285750" indent="-285750">
              <a:buClr>
                <a:srgbClr val="00B0F0"/>
              </a:buClr>
              <a:buFont typeface="Wingdings" panose="05000000000000000000" pitchFamily="2" charset="2"/>
              <a:buChar char="q"/>
            </a:pPr>
            <a:r>
              <a:rPr lang="en-US" sz="1800" b="0" dirty="0">
                <a:solidFill>
                  <a:srgbClr val="00B0F0"/>
                </a:solidFill>
              </a:rPr>
              <a:t>All – consider and pass along some basic text for the start of a contribution to APT for their WRC-23 prep on the 6GHz band from our viewpoint to be considered..</a:t>
            </a:r>
          </a:p>
          <a:p>
            <a:pPr marL="285750" indent="-285750">
              <a:buClr>
                <a:srgbClr val="00B0F0"/>
              </a:buClr>
              <a:buFont typeface="Wingdings" panose="05000000000000000000" pitchFamily="2" charset="2"/>
              <a:buChar char="§"/>
            </a:pPr>
            <a:r>
              <a:rPr lang="en-US" sz="1800" b="0" dirty="0">
                <a:solidFill>
                  <a:schemeClr val="tx1"/>
                </a:solidFill>
              </a:rPr>
              <a:t>Chair: put in his calendar to send Call-in info on the Wednesday before each plenary or interim call (already done for March and Jan (tbd)) Done</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05-12Nov20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05-12Nov20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_40__ and voters on-line: _34__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-&gt;07jan)</a:t>
            </a:r>
            <a:r>
              <a:rPr lang="en-US" sz="2000" dirty="0"/>
              <a:t>: ) 19Nov20–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endParaRPr lang="en-US" altLang="en-US" sz="1800" b="1" i="1" dirty="0"/>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16:35et</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802 plenary March 2021, where is tbd.</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05-12Nov20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05-12Nov20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When:</a:t>
            </a:r>
            <a:r>
              <a:rPr lang="en-US" sz="1200" dirty="0">
                <a:effectLst/>
                <a:latin typeface="Times New Roman" panose="02020603050405020304" pitchFamily="18" charset="0"/>
                <a:ea typeface="Times New Roman" panose="02020603050405020304" pitchFamily="18" charset="0"/>
              </a:rPr>
              <a:t> Occurs every Thursday effective 05-Nov-20 (1 </a:t>
            </a:r>
            <a:r>
              <a:rPr lang="en-US" sz="1200" dirty="0" err="1">
                <a:effectLst/>
                <a:latin typeface="Times New Roman" panose="02020603050405020304" pitchFamily="18" charset="0"/>
                <a:ea typeface="Times New Roman" panose="02020603050405020304" pitchFamily="18" charset="0"/>
              </a:rPr>
              <a:t>Hr</a:t>
            </a:r>
            <a:r>
              <a:rPr lang="en-US" sz="1200" dirty="0">
                <a:effectLst/>
                <a:latin typeface="Times New Roman" panose="02020603050405020304" pitchFamily="18" charset="0"/>
                <a:ea typeface="Times New Roman" panose="02020603050405020304" pitchFamily="18" charset="0"/>
              </a:rPr>
              <a:t>) until 12-Nov-20 (2 </a:t>
            </a:r>
            <a:r>
              <a:rPr lang="en-US" sz="1200" dirty="0" err="1">
                <a:effectLst/>
                <a:latin typeface="Times New Roman" panose="02020603050405020304" pitchFamily="18" charset="0"/>
                <a:ea typeface="Times New Roman" panose="02020603050405020304" pitchFamily="18" charset="0"/>
              </a:rPr>
              <a:t>Hr</a:t>
            </a:r>
            <a:r>
              <a:rPr lang="en-US" sz="1200" dirty="0">
                <a:effectLst/>
                <a:latin typeface="Times New Roman" panose="02020603050405020304" pitchFamily="18" charset="0"/>
                <a:ea typeface="Times New Roman" panose="02020603050405020304" pitchFamily="18" charset="0"/>
              </a:rPr>
              <a:t>) from 15:00 to 16:00/17:00 America/</a:t>
            </a:r>
            <a:r>
              <a:rPr lang="en-US" sz="1200" dirty="0" err="1">
                <a:effectLst/>
                <a:latin typeface="Times New Roman" panose="02020603050405020304" pitchFamily="18" charset="0"/>
                <a:ea typeface="Times New Roman" panose="02020603050405020304" pitchFamily="18" charset="0"/>
              </a:rPr>
              <a:t>New_York</a:t>
            </a:r>
            <a:r>
              <a:rPr lang="en-US" sz="1200" dirty="0">
                <a:effectLst/>
                <a:latin typeface="Times New Roman" panose="02020603050405020304" pitchFamily="18" charset="0"/>
                <a:ea typeface="Times New Roman" panose="02020603050405020304" pitchFamily="18" charset="0"/>
              </a:rPr>
              <a:t>.</a:t>
            </a:r>
            <a:br>
              <a:rPr lang="en-US" sz="1200" dirty="0">
                <a:effectLst/>
                <a:latin typeface="Times New Roman" panose="02020603050405020304" pitchFamily="18" charset="0"/>
                <a:ea typeface="Times New Roman" panose="02020603050405020304" pitchFamily="18" charset="0"/>
              </a:rPr>
            </a:b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600" b="1" dirty="0">
                <a:effectLst/>
                <a:latin typeface="Times New Roman" panose="02020603050405020304" pitchFamily="18" charset="0"/>
                <a:ea typeface="Times New Roman" panose="02020603050405020304" pitchFamily="18" charset="0"/>
              </a:rPr>
              <a:t>Where:</a:t>
            </a:r>
            <a:r>
              <a:rPr lang="en-US" sz="160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hlinkClick r:id="rId3"/>
              </a:rPr>
              <a:t>https://ieeesa.webex.com/ieeesa/j.php?MTID=m67d7ca06d9e0d20ea6fbcacbe1b13b6d</a:t>
            </a:r>
            <a:r>
              <a:rPr lang="en-US" sz="1600"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Jay Holcomb invites you to join this </a:t>
            </a:r>
            <a:r>
              <a:rPr lang="en-US" sz="1200" b="1" dirty="0" err="1">
                <a:solidFill>
                  <a:srgbClr val="000000"/>
                </a:solidFill>
                <a:effectLst/>
                <a:latin typeface="Times New Roman" panose="02020603050405020304" pitchFamily="18" charset="0"/>
                <a:ea typeface="Calibri" panose="020F0502020204030204" pitchFamily="34" charset="0"/>
              </a:rPr>
              <a:t>Webex</a:t>
            </a:r>
            <a:r>
              <a:rPr lang="en-US" sz="1200" b="1" dirty="0">
                <a:solidFill>
                  <a:srgbClr val="000000"/>
                </a:solidFill>
                <a:effectLst/>
                <a:latin typeface="Times New Roman" panose="02020603050405020304" pitchFamily="18" charset="0"/>
                <a:ea typeface="Calibri" panose="020F0502020204030204" pitchFamily="34" charset="0"/>
              </a:rPr>
              <a:t> meeting.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400" dirty="0">
                <a:solidFill>
                  <a:srgbClr val="000000"/>
                </a:solidFill>
                <a:effectLst/>
                <a:latin typeface="Times New Roman" panose="02020603050405020304" pitchFamily="18" charset="0"/>
                <a:ea typeface="Calibri" panose="020F0502020204030204" pitchFamily="34" charset="0"/>
              </a:rPr>
              <a:t>Meeting number (access code): 173 787 5314 </a:t>
            </a:r>
            <a:r>
              <a:rPr lang="en-US" sz="1400" dirty="0">
                <a:latin typeface="Times New Roman" panose="02020603050405020304" pitchFamily="18" charset="0"/>
                <a:ea typeface="Calibri" panose="020F0502020204030204" pitchFamily="34" charset="0"/>
              </a:rPr>
              <a:t>		</a:t>
            </a:r>
            <a:r>
              <a:rPr lang="en-US" sz="1400" dirty="0">
                <a:solidFill>
                  <a:srgbClr val="000000"/>
                </a:solidFill>
                <a:effectLst/>
                <a:latin typeface="Times New Roman" panose="02020603050405020304" pitchFamily="18" charset="0"/>
                <a:ea typeface="Calibri" panose="020F0502020204030204" pitchFamily="34" charset="0"/>
              </a:rPr>
              <a:t>Meeting password: rrtag2011</a:t>
            </a:r>
            <a:endParaRPr lang="en-US" sz="14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Occurs every Thursday effective Thursday, November 5, 2020 (1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until Thursday, November 12, 2020 (2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from 3:00 PM to 4:00 / 5:00 PM, (UTC-04:00) Eastern Time (US &amp; Canada)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u="none" strike="noStrike" dirty="0">
                <a:solidFill>
                  <a:srgbClr val="FF0000"/>
                </a:solidFill>
                <a:effectLst/>
                <a:highlight>
                  <a:srgbClr val="00FFFF"/>
                </a:highlight>
                <a:latin typeface="Times New Roman" panose="02020603050405020304" pitchFamily="18" charset="0"/>
                <a:ea typeface="Calibri" panose="020F0502020204030204" pitchFamily="34" charset="0"/>
                <a:hlinkClick r:id="rId3"/>
              </a:rPr>
              <a:t>Join meeting</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FF0000"/>
                </a:solidFill>
                <a:effectLst/>
                <a:latin typeface="Helvetica" panose="020B0604020202020204" pitchFamily="34" charset="0"/>
                <a:ea typeface="Calibri" panose="020F0502020204030204" pitchFamily="34" charset="0"/>
              </a:rPr>
              <a:t>note:   The call on Thursday 05 November 2020 (the first week) is only 1 hour long, from 15:00-16:00 ET.   I wanted just one call in number for the November 802.18 Plenary.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Tap to join from a mobile device (attendees only)</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4"/>
              </a:rPr>
              <a:t>+1-646-992-2010,,1737875314##</a:t>
            </a:r>
            <a:r>
              <a:rPr lang="en-US" sz="1200" dirty="0">
                <a:effectLst/>
                <a:latin typeface="Times New Roman" panose="02020603050405020304" pitchFamily="18" charset="0"/>
                <a:ea typeface="Calibri" panose="020F0502020204030204" pitchFamily="34" charset="0"/>
              </a:rPr>
              <a:t> United States Toll (New York City)</a:t>
            </a: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5"/>
              </a:rPr>
              <a:t>+1-213-306-3065,,1737875314##</a:t>
            </a:r>
            <a:r>
              <a:rPr lang="en-US" sz="1200" dirty="0">
                <a:effectLst/>
                <a:latin typeface="Times New Roman" panose="02020603050405020304" pitchFamily="18" charset="0"/>
                <a:ea typeface="Calibri" panose="020F0502020204030204" pitchFamily="34" charset="0"/>
              </a:rPr>
              <a:t> United States Toll (Los Angeles)</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Join by phone</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+1-646-992-2010 United States Toll (New York City)</a:t>
            </a: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+1-213-306-3065 United States Toll (Los Angeles)</a:t>
            </a: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6"/>
              </a:rPr>
              <a:t>Global call-in numbers</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000000"/>
                </a:solidFill>
                <a:effectLst/>
                <a:latin typeface="Times New Roman" panose="02020603050405020304" pitchFamily="18" charset="0"/>
                <a:ea typeface="Calibri" panose="020F0502020204030204" pitchFamily="34" charset="0"/>
              </a:rPr>
              <a:t>Need help? Go to </a:t>
            </a:r>
            <a:r>
              <a:rPr lang="en-US" sz="1200" u="none" strike="noStrike" dirty="0">
                <a:solidFill>
                  <a:srgbClr val="049FD9"/>
                </a:solidFill>
                <a:effectLst/>
                <a:latin typeface="Times New Roman" panose="02020603050405020304" pitchFamily="18" charset="0"/>
                <a:ea typeface="Calibri" panose="020F0502020204030204" pitchFamily="34" charset="0"/>
                <a:hlinkClick r:id="rId7"/>
              </a:rPr>
              <a:t>http://help.webex.com</a:t>
            </a:r>
            <a:r>
              <a:rPr lang="en-US" sz="1200" dirty="0">
                <a:solidFill>
                  <a:srgbClr val="000000"/>
                </a:solidFill>
                <a:effectLst/>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rPr>
              <a:t> </a:t>
            </a:r>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FFFF00"/>
                </a:highlight>
              </a:rPr>
              <a:t>plenary</a:t>
            </a:r>
            <a:r>
              <a:rPr lang="en-US" sz="2400" dirty="0"/>
              <a:t> teleconference call-in, </a:t>
            </a:r>
            <a:r>
              <a:rPr lang="en-US" sz="2000" dirty="0">
                <a:highlight>
                  <a:srgbClr val="FFFF00"/>
                </a:highlight>
              </a:rPr>
              <a:t>05 &amp; 12 Nov 2020</a:t>
            </a:r>
            <a:endParaRPr lang="en-US" sz="2400" dirty="0">
              <a:highlight>
                <a:srgbClr val="FFFF00"/>
              </a:highlight>
            </a:endParaRPr>
          </a:p>
        </p:txBody>
      </p:sp>
    </p:spTree>
    <p:extLst>
      <p:ext uri="{BB962C8B-B14F-4D97-AF65-F5344CB8AC3E}">
        <p14:creationId xmlns:p14="http://schemas.microsoft.com/office/powerpoint/2010/main" val="24147626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05-12Nov20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05-12Nov20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05-12Nov20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05-12Nov20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39</a:t>
            </a:fld>
            <a:endParaRPr lang="en-US" altLang="en-US" sz="1200" b="0" dirty="0"/>
          </a:p>
        </p:txBody>
      </p:sp>
      <p:sp>
        <p:nvSpPr>
          <p:cNvPr id="2" name="Date Placeholder 1"/>
          <p:cNvSpPr>
            <a:spLocks noGrp="1"/>
          </p:cNvSpPr>
          <p:nvPr>
            <p:ph type="dt" idx="15"/>
          </p:nvPr>
        </p:nvSpPr>
        <p:spPr/>
        <p:txBody>
          <a:bodyPr/>
          <a:lstStyle/>
          <a:p>
            <a:r>
              <a:rPr lang="en-US"/>
              <a:t>05-12Nov20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05-12Nov20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05-12Nov20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05-12Nov20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IMAT Attendance server is open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 (both meetings)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FCC FNPRM 5.9 GHz</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FCC 6 GHz </a:t>
            </a:r>
          </a:p>
          <a:p>
            <a:pPr lvl="1">
              <a:spcBef>
                <a:spcPts val="0"/>
              </a:spcBef>
              <a:buFont typeface="Arial" panose="020B0604020202020204" pitchFamily="34" charset="0"/>
              <a:buChar char="•"/>
            </a:pPr>
            <a:r>
              <a:rPr lang="en-US" altLang="en-US" sz="1400" dirty="0">
                <a:solidFill>
                  <a:schemeClr val="tx1"/>
                </a:solidFill>
              </a:rPr>
              <a:t>General Discussion Items</a:t>
            </a:r>
          </a:p>
          <a:p>
            <a:pPr lvl="1">
              <a:buFont typeface="Arial" panose="020B0604020202020204" pitchFamily="34" charset="0"/>
              <a:buChar char="•"/>
            </a:pPr>
            <a:endParaRPr lang="en-US" altLang="en-US" sz="12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FNPRM 5.9 GHz FNPM inputs</a:t>
            </a:r>
          </a:p>
          <a:p>
            <a:pPr lvl="1">
              <a:buFont typeface="Arial" panose="020B0604020202020204" pitchFamily="34" charset="0"/>
              <a:buChar char="•"/>
            </a:pPr>
            <a:r>
              <a:rPr lang="en-US" altLang="en-US" sz="1400" dirty="0">
                <a:solidFill>
                  <a:schemeClr val="tx1"/>
                </a:solidFill>
              </a:rPr>
              <a:t>Ongoing: APG contribution input</a:t>
            </a:r>
          </a:p>
          <a:p>
            <a:pPr lvl="1">
              <a:buFont typeface="Arial" panose="020B0604020202020204" pitchFamily="34" charset="0"/>
              <a:buChar char="•"/>
            </a:pPr>
            <a:r>
              <a:rPr lang="en-US" sz="14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Recess/Adjourn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2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FNPRM on 5.9 GHz</a:t>
            </a:r>
          </a:p>
          <a:p>
            <a:pPr lvl="1">
              <a:spcBef>
                <a:spcPts val="0"/>
              </a:spcBef>
              <a:buFont typeface="Arial" panose="020B0604020202020204" pitchFamily="34" charset="0"/>
              <a:buChar char="•"/>
            </a:pPr>
            <a:r>
              <a:rPr lang="en-US" altLang="en-US" sz="1400" kern="0" dirty="0">
                <a:solidFill>
                  <a:schemeClr val="tx1"/>
                </a:solidFill>
              </a:rPr>
              <a:t>Discuss if we want to consider comments</a:t>
            </a: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6 GHz</a:t>
            </a:r>
          </a:p>
          <a:p>
            <a:pPr lvl="1">
              <a:spcBef>
                <a:spcPts val="0"/>
              </a:spcBef>
              <a:buFont typeface="Arial" panose="020B0604020202020204" pitchFamily="34" charset="0"/>
              <a:buChar char="•"/>
            </a:pPr>
            <a:r>
              <a:rPr lang="en-US" altLang="en-US" sz="1400" kern="0" dirty="0">
                <a:solidFill>
                  <a:schemeClr val="tx1"/>
                </a:solidFill>
              </a:rPr>
              <a:t>Multi stake-holders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 </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Plenary 16-23 July 2020 in document </a:t>
            </a:r>
            <a:r>
              <a:rPr lang="en-GB" sz="1600" b="0" dirty="0">
                <a:solidFill>
                  <a:schemeClr val="bg1">
                    <a:lumMod val="75000"/>
                  </a:schemeClr>
                </a:solidFill>
                <a:ea typeface="SimSun" panose="02010600030101010101" pitchFamily="2" charset="-122"/>
                <a:hlinkClick r:id="rId3"/>
              </a:rPr>
              <a:t>https://mentor.ieee.org/802.18/dcn/20/18-20-0103-00-0000-minutes-electronic-plenary-16-23jul2020-rr-tag-yul.docx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26-Jul-2020 22:03:40 ET</a:t>
            </a:r>
            <a:r>
              <a:rPr lang="en-US" sz="1600" b="0" dirty="0">
                <a:effectLst/>
                <a:ea typeface="SimSun" panose="02010600030101010101" pitchFamily="2" charset="-122"/>
              </a:rPr>
              <a:t>, 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Steve P.</a:t>
            </a:r>
          </a:p>
          <a:p>
            <a:pPr marL="0" indent="0">
              <a:spcBef>
                <a:spcPts val="0"/>
              </a:spcBef>
            </a:pPr>
            <a:r>
              <a:rPr lang="en-US" altLang="en-US" sz="1800" b="0" dirty="0">
                <a:solidFill>
                  <a:schemeClr val="tx1"/>
                </a:solidFill>
              </a:rPr>
              <a:t>	Seconded by:  Edward A.</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05-12Nov20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5799" y="655637"/>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is electronic from </a:t>
            </a:r>
            <a:r>
              <a:rPr lang="en-US" altLang="en-US" sz="1600" dirty="0">
                <a:solidFill>
                  <a:schemeClr val="tx1"/>
                </a:solidFill>
              </a:rPr>
              <a:t>30Oct20 to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a:t>
            </a:r>
            <a:r>
              <a:rPr lang="en-US" altLang="en-US" sz="1600" b="0" dirty="0">
                <a:solidFill>
                  <a:schemeClr val="tx1"/>
                </a:solidFill>
                <a:highlight>
                  <a:srgbClr val="D5F4FF"/>
                </a:highlight>
              </a:rPr>
              <a:t>2 Thursday meetings</a:t>
            </a:r>
            <a:r>
              <a:rPr lang="en-US" altLang="en-US" sz="1600" b="0" dirty="0">
                <a:solidFill>
                  <a:schemeClr val="tx1"/>
                </a:solidFill>
              </a:rPr>
              <a:t>, like the July Plenary.</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For .18 we will meet 1hr the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week(1500-1600et), 05Nov20.</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And 2hr the 2</a:t>
            </a:r>
            <a:r>
              <a:rPr lang="en-US" altLang="en-US" sz="1600" b="1" u="sng" baseline="30000" dirty="0">
                <a:solidFill>
                  <a:schemeClr val="tx1"/>
                </a:solidFill>
                <a:highlight>
                  <a:srgbClr val="D5F4FF"/>
                </a:highlight>
              </a:rPr>
              <a:t>nd</a:t>
            </a:r>
            <a:r>
              <a:rPr lang="en-US" altLang="en-US" sz="1600" b="1" u="sng" dirty="0">
                <a:solidFill>
                  <a:schemeClr val="tx1"/>
                </a:solidFill>
                <a:highlight>
                  <a:srgbClr val="D5F4FF"/>
                </a:highlight>
              </a:rPr>
              <a:t> week(1500-1700et), 12Nov20</a:t>
            </a:r>
          </a:p>
          <a:p>
            <a:pPr lvl="1">
              <a:spcBef>
                <a:spcPts val="400"/>
              </a:spcBef>
              <a:buFont typeface="Wingdings" panose="05000000000000000000" pitchFamily="2" charset="2"/>
              <a:buChar char="v"/>
            </a:pPr>
            <a:r>
              <a:rPr lang="en-US" altLang="en-US" sz="1600" b="1" u="sng" dirty="0">
                <a:solidFill>
                  <a:srgbClr val="00B050"/>
                </a:solidFill>
              </a:rPr>
              <a:t>The 1hr/2hr days have been flipped from earlier discussions</a:t>
            </a:r>
            <a:r>
              <a:rPr lang="en-US" altLang="en-US" sz="1600" b="1" u="sng" dirty="0">
                <a:solidFill>
                  <a:schemeClr val="tx1"/>
                </a:solidFill>
              </a:rPr>
              <a:t>.  Call-in in backup slides</a:t>
            </a:r>
            <a:endParaRPr lang="en-US" altLang="en-US" sz="1400" dirty="0">
              <a:solidFill>
                <a:schemeClr val="tx1"/>
              </a:solidFill>
            </a:endParaRP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a:p>
            <a:pPr lvl="1">
              <a:buFont typeface="Arial" panose="020B0604020202020204" pitchFamily="34" charset="0"/>
              <a:buChar char="•"/>
            </a:pPr>
            <a:r>
              <a:rPr lang="en-US" sz="1600" b="1" u="sng" dirty="0">
                <a:solidFill>
                  <a:schemeClr val="tx1"/>
                </a:solidFill>
                <a:cs typeface="+mn-cs"/>
              </a:rPr>
              <a:t>IMAT is setup and will be used for voting membership attendance credit.</a:t>
            </a:r>
          </a:p>
          <a:p>
            <a:pPr lvl="1">
              <a:buFont typeface="Arial" panose="020B0604020202020204" pitchFamily="34" charset="0"/>
              <a:buChar char="•"/>
            </a:pPr>
            <a:r>
              <a:rPr lang="en-US" sz="1600" b="1" u="sng" dirty="0">
                <a:solidFill>
                  <a:schemeClr val="tx1"/>
                </a:solidFill>
                <a:cs typeface="+mn-cs"/>
              </a:rPr>
              <a:t>Note: </a:t>
            </a:r>
            <a:r>
              <a:rPr lang="en-US" sz="1600" dirty="0">
                <a:solidFill>
                  <a:schemeClr val="tx1"/>
                </a:solidFill>
                <a:cs typeface="+mn-cs"/>
              </a:rPr>
              <a:t>be sure your affiliation(s) are up to date, e.g. in my Project and when you sign in. </a:t>
            </a: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January</a:t>
            </a:r>
            <a:r>
              <a:rPr lang="en-US" altLang="en-US" sz="1600" b="0" dirty="0">
                <a:solidFill>
                  <a:schemeClr val="tx1"/>
                </a:solidFill>
              </a:rPr>
              <a:t> </a:t>
            </a:r>
            <a:r>
              <a:rPr lang="en-US" altLang="en-US" sz="1600" dirty="0">
                <a:solidFill>
                  <a:schemeClr val="tx1"/>
                </a:solidFill>
              </a:rPr>
              <a:t>2021 </a:t>
            </a:r>
            <a:r>
              <a:rPr lang="en-US" altLang="en-US" sz="1600" b="0" dirty="0">
                <a:solidFill>
                  <a:schemeClr val="tx1"/>
                </a:solidFill>
              </a:rPr>
              <a:t>Wireless Interim (Irvine) the Wireless Chairs met 30Sep20 and have cancelled the face-to-face meeting in Irvine, CA.   This leaves open for the WGs to decide on their own if they do an electronic Interim or not. </a:t>
            </a: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March 2021 </a:t>
            </a:r>
            <a:r>
              <a:rPr lang="en-US" altLang="en-US" sz="1600" b="0" dirty="0">
                <a:solidFill>
                  <a:schemeClr val="tx1"/>
                </a:solidFill>
              </a:rPr>
              <a:t>there was a presentation from F2F on the EC 06Oct20 call of what all the Hyatt Denver is doing (w/450 guess on attendees) and from an SME on the international hotel industry. At this time the EC will take it up again in their Dec 2020 call, though could wait till Jan21 call, which seemed to be the lean. </a:t>
            </a:r>
          </a:p>
          <a:p>
            <a:pPr lvl="1">
              <a:buFont typeface="Arial" panose="020B0604020202020204" pitchFamily="34" charset="0"/>
              <a:buChar char="•"/>
            </a:pPr>
            <a:r>
              <a:rPr lang="en-US" altLang="en-US" sz="1600" dirty="0">
                <a:solidFill>
                  <a:schemeClr val="tx1"/>
                </a:solidFill>
              </a:rPr>
              <a:t>At this point the 2021 Electronic Media of IEEE 802 standards Edition has been setup to deliver by electronic download if needed. </a:t>
            </a:r>
            <a:endParaRPr lang="en-US" altLang="en-US" sz="16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May 2021 </a:t>
            </a:r>
            <a:r>
              <a:rPr lang="en-US" altLang="en-US" sz="1600" b="0" dirty="0">
                <a:solidFill>
                  <a:schemeClr val="tx1"/>
                </a:solidFill>
              </a:rPr>
              <a:t>at the Hilton in Panama City, Panama, earlier EC straw poll was to continue with the contract with clear cancellation policies.  With that, the IEEE has new language on cancellation policies, considering the pandemic, so it is much clearer.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05-12Nov20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55506</TotalTime>
  <Words>10740</Words>
  <Application>Microsoft Office PowerPoint</Application>
  <PresentationFormat>On-screen Show (4:3)</PresentationFormat>
  <Paragraphs>1133</Paragraphs>
  <Slides>41</Slides>
  <Notes>25</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41</vt:i4>
      </vt:variant>
    </vt:vector>
  </HeadingPairs>
  <TitlesOfParts>
    <vt:vector size="55" baseType="lpstr">
      <vt:lpstr>Arial</vt:lpstr>
      <vt:lpstr>Calibri</vt:lpstr>
      <vt:lpstr>Century Gothic</vt:lpstr>
      <vt:lpstr>Consolas</vt:lpstr>
      <vt:lpstr>Georgia</vt:lpstr>
      <vt:lpstr>Helvetica</vt:lpstr>
      <vt:lpstr>Helvetica Neue</vt:lpstr>
      <vt:lpstr>Monotype Sorts</vt:lpstr>
      <vt:lpstr>Roboto</vt:lpstr>
      <vt:lpstr>Times New Roman</vt:lpstr>
      <vt:lpstr>Wingdings</vt:lpstr>
      <vt:lpstr>Office Theme</vt:lpstr>
      <vt:lpstr>Document</vt:lpstr>
      <vt:lpstr>Packager Shell Object</vt:lpstr>
      <vt:lpstr>IEEE 802.18 RR-TAG Plenary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vt:lpstr>
      <vt:lpstr>Teleconferences</vt:lpstr>
      <vt:lpstr>EU items to share -1</vt:lpstr>
      <vt:lpstr>EU items to share -2</vt:lpstr>
      <vt:lpstr>Other regions (outside EU-Stds and USA), items to share</vt:lpstr>
      <vt:lpstr>ITU-R items to share  -</vt:lpstr>
      <vt:lpstr>FCC FNPRM 5.9 GHz</vt:lpstr>
      <vt:lpstr>FCC FNPRM 5.9 GHz -2</vt:lpstr>
      <vt:lpstr>FCC 6 GHz</vt:lpstr>
      <vt:lpstr>General Discussion Items</vt:lpstr>
      <vt:lpstr>Actions / AOB / Recess</vt:lpstr>
      <vt:lpstr>2nd - Thursday (12Nov20) Agenda</vt:lpstr>
      <vt:lpstr>EU items to share -1</vt:lpstr>
      <vt:lpstr>EU items to share -2</vt:lpstr>
      <vt:lpstr>Other regions (outside EU-Stds and USA), items to share</vt:lpstr>
      <vt:lpstr>ITU-R items to share  -</vt:lpstr>
      <vt:lpstr>FCC FNPRM 5.9 GHz</vt:lpstr>
      <vt:lpstr>FCC 6 GHz</vt:lpstr>
      <vt:lpstr>General Discussion -</vt:lpstr>
      <vt:lpstr>General Discussion – FYI only</vt:lpstr>
      <vt:lpstr>Actions Required</vt:lpstr>
      <vt:lpstr>Any Other Business</vt:lpstr>
      <vt:lpstr>Adjourn</vt:lpstr>
      <vt:lpstr>PowerPoint Presentation</vt:lpstr>
      <vt:lpstr>PowerPoint Presentation</vt:lpstr>
      <vt:lpstr>PowerPoint Presentation</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3430</cp:revision>
  <cp:lastPrinted>1601-01-01T00:00:00Z</cp:lastPrinted>
  <dcterms:created xsi:type="dcterms:W3CDTF">2016-03-03T14:54:45Z</dcterms:created>
  <dcterms:modified xsi:type="dcterms:W3CDTF">2020-11-13T01:08:33Z</dcterms:modified>
</cp:coreProperties>
</file>