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3"/>
  </p:notesMasterIdLst>
  <p:handoutMasterIdLst>
    <p:handoutMasterId r:id="rId44"/>
  </p:handoutMasterIdLst>
  <p:sldIdLst>
    <p:sldId id="256" r:id="rId2"/>
    <p:sldId id="341" r:id="rId3"/>
    <p:sldId id="329" r:id="rId4"/>
    <p:sldId id="604" r:id="rId5"/>
    <p:sldId id="624" r:id="rId6"/>
    <p:sldId id="605" r:id="rId7"/>
    <p:sldId id="516" r:id="rId8"/>
    <p:sldId id="596" r:id="rId9"/>
    <p:sldId id="690" r:id="rId10"/>
    <p:sldId id="602" r:id="rId11"/>
    <p:sldId id="603" r:id="rId12"/>
    <p:sldId id="606" r:id="rId13"/>
    <p:sldId id="735" r:id="rId14"/>
    <p:sldId id="608" r:id="rId15"/>
    <p:sldId id="742" r:id="rId16"/>
    <p:sldId id="743" r:id="rId17"/>
    <p:sldId id="691" r:id="rId18"/>
    <p:sldId id="685" r:id="rId19"/>
    <p:sldId id="702" r:id="rId20"/>
    <p:sldId id="535" r:id="rId21"/>
    <p:sldId id="748" r:id="rId22"/>
    <p:sldId id="749" r:id="rId23"/>
    <p:sldId id="750" r:id="rId24"/>
    <p:sldId id="751" r:id="rId25"/>
    <p:sldId id="752" r:id="rId26"/>
    <p:sldId id="754" r:id="rId27"/>
    <p:sldId id="717" r:id="rId28"/>
    <p:sldId id="719" r:id="rId29"/>
    <p:sldId id="650" r:id="rId30"/>
    <p:sldId id="498" r:id="rId31"/>
    <p:sldId id="402" r:id="rId32"/>
    <p:sldId id="403" r:id="rId33"/>
    <p:sldId id="736" r:id="rId34"/>
    <p:sldId id="692" r:id="rId35"/>
    <p:sldId id="728" r:id="rId36"/>
    <p:sldId id="425" r:id="rId37"/>
    <p:sldId id="652" r:id="rId38"/>
    <p:sldId id="689" r:id="rId39"/>
    <p:sldId id="549" r:id="rId40"/>
    <p:sldId id="656" r:id="rId41"/>
    <p:sldId id="655"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74"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08-Nov-20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70715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05-12Nov20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05-12Nov20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05-12Nov20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802.18-20/0147r01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dynamicspectrumalliance.org/wp-content/uploads/2020/11/5-Economic-and-Social-Impact-of-Unlicensed-Access-in-6-GHz-Band.pdf" TargetMode="External"/><Relationship Id="rId11" Type="http://schemas.openxmlformats.org/officeDocument/2006/relationships/image" Target="../media/image4.wmf"/><Relationship Id="rId5" Type="http://schemas.openxmlformats.org/officeDocument/2006/relationships/hyperlink" Target="https://youtu.be/KWoHMosFCZM"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mentor.ieee.org/802.11/dcn/20/11-20-1755-00-coex-6ghz-update-cept.pptx" TargetMode="External"/><Relationship Id="rId9" Type="http://schemas.openxmlformats.org/officeDocument/2006/relationships/hyperlink" Target="https://cept.org/ecc/groups/ecc/wg-fm/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dn.www.gob.pe/uploads/document/file/1422105/Documento%20de%20Trabajo.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bcn.cl/leychile/navegar?idNorma=1109333&amp;idParte=9841504&amp;idVersion=&amp;r_c=6" TargetMode="External"/><Relationship Id="rId4" Type="http://schemas.openxmlformats.org/officeDocument/2006/relationships/hyperlink" Target="https://www.acma.gov.au/sites/default/files/2020-08/Draft%20Australian%20Radiofrequency%20Spectrum%20Plan%202021.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35.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events/eventdetails.asp?eventid=1758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144-01-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client/introduc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dynamicspectrumalliance.org/wp-content/uploads/2020/11/5-Economic-and-Social-Impact-of-Unlicensed-Access-in-6-GHz-Band.pdf" TargetMode="External"/><Relationship Id="rId11" Type="http://schemas.openxmlformats.org/officeDocument/2006/relationships/image" Target="../media/image4.wmf"/><Relationship Id="rId5" Type="http://schemas.openxmlformats.org/officeDocument/2006/relationships/hyperlink" Target="https://youtu.be/KWoHMosFCZM"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mentor.ieee.org/802.11/dcn/20/11-20-1755-00-coex-6ghz-update-cept.pptx" TargetMode="External"/><Relationship Id="rId9" Type="http://schemas.openxmlformats.org/officeDocument/2006/relationships/hyperlink" Target="https://cept.org/ecc/groups/ecc/wg-fm/client/introduction/"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itu.int/en/ITU-R/study-groups/rsg5/rwp5d/Pages/default.asp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slide" Target="slide35.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events/eventdetails.asp?eventid=17587"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ecfs/search/filings?proceedings_name=19-138&amp;sort=date_disseminated,DESC"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mentor.ieee.org/802.18/dcn/20/18-20-0144-01-0000-fcc-r-o-draft-revisiting-use-of-the-5-850-5-925-ghz-band.docx" TargetMode="External"/><Relationship Id="rId4" Type="http://schemas.openxmlformats.org/officeDocument/2006/relationships/hyperlink" Target="https://www.fcc.gov/document/modernizing-59-ghz-band-wi-fi-and-automotive-safet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ieeesa.webex.com/ieeesa/j.php?MTID=m67d7ca06d9e0d20ea6fbcacbe1b13b6d" TargetMode="External"/><Relationship Id="rId7" Type="http://schemas.openxmlformats.org/officeDocument/2006/relationships/hyperlink" Target="https://urldefense.com/v3/__http:/help.webex.com__;!!F7jv3iA!m1DIbZTVOGzUEQTpHAWE2I4yYMILgI8e4lrsrX-V2pVHIySgy_OTjsornqvImaUG-w$"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1a55284caa3579fadfcadbab62ea74a__;!!F7jv3iA!m1DIbZTVOGzUEQTpHAWE2I4yYMILgI8e4lrsrX-V2pVHIySgy_OTjsornquUZGCwRQ$" TargetMode="External"/><Relationship Id="rId5" Type="http://schemas.openxmlformats.org/officeDocument/2006/relationships/hyperlink" Target="tel:%2B1-213-306-3065,,*01*1737875314%23%23*01*" TargetMode="External"/><Relationship Id="rId4" Type="http://schemas.openxmlformats.org/officeDocument/2006/relationships/hyperlink" Target="tel:%2B1-646-992-2010,,*01*1737875314%23%23*01*"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5.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03-00-0000-minutes-electronic-plenary-16-23jul2020-rr-tag-yu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05-12Nov20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05-12 November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20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Looking at meetings in 2021, preparing for in the ETSI HQs if possible, </a:t>
            </a:r>
            <a:r>
              <a:rPr lang="en-US" sz="1600" dirty="0">
                <a:solidFill>
                  <a:schemeClr val="tx1"/>
                </a:solidFill>
                <a:ea typeface="Calibri" panose="020F0502020204030204" pitchFamily="34" charset="0"/>
              </a:rPr>
              <a:t>electronic likely,</a:t>
            </a: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5 &amp; 6 GHz stds are progressing.   Goal is to get into ENAP next year with the 5 GHz std. </a:t>
            </a:r>
            <a:r>
              <a:rPr lang="en-US" sz="1600" dirty="0">
                <a:solidFill>
                  <a:schemeClr val="tx1"/>
                </a:solidFill>
                <a:effectLst/>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6 GHz std, folks are anxious to finish up and get into ENAP soon.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First 60 GHz std sent to ENAP.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2 more 60 GHz stds being worked on.  CEPT calls then C2 and C3.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rPr>
              <a:t>Suggested for all to review 802.11 </a:t>
            </a:r>
            <a:r>
              <a:rPr lang="en-US" sz="1600" b="1" dirty="0" err="1">
                <a:solidFill>
                  <a:schemeClr val="tx1"/>
                </a:solidFill>
                <a:effectLst/>
                <a:ea typeface="Calibri" panose="020F0502020204030204" pitchFamily="34" charset="0"/>
              </a:rPr>
              <a:t>Coex</a:t>
            </a:r>
            <a:r>
              <a:rPr lang="en-US" sz="1600" b="1" dirty="0">
                <a:solidFill>
                  <a:schemeClr val="tx1"/>
                </a:solidFill>
                <a:effectLst/>
                <a:ea typeface="Calibri" panose="020F0502020204030204" pitchFamily="34" charset="0"/>
              </a:rPr>
              <a:t> Agenda 11-20/1620 (latest) has many ETSI references.</a:t>
            </a:r>
          </a:p>
          <a:p>
            <a:pPr lvl="1">
              <a:spcBef>
                <a:spcPts val="0"/>
              </a:spcBef>
              <a:buFont typeface="Arial" panose="020B0604020202020204" pitchFamily="34" charset="0"/>
              <a:buChar char="•"/>
            </a:pPr>
            <a:r>
              <a:rPr lang="en-US" sz="1200" dirty="0">
                <a:solidFill>
                  <a:schemeClr val="tx1"/>
                </a:solidFill>
                <a:effectLst/>
                <a:ea typeface="Calibri" panose="020F0502020204030204" pitchFamily="34" charset="0"/>
              </a:rPr>
              <a:t>15Oct: A</a:t>
            </a:r>
            <a:r>
              <a:rPr lang="en-US" sz="1200" dirty="0">
                <a:effectLst/>
                <a:ea typeface="Calibri" panose="020F0502020204030204" pitchFamily="34" charset="0"/>
              </a:rPr>
              <a:t> draft v0.1 for EN 303 753 60 GHz is already available in the .11 members portal.  </a:t>
            </a:r>
            <a:r>
              <a:rPr lang="en-US" sz="1200" dirty="0">
                <a:ea typeface="Calibri" panose="020F0502020204030204" pitchFamily="34" charset="0"/>
              </a:rPr>
              <a:t>I</a:t>
            </a:r>
            <a:r>
              <a:rPr lang="en-US" sz="1200" dirty="0">
                <a:effectLst/>
                <a:ea typeface="Calibri" panose="020F0502020204030204" pitchFamily="34" charset="0"/>
              </a:rPr>
              <a:t>t </a:t>
            </a:r>
          </a:p>
          <a:p>
            <a:pPr lvl="2">
              <a:spcBef>
                <a:spcPts val="0"/>
              </a:spcBef>
              <a:buFont typeface="Arial" panose="020B0604020202020204" pitchFamily="34" charset="0"/>
              <a:buChar char="•"/>
            </a:pPr>
            <a:r>
              <a:rPr lang="en-US" sz="1200" dirty="0">
                <a:effectLst/>
                <a:ea typeface="Calibri" panose="020F0502020204030204" pitchFamily="34" charset="0"/>
              </a:rPr>
              <a:t>started with BRAN(20)107029.</a:t>
            </a:r>
            <a:endParaRPr lang="en-US" sz="1200" b="0" i="0" u="none" strike="noStrike" dirty="0">
              <a:solidFill>
                <a:schemeClr val="bg1">
                  <a:lumMod val="75000"/>
                </a:schemeClr>
              </a:solidFill>
              <a:effectLst/>
            </a:endParaRPr>
          </a:p>
          <a:p>
            <a:pPr lvl="2">
              <a:spcBef>
                <a:spcPts val="0"/>
              </a:spcBef>
              <a:buFont typeface="Arial" panose="020B0604020202020204" pitchFamily="34" charset="0"/>
              <a:buChar char="•"/>
            </a:pPr>
            <a:r>
              <a:rPr lang="en-US" sz="1200" dirty="0"/>
              <a:t>Proposed process is out on how to update the draft, with updates as contributions ahead of time, and notices sent out when new contributions come in, etc.</a:t>
            </a:r>
          </a:p>
          <a:p>
            <a:pPr lvl="2">
              <a:spcBef>
                <a:spcPts val="0"/>
              </a:spcBef>
              <a:buFont typeface="Arial" panose="020B0604020202020204" pitchFamily="34" charset="0"/>
              <a:buChar char="•"/>
            </a:pPr>
            <a:r>
              <a:rPr lang="en-US" sz="1200" dirty="0"/>
              <a:t>The key is no ‘editing’ on the screen, just review, adjust and then agree on contributions.</a:t>
            </a:r>
          </a:p>
          <a:p>
            <a:pPr lvl="2">
              <a:spcBef>
                <a:spcPts val="0"/>
              </a:spcBef>
              <a:buFont typeface="Arial" panose="020B0604020202020204" pitchFamily="34" charset="0"/>
              <a:buChar char="•"/>
            </a:pPr>
            <a:r>
              <a:rPr lang="en-US" sz="1200" dirty="0"/>
              <a:t>A similar process being used for 5GHz (TBD if done in #108)  and 6GHz (goal is ‘stable’ in #108) drafts. </a:t>
            </a:r>
          </a:p>
          <a:p>
            <a:pPr lvl="2">
              <a:spcBef>
                <a:spcPts val="0"/>
              </a:spcBef>
              <a:buFont typeface="Arial" panose="020B0604020202020204" pitchFamily="34" charset="0"/>
              <a:buChar char="•"/>
            </a:pPr>
            <a:r>
              <a:rPr lang="en-US" sz="1200" dirty="0"/>
              <a:t>These processes have been updated in the past week and where BRAN will be going moving forward. </a:t>
            </a:r>
          </a:p>
          <a:p>
            <a:pPr lvl="1">
              <a:spcBef>
                <a:spcPts val="0"/>
              </a:spcBef>
              <a:buFont typeface="Arial" panose="020B0604020202020204" pitchFamily="34" charset="0"/>
              <a:buChar char="•"/>
            </a:pPr>
            <a:r>
              <a:rPr lang="en-US" sz="1200" dirty="0"/>
              <a:t>01Oct:  </a:t>
            </a:r>
            <a:r>
              <a:rPr lang="en-US" sz="1200" b="0" i="0" u="none" strike="noStrike" dirty="0">
                <a:solidFill>
                  <a:srgbClr val="000000"/>
                </a:solidFill>
                <a:effectLst/>
              </a:rPr>
              <a:t>BRAN(20)107033rx </a:t>
            </a:r>
            <a:r>
              <a:rPr lang="en-US" sz="12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TR 103 721, 5 725-5 850MHz, draft visible as document</a:t>
            </a:r>
            <a:r>
              <a:rPr lang="en-US" sz="1200" dirty="0">
                <a:ea typeface="Calibri" panose="020F0502020204030204" pitchFamily="34" charset="0"/>
                <a:cs typeface="Times New Roman" panose="02020603050405020304" pitchFamily="18" charset="0"/>
              </a:rPr>
              <a:t> BRAN(20)</a:t>
            </a:r>
            <a:r>
              <a:rPr lang="en-US" sz="12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200" dirty="0">
                <a:ea typeface="Calibri" panose="020F0502020204030204" pitchFamily="34" charset="0"/>
                <a:cs typeface="Times New Roman" panose="02020603050405020304" pitchFamily="18" charset="0"/>
              </a:rPr>
              <a:t>6 GHz draft is out: </a:t>
            </a:r>
            <a:r>
              <a:rPr lang="en-US" sz="1200" u="sng" dirty="0">
                <a:solidFill>
                  <a:srgbClr val="0000FF"/>
                </a:solidFill>
                <a:ea typeface="Calibri" panose="020F0502020204030204" pitchFamily="34" charset="0"/>
                <a:hlinkClick r:id="rId6"/>
              </a:rPr>
              <a:t>BRAN(20)107048r1 - Proposed text for the next draft v0.0.10 of EN 303 687</a:t>
            </a:r>
            <a:r>
              <a:rPr lang="en-US" sz="1200" dirty="0">
                <a:ea typeface="Calibri" panose="020F0502020204030204" pitchFamily="34" charset="0"/>
              </a:rPr>
              <a:t> </a:t>
            </a:r>
            <a:endParaRPr lang="en-US" sz="1200" dirty="0">
              <a:ea typeface="Calibri" panose="020F0502020204030204" pitchFamily="34" charset="0"/>
              <a:cs typeface="Times New Roman" panose="02020603050405020304" pitchFamily="18" charset="0"/>
            </a:endParaRP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03-06Nov20  (this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lvl="1">
              <a:spcBef>
                <a:spcPts val="0"/>
              </a:spcBef>
              <a:buFont typeface="Arial" panose="020B0604020202020204" pitchFamily="34" charset="0"/>
              <a:buChar char="•"/>
            </a:pPr>
            <a:endParaRPr lang="en-US" sz="12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a:t>
            </a:r>
            <a:r>
              <a:rPr lang="en-US" sz="1400" dirty="0">
                <a:solidFill>
                  <a:schemeClr val="accent1">
                    <a:lumMod val="50000"/>
                  </a:schemeClr>
                </a:solidFill>
              </a:rPr>
              <a:t>16-20Nov20 	</a:t>
            </a:r>
            <a:r>
              <a:rPr lang="en-US" sz="1400" dirty="0">
                <a:solidFill>
                  <a:schemeClr val="tx1"/>
                </a:solidFill>
              </a:rPr>
              <a:t>		(#55, 02-05Mar21)</a:t>
            </a:r>
            <a:endParaRPr lang="en-US" sz="1400" u="sng" dirty="0">
              <a:solidFill>
                <a:schemeClr val="tx1"/>
              </a:solidFill>
            </a:endParaRP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Wingdings" panose="05000000000000000000" pitchFamily="2" charset="2"/>
              <a:buChar char="v"/>
            </a:pPr>
            <a:r>
              <a:rPr lang="en-US" sz="1600" u="sng" dirty="0">
                <a:solidFill>
                  <a:schemeClr val="accent1">
                    <a:lumMod val="50000"/>
                  </a:schemeClr>
                </a:solidFill>
              </a:rPr>
              <a:t>Nice summary from 802.11 on status in CEPT on 6GHz:</a:t>
            </a:r>
          </a:p>
          <a:p>
            <a:pPr lvl="1">
              <a:buFont typeface="Arial" panose="020B0604020202020204" pitchFamily="34" charset="0"/>
              <a:buChar char="•"/>
            </a:pPr>
            <a:r>
              <a:rPr lang="en-US" sz="1600" dirty="0">
                <a:solidFill>
                  <a:schemeClr val="tx1"/>
                </a:solidFill>
                <a:hlinkClick r:id="rId4"/>
              </a:rPr>
              <a:t>https://mentor.ieee.org/802.11/dcn/20/11-20-1755-00-coex-6ghz-update-cept.pptx</a:t>
            </a:r>
            <a:r>
              <a:rPr lang="en-US" sz="1600" dirty="0">
                <a:solidFill>
                  <a:schemeClr val="tx1"/>
                </a:solidFill>
              </a:rPr>
              <a:t> </a:t>
            </a:r>
          </a:p>
          <a:p>
            <a:pPr lvl="1">
              <a:buFont typeface="Arial" panose="020B0604020202020204" pitchFamily="34" charset="0"/>
              <a:buChar char="•"/>
            </a:pPr>
            <a:r>
              <a:rPr lang="en-US" sz="1600" dirty="0">
                <a:solidFill>
                  <a:schemeClr val="tx1"/>
                </a:solidFill>
                <a:effectLst/>
                <a:ea typeface="Calibri" panose="020F0502020204030204" pitchFamily="34" charset="0"/>
              </a:rPr>
              <a:t>802.11 </a:t>
            </a:r>
            <a:r>
              <a:rPr lang="en-US" sz="1600" dirty="0" err="1">
                <a:solidFill>
                  <a:schemeClr val="tx1"/>
                </a:solidFill>
                <a:effectLst/>
                <a:ea typeface="Calibri" panose="020F0502020204030204" pitchFamily="34" charset="0"/>
              </a:rPr>
              <a:t>Coex</a:t>
            </a:r>
            <a:r>
              <a:rPr lang="en-US" sz="1600" dirty="0">
                <a:solidFill>
                  <a:schemeClr val="tx1"/>
                </a:solidFill>
                <a:effectLst/>
                <a:ea typeface="Calibri" panose="020F0502020204030204" pitchFamily="34" charset="0"/>
              </a:rPr>
              <a:t> Agenda 11-20/1620 (latest) has many ETSI references </a:t>
            </a:r>
          </a:p>
          <a:p>
            <a:pPr>
              <a:buFont typeface="Arial" panose="020B0604020202020204" pitchFamily="34" charset="0"/>
              <a:buChar char="•"/>
            </a:pPr>
            <a:r>
              <a:rPr lang="en-US" sz="1600" dirty="0">
                <a:solidFill>
                  <a:schemeClr val="accent5">
                    <a:lumMod val="50000"/>
                  </a:schemeClr>
                </a:solidFill>
              </a:rPr>
              <a:t>Very informative &gt;&gt; </a:t>
            </a:r>
            <a:r>
              <a:rPr lang="en-US" sz="1600" b="0" dirty="0">
                <a:solidFill>
                  <a:schemeClr val="tx1"/>
                </a:solidFill>
              </a:rPr>
              <a:t>DSA 6 GHz </a:t>
            </a:r>
            <a:r>
              <a:rPr lang="en-US" sz="1600" b="0" dirty="0">
                <a:solidFill>
                  <a:schemeClr val="tx1"/>
                </a:solidFill>
                <a:hlinkClick r:id="rId5"/>
              </a:rPr>
              <a:t>https://youtu.be/KWoHMosFCZM</a:t>
            </a:r>
            <a:endParaRPr lang="en-US" sz="1600" b="0" dirty="0">
              <a:solidFill>
                <a:schemeClr val="tx1"/>
              </a:solidFill>
            </a:endParaRPr>
          </a:p>
          <a:p>
            <a:pPr>
              <a:buFont typeface="Arial" panose="020B0604020202020204" pitchFamily="34" charset="0"/>
              <a:buChar char="•"/>
            </a:pPr>
            <a:r>
              <a:rPr lang="en-US" sz="1600" b="0" dirty="0">
                <a:solidFill>
                  <a:schemeClr val="tx1"/>
                </a:solidFill>
              </a:rPr>
              <a:t>DSA slides are at:  </a:t>
            </a:r>
            <a:r>
              <a:rPr lang="en-US" sz="1600" b="0" dirty="0">
                <a:solidFill>
                  <a:schemeClr val="tx1"/>
                </a:solidFill>
                <a:hlinkClick r:id="rId6"/>
              </a:rPr>
              <a:t>http://dynamicspectrumalliance.org/wp-content/uploads/2020/11/5-Economic-and-Social-Impact-of-Unlicensed-Access-in-6-GHz-Band.pdf</a:t>
            </a:r>
            <a:r>
              <a:rPr lang="en-US" sz="1600" b="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&lt;WGSE&gt;</a:t>
            </a:r>
            <a:r>
              <a:rPr lang="en-US" altLang="en-US" sz="1600" b="0" dirty="0"/>
              <a:t> </a:t>
            </a:r>
            <a:r>
              <a:rPr lang="en-US" altLang="en-US" sz="1600" dirty="0"/>
              <a:t>next call/meeting  </a:t>
            </a:r>
            <a:r>
              <a:rPr lang="en-US" sz="1600" dirty="0"/>
              <a:t>#87,  11-15Jan21 </a:t>
            </a:r>
            <a:endParaRPr lang="en-US" sz="1600" dirty="0">
              <a:highlight>
                <a:srgbClr val="FFFF00"/>
              </a:highlight>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8"/>
              </a:rPr>
              <a:t>&lt;SE45&gt;</a:t>
            </a:r>
            <a:r>
              <a:rPr lang="en-US" altLang="en-US" sz="1600" b="0" dirty="0"/>
              <a:t> </a:t>
            </a:r>
            <a:r>
              <a:rPr lang="en-US" altLang="en-US" sz="1600" dirty="0"/>
              <a:t>next call/meeting: none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9"/>
              </a:rPr>
              <a:t>&lt;WGFM&gt;</a:t>
            </a:r>
            <a:r>
              <a:rPr lang="en-US" altLang="en-US" sz="1600" b="0" dirty="0"/>
              <a:t>  </a:t>
            </a:r>
            <a:r>
              <a:rPr lang="en-US" altLang="en-US" sz="1600" dirty="0">
                <a:solidFill>
                  <a:schemeClr val="tx1"/>
                </a:solidFill>
              </a:rPr>
              <a:t>next meeting #98, 8-12Feb21</a:t>
            </a:r>
            <a:endParaRPr lang="en-US" sz="1600" dirty="0"/>
          </a:p>
          <a:p>
            <a:pPr lvl="1">
              <a:spcBef>
                <a:spcPts val="0"/>
              </a:spcBef>
              <a:buFont typeface="Arial" panose="020B0604020202020204" pitchFamily="34" charset="0"/>
              <a:buChar char="•"/>
            </a:pPr>
            <a:r>
              <a:rPr lang="en-US" sz="1600" b="0" dirty="0">
                <a:latin typeface="Times New Roman" panose="02020603050405020304" pitchFamily="18" charset="0"/>
                <a:ea typeface="SimSun" panose="02010600030101010101" pitchFamily="2" charset="-122"/>
              </a:rPr>
              <a:t> </a:t>
            </a:r>
            <a:r>
              <a:rPr lang="en-US" sz="1400" b="0" dirty="0">
                <a:latin typeface="Times New Roman" panose="02020603050405020304" pitchFamily="18" charset="0"/>
                <a:ea typeface="SimSun" panose="02010600030101010101" pitchFamily="2" charset="-122"/>
              </a:rPr>
              <a:t>22Oct: The draft </a:t>
            </a:r>
            <a:r>
              <a:rPr lang="en-US" sz="1400" dirty="0">
                <a:latin typeface="Times New Roman" panose="02020603050405020304" pitchFamily="18" charset="0"/>
                <a:ea typeface="SimSun" panose="02010600030101010101" pitchFamily="2" charset="-122"/>
              </a:rPr>
              <a:t>ECC decision has been posted: </a:t>
            </a:r>
          </a:p>
          <a:p>
            <a:pPr lvl="2">
              <a:spcBef>
                <a:spcPts val="0"/>
              </a:spcBef>
              <a:buFont typeface="Arial" panose="020B0604020202020204" pitchFamily="34" charset="0"/>
              <a:buChar char="•"/>
            </a:pPr>
            <a:r>
              <a:rPr lang="en-US" sz="1400" b="0" dirty="0">
                <a:latin typeface="Times New Roman" panose="02020603050405020304" pitchFamily="18" charset="0"/>
                <a:ea typeface="SimSun" panose="02010600030101010101" pitchFamily="2" charset="-122"/>
              </a:rPr>
              <a:t>No Country Determination Capability required.</a:t>
            </a:r>
          </a:p>
          <a:p>
            <a:pPr lvl="2">
              <a:spcBef>
                <a:spcPts val="0"/>
              </a:spcBef>
              <a:buFont typeface="Arial" panose="020B0604020202020204" pitchFamily="34" charset="0"/>
              <a:buChar char="•"/>
            </a:pPr>
            <a:r>
              <a:rPr lang="en-US" sz="1400" b="0" dirty="0">
                <a:latin typeface="Times New Roman" panose="02020603050405020304" pitchFamily="18" charset="0"/>
                <a:ea typeface="SimSun" panose="02010600030101010101" pitchFamily="2" charset="-122"/>
              </a:rPr>
              <a:t>Created 5915-5935 MHz urban rail private spectrum across 27 member states.</a:t>
            </a:r>
          </a:p>
          <a:p>
            <a:pPr marL="0" marR="0">
              <a:spcBef>
                <a:spcPts val="0"/>
              </a:spcBef>
              <a:spcAft>
                <a:spcPts val="0"/>
              </a:spcAft>
              <a:buFont typeface="Arial" panose="020B0604020202020204" pitchFamily="34" charset="0"/>
              <a:buChar char="•"/>
            </a:pPr>
            <a:r>
              <a:rPr lang="en-US" sz="1600" dirty="0">
                <a:solidFill>
                  <a:schemeClr val="tx1"/>
                </a:solidFill>
              </a:rPr>
              <a:t>CEPT – ECC </a:t>
            </a:r>
            <a:r>
              <a:rPr lang="en-US" altLang="en-US" sz="1600" b="0" dirty="0">
                <a:hlinkClick r:id="rId10"/>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spcBef>
                <a:spcPts val="0"/>
              </a:spcBef>
              <a:buFont typeface="Arial" panose="020B0604020202020204" pitchFamily="34" charset="0"/>
              <a:buChar char="•"/>
            </a:pPr>
            <a:r>
              <a:rPr lang="en-US" sz="1600" dirty="0">
                <a:effectLst/>
                <a:ea typeface="Calibri" panose="020F0502020204030204" pitchFamily="34" charset="0"/>
              </a:rPr>
              <a:t> </a:t>
            </a: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solidFill>
                  <a:schemeClr val="tx1"/>
                </a:solidFill>
              </a:rPr>
              <a:t>Peru had a consultation on 6GHz band for Wi-Fi, it closed on 03nov.</a:t>
            </a:r>
          </a:p>
          <a:p>
            <a:pPr marL="0">
              <a:spcBef>
                <a:spcPts val="0"/>
              </a:spcBef>
              <a:spcAft>
                <a:spcPts val="0"/>
              </a:spcAft>
              <a:buFont typeface="Arial" panose="020B0604020202020204" pitchFamily="34" charset="0"/>
              <a:buChar char="•"/>
            </a:pPr>
            <a:r>
              <a:rPr lang="en-US" sz="2000" b="0" dirty="0">
                <a:effectLst/>
                <a:ea typeface="Calibri" panose="020F0502020204030204" pitchFamily="34" charset="0"/>
                <a:cs typeface="Times New Roman" panose="02020603050405020304" pitchFamily="18" charset="0"/>
                <a:hlinkClick r:id="rId3"/>
              </a:rPr>
              <a:t>https://cdn.www.gob.pe/uploads/document/file/1422105/Documento%20de%20Trabajo.pdf</a:t>
            </a:r>
            <a:r>
              <a:rPr lang="en-US" sz="2000" b="0" dirty="0">
                <a:effectLst/>
                <a:ea typeface="Calibri" panose="020F0502020204030204" pitchFamily="34" charset="0"/>
                <a:cs typeface="Times New Roman" panose="02020603050405020304" pitchFamily="18" charset="0"/>
              </a:rPr>
              <a:t> </a:t>
            </a:r>
            <a:endParaRPr lang="en-US" sz="2000" b="0" dirty="0">
              <a:hlinkClick r:id="rId4">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endParaRPr lang="en-US" sz="2000" dirty="0">
              <a:hlinkClick r:id="rId4">
                <a:extLst>
                  <a:ext uri="{A12FA001-AC4F-418D-AE19-62706E023703}">
                    <ahyp:hlinkClr xmlns:ahyp="http://schemas.microsoft.com/office/drawing/2018/hyperlinkcolor" val="tx"/>
                  </a:ext>
                </a:extLst>
              </a:hlinkClick>
            </a:endParaRPr>
          </a:p>
          <a:p>
            <a:pPr marL="0" indent="0">
              <a:spcBef>
                <a:spcPts val="0"/>
              </a:spcBef>
              <a:spcAft>
                <a:spcPts val="0"/>
              </a:spcAft>
            </a:pPr>
            <a:endParaRPr lang="en-US" sz="2000" dirty="0">
              <a:hlinkClick r:id="rId4">
                <a:extLst>
                  <a:ext uri="{A12FA001-AC4F-418D-AE19-62706E023703}">
                    <ahyp:hlinkClr xmlns:ahyp="http://schemas.microsoft.com/office/drawing/2018/hyperlinkcolor" val="tx"/>
                  </a:ext>
                </a:extLst>
              </a:hlinkClick>
            </a:endParaRPr>
          </a:p>
          <a:p>
            <a:pPr marL="0">
              <a:spcBef>
                <a:spcPts val="0"/>
              </a:spcBef>
              <a:spcAft>
                <a:spcPts val="0"/>
              </a:spcAft>
              <a:buFont typeface="Arial" panose="020B0604020202020204" pitchFamily="34" charset="0"/>
              <a:buChar char="•"/>
            </a:pPr>
            <a:r>
              <a:rPr lang="en-US" sz="2000" dirty="0">
                <a:solidFill>
                  <a:schemeClr val="tx1"/>
                </a:solidFill>
              </a:rPr>
              <a:t>Chile has already adopted 5925 to 7125 MHz, for indoor only. </a:t>
            </a:r>
          </a:p>
          <a:p>
            <a:pPr marL="0">
              <a:spcBef>
                <a:spcPts val="0"/>
              </a:spcBef>
              <a:spcAft>
                <a:spcPts val="0"/>
              </a:spcAft>
              <a:buFont typeface="Arial" panose="020B0604020202020204" pitchFamily="34" charset="0"/>
              <a:buChar char="•"/>
            </a:pPr>
            <a:r>
              <a:rPr lang="en-US" sz="2000" b="0" i="0" dirty="0">
                <a:solidFill>
                  <a:srgbClr val="1155CC"/>
                </a:solidFill>
                <a:effectLst/>
                <a:hlinkClick r:id="rId5"/>
              </a:rPr>
              <a:t>https://www.bcn.cl/leychile/navegar?idNorma=1109333&amp;idParte=9841504&amp;idVersion=&amp;r_c=6</a:t>
            </a:r>
            <a:r>
              <a:rPr lang="en-US" sz="2000" b="0" i="0" dirty="0">
                <a:solidFill>
                  <a:srgbClr val="1155CC"/>
                </a:solidFill>
                <a:effectLst/>
              </a:rPr>
              <a:t> </a:t>
            </a:r>
            <a:endParaRPr lang="en-US" sz="2000" b="0" i="0" dirty="0">
              <a:solidFill>
                <a:schemeClr val="tx1"/>
              </a:solidFill>
              <a:effectLst/>
            </a:endParaRPr>
          </a:p>
          <a:p>
            <a:pPr marL="0">
              <a:spcBef>
                <a:spcPts val="0"/>
              </a:spcBef>
              <a:spcAft>
                <a:spcPts val="0"/>
              </a:spcAft>
              <a:buFont typeface="Arial" panose="020B0604020202020204" pitchFamily="34" charset="0"/>
              <a:buChar char="•"/>
            </a:pPr>
            <a:endParaRPr lang="en-US" sz="2000" dirty="0">
              <a:solidFill>
                <a:schemeClr val="tx1"/>
              </a:solidFill>
            </a:endParaRPr>
          </a:p>
          <a:p>
            <a:pPr marL="0">
              <a:spcBef>
                <a:spcPts val="0"/>
              </a:spcBef>
              <a:spcAft>
                <a:spcPts val="0"/>
              </a:spcAft>
              <a:buFont typeface="Arial" panose="020B0604020202020204" pitchFamily="34" charset="0"/>
              <a:buChar char="•"/>
            </a:pPr>
            <a:endParaRPr lang="en-US" sz="2000" dirty="0">
              <a:solidFill>
                <a:schemeClr val="tx1"/>
              </a:solidFill>
            </a:endParaRPr>
          </a:p>
          <a:p>
            <a:pPr marL="0">
              <a:spcBef>
                <a:spcPts val="0"/>
              </a:spcBef>
              <a:spcAft>
                <a:spcPts val="0"/>
              </a:spcAft>
              <a:buFont typeface="Arial" panose="020B0604020202020204" pitchFamily="34" charset="0"/>
              <a:buChar char="•"/>
            </a:pPr>
            <a:r>
              <a:rPr lang="en-US" sz="2000" dirty="0">
                <a:solidFill>
                  <a:schemeClr val="tx1"/>
                </a:solidFill>
              </a:rPr>
              <a:t>Next week will plan on an APAC update. </a:t>
            </a:r>
          </a:p>
          <a:p>
            <a:pPr marL="0">
              <a:spcBef>
                <a:spcPts val="0"/>
              </a:spcBef>
              <a:spcAft>
                <a:spcPts val="0"/>
              </a:spcAf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 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1.2.    S</a:t>
            </a:r>
            <a:r>
              <a:rPr lang="en-US" sz="1600" dirty="0">
                <a:solidFill>
                  <a:schemeClr val="tx1"/>
                </a:solidFill>
              </a:rPr>
              <a:t>haring studies due June 2021</a:t>
            </a:r>
          </a:p>
          <a:p>
            <a:pPr marL="685800" lvl="1">
              <a:spcBef>
                <a:spcPts val="0"/>
              </a:spcBef>
              <a:buFont typeface="Arial" panose="020B0604020202020204" pitchFamily="34" charset="0"/>
              <a:buChar char="•"/>
            </a:pPr>
            <a:r>
              <a:rPr lang="en-US" sz="1800" b="0" dirty="0">
                <a:solidFill>
                  <a:schemeClr val="tx1"/>
                </a:solidFill>
              </a:rPr>
              <a:t> Will discuss next week (12Nov20)</a:t>
            </a:r>
          </a:p>
          <a:p>
            <a:pPr marL="685800" lvl="1">
              <a:spcBef>
                <a:spcPts val="0"/>
              </a:spcBef>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WRC-23 agenda items (pick this up before General Discussion items if time permits)</a:t>
            </a:r>
          </a:p>
          <a:p>
            <a:pPr lvl="1">
              <a:spcBef>
                <a:spcPts val="0"/>
              </a:spcBef>
              <a:buFont typeface="Arial" panose="020B0604020202020204" pitchFamily="34" charset="0"/>
              <a:buChar char="•"/>
            </a:pPr>
            <a:r>
              <a:rPr lang="en-US" sz="1800" dirty="0">
                <a:solidFill>
                  <a:schemeClr val="tx1"/>
                </a:solidFill>
              </a:rPr>
              <a:t>With 18-20/0107, will spend some time to continue to ID the AIs of interest to IEEE 802,  to form viewpoints.</a:t>
            </a:r>
            <a:endParaRPr lang="en-US" sz="3200" dirty="0">
              <a:solidFill>
                <a:schemeClr val="tx1"/>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r>
              <a:rPr lang="en-US" sz="1600" b="0" u="sng" dirty="0">
                <a:solidFill>
                  <a:schemeClr val="tx1"/>
                </a:solidFill>
              </a:rPr>
              <a:t>APG</a:t>
            </a:r>
            <a:r>
              <a:rPr lang="en-US" sz="1600" u="sng" dirty="0">
                <a:solidFill>
                  <a:schemeClr val="tx1"/>
                </a:solidFill>
              </a:rPr>
              <a:t> </a:t>
            </a:r>
            <a:r>
              <a:rPr lang="en-US" sz="16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is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713266" y="1371599"/>
            <a:ext cx="8153400" cy="5103813"/>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200" b="1" dirty="0">
                <a:solidFill>
                  <a:srgbClr val="333333"/>
                </a:solidFill>
                <a:ea typeface="Times New Roman" panose="02020603050405020304" pitchFamily="18" charset="0"/>
              </a:rPr>
              <a:t>Proceeding: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https://mentor.ieee.org/802.18/dcn/20/18-20-0144-01-0000-fcc-r-o-draft-revisiting-use-of-the-5-850-5-925-ghz-band.docx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 highlighter in rev01</a:t>
            </a:r>
          </a:p>
          <a:p>
            <a:pPr marL="466725" lvl="1">
              <a:spcBef>
                <a:spcPts val="0"/>
              </a:spcBef>
              <a:spcAft>
                <a:spcPts val="0"/>
              </a:spcAft>
              <a:buFont typeface="Arial" panose="020B0604020202020204" pitchFamily="34" charset="0"/>
              <a:buChar char="•"/>
            </a:pPr>
            <a:endParaRPr lang="en-US" sz="1600" b="0" dirty="0">
              <a:solidFill>
                <a:srgbClr val="191919"/>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Points for discussion include, seemed more questions than answers in the end. </a:t>
            </a:r>
          </a:p>
          <a:p>
            <a:pPr marL="866775" lvl="2">
              <a:spcBef>
                <a:spcPts val="0"/>
              </a:spcBef>
              <a:spcAft>
                <a:spcPts val="0"/>
              </a:spcAft>
              <a:buFont typeface="Arial" panose="020B0604020202020204" pitchFamily="34" charset="0"/>
              <a:buChar char="•"/>
            </a:pPr>
            <a:r>
              <a:rPr lang="en-US" sz="1600" dirty="0">
                <a:solidFill>
                  <a:srgbClr val="191919"/>
                </a:solidFill>
                <a:ea typeface="Times New Roman" panose="02020603050405020304" pitchFamily="18" charset="0"/>
              </a:rPr>
              <a:t>Also, C-V2X brought out notably, but not till the end it was defined as </a:t>
            </a:r>
            <a:r>
              <a:rPr lang="en-US" sz="1600" dirty="0" err="1">
                <a:solidFill>
                  <a:srgbClr val="191919"/>
                </a:solidFill>
                <a:ea typeface="Times New Roman" panose="02020603050405020304" pitchFamily="18" charset="0"/>
              </a:rPr>
              <a:t>rel</a:t>
            </a:r>
            <a:r>
              <a:rPr lang="en-US" sz="1600" dirty="0">
                <a:solidFill>
                  <a:srgbClr val="191919"/>
                </a:solidFill>
                <a:ea typeface="Times New Roman" panose="02020603050405020304" pitchFamily="18" charset="0"/>
              </a:rPr>
              <a:t> 14 / 4G. </a:t>
            </a:r>
          </a:p>
          <a:p>
            <a:pPr marL="866775" lvl="2">
              <a:spcBef>
                <a:spcPts val="0"/>
              </a:spcBef>
              <a:spcAft>
                <a:spcPts val="0"/>
              </a:spcAft>
              <a:buFont typeface="Arial" panose="020B0604020202020204" pitchFamily="34" charset="0"/>
              <a:buChar char="•"/>
            </a:pPr>
            <a:r>
              <a:rPr lang="en-US" sz="1600" b="0" dirty="0">
                <a:solidFill>
                  <a:srgbClr val="191919"/>
                </a:solidFill>
                <a:ea typeface="Times New Roman" panose="02020603050405020304" pitchFamily="18" charset="0"/>
              </a:rPr>
              <a:t>Other points, Paragraph 38 reallocation of the 45MHz, indoo</a:t>
            </a:r>
            <a:r>
              <a:rPr lang="en-US" sz="1600" dirty="0">
                <a:solidFill>
                  <a:srgbClr val="191919"/>
                </a:solidFill>
                <a:ea typeface="Times New Roman" panose="02020603050405020304" pitchFamily="18" charset="0"/>
              </a:rPr>
              <a:t>r use of unlicensed and client to client operation.</a:t>
            </a:r>
          </a:p>
          <a:p>
            <a:pPr marL="866775"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cs typeface="Times New Roman" panose="02020603050405020304" pitchFamily="18" charset="0"/>
              </a:rPr>
              <a:t>It was also mentioned how radiolocation systems should be protected. Class 2 permissive change if software upgrade works. </a:t>
            </a:r>
          </a:p>
          <a:p>
            <a:pPr marL="866775"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cs typeface="Times New Roman" panose="02020603050405020304" pitchFamily="18" charset="0"/>
              </a:rPr>
              <a:t>Chair asks for pointers to topics for FNPRM to be provided now. </a:t>
            </a:r>
          </a:p>
          <a:p>
            <a:pPr marL="1323975" lvl="3">
              <a:spcBef>
                <a:spcPts val="0"/>
              </a:spcBef>
              <a:spcAft>
                <a:spcPts val="0"/>
              </a:spcAft>
              <a:buFont typeface="Arial" panose="020B0604020202020204" pitchFamily="34" charset="0"/>
              <a:buChar char="•"/>
            </a:pPr>
            <a:r>
              <a:rPr lang="en-US" dirty="0">
                <a:solidFill>
                  <a:srgbClr val="000000"/>
                </a:solidFill>
                <a:effectLst/>
                <a:ea typeface="Calibri" panose="020F0502020204030204" pitchFamily="34" charset="0"/>
                <a:cs typeface="Times New Roman" panose="02020603050405020304" pitchFamily="18" charset="0"/>
              </a:rPr>
              <a:t>FNPRM </a:t>
            </a:r>
            <a:r>
              <a:rPr lang="en-US" dirty="0">
                <a:effectLst/>
                <a:ea typeface="Calibri" panose="020F0502020204030204" pitchFamily="34" charset="0"/>
                <a:cs typeface="Times New Roman" panose="02020603050405020304" pitchFamily="18" charset="0"/>
              </a:rPr>
              <a:t>Comment period likely will be 30 days from when the R&amp;O appears in the FR. Effective comment period probably is January. </a:t>
            </a:r>
          </a:p>
          <a:p>
            <a:pPr marL="466725" lvl="1">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FNPRM depending on the points raised?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During 05Nov20 call, not as much interest as in the first call. </a:t>
            </a:r>
            <a:endParaRPr lang="en-US" sz="16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 -2</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Question asked:  </a:t>
            </a:r>
            <a:r>
              <a:rPr lang="en-US" sz="1800" b="1" dirty="0">
                <a:solidFill>
                  <a:srgbClr val="333333"/>
                </a:solidFill>
                <a:effectLst/>
                <a:ea typeface="Times New Roman" panose="02020603050405020304" pitchFamily="18" charset="0"/>
              </a:rPr>
              <a:t>Is it worth to re-iterate some of the points we said in previous filings/comments?    </a:t>
            </a:r>
          </a:p>
          <a:p>
            <a:pPr marL="685800" lvl="1">
              <a:spcBef>
                <a:spcPts val="0"/>
              </a:spcBef>
              <a:spcAft>
                <a:spcPts val="0"/>
              </a:spcAft>
              <a:buFont typeface="Arial" panose="020B0604020202020204" pitchFamily="34" charset="0"/>
              <a:buChar char="•"/>
            </a:pPr>
            <a:r>
              <a:rPr lang="en-US" sz="1600" b="1" dirty="0">
                <a:solidFill>
                  <a:srgbClr val="00B0F0"/>
                </a:solidFill>
                <a:ea typeface="Times New Roman" panose="02020603050405020304" pitchFamily="18" charset="0"/>
              </a:rPr>
              <a:t>E.g. is there anything in the FNPRM that the FCC missed our points, ignored  or took the wrong way? </a:t>
            </a:r>
          </a:p>
          <a:p>
            <a:pPr marL="685800" lvl="1">
              <a:spcBef>
                <a:spcPts val="0"/>
              </a:spcBef>
              <a:spcAft>
                <a:spcPts val="0"/>
              </a:spcAft>
              <a:buFont typeface="Arial" panose="020B0604020202020204" pitchFamily="34" charset="0"/>
              <a:buChar char="•"/>
            </a:pPr>
            <a:endParaRPr lang="en-US" sz="1400" b="1" dirty="0">
              <a:solidFill>
                <a:srgbClr val="00B0F0"/>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400" b="1" dirty="0">
              <a:solidFill>
                <a:srgbClr val="00B0F0"/>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chemeClr val="tx1"/>
                </a:solidFill>
                <a:effectLst/>
                <a:ea typeface="Times New Roman" panose="02020603050405020304" pitchFamily="18" charset="0"/>
              </a:rPr>
              <a:t>What about suggesting additional spectrum for DSRC - ITS?  </a:t>
            </a: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More </a:t>
            </a:r>
            <a:r>
              <a:rPr lang="en-US" sz="1600" dirty="0">
                <a:solidFill>
                  <a:schemeClr val="tx1"/>
                </a:solidFill>
                <a:ea typeface="Times New Roman" panose="02020603050405020304" pitchFamily="18" charset="0"/>
              </a:rPr>
              <a:t>caveats need to be considered here, plus and minus, so would n</a:t>
            </a:r>
            <a:r>
              <a:rPr lang="en-US" sz="1600" dirty="0">
                <a:solidFill>
                  <a:schemeClr val="tx1"/>
                </a:solidFill>
                <a:effectLst/>
                <a:ea typeface="Times New Roman" panose="02020603050405020304" pitchFamily="18" charset="0"/>
              </a:rPr>
              <a:t>eed more discussion on how to present this.  (it links to the FCC </a:t>
            </a:r>
            <a:r>
              <a:rPr lang="en-US" sz="1600" dirty="0">
                <a:solidFill>
                  <a:schemeClr val="tx1"/>
                </a:solidFill>
                <a:ea typeface="Times New Roman" panose="02020603050405020304" pitchFamily="18" charset="0"/>
              </a:rPr>
              <a:t>first seek comment).</a:t>
            </a: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What about 60GHz, that 802.11bd </a:t>
            </a:r>
            <a:r>
              <a:rPr lang="en-US" sz="1600" dirty="0">
                <a:solidFill>
                  <a:schemeClr val="tx1"/>
                </a:solidFill>
                <a:ea typeface="Times New Roman" panose="02020603050405020304" pitchFamily="18" charset="0"/>
              </a:rPr>
              <a:t>has this?   EU has this also. Mid-band is tougher. </a:t>
            </a:r>
            <a:endParaRPr lang="en-US" sz="1600" dirty="0">
              <a:solidFill>
                <a:schemeClr val="tx1"/>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600" b="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Even with less interest shown, will continue to monitor the next few weeks in case someone steps up on what we could comment 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spcBef>
                <a:spcPts val="0"/>
              </a:spcBef>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30Oct20 (last week)</a:t>
            </a:r>
          </a:p>
          <a:p>
            <a:pPr lvl="1">
              <a:spcBef>
                <a:spcPts val="0"/>
              </a:spcBef>
              <a:buFont typeface="Arial" panose="020B0604020202020204" pitchFamily="34" charset="0"/>
              <a:buChar char="•"/>
            </a:pPr>
            <a:r>
              <a:rPr lang="en-US" sz="1600" dirty="0">
                <a:ea typeface="SimSun" panose="02010600030101010101" pitchFamily="2" charset="-122"/>
              </a:rPr>
              <a:t>Anything on a 4</a:t>
            </a:r>
            <a:r>
              <a:rPr lang="en-US" sz="1600" baseline="30000" dirty="0">
                <a:ea typeface="SimSun" panose="02010600030101010101" pitchFamily="2" charset="-122"/>
              </a:rPr>
              <a:t>th</a:t>
            </a:r>
            <a:r>
              <a:rPr lang="en-US" sz="1600" dirty="0">
                <a:ea typeface="SimSun" panose="02010600030101010101" pitchFamily="2" charset="-122"/>
              </a:rPr>
              <a:t> work stream? </a:t>
            </a:r>
          </a:p>
          <a:p>
            <a:pPr lvl="1">
              <a:spcBef>
                <a:spcPts val="0"/>
              </a:spcBef>
              <a:buFont typeface="Arial" panose="020B0604020202020204" pitchFamily="34" charset="0"/>
              <a:buChar char="•"/>
            </a:pPr>
            <a:r>
              <a:rPr lang="en-US" sz="1600" dirty="0">
                <a:ea typeface="SimSun" panose="02010600030101010101" pitchFamily="2" charset="-122"/>
              </a:rPr>
              <a:t>Anything on a 5</a:t>
            </a:r>
            <a:r>
              <a:rPr lang="en-US" sz="1600" baseline="30000" dirty="0">
                <a:ea typeface="SimSun" panose="02010600030101010101" pitchFamily="2" charset="-122"/>
              </a:rPr>
              <a:t>th</a:t>
            </a:r>
            <a:r>
              <a:rPr lang="en-US" sz="1600" dirty="0">
                <a:ea typeface="SimSun" panose="02010600030101010101" pitchFamily="2" charset="-122"/>
              </a:rPr>
              <a:t> work stream? </a:t>
            </a:r>
            <a:endParaRPr lang="en-US" sz="16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Will discuss next week, 12Nov20.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________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None today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 5.9 GHz NPMR, is there anything we could comment on in the FNPRM? </a:t>
            </a:r>
          </a:p>
          <a:p>
            <a:pPr marL="285750" indent="-285750">
              <a:buClr>
                <a:srgbClr val="00B0F0"/>
              </a:buClr>
              <a:buFont typeface="Wingdings" panose="05000000000000000000" pitchFamily="2" charset="2"/>
              <a:buChar char="§"/>
            </a:pPr>
            <a:r>
              <a:rPr lang="en-US" sz="1800" dirty="0">
                <a:solidFill>
                  <a:schemeClr val="tx1"/>
                </a:solidFill>
              </a:rPr>
              <a:t> Reduce IMAT timing to exact so no overlap with others.   Done. </a:t>
            </a:r>
          </a:p>
          <a:p>
            <a:pPr>
              <a:buClr>
                <a:srgbClr val="00B0F0"/>
              </a:buClr>
              <a:buFont typeface="Wingdings" panose="05000000000000000000" pitchFamily="2" charset="2"/>
              <a:buChar char="q"/>
            </a:pP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next Thursday, 12Nov20?</a:t>
            </a:r>
          </a:p>
          <a:p>
            <a:pPr lvl="1">
              <a:buFont typeface="Arial" panose="020B0604020202020204" pitchFamily="34" charset="0"/>
              <a:buChar char="•"/>
            </a:pPr>
            <a:r>
              <a:rPr lang="en-US" altLang="en-US" sz="1600" dirty="0">
                <a:solidFill>
                  <a:schemeClr val="tx1"/>
                </a:solidFill>
              </a:rPr>
              <a:t>None heard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Initial present on-line today:  _33__  and voters on-line:  _25__ </a:t>
            </a:r>
          </a:p>
          <a:p>
            <a:pPr>
              <a:buFont typeface="Arial" panose="020B0604020202020204" pitchFamily="34" charset="0"/>
              <a:buChar char="•"/>
            </a:pPr>
            <a:r>
              <a:rPr lang="en-US" altLang="en-US" sz="2000" dirty="0">
                <a:solidFill>
                  <a:schemeClr val="tx1"/>
                </a:solidFill>
              </a:rPr>
              <a:t>Recessed at 16</a:t>
            </a:r>
            <a:r>
              <a:rPr lang="en-US" altLang="en-US" sz="2000" dirty="0">
                <a:solidFill>
                  <a:schemeClr val="tx1"/>
                </a:solidFill>
                <a:sym typeface="Wingdings" panose="05000000000000000000" pitchFamily="2" charset="2"/>
              </a:rPr>
              <a:t>:01</a:t>
            </a:r>
            <a:r>
              <a:rPr lang="en-US" altLang="en-US" sz="2000" dirty="0">
                <a:solidFill>
                  <a:schemeClr val="tx1"/>
                </a:solidFill>
              </a:rPr>
              <a:t>until Thursday 12Nov20,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47 (7 on LMSC)</a:t>
            </a:r>
            <a:r>
              <a:rPr lang="en-US" altLang="en-US" sz="1800" dirty="0">
                <a:solidFill>
                  <a:schemeClr val="tx1"/>
                </a:solidFill>
              </a:rPr>
              <a:t>;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05-12Nov20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231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231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a:t>
            </a:r>
            <a:r>
              <a:rPr lang="en-US" altLang="en-US" sz="2000" dirty="0"/>
              <a:t>(12Nov20) </a:t>
            </a:r>
            <a:r>
              <a:rPr lang="en-US" altLang="en-US" sz="2400" dirty="0"/>
              <a:t>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(05Nov20)</a:t>
            </a:r>
          </a:p>
          <a:p>
            <a:pPr lvl="1">
              <a:spcBef>
                <a:spcPts val="0"/>
              </a:spcBef>
              <a:buFont typeface="Arial" panose="020B0604020202020204" pitchFamily="34" charset="0"/>
              <a:buChar char="•"/>
            </a:pPr>
            <a:r>
              <a:rPr lang="en-US" altLang="en-US" sz="1800" dirty="0">
                <a:solidFill>
                  <a:schemeClr val="tx1"/>
                </a:solidFill>
              </a:rPr>
              <a:t>IMAT-Attendance server is open and will use </a:t>
            </a:r>
            <a:r>
              <a:rPr lang="en-US" altLang="en-US" sz="1800" dirty="0" err="1">
                <a:solidFill>
                  <a:schemeClr val="tx1"/>
                </a:solidFill>
              </a:rPr>
              <a:t>Webex</a:t>
            </a:r>
            <a:r>
              <a:rPr lang="en-US" altLang="en-US" sz="1800" dirty="0">
                <a:solidFill>
                  <a:schemeClr val="tx1"/>
                </a:solidFill>
              </a:rPr>
              <a:t> export log also. </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a:t>
            </a:r>
            <a:endParaRPr lang="en-US" altLang="en-US" sz="1800" dirty="0">
              <a:solidFill>
                <a:schemeClr val="bg1">
                  <a:lumMod val="65000"/>
                </a:schemeClr>
              </a:solidFill>
            </a:endParaRPr>
          </a:p>
          <a:p>
            <a:pPr lvl="1">
              <a:buFont typeface="Arial" panose="020B0604020202020204" pitchFamily="34" charset="0"/>
              <a:buChar char="•"/>
            </a:pPr>
            <a:r>
              <a:rPr lang="en-US" altLang="en-US" sz="1800" b="1" u="sng" dirty="0">
                <a:solidFill>
                  <a:schemeClr val="tx1"/>
                </a:solidFill>
              </a:rPr>
              <a:t>Attendance and request queue in chat window, Stuart K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EU Items </a:t>
            </a:r>
          </a:p>
          <a:p>
            <a:pPr lvl="1">
              <a:spcBef>
                <a:spcPts val="0"/>
              </a:spcBef>
              <a:buFont typeface="Arial" panose="020B0604020202020204" pitchFamily="34" charset="0"/>
              <a:buChar char="•"/>
            </a:pPr>
            <a:r>
              <a:rPr lang="en-US" altLang="en-US" sz="1800" dirty="0">
                <a:solidFill>
                  <a:schemeClr val="tx1"/>
                </a:solidFill>
              </a:rPr>
              <a:t>Other Regions Items (APAC update)</a:t>
            </a:r>
          </a:p>
          <a:p>
            <a:pPr lvl="1">
              <a:spcBef>
                <a:spcPts val="0"/>
              </a:spcBef>
              <a:buFont typeface="Arial" panose="020B0604020202020204" pitchFamily="34" charset="0"/>
              <a:buChar char="•"/>
            </a:pPr>
            <a:r>
              <a:rPr lang="en-US" altLang="en-US" sz="1800" dirty="0">
                <a:solidFill>
                  <a:schemeClr val="tx1"/>
                </a:solidFill>
              </a:rPr>
              <a:t>ITU-R Items (WP 5D update and WRC-23 AIs)</a:t>
            </a:r>
          </a:p>
          <a:p>
            <a:pPr lvl="1">
              <a:spcBef>
                <a:spcPts val="0"/>
              </a:spcBef>
              <a:buFont typeface="Arial" panose="020B0604020202020204" pitchFamily="34" charset="0"/>
              <a:buChar char="•"/>
            </a:pPr>
            <a:r>
              <a:rPr lang="en-US" altLang="en-US" sz="1800" dirty="0">
                <a:solidFill>
                  <a:schemeClr val="tx1"/>
                </a:solidFill>
              </a:rPr>
              <a:t>FCC FNPRM on 5.9GHz</a:t>
            </a:r>
          </a:p>
          <a:p>
            <a:pPr lvl="1">
              <a:spcBef>
                <a:spcPts val="0"/>
              </a:spcBef>
              <a:buFont typeface="Arial" panose="020B0604020202020204" pitchFamily="34" charset="0"/>
              <a:buChar char="•"/>
            </a:pPr>
            <a:r>
              <a:rPr lang="en-US" altLang="en-US" sz="1800" dirty="0">
                <a:solidFill>
                  <a:schemeClr val="tx1"/>
                </a:solidFill>
              </a:rPr>
              <a:t>FCC 6GHz MSG update</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400" dirty="0"/>
              <a:t>Anything new today</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05nov20: Looking at meetings in 2021, preparing for in the ETSI HQs if possible, </a:t>
            </a:r>
            <a:r>
              <a:rPr lang="en-US" sz="1600" dirty="0">
                <a:solidFill>
                  <a:schemeClr val="tx1"/>
                </a:solidFill>
                <a:ea typeface="Calibri" panose="020F0502020204030204" pitchFamily="34" charset="0"/>
              </a:rPr>
              <a:t>electronic likely,</a:t>
            </a:r>
            <a:endParaRPr lang="en-US" sz="1600" dirty="0">
              <a:solidFill>
                <a:schemeClr val="tx1"/>
              </a:solidFill>
              <a:effectLst/>
              <a:ea typeface="Calibri" panose="020F0502020204030204" pitchFamily="34"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5 &amp; 6 GHz stds are progressing.   Goal is to get into ENAP next year with the 5 GHz std. </a:t>
            </a:r>
            <a:r>
              <a:rPr lang="en-US" sz="1400" dirty="0">
                <a:solidFill>
                  <a:schemeClr val="tx1"/>
                </a:solidFill>
                <a:effectLst/>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6 GHz std, folks are anxious to finish up and get into ENAP soon.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First 60 GHz std sent to ENAP.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2 more 60 GHz stds being worked on .  CEPT calls then C2 and C3.   </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Suggested for all to review 802.11 </a:t>
            </a:r>
            <a:r>
              <a:rPr lang="en-US" sz="1400" dirty="0" err="1">
                <a:solidFill>
                  <a:schemeClr val="tx1"/>
                </a:solidFill>
                <a:effectLst/>
                <a:ea typeface="Calibri" panose="020F0502020204030204" pitchFamily="34" charset="0"/>
              </a:rPr>
              <a:t>Coex</a:t>
            </a:r>
            <a:r>
              <a:rPr lang="en-US" sz="1400" dirty="0">
                <a:solidFill>
                  <a:schemeClr val="tx1"/>
                </a:solidFill>
                <a:effectLst/>
                <a:ea typeface="Calibri" panose="020F0502020204030204" pitchFamily="34" charset="0"/>
              </a:rPr>
              <a:t> Agenda 11-20/1620 (latest) has many ETSI references.</a:t>
            </a:r>
          </a:p>
          <a:p>
            <a:pPr marL="857250" lvl="2" indent="0">
              <a:spcBef>
                <a:spcPts val="0"/>
              </a:spcBef>
            </a:pPr>
            <a:r>
              <a:rPr lang="en-US" sz="12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03-06Nov20  (last week)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to share today</a:t>
            </a:r>
          </a:p>
          <a:p>
            <a:pPr lvl="1">
              <a:spcBef>
                <a:spcPts val="0"/>
              </a:spcBef>
              <a:buFont typeface="Arial" panose="020B0604020202020204" pitchFamily="34" charset="0"/>
              <a:buChar char="•"/>
            </a:pPr>
            <a:r>
              <a:rPr lang="en-US" sz="1200" dirty="0">
                <a:solidFill>
                  <a:schemeClr val="bg1">
                    <a:lumMod val="75000"/>
                  </a:schemeClr>
                </a:solidFill>
              </a:rPr>
              <a:t> </a:t>
            </a:r>
          </a:p>
          <a:p>
            <a:pPr lvl="1">
              <a:spcBef>
                <a:spcPts val="0"/>
              </a:spcBef>
              <a:buFont typeface="Arial" panose="020B0604020202020204" pitchFamily="34" charset="0"/>
              <a:buChar char="•"/>
            </a:pPr>
            <a:r>
              <a:rPr lang="en-US" sz="1200" dirty="0">
                <a:solidFill>
                  <a:schemeClr val="bg1">
                    <a:lumMod val="75000"/>
                  </a:schemeClr>
                </a:solidFill>
              </a:rPr>
              <a:t> </a:t>
            </a:r>
          </a:p>
          <a:p>
            <a:pPr lvl="1">
              <a:spcBef>
                <a:spcPts val="0"/>
              </a:spcBef>
              <a:buFont typeface="Arial" panose="020B0604020202020204" pitchFamily="34" charset="0"/>
              <a:buChar char="•"/>
            </a:pPr>
            <a:r>
              <a:rPr lang="en-US" sz="1200" dirty="0">
                <a:solidFill>
                  <a:schemeClr val="bg1">
                    <a:lumMod val="75000"/>
                  </a:schemeClr>
                </a:solidFill>
              </a:rPr>
              <a:t> </a:t>
            </a:r>
          </a:p>
          <a:p>
            <a:pPr lvl="1">
              <a:spcBef>
                <a:spcPts val="0"/>
              </a:spcBef>
              <a:buFont typeface="Arial" panose="020B0604020202020204" pitchFamily="34" charset="0"/>
              <a:buChar char="•"/>
            </a:pPr>
            <a:r>
              <a:rPr lang="en-US" sz="1200" dirty="0">
                <a:solidFill>
                  <a:schemeClr val="bg1">
                    <a:lumMod val="75000"/>
                  </a:schemeClr>
                </a:solidFill>
              </a:rPr>
              <a:t> </a:t>
            </a:r>
          </a:p>
          <a:p>
            <a:pPr lvl="1">
              <a:spcBef>
                <a:spcPts val="0"/>
              </a:spcBef>
              <a:buFont typeface="Arial" panose="020B0604020202020204" pitchFamily="34" charset="0"/>
              <a:buChar char="•"/>
            </a:pPr>
            <a:endParaRPr lang="en-US" sz="12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endParaRPr lang="en-US" sz="16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(themselves) next call, #54 Plenary, </a:t>
            </a:r>
            <a:r>
              <a:rPr lang="en-US" sz="1400" dirty="0">
                <a:solidFill>
                  <a:schemeClr val="accent1">
                    <a:lumMod val="50000"/>
                  </a:schemeClr>
                </a:solidFill>
              </a:rPr>
              <a:t>16-20Nov20 	</a:t>
            </a:r>
            <a:r>
              <a:rPr lang="en-US" sz="1400" dirty="0">
                <a:solidFill>
                  <a:schemeClr val="tx1"/>
                </a:solidFill>
              </a:rPr>
              <a:t>		(#55, 02-05Mar21)</a:t>
            </a:r>
            <a:endParaRPr lang="en-US" sz="1400" u="sng" dirty="0">
              <a:solidFill>
                <a:schemeClr val="tx1"/>
              </a:solidFill>
            </a:endParaRPr>
          </a:p>
          <a:p>
            <a:pPr>
              <a:buFont typeface="Wingdings" panose="05000000000000000000" pitchFamily="2" charset="2"/>
              <a:buChar char="v"/>
            </a:pPr>
            <a:r>
              <a:rPr lang="en-US" sz="1600" u="sng" dirty="0">
                <a:solidFill>
                  <a:schemeClr val="tx1"/>
                </a:solidFill>
              </a:rPr>
              <a:t>All paths are heading to be done before RSC (EC votes included) 10Dec20, with final decisions.  This is to make standards in the OJEU in April2021. </a:t>
            </a:r>
          </a:p>
          <a:p>
            <a:pPr>
              <a:buFont typeface="Wingdings" panose="05000000000000000000" pitchFamily="2" charset="2"/>
              <a:buChar char="v"/>
            </a:pPr>
            <a:r>
              <a:rPr lang="en-US" sz="1600" u="sng" dirty="0">
                <a:solidFill>
                  <a:schemeClr val="accent1">
                    <a:lumMod val="50000"/>
                  </a:schemeClr>
                </a:solidFill>
              </a:rPr>
              <a:t>Nice summary from 802.11 on status in CEPT on 6GHz:</a:t>
            </a:r>
          </a:p>
          <a:p>
            <a:pPr lvl="1">
              <a:buFont typeface="Arial" panose="020B0604020202020204" pitchFamily="34" charset="0"/>
              <a:buChar char="•"/>
            </a:pPr>
            <a:r>
              <a:rPr lang="en-US" sz="1600" dirty="0">
                <a:solidFill>
                  <a:schemeClr val="tx1"/>
                </a:solidFill>
                <a:hlinkClick r:id="rId4"/>
              </a:rPr>
              <a:t>https://mentor.ieee.org/802.11/dcn/20/11-20-1755-00-coex-6ghz-update-cept.pptx</a:t>
            </a:r>
            <a:r>
              <a:rPr lang="en-US" sz="1600" dirty="0">
                <a:solidFill>
                  <a:schemeClr val="tx1"/>
                </a:solidFill>
              </a:rPr>
              <a:t> </a:t>
            </a:r>
          </a:p>
          <a:p>
            <a:pPr lvl="1">
              <a:buFont typeface="Arial" panose="020B0604020202020204" pitchFamily="34" charset="0"/>
              <a:buChar char="•"/>
            </a:pPr>
            <a:r>
              <a:rPr lang="en-US" sz="1600" dirty="0">
                <a:solidFill>
                  <a:schemeClr val="tx1"/>
                </a:solidFill>
                <a:effectLst/>
                <a:ea typeface="Calibri" panose="020F0502020204030204" pitchFamily="34" charset="0"/>
              </a:rPr>
              <a:t>802.11 </a:t>
            </a:r>
            <a:r>
              <a:rPr lang="en-US" sz="1600" dirty="0" err="1">
                <a:solidFill>
                  <a:schemeClr val="tx1"/>
                </a:solidFill>
                <a:effectLst/>
                <a:ea typeface="Calibri" panose="020F0502020204030204" pitchFamily="34" charset="0"/>
              </a:rPr>
              <a:t>Coex</a:t>
            </a:r>
            <a:r>
              <a:rPr lang="en-US" sz="1600" dirty="0">
                <a:solidFill>
                  <a:schemeClr val="tx1"/>
                </a:solidFill>
                <a:effectLst/>
                <a:ea typeface="Calibri" panose="020F0502020204030204" pitchFamily="34" charset="0"/>
              </a:rPr>
              <a:t> Agenda 11-20/1620 (latest) has many ETSI references </a:t>
            </a:r>
          </a:p>
          <a:p>
            <a:pPr>
              <a:buFont typeface="Arial" panose="020B0604020202020204" pitchFamily="34" charset="0"/>
              <a:buChar char="•"/>
            </a:pPr>
            <a:r>
              <a:rPr lang="en-US" sz="1600" dirty="0">
                <a:solidFill>
                  <a:schemeClr val="accent5">
                    <a:lumMod val="50000"/>
                  </a:schemeClr>
                </a:solidFill>
              </a:rPr>
              <a:t>Very informative &gt;&gt; </a:t>
            </a:r>
            <a:r>
              <a:rPr lang="en-US" sz="1600" b="0" dirty="0">
                <a:solidFill>
                  <a:schemeClr val="tx1"/>
                </a:solidFill>
              </a:rPr>
              <a:t>DSA 6 GHz </a:t>
            </a:r>
            <a:r>
              <a:rPr lang="en-US" sz="1600" b="0" dirty="0">
                <a:solidFill>
                  <a:schemeClr val="tx1"/>
                </a:solidFill>
                <a:hlinkClick r:id="rId5"/>
              </a:rPr>
              <a:t>https://youtu.be/KWoHMosFCZM</a:t>
            </a:r>
            <a:endParaRPr lang="en-US" sz="1600" b="0" dirty="0">
              <a:solidFill>
                <a:schemeClr val="tx1"/>
              </a:solidFill>
            </a:endParaRPr>
          </a:p>
          <a:p>
            <a:pPr lvl="1">
              <a:buFont typeface="Arial" panose="020B0604020202020204" pitchFamily="34" charset="0"/>
              <a:buChar char="•"/>
            </a:pPr>
            <a:r>
              <a:rPr lang="en-US" sz="1400" b="0" dirty="0">
                <a:solidFill>
                  <a:schemeClr val="tx1"/>
                </a:solidFill>
              </a:rPr>
              <a:t>DSA slides are at:  </a:t>
            </a:r>
            <a:r>
              <a:rPr lang="en-US" sz="1400" b="0" dirty="0">
                <a:solidFill>
                  <a:schemeClr val="tx1"/>
                </a:solidFill>
                <a:hlinkClick r:id="rId6"/>
              </a:rPr>
              <a:t>http://dynamicspectrumalliance.org/wp-content</a:t>
            </a:r>
            <a:r>
              <a:rPr lang="en-US" sz="1200" b="0" dirty="0">
                <a:solidFill>
                  <a:schemeClr val="tx1"/>
                </a:solidFill>
                <a:hlinkClick r:id="rId6"/>
              </a:rPr>
              <a:t>/uploads/2020/11/5-Economic-and-Social-Impact-of-Unlicensed-Access-in-6-GHz-Band.pdf</a:t>
            </a:r>
            <a:r>
              <a:rPr lang="en-US" sz="1200" b="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&lt;WGSE&gt;</a:t>
            </a:r>
            <a:r>
              <a:rPr lang="en-US" altLang="en-US" sz="1600" b="0" dirty="0"/>
              <a:t> </a:t>
            </a:r>
            <a:r>
              <a:rPr lang="en-US" altLang="en-US" sz="1600" dirty="0"/>
              <a:t>next call/meeting  </a:t>
            </a:r>
            <a:r>
              <a:rPr lang="en-US" sz="1600" dirty="0"/>
              <a:t>#87,  11-15Jan21 </a:t>
            </a:r>
            <a:endParaRPr lang="en-US" sz="1600" dirty="0">
              <a:highlight>
                <a:srgbClr val="FFFF00"/>
              </a:highlight>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8"/>
              </a:rPr>
              <a:t>&lt;SE45&gt;</a:t>
            </a:r>
            <a:r>
              <a:rPr lang="en-US" altLang="en-US" sz="1600" b="0" dirty="0"/>
              <a:t> </a:t>
            </a:r>
            <a:r>
              <a:rPr lang="en-US" altLang="en-US" sz="1600" dirty="0"/>
              <a:t>next call/meeting: none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9"/>
              </a:rPr>
              <a:t>&lt;WGFM&gt;</a:t>
            </a:r>
            <a:r>
              <a:rPr lang="en-US" altLang="en-US" sz="1600" b="0" dirty="0"/>
              <a:t>  </a:t>
            </a:r>
            <a:r>
              <a:rPr lang="en-US" altLang="en-US" sz="1600" dirty="0">
                <a:solidFill>
                  <a:schemeClr val="tx1"/>
                </a:solidFill>
              </a:rPr>
              <a:t>next meeting #98, 8-12Feb21</a:t>
            </a:r>
            <a:endParaRPr lang="en-US" alt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10"/>
              </a:rPr>
              <a:t>&lt;FM57&gt;</a:t>
            </a:r>
            <a:r>
              <a:rPr lang="en-US" altLang="en-US" sz="1600" b="0" dirty="0"/>
              <a:t>  </a:t>
            </a:r>
            <a:r>
              <a:rPr lang="en-US" altLang="en-US" sz="1600" dirty="0"/>
              <a:t>next call #13, </a:t>
            </a:r>
            <a:r>
              <a:rPr lang="en-US" sz="1600" dirty="0">
                <a:sym typeface="Wingdings" panose="05000000000000000000" pitchFamily="2" charset="2"/>
              </a:rPr>
              <a:t>18-21Jan21  				(#14, 12-15Apr21)</a:t>
            </a:r>
            <a:endParaRPr lang="en-US" sz="1400" dirty="0">
              <a:sym typeface="Wingdings" panose="05000000000000000000" pitchFamily="2" charset="2"/>
            </a:endParaRPr>
          </a:p>
          <a:p>
            <a:pPr lvl="1">
              <a:spcBef>
                <a:spcPts val="0"/>
              </a:spcBef>
              <a:buFont typeface="Arial" panose="020B0604020202020204" pitchFamily="34" charset="0"/>
              <a:buChar char="•"/>
            </a:pPr>
            <a:r>
              <a:rPr lang="en-US" sz="1600" dirty="0">
                <a:effectLst/>
                <a:ea typeface="Calibri" panose="020F0502020204030204" pitchFamily="34" charset="0"/>
              </a:rPr>
              <a:t> </a:t>
            </a:r>
            <a:r>
              <a:rPr lang="en-US" sz="1400" dirty="0">
                <a:effectLst/>
                <a:ea typeface="Calibri" panose="020F0502020204030204" pitchFamily="34" charset="0"/>
              </a:rPr>
              <a:t>15Oct: Posting drafts into WGFM, FR and DE put in for no country capability, Sweden agreed. </a:t>
            </a:r>
          </a:p>
          <a:p>
            <a:pPr lvl="2">
              <a:spcBef>
                <a:spcPts val="0"/>
              </a:spcBef>
              <a:buFont typeface="Arial" panose="020B0604020202020204" pitchFamily="34" charset="0"/>
              <a:buChar char="•"/>
            </a:pPr>
            <a:r>
              <a:rPr lang="en-US" sz="1400" dirty="0">
                <a:ea typeface="Calibri" panose="020F0502020204030204" pitchFamily="34" charset="0"/>
              </a:rPr>
              <a:t>UK contribution offering OOBE limits, if no agreement on what came out of FM57.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2000" dirty="0">
              <a:solidFill>
                <a:schemeClr val="tx1"/>
              </a:solidFill>
            </a:endParaRPr>
          </a:p>
          <a:p>
            <a:pPr marL="0">
              <a:spcBef>
                <a:spcPts val="0"/>
              </a:spcBef>
              <a:spcAft>
                <a:spcPts val="0"/>
              </a:spcAft>
              <a:buFont typeface="Arial" panose="020B0604020202020204" pitchFamily="34" charset="0"/>
              <a:buChar char="•"/>
            </a:pPr>
            <a:r>
              <a:rPr lang="en-US" sz="2000" dirty="0">
                <a:solidFill>
                  <a:schemeClr val="tx1"/>
                </a:solidFill>
              </a:rPr>
              <a:t>APAC update. </a:t>
            </a:r>
          </a:p>
          <a:p>
            <a:pPr marL="0">
              <a:spcBef>
                <a:spcPts val="0"/>
              </a:spcBef>
              <a:spcAft>
                <a:spcPts val="0"/>
              </a:spcAf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a:buFont typeface="Arial" panose="020B0604020202020204" pitchFamily="34" charset="0"/>
              <a:buChar char="•"/>
            </a:pPr>
            <a:r>
              <a:rPr lang="en-US" sz="1800" b="0" dirty="0">
                <a:solidFill>
                  <a:schemeClr val="tx1"/>
                </a:solidFill>
              </a:rPr>
              <a:t> For </a:t>
            </a:r>
            <a:r>
              <a:rPr lang="en-US" sz="1800" b="0" dirty="0">
                <a:solidFill>
                  <a:schemeClr val="tx1"/>
                </a:solidFill>
                <a:hlinkClick r:id="rId3"/>
              </a:rPr>
              <a:t>WP 5D</a:t>
            </a:r>
            <a:r>
              <a:rPr lang="en-US" sz="1800" b="0" dirty="0">
                <a:solidFill>
                  <a:schemeClr val="tx1"/>
                </a:solidFill>
              </a:rPr>
              <a:t> next call:  </a:t>
            </a:r>
            <a:r>
              <a:rPr lang="en-US" sz="1800" b="0" i="0" u="none" strike="noStrike" dirty="0">
                <a:solidFill>
                  <a:srgbClr val="3789BD"/>
                </a:solidFill>
                <a:effectLst/>
                <a:hlinkClick r:id="rId4"/>
              </a:rPr>
              <a:t>Monday 2020-10-05 - Friday 2020-10-16</a:t>
            </a:r>
            <a:endParaRPr lang="en-US" sz="1800" b="0" i="0" dirty="0">
              <a:solidFill>
                <a:srgbClr val="444444"/>
              </a:solidFill>
              <a:effectLst/>
            </a:endParaRPr>
          </a:p>
          <a:p>
            <a:pPr marL="685800" lvl="1">
              <a:spcBef>
                <a:spcPts val="0"/>
              </a:spcBef>
              <a:buFont typeface="Arial" panose="020B0604020202020204" pitchFamily="34" charset="0"/>
              <a:buChar char="•"/>
            </a:pPr>
            <a:r>
              <a:rPr lang="en-US" sz="1600" b="0" dirty="0">
                <a:solidFill>
                  <a:schemeClr val="tx1"/>
                </a:solidFill>
              </a:rPr>
              <a:t>6 GHz is part of this, WRC-23 AI 1.2.    S</a:t>
            </a:r>
            <a:r>
              <a:rPr lang="en-US" sz="1600" dirty="0">
                <a:solidFill>
                  <a:schemeClr val="tx1"/>
                </a:solidFill>
              </a:rPr>
              <a:t>haring studies due June 2021</a:t>
            </a:r>
          </a:p>
          <a:p>
            <a:pPr marL="685800" lvl="1">
              <a:spcBef>
                <a:spcPts val="0"/>
              </a:spcBef>
              <a:buFont typeface="Arial" panose="020B0604020202020204" pitchFamily="34" charset="0"/>
              <a:buChar char="•"/>
            </a:pPr>
            <a:r>
              <a:rPr lang="en-US" sz="1800" b="0" dirty="0">
                <a:solidFill>
                  <a:schemeClr val="tx1"/>
                </a:solidFill>
              </a:rPr>
              <a:t> </a:t>
            </a:r>
          </a:p>
          <a:p>
            <a:pPr marL="685800" lvl="1">
              <a:spcBef>
                <a:spcPts val="0"/>
              </a:spcBef>
              <a:buFont typeface="Arial" panose="020B0604020202020204" pitchFamily="34" charset="0"/>
              <a:buChar char="•"/>
            </a:pPr>
            <a:endParaRPr lang="en-US" sz="1800" b="0" dirty="0">
              <a:solidFill>
                <a:schemeClr val="tx1"/>
              </a:solidFill>
            </a:endParaRPr>
          </a:p>
          <a:p>
            <a:pPr marL="285750">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WRC-23 agenda items (pick this up before General Discussion items if time permits)</a:t>
            </a:r>
          </a:p>
          <a:p>
            <a:pPr lvl="1">
              <a:spcBef>
                <a:spcPts val="0"/>
              </a:spcBef>
              <a:buFont typeface="Arial" panose="020B0604020202020204" pitchFamily="34" charset="0"/>
              <a:buChar char="•"/>
            </a:pPr>
            <a:r>
              <a:rPr lang="en-US" sz="1800" dirty="0">
                <a:solidFill>
                  <a:schemeClr val="tx1"/>
                </a:solidFill>
              </a:rPr>
              <a:t>With 18-20/0107, will spend some time to continue to ID the AIs of interest to IEEE 802,  to form viewpoints.</a:t>
            </a:r>
            <a:endParaRPr lang="en-US" sz="3200" dirty="0">
              <a:solidFill>
                <a:schemeClr val="tx1"/>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endParaRPr lang="en-US" sz="1800" u="sng" dirty="0">
              <a:solidFill>
                <a:schemeClr val="tx1"/>
              </a:solidFill>
            </a:endParaRPr>
          </a:p>
          <a:p>
            <a:pPr>
              <a:spcBef>
                <a:spcPts val="0"/>
              </a:spcBef>
              <a:buFont typeface="Arial" panose="020B0604020202020204" pitchFamily="34" charset="0"/>
              <a:buChar char="•"/>
            </a:pPr>
            <a:r>
              <a:rPr lang="en-US" sz="1600" b="0" u="sng" dirty="0">
                <a:solidFill>
                  <a:schemeClr val="tx1"/>
                </a:solidFill>
              </a:rPr>
              <a:t>APG</a:t>
            </a:r>
            <a:r>
              <a:rPr lang="en-US" sz="1600" u="sng" dirty="0">
                <a:solidFill>
                  <a:schemeClr val="tx1"/>
                </a:solidFill>
              </a:rPr>
              <a:t> </a:t>
            </a:r>
            <a:r>
              <a:rPr lang="en-US" sz="1600" b="0" dirty="0">
                <a:solidFill>
                  <a:schemeClr val="tx1"/>
                </a:solidFill>
              </a:rPr>
              <a:t>– WRC-23 prep - any feedback on 6GHz and 7GHz, 7025-7125MHz changes? </a:t>
            </a:r>
          </a:p>
          <a:p>
            <a:pPr lvl="1">
              <a:spcBef>
                <a:spcPts val="0"/>
              </a:spcBef>
              <a:buFont typeface="Arial" panose="020B0604020202020204" pitchFamily="34" charset="0"/>
              <a:buChar char="•"/>
            </a:pPr>
            <a:r>
              <a:rPr lang="en-US" sz="1600" b="1" u="sng" dirty="0">
                <a:solidFill>
                  <a:schemeClr val="tx1"/>
                </a:solidFill>
              </a:rPr>
              <a:t>Contributions are welcomed</a:t>
            </a:r>
            <a:r>
              <a:rPr lang="en-US" sz="1600" dirty="0">
                <a:solidFill>
                  <a:schemeClr val="tx1"/>
                </a:solidFill>
              </a:rPr>
              <a:t> and ne</a:t>
            </a:r>
            <a:r>
              <a:rPr lang="en-US" sz="1600" b="0" dirty="0">
                <a:solidFill>
                  <a:schemeClr val="tx1"/>
                </a:solidFill>
              </a:rPr>
              <a:t>xt meeting is in Ap</a:t>
            </a:r>
            <a:r>
              <a:rPr lang="en-US" sz="1600" dirty="0">
                <a:solidFill>
                  <a:schemeClr val="tx1"/>
                </a:solidFill>
              </a:rPr>
              <a:t>ril 2021. </a:t>
            </a:r>
          </a:p>
          <a:p>
            <a:pPr lvl="1">
              <a:spcBef>
                <a:spcPts val="0"/>
              </a:spcBef>
              <a:buFont typeface="Arial" panose="020B0604020202020204" pitchFamily="34" charset="0"/>
              <a:buChar char="•"/>
            </a:pPr>
            <a:r>
              <a:rPr lang="en-US" sz="1600" dirty="0">
                <a:solidFill>
                  <a:schemeClr val="tx1"/>
                </a:solidFill>
              </a:rPr>
              <a:t>IEEE 802 should consider a contribution to APG.  </a:t>
            </a:r>
          </a:p>
          <a:p>
            <a:pPr lvl="1">
              <a:spcBef>
                <a:spcPts val="0"/>
              </a:spcBef>
              <a:buFont typeface="Arial" panose="020B0604020202020204" pitchFamily="34" charset="0"/>
              <a:buChar char="•"/>
            </a:pPr>
            <a:r>
              <a:rPr lang="en-US" sz="1600" b="0" dirty="0">
                <a:solidFill>
                  <a:srgbClr val="00B0F0"/>
                </a:solidFill>
              </a:rPr>
              <a:t>All – consider and pass along some basic text for the start of a contribution to APG for their WRC-23 prep on the 6GHz band from our viewpoint to be considered.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5920917"/>
            <a:ext cx="8052782" cy="553998"/>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2497180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FCC FNPRM 5.9 GHz</a:t>
            </a:r>
            <a:endParaRPr lang="en-US" sz="2400" dirty="0"/>
          </a:p>
        </p:txBody>
      </p:sp>
      <p:sp>
        <p:nvSpPr>
          <p:cNvPr id="3" name="Content Placeholder 2"/>
          <p:cNvSpPr>
            <a:spLocks noGrp="1"/>
          </p:cNvSpPr>
          <p:nvPr>
            <p:ph idx="1"/>
          </p:nvPr>
        </p:nvSpPr>
        <p:spPr>
          <a:xfrm>
            <a:off x="697851" y="1096022"/>
            <a:ext cx="8153400" cy="5379391"/>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The draft R&amp;O did come out (28Oct20) as predicted.</a:t>
            </a:r>
          </a:p>
          <a:p>
            <a:pPr marL="685800" lvl="1">
              <a:spcBef>
                <a:spcPts val="0"/>
              </a:spcBef>
              <a:spcAft>
                <a:spcPts val="0"/>
              </a:spcAft>
              <a:buFont typeface="Arial" panose="020B0604020202020204" pitchFamily="34" charset="0"/>
              <a:buChar char="•"/>
            </a:pPr>
            <a:r>
              <a:rPr lang="en-US" sz="1200" b="1" dirty="0">
                <a:solidFill>
                  <a:srgbClr val="333333"/>
                </a:solidFill>
                <a:ea typeface="Times New Roman" panose="02020603050405020304" pitchFamily="18" charset="0"/>
              </a:rPr>
              <a:t>Proceeding:  </a:t>
            </a:r>
            <a:r>
              <a:rPr lang="en-US" sz="1200" u="sng" dirty="0">
                <a:solidFill>
                  <a:srgbClr val="0563C1"/>
                </a:solidFill>
                <a:effectLst/>
                <a:ea typeface="Calibri" panose="020F0502020204030204" pitchFamily="34" charset="0"/>
                <a:hlinkClick r:id="rId3"/>
              </a:rPr>
              <a:t>https://www.fcc.gov/ecfs/search/filings?proceedings_name=19-138&amp;sort=date_disseminated,DESC</a:t>
            </a:r>
            <a:r>
              <a:rPr lang="en-US" sz="12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200" b="0" dirty="0">
                <a:solidFill>
                  <a:srgbClr val="191919"/>
                </a:solidFill>
                <a:effectLst/>
                <a:ea typeface="Times New Roman" panose="02020603050405020304" pitchFamily="18" charset="0"/>
              </a:rPr>
              <a:t>November Agenda Item:  </a:t>
            </a:r>
            <a:r>
              <a:rPr lang="en-US" sz="1200" b="0" dirty="0">
                <a:solidFill>
                  <a:srgbClr val="191919"/>
                </a:solidFill>
                <a:effectLst/>
                <a:ea typeface="Times New Roman" panose="02020603050405020304" pitchFamily="18" charset="0"/>
                <a:hlinkClick r:id="rId4"/>
              </a:rPr>
              <a:t>https://www.fcc.gov/document/modernizing-59-ghz-band-wi-fi-and-automotive-safety</a:t>
            </a:r>
            <a:r>
              <a:rPr lang="en-US" sz="1200" dirty="0">
                <a:solidFill>
                  <a:srgbClr val="191919"/>
                </a:solidFill>
                <a:ea typeface="Times New Roman" panose="02020603050405020304" pitchFamily="18" charset="0"/>
              </a:rPr>
              <a:t> </a:t>
            </a:r>
            <a:r>
              <a:rPr lang="en-US" sz="1400" b="0" dirty="0">
                <a:solidFill>
                  <a:srgbClr val="191919"/>
                </a:solidFill>
                <a:effectLst/>
                <a:ea typeface="Times New Roman" panose="02020603050405020304" pitchFamily="18" charset="0"/>
              </a:rPr>
              <a:t> </a:t>
            </a:r>
            <a:endParaRPr lang="en-US" sz="900" b="0" dirty="0">
              <a:solidFill>
                <a:srgbClr val="191919"/>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u="sng" dirty="0">
                <a:solidFill>
                  <a:srgbClr val="191919"/>
                </a:solidFill>
                <a:ea typeface="Times New Roman" panose="02020603050405020304" pitchFamily="18" charset="0"/>
              </a:rPr>
              <a:t>The Draft R&amp;O and FNPRM (117 pages) on Mentor: </a:t>
            </a:r>
          </a:p>
          <a:p>
            <a:pPr marL="866775" lvl="2">
              <a:spcBef>
                <a:spcPts val="0"/>
              </a:spcBef>
              <a:spcAft>
                <a:spcPts val="0"/>
              </a:spcAft>
              <a:buFont typeface="Arial" panose="020B0604020202020204" pitchFamily="34" charset="0"/>
              <a:buChar char="•"/>
            </a:pPr>
            <a:r>
              <a:rPr lang="en-US" sz="1400" b="0" dirty="0">
                <a:solidFill>
                  <a:srgbClr val="191919"/>
                </a:solidFill>
                <a:ea typeface="Times New Roman" panose="02020603050405020304" pitchFamily="18" charset="0"/>
                <a:hlinkClick r:id="rId5"/>
              </a:rPr>
              <a:t>https://mentor.ieee.org/802.18/dcn/20/18-20-0144-01-0000-fcc-r-o-draft-revisiting-use-of-the-5-850-5-925-ghz-band.docx</a:t>
            </a:r>
            <a:r>
              <a:rPr lang="en-US" sz="1400" b="0" dirty="0">
                <a:solidFill>
                  <a:srgbClr val="191919"/>
                </a:solidFill>
                <a:ea typeface="Times New Roman" panose="02020603050405020304" pitchFamily="18" charset="0"/>
              </a:rPr>
              <a:t> </a:t>
            </a:r>
            <a:r>
              <a:rPr lang="en-US" sz="1600" b="0" dirty="0">
                <a:solidFill>
                  <a:srgbClr val="191919"/>
                </a:solidFill>
                <a:ea typeface="Times New Roman" panose="02020603050405020304" pitchFamily="18" charset="0"/>
              </a:rPr>
              <a:t>		51 seek comments highlighter in rev01</a:t>
            </a:r>
          </a:p>
          <a:p>
            <a:pPr marL="466725" lvl="1">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So, we need to review further the next week or two and does IEEE 802 want to do comments on FNPRM depending on the points raised?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During 05Nov20 call, not as much interest as in the first call. </a:t>
            </a:r>
          </a:p>
          <a:p>
            <a:pPr marL="1781175" lvl="4">
              <a:spcBef>
                <a:spcPts val="0"/>
              </a:spcBef>
              <a:spcAft>
                <a:spcPts val="0"/>
              </a:spcAft>
              <a:buFont typeface="Arial" panose="020B0604020202020204" pitchFamily="34" charset="0"/>
              <a:buChar char="•"/>
            </a:pPr>
            <a:endParaRPr lang="en-US" sz="1400" b="0" dirty="0">
              <a:solidFill>
                <a:schemeClr val="tx1"/>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Question asked:  </a:t>
            </a:r>
            <a:r>
              <a:rPr lang="en-US" sz="1600" b="1" dirty="0">
                <a:solidFill>
                  <a:srgbClr val="333333"/>
                </a:solidFill>
                <a:effectLst/>
                <a:ea typeface="Times New Roman" panose="02020603050405020304" pitchFamily="18" charset="0"/>
              </a:rPr>
              <a:t>Is it worth to re-iterate </a:t>
            </a:r>
            <a:r>
              <a:rPr lang="en-US" sz="1600" dirty="0">
                <a:solidFill>
                  <a:srgbClr val="333333"/>
                </a:solidFill>
                <a:ea typeface="Times New Roman" panose="02020603050405020304" pitchFamily="18" charset="0"/>
              </a:rPr>
              <a:t>any </a:t>
            </a:r>
            <a:r>
              <a:rPr lang="en-US" sz="1600" b="1" dirty="0">
                <a:solidFill>
                  <a:srgbClr val="333333"/>
                </a:solidFill>
                <a:effectLst/>
                <a:ea typeface="Times New Roman" panose="02020603050405020304" pitchFamily="18" charset="0"/>
              </a:rPr>
              <a:t>points from our previous comments?    </a:t>
            </a:r>
          </a:p>
          <a:p>
            <a:pPr marL="685800" lvl="1">
              <a:spcBef>
                <a:spcPts val="0"/>
              </a:spcBef>
              <a:spcAft>
                <a:spcPts val="0"/>
              </a:spcAft>
              <a:buFont typeface="Arial" panose="020B0604020202020204" pitchFamily="34" charset="0"/>
              <a:buChar char="•"/>
            </a:pPr>
            <a:r>
              <a:rPr lang="en-US" sz="1400" b="1" dirty="0">
                <a:solidFill>
                  <a:srgbClr val="00B0F0"/>
                </a:solidFill>
                <a:ea typeface="Times New Roman" panose="02020603050405020304" pitchFamily="18" charset="0"/>
              </a:rPr>
              <a:t>E.g. is there anything in the FNPRM that the FCC ignored or took the wrong way? </a:t>
            </a:r>
          </a:p>
          <a:p>
            <a:pPr marL="285750">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What about suggesting additional spectrum for DSRC - ITS?  </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More </a:t>
            </a:r>
            <a:r>
              <a:rPr lang="en-US" sz="1400" dirty="0">
                <a:solidFill>
                  <a:schemeClr val="tx1"/>
                </a:solidFill>
                <a:ea typeface="Times New Roman" panose="02020603050405020304" pitchFamily="18" charset="0"/>
              </a:rPr>
              <a:t>caveats need to be considered here, plus and minus, so would n</a:t>
            </a:r>
            <a:r>
              <a:rPr lang="en-US" sz="1400" dirty="0">
                <a:solidFill>
                  <a:schemeClr val="tx1"/>
                </a:solidFill>
                <a:effectLst/>
                <a:ea typeface="Times New Roman" panose="02020603050405020304" pitchFamily="18" charset="0"/>
              </a:rPr>
              <a:t>eed more discussion on how to present this.  (it links to the FCC </a:t>
            </a:r>
            <a:r>
              <a:rPr lang="en-US" sz="1400" dirty="0">
                <a:solidFill>
                  <a:schemeClr val="tx1"/>
                </a:solidFill>
                <a:ea typeface="Times New Roman" panose="02020603050405020304" pitchFamily="18" charset="0"/>
              </a:rPr>
              <a:t>first seek comment).</a:t>
            </a:r>
          </a:p>
          <a:p>
            <a:pPr marL="685800" lvl="1">
              <a:spcBef>
                <a:spcPts val="0"/>
              </a:spcBef>
              <a:spcAft>
                <a:spcPts val="0"/>
              </a:spcAft>
              <a:buFont typeface="Arial" panose="020B0604020202020204" pitchFamily="34" charset="0"/>
              <a:buChar char="•"/>
            </a:pPr>
            <a:r>
              <a:rPr lang="en-US" sz="1400" dirty="0">
                <a:solidFill>
                  <a:schemeClr val="tx1"/>
                </a:solidFill>
                <a:effectLst/>
                <a:ea typeface="Times New Roman" panose="02020603050405020304" pitchFamily="18" charset="0"/>
              </a:rPr>
              <a:t>What about 60GHz, that 802.11bd </a:t>
            </a:r>
            <a:r>
              <a:rPr lang="en-US" sz="1400" dirty="0">
                <a:solidFill>
                  <a:schemeClr val="tx1"/>
                </a:solidFill>
                <a:ea typeface="Times New Roman" panose="02020603050405020304" pitchFamily="18" charset="0"/>
              </a:rPr>
              <a:t>has this?   EU has this also. Mid-band is tougher. </a:t>
            </a:r>
            <a:endParaRPr lang="en-US" sz="1400" dirty="0">
              <a:solidFill>
                <a:schemeClr val="tx1"/>
              </a:solidFill>
              <a:effectLst/>
              <a:ea typeface="Times New Roman" panose="02020603050405020304" pitchFamily="18" charset="0"/>
            </a:endParaRPr>
          </a:p>
          <a:p>
            <a:pPr marL="1781175" lvl="4">
              <a:spcBef>
                <a:spcPts val="0"/>
              </a:spcBef>
              <a:spcAft>
                <a:spcPts val="0"/>
              </a:spcAft>
              <a:buFont typeface="Arial" panose="020B0604020202020204" pitchFamily="34" charset="0"/>
              <a:buChar char="•"/>
            </a:pPr>
            <a:endParaRPr lang="en-US" sz="1400" b="0" dirty="0">
              <a:solidFill>
                <a:schemeClr val="tx1"/>
              </a:solidFill>
              <a:effectLst/>
              <a:ea typeface="Times New Roman" panose="02020603050405020304" pitchFamily="18" charset="0"/>
            </a:endParaRPr>
          </a:p>
          <a:p>
            <a:pPr marL="66675">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What are next steps, any interest to consider comments? </a:t>
            </a:r>
          </a:p>
          <a:p>
            <a:pPr marL="466725" lvl="1">
              <a:spcBef>
                <a:spcPts val="0"/>
              </a:spcBef>
              <a:spcAft>
                <a:spcPts val="0"/>
              </a:spcAft>
              <a:buFont typeface="Arial" panose="020B0604020202020204" pitchFamily="34" charset="0"/>
              <a:buChar char="•"/>
            </a:pPr>
            <a:r>
              <a:rPr lang="en-US" sz="1800" b="0" dirty="0">
                <a:solidFill>
                  <a:schemeClr val="tx1"/>
                </a:solidFill>
                <a:effectLst/>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8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spcBef>
                <a:spcPts val="0"/>
              </a:spcBef>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a:buFont typeface="Arial" panose="020B0604020202020204" pitchFamily="34" charset="0"/>
              <a:buChar char="•"/>
            </a:pPr>
            <a:r>
              <a:rPr lang="en-US" sz="1800" dirty="0"/>
              <a:t>Multi-stake holder group (MSG) on 6GHz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r>
              <a:rPr lang="en-US" sz="1800" dirty="0"/>
              <a:t>Last MSG meeting – 30Oct20 </a:t>
            </a:r>
          </a:p>
          <a:p>
            <a:pPr lvl="1">
              <a:spcBef>
                <a:spcPts val="0"/>
              </a:spcBef>
              <a:buFont typeface="Arial" panose="020B0604020202020204" pitchFamily="34" charset="0"/>
              <a:buChar char="•"/>
            </a:pPr>
            <a:r>
              <a:rPr lang="en-US" sz="1600" dirty="0">
                <a:ea typeface="SimSun" panose="02010600030101010101" pitchFamily="2" charset="-122"/>
              </a:rPr>
              <a:t>Anything on a 4</a:t>
            </a:r>
            <a:r>
              <a:rPr lang="en-US" sz="1600" baseline="30000" dirty="0">
                <a:ea typeface="SimSun" panose="02010600030101010101" pitchFamily="2" charset="-122"/>
              </a:rPr>
              <a:t>th</a:t>
            </a:r>
            <a:r>
              <a:rPr lang="en-US" sz="1600" dirty="0">
                <a:ea typeface="SimSun" panose="02010600030101010101" pitchFamily="2" charset="-122"/>
              </a:rPr>
              <a:t> work stream? </a:t>
            </a:r>
            <a:r>
              <a:rPr lang="en-US" sz="1800" dirty="0">
                <a:effectLst/>
                <a:latin typeface="Times New Roman" panose="02020603050405020304" pitchFamily="18" charset="0"/>
                <a:ea typeface="SimSun" panose="02010600030101010101" pitchFamily="2" charset="-122"/>
              </a:rPr>
              <a:t>Contention-based protocol </a:t>
            </a:r>
            <a:endParaRPr lang="en-US" sz="1600" dirty="0">
              <a:ea typeface="SimSun" panose="02010600030101010101" pitchFamily="2" charset="-122"/>
            </a:endParaRPr>
          </a:p>
          <a:p>
            <a:pPr lvl="1">
              <a:spcBef>
                <a:spcPts val="0"/>
              </a:spcBef>
              <a:buFont typeface="Arial" panose="020B0604020202020204" pitchFamily="34" charset="0"/>
              <a:buChar char="•"/>
            </a:pPr>
            <a:r>
              <a:rPr lang="en-US" sz="1600" dirty="0">
                <a:ea typeface="SimSun" panose="02010600030101010101" pitchFamily="2" charset="-122"/>
              </a:rPr>
              <a:t>Anything on a 5</a:t>
            </a:r>
            <a:r>
              <a:rPr lang="en-US" sz="1600" baseline="30000" dirty="0">
                <a:ea typeface="SimSun" panose="02010600030101010101" pitchFamily="2" charset="-122"/>
              </a:rPr>
              <a:t>th</a:t>
            </a:r>
            <a:r>
              <a:rPr lang="en-US" sz="1600" dirty="0">
                <a:ea typeface="SimSun" panose="02010600030101010101" pitchFamily="2" charset="-122"/>
              </a:rPr>
              <a:t> work stream? </a:t>
            </a:r>
            <a:r>
              <a:rPr lang="en-US" sz="1800" dirty="0">
                <a:effectLst/>
                <a:latin typeface="Times New Roman" panose="02020603050405020304" pitchFamily="18" charset="0"/>
                <a:ea typeface="SimSun" panose="02010600030101010101" pitchFamily="2" charset="-122"/>
              </a:rPr>
              <a:t>Outside/Field testing</a:t>
            </a:r>
            <a:endParaRPr lang="en-US" sz="16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_____</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________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 </a:t>
            </a:r>
          </a:p>
          <a:p>
            <a:pPr>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  </a:t>
            </a:r>
          </a:p>
          <a:p>
            <a:pPr>
              <a:buFont typeface="Arial" panose="020B0604020202020204" pitchFamily="34" charset="0"/>
              <a:buChar char="•"/>
            </a:pPr>
            <a:r>
              <a:rPr lang="en-US" sz="1800" dirty="0">
                <a:solidFill>
                  <a:srgbClr val="333333"/>
                </a:solidFill>
                <a:latin typeface="Arial" panose="020B0604020202020204" pitchFamily="34" charset="0"/>
              </a:rPr>
              <a:t> </a:t>
            </a:r>
          </a:p>
          <a:p>
            <a:pPr>
              <a:buFont typeface="Arial" panose="020B0604020202020204" pitchFamily="34" charset="0"/>
              <a:buChar char="•"/>
            </a:pPr>
            <a:r>
              <a:rPr lang="en-US" sz="1800" b="0" dirty="0">
                <a:solidFill>
                  <a:srgbClr val="333333"/>
                </a:solidFill>
                <a:latin typeface="Arial" panose="020B0604020202020204" pitchFamily="34" charset="0"/>
              </a:rPr>
              <a:t> </a:t>
            </a:r>
            <a:endParaRPr lang="en-US" sz="2000" b="0" dirty="0">
              <a:solidFill>
                <a:srgbClr val="333333"/>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a:t>
            </a:r>
            <a:r>
              <a:rPr lang="en-US" sz="2000" dirty="0">
                <a:solidFill>
                  <a:srgbClr val="333333"/>
                </a:solidFill>
                <a:ea typeface="Times New Roman" panose="02020603050405020304" pitchFamily="18" charset="0"/>
              </a:rPr>
              <a:t>FYI</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July Plenary</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FCC 70/80/90GHz NPRM comments</a:t>
            </a:r>
            <a:endParaRPr lang="en-US" dirty="0">
              <a:effectLst/>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ITU-R WP 1A THz communications</a:t>
            </a: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ITU-R WP 5A-M.1450 updates</a:t>
            </a: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ITU-R WP 5A-</a:t>
            </a:r>
            <a:r>
              <a:rPr lang="en-US" dirty="0">
                <a:effectLst/>
                <a:cs typeface="Times New Roman" panose="02020603050405020304" pitchFamily="18" charset="0"/>
              </a:rPr>
              <a:t>M.1801 </a:t>
            </a:r>
            <a:r>
              <a:rPr lang="en-US" dirty="0">
                <a:cs typeface="Times New Roman" panose="02020603050405020304" pitchFamily="18" charset="0"/>
              </a:rPr>
              <a:t>updates</a:t>
            </a:r>
            <a:endParaRPr lang="en-US" dirty="0">
              <a:effectLst/>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dirty="0">
                <a:effectLst/>
                <a:cs typeface="Times New Roman" panose="02020603050405020304" pitchFamily="18" charset="0"/>
              </a:rPr>
              <a:t>FCC 5.9GHz NPRM ex </a:t>
            </a:r>
            <a:r>
              <a:rPr lang="en-US" dirty="0" err="1">
                <a:effectLst/>
                <a:cs typeface="Times New Roman" panose="02020603050405020304" pitchFamily="18" charset="0"/>
              </a:rPr>
              <a:t>parte</a:t>
            </a:r>
            <a:endParaRPr lang="en-US" dirty="0">
              <a:effectLst/>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Started WRC-23 AIs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6GHz and ongoing Multi-Stake Holders meetings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Commissioner changes coming</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consultation spectrum outlook</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APT WRC-23 Prep Group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Mexico consultation on 2.4 GHz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UAE TRA consultation on 5.9GHz and SRDs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ANSI public comment on US Standards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PN on 911/Wi-Fi non-telecommunications service</a:t>
            </a:r>
          </a:p>
          <a:p>
            <a:pPr marL="800100" lvl="2">
              <a:spcBef>
                <a:spcPts val="0"/>
              </a:spcBef>
              <a:spcAft>
                <a:spcPts val="0"/>
              </a:spcAft>
              <a:buFont typeface="Arial" panose="020B0604020202020204" pitchFamily="34" charset="0"/>
              <a:buChar char="•"/>
            </a:pPr>
            <a:r>
              <a:rPr lang="en-US" sz="1600" b="0" dirty="0">
                <a:cs typeface="Times New Roman" panose="02020603050405020304" pitchFamily="18" charset="0"/>
              </a:rPr>
              <a:t>Korea (4GHz), Japan 5-year plan, Brazil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R&amp;O / FNPRM on 5.9 GHz (DSRC)</a:t>
            </a:r>
            <a:endParaRPr lang="en-US" sz="1600" b="0" dirty="0">
              <a:cs typeface="Times New Roman" panose="02020603050405020304" pitchFamily="18" charset="0"/>
            </a:endParaRPr>
          </a:p>
          <a:p>
            <a:pPr marL="342900" lvl="0" indent="-342900">
              <a:spcBef>
                <a:spcPts val="0"/>
              </a:spcBef>
              <a:spcAft>
                <a:spcPts val="0"/>
              </a:spcAft>
              <a:buFont typeface="Arial" panose="020B0604020202020204" pitchFamily="34" charset="0"/>
              <a:buChar char="•"/>
              <a:tabLst>
                <a:tab pos="228600" algn="l"/>
              </a:tabLst>
            </a:pPr>
            <a:r>
              <a:rPr lang="en-US" sz="1600" b="0" dirty="0">
                <a:effectLst/>
                <a:cs typeface="Times New Roman" panose="02020603050405020304" pitchFamily="18" charset="0"/>
              </a:rPr>
              <a:t> </a:t>
            </a: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b="0" dirty="0">
                <a:solidFill>
                  <a:srgbClr val="00B0F0"/>
                </a:solidFill>
                <a:effectLst/>
                <a:latin typeface="Times New Roman" panose="02020603050405020304" pitchFamily="18" charset="0"/>
                <a:ea typeface="SimSun" panose="02010600030101010101" pitchFamily="2" charset="-122"/>
              </a:rPr>
              <a:t>All – what are points and topics for possible FCC FNPRM on 5.9GHz?</a:t>
            </a:r>
            <a:endParaRPr lang="en-US" sz="1800" b="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b="0" dirty="0">
                <a:solidFill>
                  <a:srgbClr val="00B0F0"/>
                </a:solidFill>
              </a:rPr>
              <a:t>All – consider and pass along some basic text for the start of a contribution to APG for their WRC-23 prep on the 6GHz band from our viewpoint to be considered. </a:t>
            </a:r>
          </a:p>
          <a:p>
            <a:pPr marL="285750" indent="-285750">
              <a:buClr>
                <a:srgbClr val="00B0F0"/>
              </a:buClr>
              <a:buFont typeface="Wingdings" panose="05000000000000000000" pitchFamily="2" charset="2"/>
              <a:buChar char="q"/>
            </a:pPr>
            <a:r>
              <a:rPr lang="en-US" sz="1800" b="0" dirty="0">
                <a:solidFill>
                  <a:schemeClr val="tx1"/>
                </a:solidFill>
              </a:rPr>
              <a:t>  </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05-12Nov20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05-12Nov20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-&gt;07jan)</a:t>
            </a:r>
            <a:r>
              <a:rPr lang="en-US" sz="2000" dirty="0"/>
              <a:t>: ) 19Nov20–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15:_____________________42</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March 2021, where is tbd.</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When:</a:t>
            </a:r>
            <a:r>
              <a:rPr lang="en-US" sz="1200" dirty="0">
                <a:effectLst/>
                <a:latin typeface="Times New Roman" panose="02020603050405020304" pitchFamily="18" charset="0"/>
                <a:ea typeface="Times New Roman" panose="02020603050405020304" pitchFamily="18" charset="0"/>
              </a:rPr>
              <a:t> Occurs every Thursday effective 05-Nov-20 (1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until 12-Nov-20 (2 </a:t>
            </a:r>
            <a:r>
              <a:rPr lang="en-US" sz="1200" dirty="0" err="1">
                <a:effectLst/>
                <a:latin typeface="Times New Roman" panose="02020603050405020304" pitchFamily="18" charset="0"/>
                <a:ea typeface="Times New Roman" panose="02020603050405020304" pitchFamily="18" charset="0"/>
              </a:rPr>
              <a:t>Hr</a:t>
            </a:r>
            <a:r>
              <a:rPr lang="en-US" sz="1200" dirty="0">
                <a:effectLst/>
                <a:latin typeface="Times New Roman" panose="02020603050405020304" pitchFamily="18" charset="0"/>
                <a:ea typeface="Times New Roman" panose="02020603050405020304" pitchFamily="18" charset="0"/>
              </a:rPr>
              <a:t>) from 15:00 to 16:00/17:00 America/</a:t>
            </a:r>
            <a:r>
              <a:rPr lang="en-US" sz="1200" dirty="0" err="1">
                <a:effectLst/>
                <a:latin typeface="Times New Roman" panose="02020603050405020304" pitchFamily="18" charset="0"/>
                <a:ea typeface="Times New Roman" panose="02020603050405020304" pitchFamily="18" charset="0"/>
              </a:rPr>
              <a:t>New_York</a:t>
            </a:r>
            <a:r>
              <a:rPr lang="en-US" sz="1200" dirty="0">
                <a:effectLst/>
                <a:latin typeface="Times New Roman" panose="02020603050405020304" pitchFamily="18" charset="0"/>
                <a:ea typeface="Times New Roman" panose="02020603050405020304" pitchFamily="18" charset="0"/>
              </a:rPr>
              <a:t>.</a:t>
            </a:r>
            <a:br>
              <a:rPr lang="en-US" sz="1200" dirty="0">
                <a:effectLst/>
                <a:latin typeface="Times New Roman" panose="02020603050405020304" pitchFamily="18" charset="0"/>
                <a:ea typeface="Times New Roman" panose="02020603050405020304" pitchFamily="18" charset="0"/>
              </a:rPr>
            </a:b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b="1" dirty="0">
                <a:effectLst/>
                <a:latin typeface="Times New Roman" panose="02020603050405020304" pitchFamily="18" charset="0"/>
                <a:ea typeface="Times New Roman" panose="02020603050405020304" pitchFamily="18" charset="0"/>
              </a:rPr>
              <a:t>Where:</a:t>
            </a:r>
            <a:r>
              <a:rPr lang="en-US" sz="1600" dirty="0">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hlinkClick r:id="rId3"/>
              </a:rPr>
              <a:t>https://ieeesa.webex.com/ieeesa/j.php?MTID=m67d7ca06d9e0d20ea6fbcacbe1b13b6d</a:t>
            </a:r>
            <a:r>
              <a:rPr lang="en-US" sz="16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Jay Holcomb invites you to join this </a:t>
            </a:r>
            <a:r>
              <a:rPr lang="en-US" sz="1200" b="1" dirty="0" err="1">
                <a:solidFill>
                  <a:srgbClr val="000000"/>
                </a:solidFill>
                <a:effectLst/>
                <a:latin typeface="Times New Roman" panose="02020603050405020304" pitchFamily="18" charset="0"/>
                <a:ea typeface="Calibri" panose="020F0502020204030204" pitchFamily="34" charset="0"/>
              </a:rPr>
              <a:t>Webex</a:t>
            </a:r>
            <a:r>
              <a:rPr lang="en-US" sz="1200" b="1" dirty="0">
                <a:solidFill>
                  <a:srgbClr val="000000"/>
                </a:solidFill>
                <a:effectLst/>
                <a:latin typeface="Times New Roman" panose="02020603050405020304" pitchFamily="18" charset="0"/>
                <a:ea typeface="Calibri" panose="020F0502020204030204" pitchFamily="34" charset="0"/>
              </a:rPr>
              <a:t> meeting.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400" dirty="0">
                <a:solidFill>
                  <a:srgbClr val="000000"/>
                </a:solidFill>
                <a:effectLst/>
                <a:latin typeface="Times New Roman" panose="02020603050405020304" pitchFamily="18" charset="0"/>
                <a:ea typeface="Calibri" panose="020F0502020204030204" pitchFamily="34" charset="0"/>
              </a:rPr>
              <a:t>Meeting number (access code): 173 787 5314 </a:t>
            </a:r>
            <a:r>
              <a:rPr lang="en-US" sz="1400" dirty="0">
                <a:latin typeface="Times New Roman" panose="02020603050405020304" pitchFamily="18" charset="0"/>
                <a:ea typeface="Calibri" panose="020F0502020204030204" pitchFamily="34" charset="0"/>
              </a:rPr>
              <a:t>		</a:t>
            </a:r>
            <a:r>
              <a:rPr lang="en-US" sz="1400" dirty="0">
                <a:solidFill>
                  <a:srgbClr val="000000"/>
                </a:solidFill>
                <a:effectLst/>
                <a:latin typeface="Times New Roman" panose="02020603050405020304" pitchFamily="18" charset="0"/>
                <a:ea typeface="Calibri" panose="020F0502020204030204" pitchFamily="34" charset="0"/>
              </a:rPr>
              <a:t>Meeting password: rrtag2011</a:t>
            </a:r>
            <a:endParaRPr lang="en-US" sz="14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Occurs every Thursday effective Thursday, November 5, 2020 (1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until Thursday, November 12, 2020 (2 </a:t>
            </a:r>
            <a:r>
              <a:rPr lang="en-US" sz="1200" dirty="0" err="1">
                <a:solidFill>
                  <a:srgbClr val="666666"/>
                </a:solidFill>
                <a:effectLst/>
                <a:latin typeface="Times New Roman" panose="02020603050405020304" pitchFamily="18" charset="0"/>
                <a:ea typeface="Calibri" panose="020F0502020204030204" pitchFamily="34" charset="0"/>
              </a:rPr>
              <a:t>Hr</a:t>
            </a:r>
            <a:r>
              <a:rPr lang="en-US" sz="1200" dirty="0">
                <a:solidFill>
                  <a:srgbClr val="666666"/>
                </a:solidFill>
                <a:effectLst/>
                <a:latin typeface="Times New Roman" panose="02020603050405020304" pitchFamily="18" charset="0"/>
                <a:ea typeface="Calibri" panose="020F0502020204030204" pitchFamily="34" charset="0"/>
              </a:rPr>
              <a:t>) from 3:00 PM to 4:00 / 5:00 PM, (UTC-04:00) Eastern Time (US &amp; Canada)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666666"/>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FF0000"/>
                </a:solidFill>
                <a:effectLst/>
                <a:highlight>
                  <a:srgbClr val="00FFFF"/>
                </a:highlight>
                <a:latin typeface="Times New Roman" panose="02020603050405020304" pitchFamily="18" charset="0"/>
                <a:ea typeface="Calibri" panose="020F0502020204030204" pitchFamily="34" charset="0"/>
                <a:hlinkClick r:id="rId3"/>
              </a:rPr>
              <a:t>Join meeting</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 </a:t>
            </a:r>
          </a:p>
          <a:p>
            <a:pPr marL="0" marR="0">
              <a:spcBef>
                <a:spcPts val="0"/>
              </a:spcBef>
              <a:spcAft>
                <a:spcPts val="0"/>
              </a:spcAft>
            </a:pPr>
            <a:r>
              <a:rPr lang="en-US" sz="1200" b="1" dirty="0">
                <a:solidFill>
                  <a:srgbClr val="FF0000"/>
                </a:solidFill>
                <a:effectLst/>
                <a:latin typeface="Helvetica" panose="020B0604020202020204" pitchFamily="34" charset="0"/>
                <a:ea typeface="Calibri" panose="020F0502020204030204" pitchFamily="34" charset="0"/>
              </a:rPr>
              <a:t>note:   The call on Thursday 05 November 2020 (the first week) is only 1 hour long, from 15:00-16:00 ET.   I wanted just one call in number for the November 802.18 Plenary.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Tap to join from a mobile device (attendees only)</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4"/>
              </a:rPr>
              <a:t>+1-646-992-2010,,1737875314##</a:t>
            </a:r>
            <a:r>
              <a:rPr lang="en-US" sz="1200" dirty="0">
                <a:effectLst/>
                <a:latin typeface="Times New Roman" panose="02020603050405020304" pitchFamily="18" charset="0"/>
                <a:ea typeface="Calibri" panose="020F0502020204030204" pitchFamily="34" charset="0"/>
              </a:rPr>
              <a:t> United States Toll (New York City)</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5"/>
              </a:rPr>
              <a:t>+1-213-306-3065,,1737875314##</a:t>
            </a:r>
            <a:r>
              <a:rPr lang="en-US" sz="1200" dirty="0">
                <a:effectLst/>
                <a:latin typeface="Times New Roman" panose="02020603050405020304" pitchFamily="18" charset="0"/>
                <a:ea typeface="Calibri" panose="020F0502020204030204" pitchFamily="34" charset="0"/>
              </a:rPr>
              <a:t> United States Toll (Los Angeles)</a:t>
            </a:r>
          </a:p>
          <a:p>
            <a:pPr marL="0" marR="0">
              <a:spcBef>
                <a:spcPts val="0"/>
              </a:spcBef>
              <a:spcAft>
                <a:spcPts val="0"/>
              </a:spcAft>
            </a:pPr>
            <a:r>
              <a:rPr lang="en-US" sz="1200" b="1" dirty="0">
                <a:solidFill>
                  <a:srgbClr val="000000"/>
                </a:solidFill>
                <a:effectLst/>
                <a:latin typeface="Times New Roman" panose="02020603050405020304" pitchFamily="18" charset="0"/>
                <a:ea typeface="Calibri" panose="020F0502020204030204" pitchFamily="34" charset="0"/>
              </a:rPr>
              <a:t>Join by phone</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+1-646-992-2010 United States Toll (New York City)</a:t>
            </a:r>
          </a:p>
          <a:p>
            <a:pPr marL="0" marR="0">
              <a:spcBef>
                <a:spcPts val="0"/>
              </a:spcBef>
              <a:spcAft>
                <a:spcPts val="0"/>
              </a:spcAft>
            </a:pPr>
            <a:r>
              <a:rPr lang="en-US" sz="1200" dirty="0">
                <a:effectLst/>
                <a:latin typeface="Times New Roman" panose="02020603050405020304" pitchFamily="18" charset="0"/>
                <a:ea typeface="Calibri" panose="020F0502020204030204" pitchFamily="34" charset="0"/>
              </a:rPr>
              <a:t>+1-213-306-3065 United States Toll (Los Angeles)</a:t>
            </a:r>
          </a:p>
          <a:p>
            <a:pPr marL="0" marR="0">
              <a:spcBef>
                <a:spcPts val="0"/>
              </a:spcBef>
              <a:spcAft>
                <a:spcPts val="0"/>
              </a:spcAft>
            </a:pPr>
            <a:r>
              <a:rPr lang="en-US" sz="1200" u="none" strike="noStrike" dirty="0">
                <a:solidFill>
                  <a:srgbClr val="00AFF9"/>
                </a:solidFill>
                <a:effectLst/>
                <a:latin typeface="Times New Roman" panose="02020603050405020304" pitchFamily="18" charset="0"/>
                <a:ea typeface="Calibri" panose="020F0502020204030204" pitchFamily="34" charset="0"/>
                <a:hlinkClick r:id="rId6"/>
              </a:rPr>
              <a:t>Global call-in numbers</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Need help? Go to </a:t>
            </a:r>
            <a:r>
              <a:rPr lang="en-US" sz="1200" u="none" strike="noStrike" dirty="0">
                <a:solidFill>
                  <a:srgbClr val="049FD9"/>
                </a:solidFill>
                <a:effectLst/>
                <a:latin typeface="Times New Roman" panose="02020603050405020304" pitchFamily="18" charset="0"/>
                <a:ea typeface="Calibri" panose="020F0502020204030204" pitchFamily="34" charset="0"/>
                <a:hlinkClick r:id="rId7"/>
              </a:rPr>
              <a:t>http://help.webex.com</a:t>
            </a:r>
            <a:r>
              <a:rPr lang="en-US" sz="1200" dirty="0">
                <a:solidFill>
                  <a:srgbClr val="000000"/>
                </a:solidFill>
                <a:effectLst/>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 </a:t>
            </a:r>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FFFF00"/>
                </a:highlight>
              </a:rPr>
              <a:t>plenary</a:t>
            </a:r>
            <a:r>
              <a:rPr lang="en-US" sz="2400" dirty="0"/>
              <a:t> teleconference call-in, </a:t>
            </a:r>
            <a:r>
              <a:rPr lang="en-US" sz="2000" dirty="0">
                <a:highlight>
                  <a:srgbClr val="FFFF00"/>
                </a:highlight>
              </a:rPr>
              <a:t>05 &amp; 12 Nov 2020</a:t>
            </a:r>
            <a:endParaRPr lang="en-US" sz="2400" dirty="0">
              <a:highlight>
                <a:srgbClr val="FFFF00"/>
              </a:highlight>
            </a:endParaRPr>
          </a:p>
        </p:txBody>
      </p:sp>
    </p:spTree>
    <p:extLst>
      <p:ext uri="{BB962C8B-B14F-4D97-AF65-F5344CB8AC3E}">
        <p14:creationId xmlns:p14="http://schemas.microsoft.com/office/powerpoint/2010/main" val="2414762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05-12Nov20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39</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05-12Nov20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05-12Nov20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05-12Nov20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05-12Nov20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IMAT Attendance server is open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FCC FNPRM 5.9 GHz</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lvl="1">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FNPRM 5.9 GHz FNPM inputs</a:t>
            </a:r>
          </a:p>
          <a:p>
            <a:pPr lvl="1">
              <a:buFont typeface="Arial" panose="020B0604020202020204" pitchFamily="34" charset="0"/>
              <a:buChar char="•"/>
            </a:pPr>
            <a:r>
              <a:rPr lang="en-US" altLang="en-US" sz="1400" dirty="0">
                <a:solidFill>
                  <a:schemeClr val="tx1"/>
                </a:solidFill>
              </a:rPr>
              <a:t>Ongoing: APG contribution input</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5.9 GHz</a:t>
            </a:r>
          </a:p>
          <a:p>
            <a:pPr lvl="1">
              <a:spcBef>
                <a:spcPts val="0"/>
              </a:spcBef>
              <a:buFont typeface="Arial" panose="020B0604020202020204" pitchFamily="34" charset="0"/>
              <a:buChar char="•"/>
            </a:pPr>
            <a:r>
              <a:rPr lang="en-US" altLang="en-US" sz="1400" kern="0" dirty="0">
                <a:solidFill>
                  <a:schemeClr val="tx1"/>
                </a:solidFill>
              </a:rPr>
              <a:t>Discuss if we want to consider comments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stake-holders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Plenary 16-23 July 2020 in document </a:t>
            </a:r>
            <a:r>
              <a:rPr lang="en-GB" sz="1600" b="0" dirty="0">
                <a:solidFill>
                  <a:schemeClr val="bg1">
                    <a:lumMod val="75000"/>
                  </a:schemeClr>
                </a:solidFill>
                <a:ea typeface="SimSun" panose="02010600030101010101" pitchFamily="2" charset="-122"/>
                <a:hlinkClick r:id="rId3"/>
              </a:rPr>
              <a:t>https://mentor.ieee.org/802.18/dcn/20/18-20-0103-00-0000-minutes-electronic-plenary-16-23jul2020-rr-tag-yul.docx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26-Jul-2020 22:03:40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655637"/>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is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1hr/2hr days have been flipped from earlier discussions</a:t>
            </a:r>
            <a:r>
              <a:rPr lang="en-US" altLang="en-US" sz="1600" b="1" u="sng" dirty="0">
                <a:solidFill>
                  <a:schemeClr val="tx1"/>
                </a:solidFill>
              </a:rPr>
              <a:t>.  Call-in in backup slides</a:t>
            </a:r>
            <a:endParaRPr lang="en-US" altLang="en-US" sz="14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600" b="1" u="sng" dirty="0">
                <a:solidFill>
                  <a:schemeClr val="tx1"/>
                </a:solidFill>
                <a:cs typeface="+mn-cs"/>
              </a:rPr>
              <a:t>IMAT is setup and will be used for voting membership attendance credit.</a:t>
            </a:r>
          </a:p>
          <a:p>
            <a:pPr lvl="1">
              <a:buFont typeface="Arial" panose="020B0604020202020204" pitchFamily="34" charset="0"/>
              <a:buChar char="•"/>
            </a:pPr>
            <a:r>
              <a:rPr lang="en-US" sz="1600" b="1" u="sng" dirty="0">
                <a:solidFill>
                  <a:schemeClr val="tx1"/>
                </a:solidFill>
                <a:cs typeface="+mn-cs"/>
              </a:rPr>
              <a:t>Note: </a:t>
            </a:r>
            <a:r>
              <a:rPr lang="en-US" sz="1600" dirty="0">
                <a:solidFill>
                  <a:schemeClr val="tx1"/>
                </a:solidFill>
                <a:cs typeface="+mn-cs"/>
              </a:rPr>
              <a:t>be sure your affiliation(s) are up to date, e.g. in my Project and when you sign in.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a:t>
            </a: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there was a presentation from F2F on the EC 06Oct20 call of what all the Hyatt Denver is doing (w/450 guess on attendees) and from an SME on the international hotel industry. At this time the EC will take it up again in their Dec 2020 call, though could wait till Jan21 call, which seemed to be the lean. </a:t>
            </a:r>
          </a:p>
          <a:p>
            <a:pPr lvl="1">
              <a:buFont typeface="Arial" panose="020B0604020202020204" pitchFamily="34" charset="0"/>
              <a:buChar char="•"/>
            </a:pPr>
            <a:r>
              <a:rPr lang="en-US" altLang="en-US" sz="1600" dirty="0">
                <a:solidFill>
                  <a:schemeClr val="tx1"/>
                </a:solidFill>
              </a:rPr>
              <a:t>At this point the 2021 Electronic Media of IEEE 802 standards Edition has been setup to deliver by electronic download if needed. </a:t>
            </a:r>
            <a:endParaRPr lang="en-US" altLang="en-US" sz="16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earlier EC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05-12Nov20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55086</TotalTime>
  <Words>9974</Words>
  <Application>Microsoft Office PowerPoint</Application>
  <PresentationFormat>On-screen Show (4:3)</PresentationFormat>
  <Paragraphs>1108</Paragraphs>
  <Slides>41</Slides>
  <Notes>25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5" baseType="lpstr">
      <vt:lpstr>Arial</vt:lpstr>
      <vt:lpstr>Calibri</vt:lpstr>
      <vt:lpstr>Century Gothic</vt:lpstr>
      <vt:lpstr>Consolas</vt:lpstr>
      <vt:lpstr>Georgia</vt:lpstr>
      <vt:lpstr>Helvetica</vt:lpstr>
      <vt:lpstr>Helvetica Neue</vt:lpstr>
      <vt:lpstr>Monotype Sorts</vt:lpstr>
      <vt:lpstr>Roboto</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Teleconferences</vt:lpstr>
      <vt:lpstr>EU items to share -1</vt:lpstr>
      <vt:lpstr>EU items to share -2</vt:lpstr>
      <vt:lpstr>Other regions (outside EU-Stds and USA), items to share</vt:lpstr>
      <vt:lpstr>ITU-R items to share  -</vt:lpstr>
      <vt:lpstr>FCC FNPRM 5.9 GHz</vt:lpstr>
      <vt:lpstr>FCC FNPRM 5.9 GHz -2</vt:lpstr>
      <vt:lpstr>FCC 6 GHz</vt:lpstr>
      <vt:lpstr>General Discussion Items</vt:lpstr>
      <vt:lpstr>Actions / AOB / Recess</vt:lpstr>
      <vt:lpstr>2nd - Thursday (12Nov20) Agenda</vt:lpstr>
      <vt:lpstr>EU items to share -1</vt:lpstr>
      <vt:lpstr>EU items to share -2</vt:lpstr>
      <vt:lpstr>Other regions (outside EU-Stds and USA), items to share</vt:lpstr>
      <vt:lpstr>ITU-R items to share  -</vt:lpstr>
      <vt:lpstr>FCC FNPRM 5.9 GHz</vt:lpstr>
      <vt:lpstr>FCC 6 GHz</vt:lpstr>
      <vt:lpstr>General Discussion - FYI</vt:lpstr>
      <vt:lpstr>General Discussion – FYI only</vt:lpstr>
      <vt:lpstr>Actions Required</vt:lpstr>
      <vt:lpstr>Any Other Business</vt:lpstr>
      <vt:lpstr>Adjourn</vt:lpstr>
      <vt:lpstr>PowerPoint Presentation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3400</cp:revision>
  <cp:lastPrinted>1601-01-01T00:00:00Z</cp:lastPrinted>
  <dcterms:created xsi:type="dcterms:W3CDTF">2016-03-03T14:54:45Z</dcterms:created>
  <dcterms:modified xsi:type="dcterms:W3CDTF">2020-11-08T19:12:23Z</dcterms:modified>
</cp:coreProperties>
</file>