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44"/>
  </p:notesMasterIdLst>
  <p:handoutMasterIdLst>
    <p:handoutMasterId r:id="rId45"/>
  </p:handoutMasterIdLst>
  <p:sldIdLst>
    <p:sldId id="256" r:id="rId2"/>
    <p:sldId id="341" r:id="rId3"/>
    <p:sldId id="329" r:id="rId4"/>
    <p:sldId id="604" r:id="rId5"/>
    <p:sldId id="624" r:id="rId6"/>
    <p:sldId id="605" r:id="rId7"/>
    <p:sldId id="516" r:id="rId8"/>
    <p:sldId id="596" r:id="rId9"/>
    <p:sldId id="690" r:id="rId10"/>
    <p:sldId id="602" r:id="rId11"/>
    <p:sldId id="603" r:id="rId12"/>
    <p:sldId id="606" r:id="rId13"/>
    <p:sldId id="735" r:id="rId14"/>
    <p:sldId id="608" r:id="rId15"/>
    <p:sldId id="742" r:id="rId16"/>
    <p:sldId id="743" r:id="rId17"/>
    <p:sldId id="691" r:id="rId18"/>
    <p:sldId id="685" r:id="rId19"/>
    <p:sldId id="702" r:id="rId20"/>
    <p:sldId id="535" r:id="rId21"/>
    <p:sldId id="737" r:id="rId22"/>
    <p:sldId id="738" r:id="rId23"/>
    <p:sldId id="739" r:id="rId24"/>
    <p:sldId id="744" r:id="rId25"/>
    <p:sldId id="745" r:id="rId26"/>
    <p:sldId id="746" r:id="rId27"/>
    <p:sldId id="747" r:id="rId28"/>
    <p:sldId id="717" r:id="rId29"/>
    <p:sldId id="719" r:id="rId30"/>
    <p:sldId id="650" r:id="rId31"/>
    <p:sldId id="498" r:id="rId32"/>
    <p:sldId id="402" r:id="rId33"/>
    <p:sldId id="403" r:id="rId34"/>
    <p:sldId id="736" r:id="rId35"/>
    <p:sldId id="692" r:id="rId36"/>
    <p:sldId id="728" r:id="rId37"/>
    <p:sldId id="425" r:id="rId38"/>
    <p:sldId id="652" r:id="rId39"/>
    <p:sldId id="689" r:id="rId40"/>
    <p:sldId id="549" r:id="rId41"/>
    <p:sldId id="656" r:id="rId42"/>
    <p:sldId id="655" r:id="rId4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1" autoAdjust="0"/>
    <p:restoredTop sz="96391" autoAdjust="0"/>
  </p:normalViewPr>
  <p:slideViewPr>
    <p:cSldViewPr>
      <p:cViewPr varScale="1">
        <p:scale>
          <a:sx n="84" d="100"/>
          <a:sy n="84" d="100"/>
        </p:scale>
        <p:origin x="108" y="780"/>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05-Nov-20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urldefense.com/v3/__https:/www.federalregister.gov/agencies/federal-communications-commission?utm_campaign=subscription*mailing*list&amp;utm_source=federalregister.gov&amp;utm_medium=email__;Kys!!F7jv3iA!jNP9DqnQMVqfyGy4SA3ebmcxNv5j_oXYQb1WXuEzuYin7nAjotTFSsEeG7S-CS1qJQ$" TargetMode="External"/><Relationship Id="rId2" Type="http://schemas.openxmlformats.org/officeDocument/2006/relationships/slide" Target="../slides/slide16.xml"/><Relationship Id="rId1" Type="http://schemas.openxmlformats.org/officeDocument/2006/relationships/notesMaster" Target="../notesMasters/notesMaster1.xml"/><Relationship Id="rId6" Type="http://schemas.openxmlformats.org/officeDocument/2006/relationships/hyperlink" Target="https://urldefense.com/v3/__https:/www.federalregister.gov/d/2020-23680?utm_medium=email&amp;utm_campaign=subscription*mailing*list&amp;utm_source=federalregister.gov__;Kys!!F7jv3iA!jNP9DqnQMVqfyGy4SA3ebmcxNv5j_oXYQb1WXuEzuYin7nAjotTFSsEeG7TO3oQGLQ$" TargetMode="External"/><Relationship Id="rId5" Type="http://schemas.openxmlformats.org/officeDocument/2006/relationships/hyperlink" Target="https://urldefense.com/v3/__https:/www.govinfo.gov/content/pkg/FR-2020-10-27/pdf/2020-23680.pdf?utm_campaign=subscription*mailing*list&amp;utm_source=federalregister.gov&amp;utm_medium=email__;Kys!!F7jv3iA!jNP9DqnQMVqfyGy4SA3ebmcxNv5j_oXYQb1WXuEzuYin7nAjotTFSsEeG7QipQ8ppw$" TargetMode="External"/><Relationship Id="rId4" Type="http://schemas.openxmlformats.org/officeDocument/2006/relationships/hyperlink" Target="https://urldefense.com/v3/__https:/www.federalregister.gov/documents/2020/10/27/2020-23680/termination-of-dormant-proceedings?utm_medium=email&amp;utm_campaign=subscription*mailing*list&amp;utm_source=federalregister.gov__;Kys!!F7jv3iA!jNP9DqnQMVqfyGy4SA3ebmcxNv5j_oXYQb1WXuEzuYin7nAjotTFSsEeG7TF1aZxvQ$"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8" Type="http://schemas.openxmlformats.org/officeDocument/2006/relationships/hyperlink" Target="https://portal.etsi.org/webapp/teldir/ListPersDetails.asp?PersId=63180" TargetMode="External"/><Relationship Id="rId13" Type="http://schemas.openxmlformats.org/officeDocument/2006/relationships/hyperlink" Target="https://portal.etsi.org/webapp/teldir/QueryOrgaInfo.asp?OrgaId=1" TargetMode="External"/><Relationship Id="rId18" Type="http://schemas.openxmlformats.org/officeDocument/2006/relationships/hyperlink" Target="https://portal.etsi.org/webapp/teldir/QueryOrgaInfo.asp?OrgaId=15932" TargetMode="External"/><Relationship Id="rId26" Type="http://schemas.openxmlformats.org/officeDocument/2006/relationships/hyperlink" Target="https://portal.etsi.org/webapp/teldir/ListPersDetails.asp?PersId=54791" TargetMode="External"/><Relationship Id="rId3" Type="http://schemas.openxmlformats.org/officeDocument/2006/relationships/hyperlink" Target="https://portal.etsi.org/tb.aspx?tbid=729&amp;SubTB=729" TargetMode="External"/><Relationship Id="rId21" Type="http://schemas.openxmlformats.org/officeDocument/2006/relationships/hyperlink" Target="https://portal.etsi.org/webapp/teldir/ListPersDetails.asp?PersId=13676"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QueryOrgaInfo.asp?OrgaId=14953" TargetMode="External"/><Relationship Id="rId12" Type="http://schemas.openxmlformats.org/officeDocument/2006/relationships/hyperlink" Target="https://portal.etsi.org/webapp/teldir/ListPersDetails.asp?PersId=26441" TargetMode="External"/><Relationship Id="rId17" Type="http://schemas.openxmlformats.org/officeDocument/2006/relationships/hyperlink" Target="https://portal.etsi.org/webapp/teldir/ListPersDetails.asp?PersId=77968" TargetMode="External"/><Relationship Id="rId25" Type="http://schemas.openxmlformats.org/officeDocument/2006/relationships/hyperlink" Target="https://portal.etsi.org/webapp/teldir/QueryOrgaInfo.asp?OrgaId=42"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21.xml"/><Relationship Id="rId16" Type="http://schemas.openxmlformats.org/officeDocument/2006/relationships/hyperlink" Target="https://portal.etsi.org/webapp/teldir/QueryOrgaInfo.asp?OrgaId=5" TargetMode="External"/><Relationship Id="rId20" Type="http://schemas.openxmlformats.org/officeDocument/2006/relationships/hyperlink" Target="https://portal.etsi.org/webapp/teldir/ListPersDetails.asp?PersId=80177" TargetMode="External"/><Relationship Id="rId29" Type="http://schemas.openxmlformats.org/officeDocument/2006/relationships/hyperlink" Target="https://portal.etsi.org/webapp/teldir/QueryOrgaInfo.asp?OrgaId=8870" TargetMode="External"/><Relationship Id="rId1" Type="http://schemas.openxmlformats.org/officeDocument/2006/relationships/notesMaster" Target="../notesMasters/notesMaster1.xml"/><Relationship Id="rId6" Type="http://schemas.openxmlformats.org/officeDocument/2006/relationships/hyperlink" Target="https://portal.etsi.org/webapp/teldir/ListPersDetails.asp?PersId=49485" TargetMode="External"/><Relationship Id="rId11" Type="http://schemas.openxmlformats.org/officeDocument/2006/relationships/hyperlink" Target="https://portal.etsi.org/webapp/teldir/QueryOrgaInfo.asp?OrgaId=9173" TargetMode="External"/><Relationship Id="rId24" Type="http://schemas.openxmlformats.org/officeDocument/2006/relationships/hyperlink" Target="https://portal.etsi.org/webapp/teldir/ListPersDetails.asp?PersId=34395"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6230" TargetMode="External"/><Relationship Id="rId15" Type="http://schemas.openxmlformats.org/officeDocument/2006/relationships/hyperlink" Target="https://portal.etsi.org/webapp/teldir/ListPersDetails.asp?PersId=26309" TargetMode="External"/><Relationship Id="rId23" Type="http://schemas.openxmlformats.org/officeDocument/2006/relationships/hyperlink" Target="https://portal.etsi.org/webapp/teldir/ListPersDetails.asp?PersId=10561" TargetMode="External"/><Relationship Id="rId28" Type="http://schemas.openxmlformats.org/officeDocument/2006/relationships/hyperlink" Target="https://portal.etsi.org/webapp/teldir/ListPersDetails.asp?PersId=72859"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ListPersDetails.asp?PersId=33473" TargetMode="External"/><Relationship Id="rId19" Type="http://schemas.openxmlformats.org/officeDocument/2006/relationships/hyperlink" Target="https://portal.etsi.org/webapp/teldir/ListPersDetails.asp?PersId=79376" TargetMode="External"/><Relationship Id="rId31" Type="http://schemas.openxmlformats.org/officeDocument/2006/relationships/hyperlink" Target="https://portal.etsi.org/webapp/teldir/ListPersDetails.asp?PersId=61793" TargetMode="External"/><Relationship Id="rId4" Type="http://schemas.openxmlformats.org/officeDocument/2006/relationships/hyperlink" Target="https://portal.etsi.org/tb.aspx?tbid=287&amp;SubTB=287" TargetMode="External"/><Relationship Id="rId9" Type="http://schemas.openxmlformats.org/officeDocument/2006/relationships/hyperlink" Target="https://portal.etsi.org/webapp/teldir/QueryOrgaInfo.asp?OrgaId=13790" TargetMode="External"/><Relationship Id="rId14" Type="http://schemas.openxmlformats.org/officeDocument/2006/relationships/hyperlink" Target="https://portal.etsi.org/tb.aspx?tbid=286&amp;SubTB=286" TargetMode="External"/><Relationship Id="rId22" Type="http://schemas.openxmlformats.org/officeDocument/2006/relationships/hyperlink" Target="https://portal.etsi.org/webapp/teldir/ListPersDetails.asp?PersId=2582" TargetMode="External"/><Relationship Id="rId27" Type="http://schemas.openxmlformats.org/officeDocument/2006/relationships/hyperlink" Target="https://portal.etsi.org/webapp/teldir/QueryOrgaInfo.asp?OrgaId=121" TargetMode="External"/><Relationship Id="rId30" Type="http://schemas.openxmlformats.org/officeDocument/2006/relationships/hyperlink" Target="https://portal.etsi.org/webapp/teldir/QueryOrgaInfo.asp?OrgaId=7380" TargetMode="External"/><Relationship Id="rId35" Type="http://schemas.openxmlformats.org/officeDocument/2006/relationships/hyperlink" Target="https://portal.etsi.org/webapp/teldir/QueryOrgaInfo.asp?OrgaId=13818" TargetMode="External"/></Relationships>
</file>

<file path=ppt/notesSlides/_rels/notesSlide15.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22.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slide" Target="../slides/slide24.xml"/><Relationship Id="rId1" Type="http://schemas.openxmlformats.org/officeDocument/2006/relationships/notesMaster" Target="../notesMasters/notesMaster1.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urldefense.com/v3/__https:/www.federalregister.gov/agencies/federal-communications-commission?utm_campaign=subscription*mailing*list&amp;utm_source=federalregister.gov&amp;utm_medium=email__;Kys!!F7jv3iA!jNP9DqnQMVqfyGy4SA3ebmcxNv5j_oXYQb1WXuEzuYin7nAjotTFSsEeG7S-CS1qJQ$" TargetMode="External"/><Relationship Id="rId2" Type="http://schemas.openxmlformats.org/officeDocument/2006/relationships/slide" Target="../slides/slide25.xml"/><Relationship Id="rId1" Type="http://schemas.openxmlformats.org/officeDocument/2006/relationships/notesMaster" Target="../notesMasters/notesMaster1.xml"/><Relationship Id="rId6" Type="http://schemas.openxmlformats.org/officeDocument/2006/relationships/hyperlink" Target="https://urldefense.com/v3/__https:/www.federalregister.gov/d/2020-23680?utm_medium=email&amp;utm_campaign=subscription*mailing*list&amp;utm_source=federalregister.gov__;Kys!!F7jv3iA!jNP9DqnQMVqfyGy4SA3ebmcxNv5j_oXYQb1WXuEzuYin7nAjotTFSsEeG7TO3oQGLQ$" TargetMode="External"/><Relationship Id="rId5" Type="http://schemas.openxmlformats.org/officeDocument/2006/relationships/hyperlink" Target="https://urldefense.com/v3/__https:/www.govinfo.gov/content/pkg/FR-2020-10-27/pdf/2020-23680.pdf?utm_campaign=subscription*mailing*list&amp;utm_source=federalregister.gov&amp;utm_medium=email__;Kys!!F7jv3iA!jNP9DqnQMVqfyGy4SA3ebmcxNv5j_oXYQb1WXuEzuYin7nAjotTFSsEeG7QipQ8ppw$" TargetMode="External"/><Relationship Id="rId4" Type="http://schemas.openxmlformats.org/officeDocument/2006/relationships/hyperlink" Target="https://urldefense.com/v3/__https:/www.federalregister.gov/documents/2020/10/27/2020-23680/termination-of-dormant-proceedings?utm_medium=email&amp;utm_campaign=subscription*mailing*list&amp;utm_source=federalregister.gov__;Kys!!F7jv3iA!jNP9DqnQMVqfyGy4SA3ebmcxNv5j_oXYQb1WXuEzuYin7nAjotTFSsEeG7TF1aZxvQ$" TargetMode="Externa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urldefense.com/v3/__https:/www.federalregister.gov/agencies/federal-communications-commission?utm_campaign=subscription*mailing*list&amp;utm_source=federalregister.gov&amp;utm_medium=email__;Kys!!F7jv3iA!jNP9DqnQMVqfyGy4SA3ebmcxNv5j_oXYQb1WXuEzuYin7nAjotTFSsEeG7S-CS1qJQ$" TargetMode="External"/><Relationship Id="rId2" Type="http://schemas.openxmlformats.org/officeDocument/2006/relationships/slide" Target="../slides/slide26.xml"/><Relationship Id="rId1" Type="http://schemas.openxmlformats.org/officeDocument/2006/relationships/notesMaster" Target="../notesMasters/notesMaster1.xml"/><Relationship Id="rId6" Type="http://schemas.openxmlformats.org/officeDocument/2006/relationships/hyperlink" Target="https://urldefense.com/v3/__https:/www.federalregister.gov/d/2020-23680?utm_medium=email&amp;utm_campaign=subscription*mailing*list&amp;utm_source=federalregister.gov__;Kys!!F7jv3iA!jNP9DqnQMVqfyGy4SA3ebmcxNv5j_oXYQb1WXuEzuYin7nAjotTFSsEeG7TO3oQGLQ$" TargetMode="External"/><Relationship Id="rId5" Type="http://schemas.openxmlformats.org/officeDocument/2006/relationships/hyperlink" Target="https://urldefense.com/v3/__https:/www.govinfo.gov/content/pkg/FR-2020-10-27/pdf/2020-23680.pdf?utm_campaign=subscription*mailing*list&amp;utm_source=federalregister.gov&amp;utm_medium=email__;Kys!!F7jv3iA!jNP9DqnQMVqfyGy4SA3ebmcxNv5j_oXYQb1WXuEzuYin7nAjotTFSsEeG7QipQ8ppw$" TargetMode="External"/><Relationship Id="rId4" Type="http://schemas.openxmlformats.org/officeDocument/2006/relationships/hyperlink" Target="https://urldefense.com/v3/__https:/www.federalregister.gov/documents/2020/10/27/2020-23680/termination-of-dormant-proceedings?utm_medium=email&amp;utm_campaign=subscription*mailing*list&amp;utm_source=federalregister.gov__;Kys!!F7jv3iA!jNP9DqnQMVqfyGy4SA3ebmcxNv5j_oXYQb1WXuEzuYin7nAjotTFSsEeG7TF1aZxvQ$"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3180" TargetMode="External"/><Relationship Id="rId13" Type="http://schemas.openxmlformats.org/officeDocument/2006/relationships/hyperlink" Target="https://portal.etsi.org/webapp/teldir/QueryOrgaInfo.asp?OrgaId=1" TargetMode="External"/><Relationship Id="rId18" Type="http://schemas.openxmlformats.org/officeDocument/2006/relationships/hyperlink" Target="https://portal.etsi.org/webapp/teldir/QueryOrgaInfo.asp?OrgaId=15932" TargetMode="External"/><Relationship Id="rId26" Type="http://schemas.openxmlformats.org/officeDocument/2006/relationships/hyperlink" Target="https://portal.etsi.org/webapp/teldir/ListPersDetails.asp?PersId=54791" TargetMode="External"/><Relationship Id="rId3" Type="http://schemas.openxmlformats.org/officeDocument/2006/relationships/hyperlink" Target="https://portal.etsi.org/tb.aspx?tbid=729&amp;SubTB=729" TargetMode="External"/><Relationship Id="rId21" Type="http://schemas.openxmlformats.org/officeDocument/2006/relationships/hyperlink" Target="https://portal.etsi.org/webapp/teldir/ListPersDetails.asp?PersId=13676"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QueryOrgaInfo.asp?OrgaId=14953" TargetMode="External"/><Relationship Id="rId12" Type="http://schemas.openxmlformats.org/officeDocument/2006/relationships/hyperlink" Target="https://portal.etsi.org/webapp/teldir/ListPersDetails.asp?PersId=26441" TargetMode="External"/><Relationship Id="rId17" Type="http://schemas.openxmlformats.org/officeDocument/2006/relationships/hyperlink" Target="https://portal.etsi.org/webapp/teldir/ListPersDetails.asp?PersId=77968" TargetMode="External"/><Relationship Id="rId25" Type="http://schemas.openxmlformats.org/officeDocument/2006/relationships/hyperlink" Target="https://portal.etsi.org/webapp/teldir/QueryOrgaInfo.asp?OrgaId=42"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1.xml"/><Relationship Id="rId16" Type="http://schemas.openxmlformats.org/officeDocument/2006/relationships/hyperlink" Target="https://portal.etsi.org/webapp/teldir/QueryOrgaInfo.asp?OrgaId=5" TargetMode="External"/><Relationship Id="rId20" Type="http://schemas.openxmlformats.org/officeDocument/2006/relationships/hyperlink" Target="https://portal.etsi.org/webapp/teldir/ListPersDetails.asp?PersId=80177" TargetMode="External"/><Relationship Id="rId29" Type="http://schemas.openxmlformats.org/officeDocument/2006/relationships/hyperlink" Target="https://portal.etsi.org/webapp/teldir/QueryOrgaInfo.asp?OrgaId=8870" TargetMode="External"/><Relationship Id="rId1" Type="http://schemas.openxmlformats.org/officeDocument/2006/relationships/notesMaster" Target="../notesMasters/notesMaster1.xml"/><Relationship Id="rId6" Type="http://schemas.openxmlformats.org/officeDocument/2006/relationships/hyperlink" Target="https://portal.etsi.org/webapp/teldir/ListPersDetails.asp?PersId=49485" TargetMode="External"/><Relationship Id="rId11" Type="http://schemas.openxmlformats.org/officeDocument/2006/relationships/hyperlink" Target="https://portal.etsi.org/webapp/teldir/QueryOrgaInfo.asp?OrgaId=9173" TargetMode="External"/><Relationship Id="rId24" Type="http://schemas.openxmlformats.org/officeDocument/2006/relationships/hyperlink" Target="https://portal.etsi.org/webapp/teldir/ListPersDetails.asp?PersId=34395"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6230" TargetMode="External"/><Relationship Id="rId15" Type="http://schemas.openxmlformats.org/officeDocument/2006/relationships/hyperlink" Target="https://portal.etsi.org/webapp/teldir/ListPersDetails.asp?PersId=26309" TargetMode="External"/><Relationship Id="rId23" Type="http://schemas.openxmlformats.org/officeDocument/2006/relationships/hyperlink" Target="https://portal.etsi.org/webapp/teldir/ListPersDetails.asp?PersId=10561" TargetMode="External"/><Relationship Id="rId28" Type="http://schemas.openxmlformats.org/officeDocument/2006/relationships/hyperlink" Target="https://portal.etsi.org/webapp/teldir/ListPersDetails.asp?PersId=72859"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ListPersDetails.asp?PersId=33473" TargetMode="External"/><Relationship Id="rId19" Type="http://schemas.openxmlformats.org/officeDocument/2006/relationships/hyperlink" Target="https://portal.etsi.org/webapp/teldir/ListPersDetails.asp?PersId=79376" TargetMode="External"/><Relationship Id="rId31" Type="http://schemas.openxmlformats.org/officeDocument/2006/relationships/hyperlink" Target="https://portal.etsi.org/webapp/teldir/ListPersDetails.asp?PersId=61793" TargetMode="External"/><Relationship Id="rId4" Type="http://schemas.openxmlformats.org/officeDocument/2006/relationships/hyperlink" Target="https://portal.etsi.org/tb.aspx?tbid=287&amp;SubTB=287" TargetMode="External"/><Relationship Id="rId9" Type="http://schemas.openxmlformats.org/officeDocument/2006/relationships/hyperlink" Target="https://portal.etsi.org/webapp/teldir/QueryOrgaInfo.asp?OrgaId=13790" TargetMode="External"/><Relationship Id="rId14" Type="http://schemas.openxmlformats.org/officeDocument/2006/relationships/hyperlink" Target="https://portal.etsi.org/tb.aspx?tbid=286&amp;SubTB=286" TargetMode="External"/><Relationship Id="rId22" Type="http://schemas.openxmlformats.org/officeDocument/2006/relationships/hyperlink" Target="https://portal.etsi.org/webapp/teldir/ListPersDetails.asp?PersId=2582" TargetMode="External"/><Relationship Id="rId27" Type="http://schemas.openxmlformats.org/officeDocument/2006/relationships/hyperlink" Target="https://portal.etsi.org/webapp/teldir/QueryOrgaInfo.asp?OrgaId=121" TargetMode="External"/><Relationship Id="rId30" Type="http://schemas.openxmlformats.org/officeDocument/2006/relationships/hyperlink" Target="https://portal.etsi.org/webapp/teldir/QueryOrgaInfo.asp?OrgaId=7380" TargetMode="External"/><Relationship Id="rId35" Type="http://schemas.openxmlformats.org/officeDocument/2006/relationships/hyperlink" Target="https://portal.etsi.org/webapp/teldir/QueryOrgaInfo.asp?OrgaId=13818"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slide" Target="../slides/slide14.xml"/><Relationship Id="rId1" Type="http://schemas.openxmlformats.org/officeDocument/2006/relationships/notesMaster" Target="../notesMasters/notesMaster1.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urldefense.com/v3/__https:/www.federalregister.gov/agencies/federal-communications-commission?utm_campaign=subscription*mailing*list&amp;utm_source=federalregister.gov&amp;utm_medium=email__;Kys!!F7jv3iA!jNP9DqnQMVqfyGy4SA3ebmcxNv5j_oXYQb1WXuEzuYin7nAjotTFSsEeG7S-CS1qJQ$"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urldefense.com/v3/__https:/www.federalregister.gov/d/2020-23680?utm_medium=email&amp;utm_campaign=subscription*mailing*list&amp;utm_source=federalregister.gov__;Kys!!F7jv3iA!jNP9DqnQMVqfyGy4SA3ebmcxNv5j_oXYQb1WXuEzuYin7nAjotTFSsEeG7TO3oQGLQ$" TargetMode="External"/><Relationship Id="rId5" Type="http://schemas.openxmlformats.org/officeDocument/2006/relationships/hyperlink" Target="https://urldefense.com/v3/__https:/www.govinfo.gov/content/pkg/FR-2020-10-27/pdf/2020-23680.pdf?utm_campaign=subscription*mailing*list&amp;utm_source=federalregister.gov&amp;utm_medium=email__;Kys!!F7jv3iA!jNP9DqnQMVqfyGy4SA3ebmcxNv5j_oXYQb1WXuEzuYin7nAjotTFSsEeG7QipQ8ppw$" TargetMode="External"/><Relationship Id="rId4" Type="http://schemas.openxmlformats.org/officeDocument/2006/relationships/hyperlink" Target="https://urldefense.com/v3/__https:/www.federalregister.gov/documents/2020/10/27/2020-23680/termination-of-dormant-proceedings?utm_medium=email&amp;utm_campaign=subscription*mailing*list&amp;utm_source=federalregister.gov__;Kys!!F7jv3iA!jNP9DqnQMVqfyGy4SA3ebmcxNv5j_oXYQb1WXuEzuYin7nAjotTFSsEeG7TF1aZxvQ$"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800" b="0" u="sng" dirty="0">
                <a:solidFill>
                  <a:srgbClr val="3071A9"/>
                </a:solidFill>
                <a:effectLst/>
                <a:latin typeface="Arial" panose="020B0604020202020204" pitchFamily="34" charset="0"/>
                <a:ea typeface="Times New Roman" panose="02020603050405020304" pitchFamily="18" charset="0"/>
                <a:hlinkClick r:id="rId3"/>
              </a:rPr>
              <a:t>Federal Communications Commission</a:t>
            </a:r>
            <a:r>
              <a:rPr lang="en-US" sz="1800" b="1" dirty="0">
                <a:solidFill>
                  <a:srgbClr val="5797CE"/>
                </a:solidFill>
                <a:effectLst/>
                <a:latin typeface="Arial" panose="020B0604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66675" marR="0">
              <a:spcBef>
                <a:spcPts val="0"/>
              </a:spcBef>
              <a:spcAft>
                <a:spcPts val="0"/>
              </a:spcAft>
            </a:pPr>
            <a:r>
              <a:rPr lang="en-US" sz="1800" b="1" dirty="0">
                <a:solidFill>
                  <a:srgbClr val="191919"/>
                </a:solidFill>
                <a:effectLst/>
                <a:latin typeface="Arial" panose="020B0604020202020204" pitchFamily="34" charset="0"/>
                <a:ea typeface="Times New Roman" panose="02020603050405020304" pitchFamily="18" charset="0"/>
              </a:rPr>
              <a:t>Notice</a:t>
            </a:r>
            <a:endParaRPr lang="en-US" sz="1800" dirty="0">
              <a:effectLst/>
              <a:latin typeface="Calibri" panose="020F0502020204030204" pitchFamily="34" charset="0"/>
              <a:ea typeface="Calibri" panose="020F0502020204030204" pitchFamily="34" charset="0"/>
            </a:endParaRPr>
          </a:p>
          <a:p>
            <a:pPr marL="238125" marR="0">
              <a:spcBef>
                <a:spcPts val="0"/>
              </a:spcBef>
              <a:spcAft>
                <a:spcPts val="0"/>
              </a:spcAft>
            </a:pPr>
            <a:r>
              <a:rPr lang="en-US" sz="1800" b="1" dirty="0">
                <a:solidFill>
                  <a:srgbClr val="333333"/>
                </a:solidFill>
                <a:effectLst/>
                <a:latin typeface="Arial" panose="020B0604020202020204" pitchFamily="34" charset="0"/>
                <a:ea typeface="Times New Roman" panose="02020603050405020304" pitchFamily="18" charset="0"/>
              </a:rPr>
              <a:t>Termination of Dormant Proceedings</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1" dirty="0">
                <a:effectLst/>
                <a:latin typeface="Helvetica Neue"/>
                <a:ea typeface="Times New Roman" panose="02020603050405020304" pitchFamily="18" charset="0"/>
                <a:cs typeface="Calibri" panose="020F0502020204030204" pitchFamily="34" charset="0"/>
              </a:rPr>
              <a:t>FR Document:</a:t>
            </a:r>
            <a:r>
              <a:rPr lang="en-US" sz="1800" dirty="0">
                <a:solidFill>
                  <a:srgbClr val="000000"/>
                </a:solidFill>
                <a:effectLst/>
                <a:latin typeface="Helvetica Neue"/>
                <a:ea typeface="Times New Roman" panose="02020603050405020304" pitchFamily="18" charset="0"/>
              </a:rPr>
              <a:t> </a:t>
            </a:r>
            <a:r>
              <a:rPr lang="en-US" sz="1800" u="sng" dirty="0">
                <a:solidFill>
                  <a:srgbClr val="3071A9"/>
                </a:solidFill>
                <a:effectLst/>
                <a:latin typeface="Helvetica Neue"/>
                <a:ea typeface="Times New Roman" panose="02020603050405020304" pitchFamily="18" charset="0"/>
                <a:hlinkClick r:id="rId4"/>
              </a:rPr>
              <a:t>2020-23680</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1" dirty="0">
                <a:solidFill>
                  <a:srgbClr val="000000"/>
                </a:solidFill>
                <a:effectLst/>
                <a:latin typeface="Helvetica Neue"/>
                <a:ea typeface="Times New Roman" panose="02020603050405020304" pitchFamily="18" charset="0"/>
                <a:cs typeface="Calibri" panose="020F0502020204030204" pitchFamily="34" charset="0"/>
              </a:rPr>
              <a:t>Citation:</a:t>
            </a:r>
            <a:r>
              <a:rPr lang="en-US" sz="1800" dirty="0">
                <a:solidFill>
                  <a:srgbClr val="000000"/>
                </a:solidFill>
                <a:effectLst/>
                <a:latin typeface="Helvetica Neue"/>
                <a:ea typeface="Times New Roman" panose="02020603050405020304" pitchFamily="18" charset="0"/>
              </a:rPr>
              <a:t> 85 FR 68067 </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5"/>
              </a:rPr>
              <a:t>PDF</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r>
              <a:rPr lang="en-US" sz="1800" dirty="0">
                <a:solidFill>
                  <a:srgbClr val="000000"/>
                </a:solidFill>
                <a:effectLst/>
                <a:latin typeface="Helvetica Neue"/>
                <a:ea typeface="Times New Roman" panose="02020603050405020304" pitchFamily="18" charset="0"/>
              </a:rPr>
              <a:t>Page 68067 </a:t>
            </a:r>
            <a:r>
              <a:rPr lang="en-US" sz="1800" i="1" dirty="0">
                <a:solidFill>
                  <a:srgbClr val="000000"/>
                </a:solidFill>
                <a:effectLst/>
                <a:latin typeface="Helvetica Neue"/>
                <a:ea typeface="Times New Roman" panose="02020603050405020304" pitchFamily="18" charset="0"/>
                <a:cs typeface="Calibri" panose="020F0502020204030204" pitchFamily="34" charset="0"/>
              </a:rPr>
              <a:t>(1 page)</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6"/>
              </a:rPr>
              <a:t>Permalink</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000000"/>
                </a:solidFill>
                <a:effectLst/>
                <a:latin typeface="Helvetica Neue"/>
                <a:ea typeface="Times New Roman" panose="02020603050405020304" pitchFamily="18" charset="0"/>
                <a:cs typeface="Calibri" panose="020F0502020204030204" pitchFamily="34" charset="0"/>
              </a:rPr>
              <a:t>Abstract:</a:t>
            </a:r>
            <a:r>
              <a:rPr lang="en-US" sz="1800" dirty="0">
                <a:solidFill>
                  <a:srgbClr val="000000"/>
                </a:solidFill>
                <a:effectLst/>
                <a:latin typeface="Helvetica Neue"/>
                <a:ea typeface="Times New Roman" panose="02020603050405020304" pitchFamily="18" charset="0"/>
              </a:rPr>
              <a:t> In this document, the Consumer and Governmental Affairs Bureau announces the availability of the FCC order terminating, as dormant, certain docketed Commission proceedings. </a:t>
            </a:r>
            <a:endParaRPr lang="en-US" sz="1800" dirty="0">
              <a:effectLst/>
              <a:latin typeface="Calibri" panose="020F0502020204030204" pitchFamily="34" charset="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5662792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altLang="en-US" sz="1600" b="0" u="sng" dirty="0"/>
              <a:t>Motion:</a:t>
            </a:r>
            <a:r>
              <a:rPr lang="en-US" altLang="en-US" sz="1600" b="0" dirty="0"/>
              <a:t> </a:t>
            </a:r>
            <a:r>
              <a:rPr lang="en-US" altLang="en-US" sz="1600" b="0" dirty="0">
                <a:solidFill>
                  <a:schemeClr val="tx1"/>
                </a:solidFill>
              </a:rPr>
              <a:t>Any objection to approving the agenda as presented?  None heard.</a:t>
            </a:r>
          </a:p>
          <a:p>
            <a:pPr lvl="1"/>
            <a:r>
              <a:rPr lang="en-US" altLang="en-US" sz="1600" dirty="0">
                <a:solidFill>
                  <a:schemeClr val="tx1"/>
                </a:solidFill>
              </a:rPr>
              <a:t>Vote:  Approved by unanimous consent</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7906553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spcBef>
                <a:spcPts val="0"/>
              </a:spcBef>
              <a:buFont typeface="Arial" panose="020B0604020202020204" pitchFamily="34" charset="0"/>
              <a:buChar char="•"/>
            </a:pPr>
            <a:r>
              <a:rPr lang="en-US" sz="1200" dirty="0">
                <a:solidFill>
                  <a:schemeClr val="tx1"/>
                </a:solidFill>
              </a:rPr>
              <a:t>From 30Jul: Discussing 2.4GHz band, what are the rules and technologies today for the SR-Doc, </a:t>
            </a:r>
          </a:p>
          <a:p>
            <a:pPr lvl="1">
              <a:spcBef>
                <a:spcPts val="0"/>
              </a:spcBef>
              <a:buFont typeface="Arial" panose="020B0604020202020204" pitchFamily="34" charset="0"/>
              <a:buChar char="•"/>
            </a:pPr>
            <a:r>
              <a:rPr lang="en-US" sz="1200" dirty="0">
                <a:solidFill>
                  <a:schemeClr val="tx1"/>
                </a:solidFill>
              </a:rPr>
              <a:t>802.15.4-2020 is not mentioned, since it was just approved.  There are other items from 802.15 that should be reviewed.   Will send to 802.15 chair about this SR-Doc.</a:t>
            </a:r>
          </a:p>
          <a:p>
            <a:pPr lvl="1">
              <a:spcBef>
                <a:spcPts val="0"/>
              </a:spcBef>
              <a:buFont typeface="Arial" panose="020B0604020202020204" pitchFamily="34" charset="0"/>
              <a:buChar char="•"/>
            </a:pPr>
            <a:r>
              <a:rPr lang="en-US" sz="1200" dirty="0">
                <a:solidFill>
                  <a:schemeClr val="tx1"/>
                </a:solidFill>
              </a:rPr>
              <a:t>SR-Doc latest draft will be out in the next few days.   Need input 2 weeks before a meeting. </a:t>
            </a:r>
          </a:p>
          <a:p>
            <a:pPr lvl="1">
              <a:spcBef>
                <a:spcPts val="0"/>
              </a:spcBef>
              <a:buFont typeface="Arial" panose="020B0604020202020204" pitchFamily="34" charset="0"/>
              <a:buChar char="•"/>
            </a:pPr>
            <a:r>
              <a:rPr lang="en-US" sz="1200" b="0" i="0" dirty="0">
                <a:solidFill>
                  <a:schemeClr val="tx1"/>
                </a:solidFill>
                <a:effectLst/>
              </a:rPr>
              <a:t>The doc:  </a:t>
            </a:r>
            <a:r>
              <a:rPr lang="de-DE" sz="1200" b="0" i="0" dirty="0">
                <a:solidFill>
                  <a:srgbClr val="4D5156"/>
                </a:solidFill>
                <a:effectLst/>
              </a:rPr>
              <a:t>DTR/</a:t>
            </a:r>
            <a:r>
              <a:rPr lang="de-DE" sz="1200" b="1" i="0" dirty="0">
                <a:solidFill>
                  <a:srgbClr val="4D5156"/>
                </a:solidFill>
                <a:effectLst/>
              </a:rPr>
              <a:t>ERM-590 (</a:t>
            </a:r>
            <a:r>
              <a:rPr lang="de-DE" sz="1200" b="1" i="0" dirty="0">
                <a:solidFill>
                  <a:srgbClr val="5F6368"/>
                </a:solidFill>
                <a:effectLst/>
              </a:rPr>
              <a:t>TR 103 665</a:t>
            </a: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3"/>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4"/>
            </a:endParaRPr>
          </a:p>
          <a:p>
            <a:r>
              <a:rPr lang="en-US" altLang="en-US" sz="1200" b="0" dirty="0">
                <a:hlinkClick r:id="rId4"/>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6"/>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7"/>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8"/>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9"/>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4"/>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15"/>
              </a:rPr>
              <a:t>Butscheidt </a:t>
            </a:r>
            <a:r>
              <a:rPr lang="en-US" sz="1200" kern="1200" dirty="0" err="1">
                <a:solidFill>
                  <a:srgbClr val="000000"/>
                </a:solidFill>
                <a:effectLst/>
                <a:latin typeface="Times New Roman" pitchFamily="16" charset="0"/>
                <a:ea typeface="+mn-ea"/>
                <a:cs typeface="+mn-cs"/>
                <a:hlinkClick r:id="rId15"/>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6"/>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7"/>
              </a:rPr>
              <a:t>Marshall </a:t>
            </a:r>
            <a:r>
              <a:rPr lang="en-US" sz="1200" kern="1200" dirty="0" err="1">
                <a:solidFill>
                  <a:srgbClr val="000000"/>
                </a:solidFill>
                <a:effectLst/>
                <a:latin typeface="Times New Roman" pitchFamily="16" charset="0"/>
                <a:ea typeface="+mn-ea"/>
                <a:cs typeface="+mn-cs"/>
                <a:hlinkClick r:id="rId17"/>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Mouquet </a:t>
            </a:r>
            <a:r>
              <a:rPr lang="en-US" sz="1200" kern="1200" dirty="0" err="1">
                <a:solidFill>
                  <a:srgbClr val="000000"/>
                </a:solidFill>
                <a:effectLst/>
                <a:latin typeface="Times New Roman" pitchFamily="16" charset="0"/>
                <a:ea typeface="+mn-ea"/>
                <a:cs typeface="+mn-cs"/>
                <a:hlinkClick r:id="rId19"/>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0"/>
              </a:rPr>
              <a:t>Vietti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1"/>
              </a:rPr>
              <a:t>Pagnozzi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2"/>
              </a:rPr>
              <a:t>Forina</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3"/>
              </a:rPr>
              <a:t>Schmidt</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Chiara </a:t>
            </a:r>
            <a:r>
              <a:rPr lang="en-US" sz="1200" kern="1200" dirty="0" err="1">
                <a:solidFill>
                  <a:srgbClr val="000000"/>
                </a:solidFill>
                <a:effectLst/>
                <a:latin typeface="Times New Roman" pitchFamily="16" charset="0"/>
                <a:ea typeface="+mn-ea"/>
                <a:cs typeface="+mn-cs"/>
                <a:hlinkClick r:id="rId26"/>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TELECOM</a:t>
            </a:r>
            <a:r>
              <a:rPr lang="en-US" sz="1200" kern="1200" dirty="0">
                <a:solidFill>
                  <a:srgbClr val="000000"/>
                </a:solidFill>
                <a:effectLst/>
                <a:latin typeface="Times New Roman" pitchFamily="16" charset="0"/>
                <a:ea typeface="+mn-ea"/>
                <a:cs typeface="+mn-cs"/>
                <a:hlinkClick r:id="rId27"/>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Blue </a:t>
            </a:r>
            <a:r>
              <a:rPr lang="en-US" sz="1200" kern="1200" dirty="0" err="1">
                <a:solidFill>
                  <a:srgbClr val="000000"/>
                </a:solidFill>
                <a:effectLst/>
                <a:latin typeface="Times New Roman" pitchFamily="16" charset="0"/>
                <a:ea typeface="+mn-ea"/>
                <a:cs typeface="+mn-cs"/>
                <a:hlinkClick r:id="rId28"/>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Microsoft</a:t>
            </a:r>
            <a:r>
              <a:rPr lang="en-US" sz="1200" kern="1200" dirty="0">
                <a:solidFill>
                  <a:srgbClr val="000000"/>
                </a:solidFill>
                <a:effectLst/>
                <a:latin typeface="Times New Roman" pitchFamily="16" charset="0"/>
                <a:ea typeface="+mn-ea"/>
                <a:cs typeface="+mn-cs"/>
                <a:hlinkClick r:id="rId29"/>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hlinkClick r:id="rId5"/>
            </a:endParaRPr>
          </a:p>
          <a:p>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5"/>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1"/>
              </a:rPr>
              <a:t>Prats </a:t>
            </a:r>
            <a:r>
              <a:rPr lang="en-US" sz="1200" kern="1200" dirty="0" err="1">
                <a:solidFill>
                  <a:srgbClr val="000000"/>
                </a:solidFill>
                <a:effectLst/>
                <a:latin typeface="Times New Roman" pitchFamily="16" charset="0"/>
                <a:ea typeface="+mn-ea"/>
                <a:cs typeface="+mn-cs"/>
                <a:hlinkClick r:id="rId31"/>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3"/>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9173223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4448945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910749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5"/>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1505042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800" b="0" u="sng" dirty="0">
                <a:solidFill>
                  <a:srgbClr val="3071A9"/>
                </a:solidFill>
                <a:effectLst/>
                <a:latin typeface="Arial" panose="020B0604020202020204" pitchFamily="34" charset="0"/>
                <a:ea typeface="Times New Roman" panose="02020603050405020304" pitchFamily="18" charset="0"/>
                <a:hlinkClick r:id="rId3"/>
              </a:rPr>
              <a:t>Federal Communications Commission</a:t>
            </a:r>
            <a:r>
              <a:rPr lang="en-US" sz="1800" b="1" dirty="0">
                <a:solidFill>
                  <a:srgbClr val="5797CE"/>
                </a:solidFill>
                <a:effectLst/>
                <a:latin typeface="Arial" panose="020B0604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66675" marR="0">
              <a:spcBef>
                <a:spcPts val="0"/>
              </a:spcBef>
              <a:spcAft>
                <a:spcPts val="0"/>
              </a:spcAft>
            </a:pPr>
            <a:r>
              <a:rPr lang="en-US" sz="1800" b="1" dirty="0">
                <a:solidFill>
                  <a:srgbClr val="191919"/>
                </a:solidFill>
                <a:effectLst/>
                <a:latin typeface="Arial" panose="020B0604020202020204" pitchFamily="34" charset="0"/>
                <a:ea typeface="Times New Roman" panose="02020603050405020304" pitchFamily="18" charset="0"/>
              </a:rPr>
              <a:t>Notice</a:t>
            </a:r>
            <a:endParaRPr lang="en-US" sz="1800" dirty="0">
              <a:effectLst/>
              <a:latin typeface="Calibri" panose="020F0502020204030204" pitchFamily="34" charset="0"/>
              <a:ea typeface="Calibri" panose="020F0502020204030204" pitchFamily="34" charset="0"/>
            </a:endParaRPr>
          </a:p>
          <a:p>
            <a:pPr marL="238125" marR="0">
              <a:spcBef>
                <a:spcPts val="0"/>
              </a:spcBef>
              <a:spcAft>
                <a:spcPts val="0"/>
              </a:spcAft>
            </a:pPr>
            <a:r>
              <a:rPr lang="en-US" sz="1800" b="1" dirty="0">
                <a:solidFill>
                  <a:srgbClr val="333333"/>
                </a:solidFill>
                <a:effectLst/>
                <a:latin typeface="Arial" panose="020B0604020202020204" pitchFamily="34" charset="0"/>
                <a:ea typeface="Times New Roman" panose="02020603050405020304" pitchFamily="18" charset="0"/>
              </a:rPr>
              <a:t>Termination of Dormant Proceedings</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1" dirty="0">
                <a:effectLst/>
                <a:latin typeface="Helvetica Neue"/>
                <a:ea typeface="Times New Roman" panose="02020603050405020304" pitchFamily="18" charset="0"/>
                <a:cs typeface="Calibri" panose="020F0502020204030204" pitchFamily="34" charset="0"/>
              </a:rPr>
              <a:t>FR Document:</a:t>
            </a:r>
            <a:r>
              <a:rPr lang="en-US" sz="1800" dirty="0">
                <a:solidFill>
                  <a:srgbClr val="000000"/>
                </a:solidFill>
                <a:effectLst/>
                <a:latin typeface="Helvetica Neue"/>
                <a:ea typeface="Times New Roman" panose="02020603050405020304" pitchFamily="18" charset="0"/>
              </a:rPr>
              <a:t> </a:t>
            </a:r>
            <a:r>
              <a:rPr lang="en-US" sz="1800" u="sng" dirty="0">
                <a:solidFill>
                  <a:srgbClr val="3071A9"/>
                </a:solidFill>
                <a:effectLst/>
                <a:latin typeface="Helvetica Neue"/>
                <a:ea typeface="Times New Roman" panose="02020603050405020304" pitchFamily="18" charset="0"/>
                <a:hlinkClick r:id="rId4"/>
              </a:rPr>
              <a:t>2020-23680</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1" dirty="0">
                <a:solidFill>
                  <a:srgbClr val="000000"/>
                </a:solidFill>
                <a:effectLst/>
                <a:latin typeface="Helvetica Neue"/>
                <a:ea typeface="Times New Roman" panose="02020603050405020304" pitchFamily="18" charset="0"/>
                <a:cs typeface="Calibri" panose="020F0502020204030204" pitchFamily="34" charset="0"/>
              </a:rPr>
              <a:t>Citation:</a:t>
            </a:r>
            <a:r>
              <a:rPr lang="en-US" sz="1800" dirty="0">
                <a:solidFill>
                  <a:srgbClr val="000000"/>
                </a:solidFill>
                <a:effectLst/>
                <a:latin typeface="Helvetica Neue"/>
                <a:ea typeface="Times New Roman" panose="02020603050405020304" pitchFamily="18" charset="0"/>
              </a:rPr>
              <a:t> 85 FR 68067 </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5"/>
              </a:rPr>
              <a:t>PDF</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r>
              <a:rPr lang="en-US" sz="1800" dirty="0">
                <a:solidFill>
                  <a:srgbClr val="000000"/>
                </a:solidFill>
                <a:effectLst/>
                <a:latin typeface="Helvetica Neue"/>
                <a:ea typeface="Times New Roman" panose="02020603050405020304" pitchFamily="18" charset="0"/>
              </a:rPr>
              <a:t>Page 68067 </a:t>
            </a:r>
            <a:r>
              <a:rPr lang="en-US" sz="1800" i="1" dirty="0">
                <a:solidFill>
                  <a:srgbClr val="000000"/>
                </a:solidFill>
                <a:effectLst/>
                <a:latin typeface="Helvetica Neue"/>
                <a:ea typeface="Times New Roman" panose="02020603050405020304" pitchFamily="18" charset="0"/>
                <a:cs typeface="Calibri" panose="020F0502020204030204" pitchFamily="34" charset="0"/>
              </a:rPr>
              <a:t>(1 page)</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6"/>
              </a:rPr>
              <a:t>Permalink</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000000"/>
                </a:solidFill>
                <a:effectLst/>
                <a:latin typeface="Helvetica Neue"/>
                <a:ea typeface="Times New Roman" panose="02020603050405020304" pitchFamily="18" charset="0"/>
                <a:cs typeface="Calibri" panose="020F0502020204030204" pitchFamily="34" charset="0"/>
              </a:rPr>
              <a:t>Abstract:</a:t>
            </a:r>
            <a:r>
              <a:rPr lang="en-US" sz="1800" dirty="0">
                <a:solidFill>
                  <a:srgbClr val="000000"/>
                </a:solidFill>
                <a:effectLst/>
                <a:latin typeface="Helvetica Neue"/>
                <a:ea typeface="Times New Roman" panose="02020603050405020304" pitchFamily="18" charset="0"/>
              </a:rPr>
              <a:t> In this document, the Consumer and Governmental Affairs Bureau announces the availability of the FCC order terminating, as dormant, certain docketed Commission proceedings. </a:t>
            </a:r>
            <a:endParaRPr lang="en-US" sz="1800" dirty="0">
              <a:effectLst/>
              <a:latin typeface="Calibri" panose="020F0502020204030204" pitchFamily="34" charset="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7936367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800" b="0" u="sng" dirty="0">
                <a:solidFill>
                  <a:srgbClr val="3071A9"/>
                </a:solidFill>
                <a:effectLst/>
                <a:latin typeface="Arial" panose="020B0604020202020204" pitchFamily="34" charset="0"/>
                <a:ea typeface="Times New Roman" panose="02020603050405020304" pitchFamily="18" charset="0"/>
                <a:hlinkClick r:id="rId3"/>
              </a:rPr>
              <a:t>Federal Communications Commission</a:t>
            </a:r>
            <a:r>
              <a:rPr lang="en-US" sz="1800" b="1" dirty="0">
                <a:solidFill>
                  <a:srgbClr val="5797CE"/>
                </a:solidFill>
                <a:effectLst/>
                <a:latin typeface="Arial" panose="020B0604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66675" marR="0">
              <a:spcBef>
                <a:spcPts val="0"/>
              </a:spcBef>
              <a:spcAft>
                <a:spcPts val="0"/>
              </a:spcAft>
            </a:pPr>
            <a:r>
              <a:rPr lang="en-US" sz="1800" b="1" dirty="0">
                <a:solidFill>
                  <a:srgbClr val="191919"/>
                </a:solidFill>
                <a:effectLst/>
                <a:latin typeface="Arial" panose="020B0604020202020204" pitchFamily="34" charset="0"/>
                <a:ea typeface="Times New Roman" panose="02020603050405020304" pitchFamily="18" charset="0"/>
              </a:rPr>
              <a:t>Notice</a:t>
            </a:r>
            <a:endParaRPr lang="en-US" sz="1800" dirty="0">
              <a:effectLst/>
              <a:latin typeface="Calibri" panose="020F0502020204030204" pitchFamily="34" charset="0"/>
              <a:ea typeface="Calibri" panose="020F0502020204030204" pitchFamily="34" charset="0"/>
            </a:endParaRPr>
          </a:p>
          <a:p>
            <a:pPr marL="238125" marR="0">
              <a:spcBef>
                <a:spcPts val="0"/>
              </a:spcBef>
              <a:spcAft>
                <a:spcPts val="0"/>
              </a:spcAft>
            </a:pPr>
            <a:r>
              <a:rPr lang="en-US" sz="1800" b="1" dirty="0">
                <a:solidFill>
                  <a:srgbClr val="333333"/>
                </a:solidFill>
                <a:effectLst/>
                <a:latin typeface="Arial" panose="020B0604020202020204" pitchFamily="34" charset="0"/>
                <a:ea typeface="Times New Roman" panose="02020603050405020304" pitchFamily="18" charset="0"/>
              </a:rPr>
              <a:t>Termination of Dormant Proceedings</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1" dirty="0">
                <a:effectLst/>
                <a:latin typeface="Helvetica Neue"/>
                <a:ea typeface="Times New Roman" panose="02020603050405020304" pitchFamily="18" charset="0"/>
                <a:cs typeface="Calibri" panose="020F0502020204030204" pitchFamily="34" charset="0"/>
              </a:rPr>
              <a:t>FR Document:</a:t>
            </a:r>
            <a:r>
              <a:rPr lang="en-US" sz="1800" dirty="0">
                <a:solidFill>
                  <a:srgbClr val="000000"/>
                </a:solidFill>
                <a:effectLst/>
                <a:latin typeface="Helvetica Neue"/>
                <a:ea typeface="Times New Roman" panose="02020603050405020304" pitchFamily="18" charset="0"/>
              </a:rPr>
              <a:t> </a:t>
            </a:r>
            <a:r>
              <a:rPr lang="en-US" sz="1800" u="sng" dirty="0">
                <a:solidFill>
                  <a:srgbClr val="3071A9"/>
                </a:solidFill>
                <a:effectLst/>
                <a:latin typeface="Helvetica Neue"/>
                <a:ea typeface="Times New Roman" panose="02020603050405020304" pitchFamily="18" charset="0"/>
                <a:hlinkClick r:id="rId4"/>
              </a:rPr>
              <a:t>2020-23680</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1" dirty="0">
                <a:solidFill>
                  <a:srgbClr val="000000"/>
                </a:solidFill>
                <a:effectLst/>
                <a:latin typeface="Helvetica Neue"/>
                <a:ea typeface="Times New Roman" panose="02020603050405020304" pitchFamily="18" charset="0"/>
                <a:cs typeface="Calibri" panose="020F0502020204030204" pitchFamily="34" charset="0"/>
              </a:rPr>
              <a:t>Citation:</a:t>
            </a:r>
            <a:r>
              <a:rPr lang="en-US" sz="1800" dirty="0">
                <a:solidFill>
                  <a:srgbClr val="000000"/>
                </a:solidFill>
                <a:effectLst/>
                <a:latin typeface="Helvetica Neue"/>
                <a:ea typeface="Times New Roman" panose="02020603050405020304" pitchFamily="18" charset="0"/>
              </a:rPr>
              <a:t> 85 FR 68067 </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5"/>
              </a:rPr>
              <a:t>PDF</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r>
              <a:rPr lang="en-US" sz="1800" dirty="0">
                <a:solidFill>
                  <a:srgbClr val="000000"/>
                </a:solidFill>
                <a:effectLst/>
                <a:latin typeface="Helvetica Neue"/>
                <a:ea typeface="Times New Roman" panose="02020603050405020304" pitchFamily="18" charset="0"/>
              </a:rPr>
              <a:t>Page 68067 </a:t>
            </a:r>
            <a:r>
              <a:rPr lang="en-US" sz="1800" i="1" dirty="0">
                <a:solidFill>
                  <a:srgbClr val="000000"/>
                </a:solidFill>
                <a:effectLst/>
                <a:latin typeface="Helvetica Neue"/>
                <a:ea typeface="Times New Roman" panose="02020603050405020304" pitchFamily="18" charset="0"/>
                <a:cs typeface="Calibri" panose="020F0502020204030204" pitchFamily="34" charset="0"/>
              </a:rPr>
              <a:t>(1 page)</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6"/>
              </a:rPr>
              <a:t>Permalink</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000000"/>
                </a:solidFill>
                <a:effectLst/>
                <a:latin typeface="Helvetica Neue"/>
                <a:ea typeface="Times New Roman" panose="02020603050405020304" pitchFamily="18" charset="0"/>
                <a:cs typeface="Calibri" panose="020F0502020204030204" pitchFamily="34" charset="0"/>
              </a:rPr>
              <a:t>Abstract:</a:t>
            </a:r>
            <a:r>
              <a:rPr lang="en-US" sz="1800" dirty="0">
                <a:solidFill>
                  <a:srgbClr val="000000"/>
                </a:solidFill>
                <a:effectLst/>
                <a:latin typeface="Helvetica Neue"/>
                <a:ea typeface="Times New Roman" panose="02020603050405020304" pitchFamily="18" charset="0"/>
              </a:rPr>
              <a:t> In this document, the Consumer and Governmental Affairs Bureau announces the availability of the FCC order terminating, as dormant, certain docketed Commission proceedings. </a:t>
            </a:r>
            <a:endParaRPr lang="en-US" sz="1800" dirty="0">
              <a:effectLst/>
              <a:latin typeface="Calibri" panose="020F0502020204030204" pitchFamily="34" charset="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852447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24042286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21344562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2989783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19912935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de-DE" dirty="0">
                <a:solidFill>
                  <a:srgbClr val="999999"/>
                </a:solidFill>
                <a:effectLst/>
                <a:latin typeface="Roboto"/>
              </a:rPr>
              <a:t>When</a:t>
            </a:r>
            <a:r>
              <a:rPr lang="de-DE" dirty="0">
                <a:effectLst/>
                <a:latin typeface="Roboto"/>
              </a:rPr>
              <a:t>Thu Nov 12, 2020 6am – 7am (PST)</a:t>
            </a:r>
            <a:r>
              <a:rPr lang="de-DE" dirty="0">
                <a:solidFill>
                  <a:srgbClr val="999999"/>
                </a:solidFill>
                <a:effectLst/>
                <a:latin typeface="Roboto"/>
              </a:rPr>
              <a:t>Where</a:t>
            </a:r>
            <a:r>
              <a:rPr lang="de-DE" dirty="0">
                <a:effectLst/>
                <a:latin typeface="Roboto"/>
              </a:rPr>
              <a:t>https://ieeesa.webex.com/ieeesa/j.php?MTID=m6884083063467a5e1ae3d6ecdba7a3d3</a:t>
            </a:r>
            <a:endParaRPr lang="en-US" sz="1200" dirty="0">
              <a:effectLst/>
              <a:latin typeface="Calibri" panose="020F0502020204030204" pitchFamily="34" charset="0"/>
              <a:ea typeface="Calibri" panose="020F0502020204030204" pitchFamily="34" charset="0"/>
            </a:endParaRP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spcBef>
                <a:spcPts val="0"/>
              </a:spcBef>
              <a:buFont typeface="Arial" panose="020B0604020202020204" pitchFamily="34" charset="0"/>
              <a:buChar char="•"/>
            </a:pPr>
            <a:r>
              <a:rPr lang="en-US" sz="1200" dirty="0">
                <a:solidFill>
                  <a:schemeClr val="tx1"/>
                </a:solidFill>
              </a:rPr>
              <a:t>From 30Jul: Discussing 2.4GHz band, what are the rules and technologies today for the SR-Doc, </a:t>
            </a:r>
          </a:p>
          <a:p>
            <a:pPr lvl="1">
              <a:spcBef>
                <a:spcPts val="0"/>
              </a:spcBef>
              <a:buFont typeface="Arial" panose="020B0604020202020204" pitchFamily="34" charset="0"/>
              <a:buChar char="•"/>
            </a:pPr>
            <a:r>
              <a:rPr lang="en-US" sz="1200" dirty="0">
                <a:solidFill>
                  <a:schemeClr val="tx1"/>
                </a:solidFill>
              </a:rPr>
              <a:t>802.15.4-2020 is not mentioned, since it was just approved.  There are other items from 802.15 that should be reviewed.   Will send to 802.15 chair about this SR-Doc.</a:t>
            </a:r>
          </a:p>
          <a:p>
            <a:pPr lvl="1">
              <a:spcBef>
                <a:spcPts val="0"/>
              </a:spcBef>
              <a:buFont typeface="Arial" panose="020B0604020202020204" pitchFamily="34" charset="0"/>
              <a:buChar char="•"/>
            </a:pPr>
            <a:r>
              <a:rPr lang="en-US" sz="1200" dirty="0">
                <a:solidFill>
                  <a:schemeClr val="tx1"/>
                </a:solidFill>
              </a:rPr>
              <a:t>SR-Doc latest draft will be out in the next few days.   Need input 2 weeks before a meeting. </a:t>
            </a:r>
          </a:p>
          <a:p>
            <a:pPr lvl="1">
              <a:spcBef>
                <a:spcPts val="0"/>
              </a:spcBef>
              <a:buFont typeface="Arial" panose="020B0604020202020204" pitchFamily="34" charset="0"/>
              <a:buChar char="•"/>
            </a:pPr>
            <a:r>
              <a:rPr lang="en-US" sz="1200" b="0" i="0" dirty="0">
                <a:solidFill>
                  <a:schemeClr val="tx1"/>
                </a:solidFill>
                <a:effectLst/>
              </a:rPr>
              <a:t>The doc:  </a:t>
            </a:r>
            <a:r>
              <a:rPr lang="de-DE" sz="1200" b="0" i="0" dirty="0">
                <a:solidFill>
                  <a:srgbClr val="4D5156"/>
                </a:solidFill>
                <a:effectLst/>
              </a:rPr>
              <a:t>DTR/</a:t>
            </a:r>
            <a:r>
              <a:rPr lang="de-DE" sz="1200" b="1" i="0" dirty="0">
                <a:solidFill>
                  <a:srgbClr val="4D5156"/>
                </a:solidFill>
                <a:effectLst/>
              </a:rPr>
              <a:t>ERM-590 (</a:t>
            </a:r>
            <a:r>
              <a:rPr lang="de-DE" sz="1200" b="1" i="0" dirty="0">
                <a:solidFill>
                  <a:srgbClr val="5F6368"/>
                </a:solidFill>
                <a:effectLst/>
              </a:rPr>
              <a:t>TR 103 665</a:t>
            </a: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3"/>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4"/>
            </a:endParaRPr>
          </a:p>
          <a:p>
            <a:r>
              <a:rPr lang="en-US" altLang="en-US" sz="1200" b="0" dirty="0">
                <a:hlinkClick r:id="rId4"/>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6"/>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7"/>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8"/>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9"/>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4"/>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15"/>
              </a:rPr>
              <a:t>Butscheidt </a:t>
            </a:r>
            <a:r>
              <a:rPr lang="en-US" sz="1200" kern="1200" dirty="0" err="1">
                <a:solidFill>
                  <a:srgbClr val="000000"/>
                </a:solidFill>
                <a:effectLst/>
                <a:latin typeface="Times New Roman" pitchFamily="16" charset="0"/>
                <a:ea typeface="+mn-ea"/>
                <a:cs typeface="+mn-cs"/>
                <a:hlinkClick r:id="rId15"/>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6"/>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7"/>
              </a:rPr>
              <a:t>Marshall </a:t>
            </a:r>
            <a:r>
              <a:rPr lang="en-US" sz="1200" kern="1200" dirty="0" err="1">
                <a:solidFill>
                  <a:srgbClr val="000000"/>
                </a:solidFill>
                <a:effectLst/>
                <a:latin typeface="Times New Roman" pitchFamily="16" charset="0"/>
                <a:ea typeface="+mn-ea"/>
                <a:cs typeface="+mn-cs"/>
                <a:hlinkClick r:id="rId17"/>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Mouquet </a:t>
            </a:r>
            <a:r>
              <a:rPr lang="en-US" sz="1200" kern="1200" dirty="0" err="1">
                <a:solidFill>
                  <a:srgbClr val="000000"/>
                </a:solidFill>
                <a:effectLst/>
                <a:latin typeface="Times New Roman" pitchFamily="16" charset="0"/>
                <a:ea typeface="+mn-ea"/>
                <a:cs typeface="+mn-cs"/>
                <a:hlinkClick r:id="rId19"/>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0"/>
              </a:rPr>
              <a:t>Vietti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1"/>
              </a:rPr>
              <a:t>Pagnozzi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2"/>
              </a:rPr>
              <a:t>Forina</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3"/>
              </a:rPr>
              <a:t>Schmidt</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Chiara </a:t>
            </a:r>
            <a:r>
              <a:rPr lang="en-US" sz="1200" kern="1200" dirty="0" err="1">
                <a:solidFill>
                  <a:srgbClr val="000000"/>
                </a:solidFill>
                <a:effectLst/>
                <a:latin typeface="Times New Roman" pitchFamily="16" charset="0"/>
                <a:ea typeface="+mn-ea"/>
                <a:cs typeface="+mn-cs"/>
                <a:hlinkClick r:id="rId26"/>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TELECOM</a:t>
            </a:r>
            <a:r>
              <a:rPr lang="en-US" sz="1200" kern="1200" dirty="0">
                <a:solidFill>
                  <a:srgbClr val="000000"/>
                </a:solidFill>
                <a:effectLst/>
                <a:latin typeface="Times New Roman" pitchFamily="16" charset="0"/>
                <a:ea typeface="+mn-ea"/>
                <a:cs typeface="+mn-cs"/>
                <a:hlinkClick r:id="rId27"/>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Blue </a:t>
            </a:r>
            <a:r>
              <a:rPr lang="en-US" sz="1200" kern="1200" dirty="0" err="1">
                <a:solidFill>
                  <a:srgbClr val="000000"/>
                </a:solidFill>
                <a:effectLst/>
                <a:latin typeface="Times New Roman" pitchFamily="16" charset="0"/>
                <a:ea typeface="+mn-ea"/>
                <a:cs typeface="+mn-cs"/>
                <a:hlinkClick r:id="rId28"/>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Microsoft</a:t>
            </a:r>
            <a:r>
              <a:rPr lang="en-US" sz="1200" kern="1200" dirty="0">
                <a:solidFill>
                  <a:srgbClr val="000000"/>
                </a:solidFill>
                <a:effectLst/>
                <a:latin typeface="Times New Roman" pitchFamily="16" charset="0"/>
                <a:ea typeface="+mn-ea"/>
                <a:cs typeface="+mn-cs"/>
                <a:hlinkClick r:id="rId29"/>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hlinkClick r:id="rId5"/>
            </a:endParaRPr>
          </a:p>
          <a:p>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5"/>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1"/>
              </a:rPr>
              <a:t>Prats </a:t>
            </a:r>
            <a:r>
              <a:rPr lang="en-US" sz="1200" kern="1200" dirty="0" err="1">
                <a:solidFill>
                  <a:srgbClr val="000000"/>
                </a:solidFill>
                <a:effectLst/>
                <a:latin typeface="Times New Roman" pitchFamily="16" charset="0"/>
                <a:ea typeface="+mn-ea"/>
                <a:cs typeface="+mn-cs"/>
                <a:hlinkClick r:id="rId31"/>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3"/>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5"/>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800" b="0" u="sng" dirty="0">
                <a:solidFill>
                  <a:srgbClr val="3071A9"/>
                </a:solidFill>
                <a:effectLst/>
                <a:latin typeface="Arial" panose="020B0604020202020204" pitchFamily="34" charset="0"/>
                <a:ea typeface="Times New Roman" panose="02020603050405020304" pitchFamily="18" charset="0"/>
                <a:hlinkClick r:id="rId3"/>
              </a:rPr>
              <a:t>Federal Communications Commission</a:t>
            </a:r>
            <a:r>
              <a:rPr lang="en-US" sz="1800" b="1" dirty="0">
                <a:solidFill>
                  <a:srgbClr val="5797CE"/>
                </a:solidFill>
                <a:effectLst/>
                <a:latin typeface="Arial" panose="020B0604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66675" marR="0">
              <a:spcBef>
                <a:spcPts val="0"/>
              </a:spcBef>
              <a:spcAft>
                <a:spcPts val="0"/>
              </a:spcAft>
            </a:pPr>
            <a:r>
              <a:rPr lang="en-US" sz="1800" b="1" dirty="0">
                <a:solidFill>
                  <a:srgbClr val="191919"/>
                </a:solidFill>
                <a:effectLst/>
                <a:latin typeface="Arial" panose="020B0604020202020204" pitchFamily="34" charset="0"/>
                <a:ea typeface="Times New Roman" panose="02020603050405020304" pitchFamily="18" charset="0"/>
              </a:rPr>
              <a:t>Notice</a:t>
            </a:r>
            <a:endParaRPr lang="en-US" sz="1800" dirty="0">
              <a:effectLst/>
              <a:latin typeface="Calibri" panose="020F0502020204030204" pitchFamily="34" charset="0"/>
              <a:ea typeface="Calibri" panose="020F0502020204030204" pitchFamily="34" charset="0"/>
            </a:endParaRPr>
          </a:p>
          <a:p>
            <a:pPr marL="238125" marR="0">
              <a:spcBef>
                <a:spcPts val="0"/>
              </a:spcBef>
              <a:spcAft>
                <a:spcPts val="0"/>
              </a:spcAft>
            </a:pPr>
            <a:r>
              <a:rPr lang="en-US" sz="1800" b="1" dirty="0">
                <a:solidFill>
                  <a:srgbClr val="333333"/>
                </a:solidFill>
                <a:effectLst/>
                <a:latin typeface="Arial" panose="020B0604020202020204" pitchFamily="34" charset="0"/>
                <a:ea typeface="Times New Roman" panose="02020603050405020304" pitchFamily="18" charset="0"/>
              </a:rPr>
              <a:t>Termination of Dormant Proceedings</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1" dirty="0">
                <a:effectLst/>
                <a:latin typeface="Helvetica Neue"/>
                <a:ea typeface="Times New Roman" panose="02020603050405020304" pitchFamily="18" charset="0"/>
                <a:cs typeface="Calibri" panose="020F0502020204030204" pitchFamily="34" charset="0"/>
              </a:rPr>
              <a:t>FR Document:</a:t>
            </a:r>
            <a:r>
              <a:rPr lang="en-US" sz="1800" dirty="0">
                <a:solidFill>
                  <a:srgbClr val="000000"/>
                </a:solidFill>
                <a:effectLst/>
                <a:latin typeface="Helvetica Neue"/>
                <a:ea typeface="Times New Roman" panose="02020603050405020304" pitchFamily="18" charset="0"/>
              </a:rPr>
              <a:t> </a:t>
            </a:r>
            <a:r>
              <a:rPr lang="en-US" sz="1800" u="sng" dirty="0">
                <a:solidFill>
                  <a:srgbClr val="3071A9"/>
                </a:solidFill>
                <a:effectLst/>
                <a:latin typeface="Helvetica Neue"/>
                <a:ea typeface="Times New Roman" panose="02020603050405020304" pitchFamily="18" charset="0"/>
                <a:hlinkClick r:id="rId4"/>
              </a:rPr>
              <a:t>2020-23680</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1" dirty="0">
                <a:solidFill>
                  <a:srgbClr val="000000"/>
                </a:solidFill>
                <a:effectLst/>
                <a:latin typeface="Helvetica Neue"/>
                <a:ea typeface="Times New Roman" panose="02020603050405020304" pitchFamily="18" charset="0"/>
                <a:cs typeface="Calibri" panose="020F0502020204030204" pitchFamily="34" charset="0"/>
              </a:rPr>
              <a:t>Citation:</a:t>
            </a:r>
            <a:r>
              <a:rPr lang="en-US" sz="1800" dirty="0">
                <a:solidFill>
                  <a:srgbClr val="000000"/>
                </a:solidFill>
                <a:effectLst/>
                <a:latin typeface="Helvetica Neue"/>
                <a:ea typeface="Times New Roman" panose="02020603050405020304" pitchFamily="18" charset="0"/>
              </a:rPr>
              <a:t> 85 FR 68067 </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5"/>
              </a:rPr>
              <a:t>PDF</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r>
              <a:rPr lang="en-US" sz="1800" dirty="0">
                <a:solidFill>
                  <a:srgbClr val="000000"/>
                </a:solidFill>
                <a:effectLst/>
                <a:latin typeface="Helvetica Neue"/>
                <a:ea typeface="Times New Roman" panose="02020603050405020304" pitchFamily="18" charset="0"/>
              </a:rPr>
              <a:t>Page 68067 </a:t>
            </a:r>
            <a:r>
              <a:rPr lang="en-US" sz="1800" i="1" dirty="0">
                <a:solidFill>
                  <a:srgbClr val="000000"/>
                </a:solidFill>
                <a:effectLst/>
                <a:latin typeface="Helvetica Neue"/>
                <a:ea typeface="Times New Roman" panose="02020603050405020304" pitchFamily="18" charset="0"/>
                <a:cs typeface="Calibri" panose="020F0502020204030204" pitchFamily="34" charset="0"/>
              </a:rPr>
              <a:t>(1 page)</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6"/>
              </a:rPr>
              <a:t>Permalink</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000000"/>
                </a:solidFill>
                <a:effectLst/>
                <a:latin typeface="Helvetica Neue"/>
                <a:ea typeface="Times New Roman" panose="02020603050405020304" pitchFamily="18" charset="0"/>
                <a:cs typeface="Calibri" panose="020F0502020204030204" pitchFamily="34" charset="0"/>
              </a:rPr>
              <a:t>Abstract:</a:t>
            </a:r>
            <a:r>
              <a:rPr lang="en-US" sz="1800" dirty="0">
                <a:solidFill>
                  <a:srgbClr val="000000"/>
                </a:solidFill>
                <a:effectLst/>
                <a:latin typeface="Helvetica Neue"/>
                <a:ea typeface="Times New Roman" panose="02020603050405020304" pitchFamily="18" charset="0"/>
              </a:rPr>
              <a:t> In this document, the Consumer and Governmental Affairs Bureau announces the availability of the FCC order terminating, as dormant, certain docketed Commission proceedings. </a:t>
            </a:r>
            <a:endParaRPr lang="en-US" sz="1800" dirty="0">
              <a:effectLst/>
              <a:latin typeface="Calibri" panose="020F0502020204030204" pitchFamily="34" charset="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385313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05-12Nov20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05-12Nov20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05-12Nov20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802.18-20/0147r00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hyperlink" Target="https://portal.etsi.org/tb.aspx?tbid=442&amp;SubTB=442"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286&amp;SubTB=286"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urldefense.com/v3/__http:/portal.etsi.org/ngppapp/ContributionCreation.aspx?primarykeys=207772__;!!F7jv3iA!gOtscDsi4peJollnd9saFWJkdl7bNH6QthDRto5jpgaCV2GaJinLnlsf2LL7hvqvag$"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2.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acma.gov.au/sites/default/files/2020-08/Draft%20Australian%20Radiofrequency%20Spectrum%20Plan%202021.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itu.int/en/ITU-R/study-groups/rsg5/rwp5d/Pages/default.asp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slide" Target="slide36.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events/eventdetails.asp?eventid=17587"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ecfs/search/filings?proceedings_name=19-138&amp;sort=date_disseminated,DESC"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mentor.ieee.org/802.18/dcn/20/18-20-0144-00-0000-fcc-r-o-draft-revisiting-use-of-the-5-850-5-925-ghz-band.docx" TargetMode="External"/><Relationship Id="rId4" Type="http://schemas.openxmlformats.org/officeDocument/2006/relationships/hyperlink" Target="https://www.fcc.gov/document/modernizing-59-ghz-band-wi-fi-and-automotive-safety"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urldefense.com/v3/__https:/www.wirelessinnovation.org/6ghz-multistakeholder-committee__;!!F7jv3iA!miq8gKDh5u9EeBEqnJQ0xEKNYPoCPGlGj45FX_qjQNRwSaW1Br7N6myjjcdbTNciew$"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22.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acma.gov.au/sites/default/files/2020-08/Draft%20Australian%20Radiofrequency%20Spectrum%20Plan%202021.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8/dcn/20/18-20-0107-00-0000-res-811-wrc-19-wrc-23-agenda-item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slide" Target="slide36.xml"/></Relationships>
</file>

<file path=ppt/slides/_rels/slide25.xml.rels><?xml version="1.0" encoding="UTF-8" standalone="yes"?>
<Relationships xmlns="http://schemas.openxmlformats.org/package/2006/relationships"><Relationship Id="rId3" Type="http://schemas.openxmlformats.org/officeDocument/2006/relationships/hyperlink" Target="https://www.fcc.gov/ecfs/search/filings?proceedings_name=19-138&amp;sort=date_disseminated,DESC"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hyperlink" Target="https://mentor.ieee.org/802.18/dcn/20/18-20-0144-00-0000-fcc-r-o-draft-revisiting-use-of-the-5-850-5-925-ghz-band.docx" TargetMode="External"/><Relationship Id="rId4" Type="http://schemas.openxmlformats.org/officeDocument/2006/relationships/hyperlink" Target="https://www.fcc.gov/document/modernizing-59-ghz-band-wi-fi-and-automotive-safety"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urldefense.com/v3/__https:/www.wirelessinnovation.org/6ghz-multistakeholder-committee__;!!F7jv3iA!miq8gKDh5u9EeBEqnJQ0xEKNYPoCPGlGj45FX_qjQNRwSaW1Br7N6myjjcdbTNciew$"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hyperlink" Target="https://mentor.ieee.org/802.18/dcn/16/18-16-0038-16-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ieeesa.webex.com/ieeesa/j.php?MTID=m67d7ca06d9e0d20ea6fbcacbe1b13b6d" TargetMode="External"/><Relationship Id="rId7" Type="http://schemas.openxmlformats.org/officeDocument/2006/relationships/hyperlink" Target="https://urldefense.com/v3/__http:/help.webex.com__;!!F7jv3iA!m1DIbZTVOGzUEQTpHAWE2I4yYMILgI8e4lrsrX-V2pVHIySgy_OTjsornqvImaUG-w$"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91a55284caa3579fadfcadbab62ea74a__;!!F7jv3iA!m1DIbZTVOGzUEQTpHAWE2I4yYMILgI8e4lrsrX-V2pVHIySgy_OTjsornquUZGCwRQ$" TargetMode="External"/><Relationship Id="rId5" Type="http://schemas.openxmlformats.org/officeDocument/2006/relationships/hyperlink" Target="tel:%2B1-213-306-3065,,*01*1737875314%23%23*01*" TargetMode="External"/><Relationship Id="rId4" Type="http://schemas.openxmlformats.org/officeDocument/2006/relationships/hyperlink" Target="tel:%2B1-646-992-2010,,*01*1737875314%23%23*01*"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urldefense.com/v3/__http:/help.webex.com__;!!F7jv3iA!i3NusZ1ybSIkJTSPyXWhjlOosrt7l0gysL2GrZu-kUBWXmBDeVnSHCHmnVGOTYvFLg$" TargetMode="External"/><Relationship Id="rId3" Type="http://schemas.openxmlformats.org/officeDocument/2006/relationships/hyperlink" Target="https://ieeesa.webex.com/ieeesa/j.php?MTID=m89174bca2347d480f1f7b52309753d89" TargetMode="External"/><Relationship Id="rId7" Type="http://schemas.openxmlformats.org/officeDocument/2006/relationships/hyperlink" Target="https://urldefense.com/v3/__https:/ieeesa.webex.com/ieeesa/globalcallin.php?MTID=mc7c3ab2bcf2a6fe5184ab91434be5be3__;!!F7jv3iA!i3NusZ1ybSIkJTSPyXWhjlOosrt7l0gysL2GrZu-kUBWXmBDeVnSHCHmnVHf0dQOsQ$"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tel:%2B1-213-306-3065,,*01*1290259639%23%23*01*" TargetMode="External"/><Relationship Id="rId5" Type="http://schemas.openxmlformats.org/officeDocument/2006/relationships/hyperlink" Target="tel:%2B1-646-992-2010,,*01*1290259639%23%23*01*" TargetMode="External"/><Relationship Id="rId4" Type="http://schemas.openxmlformats.org/officeDocument/2006/relationships/hyperlink" Target="https://urldefense.com/v3/__https:/ieeesa.webex.com/ieeesa/j.php?MTID=m89174bca2347d480f1f7b52309753d89__;!!F7jv3iA!i3NusZ1ybSIkJTSPyXWhjlOosrt7l0gysL2GrZu-kUBWXmBDeVnSHCHmnVFH8PmoZg$"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6.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103-00-0000-minutes-electronic-plenary-16-23jul2020-rr-tag-yul.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05-12Nov20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Plenary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05-12 November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2965039381"/>
              </p:ext>
            </p:extLst>
          </p:nvPr>
        </p:nvGraphicFramePr>
        <p:xfrm>
          <a:off x="604921" y="3581400"/>
          <a:ext cx="7824787" cy="2514600"/>
        </p:xfrm>
        <a:graphic>
          <a:graphicData uri="http://schemas.openxmlformats.org/presentationml/2006/ole">
            <mc:AlternateContent xmlns:mc="http://schemas.openxmlformats.org/markup-compatibility/2006">
              <mc:Choice xmlns:v="urn:schemas-microsoft-com:vml" Requires="v">
                <p:oleObj spid="_x0000_s10185"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604921" y="3581400"/>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sz="2400" dirty="0"/>
              <a:t>Teleconferences</a:t>
            </a:r>
            <a:endParaRPr lang="en-US" sz="2400" dirty="0"/>
          </a:p>
        </p:txBody>
      </p:sp>
      <p:sp>
        <p:nvSpPr>
          <p:cNvPr id="3" name="Content Placeholder 2"/>
          <p:cNvSpPr>
            <a:spLocks noGrp="1"/>
          </p:cNvSpPr>
          <p:nvPr>
            <p:ph idx="1"/>
          </p:nvPr>
        </p:nvSpPr>
        <p:spPr>
          <a:xfrm>
            <a:off x="685800" y="1372393"/>
            <a:ext cx="7620000" cy="4113213"/>
          </a:xfrm>
        </p:spPr>
        <p:txBody>
          <a:bodyPr/>
          <a:lstStyle/>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Chair designee is directed to conduct, as necessary, teleconferences on Thursdays at 15:00 ET through 20 May 2021</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  </a:t>
            </a:r>
            <a:r>
              <a:rPr lang="en-US" dirty="0">
                <a:solidFill>
                  <a:schemeClr val="tx1"/>
                </a:solidFill>
              </a:rPr>
              <a:t>	</a:t>
            </a:r>
            <a:r>
              <a:rPr lang="en-US" dirty="0">
                <a:solidFill>
                  <a:schemeClr val="bg1">
                    <a:lumMod val="75000"/>
                  </a:schemeClr>
                </a:solidFill>
              </a:rPr>
              <a:t>Stuart K. 	</a:t>
            </a:r>
          </a:p>
          <a:p>
            <a:pPr lvl="1">
              <a:buFont typeface="Arial" panose="020B0604020202020204" pitchFamily="34" charset="0"/>
              <a:buChar char="•"/>
            </a:pPr>
            <a:r>
              <a:rPr lang="en-US" dirty="0">
                <a:solidFill>
                  <a:schemeClr val="bg1">
                    <a:lumMod val="75000"/>
                  </a:schemeClr>
                </a:solidFill>
              </a:rPr>
              <a:t>Seconded by: 	Mike L. </a:t>
            </a:r>
          </a:p>
          <a:p>
            <a:pPr lvl="1">
              <a:buFont typeface="Arial" panose="020B0604020202020204" pitchFamily="34" charset="0"/>
              <a:buChar char="•"/>
            </a:pPr>
            <a:r>
              <a:rPr lang="en-US" dirty="0">
                <a:solidFill>
                  <a:schemeClr val="bg1">
                    <a:lumMod val="75000"/>
                  </a:schemeClr>
                </a:solidFill>
              </a:rPr>
              <a:t>Discussion?  	None</a:t>
            </a:r>
          </a:p>
          <a:p>
            <a:pPr lvl="1">
              <a:buFont typeface="Arial" panose="020B0604020202020204" pitchFamily="34" charset="0"/>
              <a:buChar char="•"/>
            </a:pPr>
            <a:r>
              <a:rPr lang="en-US" dirty="0">
                <a:solidFill>
                  <a:schemeClr val="bg1">
                    <a:lumMod val="75000"/>
                  </a:schemeClr>
                </a:solidFill>
              </a:rPr>
              <a:t>Passed by Unanimous Consent</a:t>
            </a:r>
          </a:p>
          <a:p>
            <a:pPr lvl="1">
              <a:buFont typeface="Arial" panose="020B0604020202020204" pitchFamily="34" charset="0"/>
              <a:buChar char="•"/>
            </a:pPr>
            <a:endParaRPr lang="en-US"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05-12Nov20</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790952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&lt;ojeu&gt;</a:t>
            </a:r>
            <a:r>
              <a:rPr lang="en-US" altLang="en-US" sz="1400" b="0" dirty="0"/>
              <a:t>   </a:t>
            </a:r>
            <a:r>
              <a:rPr lang="en-US" altLang="en-US" sz="1400" b="0" dirty="0">
                <a:hlinkClick r:id="rId4"/>
              </a:rPr>
              <a:t>&lt;HStds&gt;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call/meeting #108, 7-11Dec20</a:t>
            </a:r>
          </a:p>
          <a:p>
            <a:pPr lvl="1">
              <a:spcBef>
                <a:spcPts val="0"/>
              </a:spcBef>
              <a:buFont typeface="Arial" panose="020B0604020202020204" pitchFamily="34" charset="0"/>
              <a:buChar char="•"/>
            </a:pPr>
            <a:r>
              <a:rPr lang="en-US" sz="1600" dirty="0">
                <a:solidFill>
                  <a:schemeClr val="bg1">
                    <a:lumMod val="85000"/>
                  </a:schemeClr>
                </a:solidFill>
                <a:effectLst/>
                <a:ea typeface="Calibri" panose="020F0502020204030204" pitchFamily="34" charset="0"/>
              </a:rPr>
              <a:t> nothing to share today</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 </a:t>
            </a:r>
          </a:p>
          <a:p>
            <a:pPr lvl="1">
              <a:spcBef>
                <a:spcPts val="0"/>
              </a:spcBef>
              <a:buFont typeface="Arial" panose="020B0604020202020204" pitchFamily="34" charset="0"/>
              <a:buChar char="•"/>
            </a:pPr>
            <a:r>
              <a:rPr lang="en-US" sz="1600" dirty="0">
                <a:solidFill>
                  <a:schemeClr val="tx1"/>
                </a:solidFill>
                <a:effectLst/>
                <a:ea typeface="Calibri" panose="020F0502020204030204" pitchFamily="34" charset="0"/>
              </a:rPr>
              <a:t> </a:t>
            </a:r>
          </a:p>
          <a:p>
            <a:pPr lvl="1">
              <a:spcBef>
                <a:spcPts val="0"/>
              </a:spcBef>
              <a:buFont typeface="Arial" panose="020B0604020202020204" pitchFamily="34" charset="0"/>
              <a:buChar char="•"/>
            </a:pPr>
            <a:r>
              <a:rPr lang="en-US" sz="1400" dirty="0">
                <a:solidFill>
                  <a:schemeClr val="tx1"/>
                </a:solidFill>
                <a:effectLst/>
                <a:ea typeface="Calibri" panose="020F0502020204030204" pitchFamily="34" charset="0"/>
              </a:rPr>
              <a:t>15Oct: A</a:t>
            </a:r>
            <a:r>
              <a:rPr lang="en-US" sz="1400" dirty="0">
                <a:effectLst/>
                <a:ea typeface="Calibri" panose="020F0502020204030204" pitchFamily="34" charset="0"/>
              </a:rPr>
              <a:t> draft v0.1 for EN 303 753 60 GHz is already available in the .11 members portal.  </a:t>
            </a:r>
            <a:r>
              <a:rPr lang="en-US" sz="1400" dirty="0">
                <a:ea typeface="Calibri" panose="020F0502020204030204" pitchFamily="34" charset="0"/>
              </a:rPr>
              <a:t>I</a:t>
            </a:r>
            <a:r>
              <a:rPr lang="en-US" sz="1400" dirty="0">
                <a:effectLst/>
                <a:ea typeface="Calibri" panose="020F0502020204030204" pitchFamily="34" charset="0"/>
              </a:rPr>
              <a:t>t </a:t>
            </a:r>
          </a:p>
          <a:p>
            <a:pPr lvl="2">
              <a:spcBef>
                <a:spcPts val="0"/>
              </a:spcBef>
              <a:buFont typeface="Arial" panose="020B0604020202020204" pitchFamily="34" charset="0"/>
              <a:buChar char="•"/>
            </a:pPr>
            <a:r>
              <a:rPr lang="en-US" sz="1400" dirty="0">
                <a:effectLst/>
                <a:ea typeface="Calibri" panose="020F0502020204030204" pitchFamily="34" charset="0"/>
              </a:rPr>
              <a:t>started with BRAN(20)107029.</a:t>
            </a:r>
            <a:endParaRPr lang="en-US" sz="1400" b="0" i="0" u="none" strike="noStrike" dirty="0">
              <a:solidFill>
                <a:schemeClr val="bg1">
                  <a:lumMod val="75000"/>
                </a:schemeClr>
              </a:solidFill>
              <a:effectLst/>
            </a:endParaRPr>
          </a:p>
          <a:p>
            <a:pPr lvl="2">
              <a:spcBef>
                <a:spcPts val="0"/>
              </a:spcBef>
              <a:buFont typeface="Arial" panose="020B0604020202020204" pitchFamily="34" charset="0"/>
              <a:buChar char="•"/>
            </a:pPr>
            <a:r>
              <a:rPr lang="en-US" sz="1400" dirty="0"/>
              <a:t>Proposed process is out on how to update the draft, with updates as contributions ahead of time, and notices sent out when new contributions come in, etc.</a:t>
            </a:r>
          </a:p>
          <a:p>
            <a:pPr lvl="2">
              <a:spcBef>
                <a:spcPts val="0"/>
              </a:spcBef>
              <a:buFont typeface="Arial" panose="020B0604020202020204" pitchFamily="34" charset="0"/>
              <a:buChar char="•"/>
            </a:pPr>
            <a:r>
              <a:rPr lang="en-US" sz="1400" dirty="0"/>
              <a:t>The key is no ‘editing’ on the screen, just review, adjust and then agree on contributions.</a:t>
            </a:r>
          </a:p>
          <a:p>
            <a:pPr lvl="2">
              <a:spcBef>
                <a:spcPts val="0"/>
              </a:spcBef>
              <a:buFont typeface="Arial" panose="020B0604020202020204" pitchFamily="34" charset="0"/>
              <a:buChar char="•"/>
            </a:pPr>
            <a:r>
              <a:rPr lang="en-US" sz="1400" dirty="0"/>
              <a:t>A similar process being used for 5GHz (TBD if done in #108)  and 6GHz (goal is ‘stable’ in #108) drafts. </a:t>
            </a:r>
          </a:p>
          <a:p>
            <a:pPr lvl="2">
              <a:spcBef>
                <a:spcPts val="0"/>
              </a:spcBef>
              <a:buFont typeface="Arial" panose="020B0604020202020204" pitchFamily="34" charset="0"/>
              <a:buChar char="•"/>
            </a:pPr>
            <a:r>
              <a:rPr lang="en-US" sz="1400" dirty="0"/>
              <a:t>These processes have been updated in the past week and where BRAN will be going moving forward. </a:t>
            </a:r>
          </a:p>
          <a:p>
            <a:pPr lvl="1">
              <a:spcBef>
                <a:spcPts val="0"/>
              </a:spcBef>
              <a:buFont typeface="Arial" panose="020B0604020202020204" pitchFamily="34" charset="0"/>
              <a:buChar char="•"/>
            </a:pPr>
            <a:r>
              <a:rPr lang="en-US" sz="1400" dirty="0"/>
              <a:t>01Oct:  </a:t>
            </a:r>
            <a:r>
              <a:rPr lang="en-US" sz="1400" b="0" i="0" u="none" strike="noStrike" dirty="0">
                <a:solidFill>
                  <a:srgbClr val="000000"/>
                </a:solidFill>
                <a:effectLst/>
              </a:rPr>
              <a:t>BRAN(20)107033rx </a:t>
            </a:r>
            <a:r>
              <a:rPr lang="en-US" sz="1400" b="0" dirty="0">
                <a:effectLst/>
                <a:ea typeface="Calibri" panose="020F0502020204030204" pitchFamily="34" charset="0"/>
                <a:cs typeface="Times New Roman" panose="02020603050405020304" pitchFamily="18" charset="0"/>
              </a:rPr>
              <a:t>is Notes for the week from the chair, lots of info in it, </a:t>
            </a:r>
          </a:p>
          <a:p>
            <a:pPr lvl="2">
              <a:spcBef>
                <a:spcPts val="0"/>
              </a:spcBef>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TR 103 721, 5 725-5 850MHz, draft visible as document</a:t>
            </a:r>
            <a:r>
              <a:rPr lang="en-US" sz="1400" dirty="0">
                <a:ea typeface="Calibri" panose="020F0502020204030204" pitchFamily="34" charset="0"/>
                <a:cs typeface="Times New Roman" panose="02020603050405020304" pitchFamily="18" charset="0"/>
              </a:rPr>
              <a:t> BRAN(20)</a:t>
            </a:r>
            <a:r>
              <a:rPr lang="en-US" sz="1400" b="0" dirty="0">
                <a:effectLst/>
                <a:ea typeface="Calibri" panose="020F0502020204030204" pitchFamily="34" charset="0"/>
                <a:cs typeface="Times New Roman" panose="02020603050405020304" pitchFamily="18" charset="0"/>
              </a:rPr>
              <a:t>107040r1  </a:t>
            </a:r>
          </a:p>
          <a:p>
            <a:pPr lvl="2">
              <a:spcBef>
                <a:spcPts val="0"/>
              </a:spcBef>
              <a:buFont typeface="Arial" panose="020B0604020202020204" pitchFamily="34" charset="0"/>
              <a:buChar char="•"/>
            </a:pPr>
            <a:r>
              <a:rPr lang="en-US" sz="1400" dirty="0">
                <a:ea typeface="Calibri" panose="020F0502020204030204" pitchFamily="34" charset="0"/>
                <a:cs typeface="Times New Roman" panose="02020603050405020304" pitchFamily="18" charset="0"/>
              </a:rPr>
              <a:t>6 GHz draft is out: </a:t>
            </a:r>
            <a:r>
              <a:rPr lang="en-US" sz="1400" u="sng" dirty="0">
                <a:solidFill>
                  <a:srgbClr val="0000FF"/>
                </a:solidFill>
                <a:ea typeface="Calibri" panose="020F0502020204030204" pitchFamily="34" charset="0"/>
                <a:hlinkClick r:id="rId6"/>
              </a:rPr>
              <a:t>BRAN(20)107048r1 - Proposed text for the next draft v0.0.10 of EN 303 687</a:t>
            </a:r>
            <a:r>
              <a:rPr lang="en-US" sz="1400" dirty="0">
                <a:ea typeface="Calibri" panose="020F0502020204030204" pitchFamily="34" charset="0"/>
              </a:rPr>
              <a:t> </a:t>
            </a:r>
            <a:endParaRPr lang="en-US" sz="1400" dirty="0">
              <a:ea typeface="Calibri" panose="020F0502020204030204" pitchFamily="34" charset="0"/>
              <a:cs typeface="Times New Roman" panose="02020603050405020304" pitchFamily="18" charset="0"/>
            </a:endParaRPr>
          </a:p>
          <a:p>
            <a:pPr marL="457200" lvl="1" indent="0">
              <a:spcBef>
                <a:spcPts val="0"/>
              </a:spcBef>
            </a:pPr>
            <a:r>
              <a:rPr lang="en-US" sz="1400" dirty="0">
                <a:solidFill>
                  <a:schemeClr val="tx1"/>
                </a:solidFill>
              </a:rPr>
              <a:t> </a:t>
            </a: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7"/>
              </a:rPr>
              <a:t>&lt;ERM&gt;</a:t>
            </a:r>
            <a:r>
              <a:rPr lang="en-US" sz="1400" b="0" dirty="0"/>
              <a:t> </a:t>
            </a:r>
            <a:r>
              <a:rPr lang="en-US" sz="1400" dirty="0">
                <a:solidFill>
                  <a:schemeClr val="tx1"/>
                </a:solidFill>
              </a:rPr>
              <a:t>next meeting #72,  03-06 Nov20  (this week) </a:t>
            </a:r>
            <a:endParaRPr lang="en-US" sz="1400" b="0" dirty="0">
              <a:solidFill>
                <a:schemeClr val="tx1"/>
              </a:solidFill>
            </a:endParaRPr>
          </a:p>
          <a:p>
            <a:pPr lvl="1">
              <a:spcBef>
                <a:spcPts val="0"/>
              </a:spcBef>
              <a:buFont typeface="Arial" panose="020B0604020202020204" pitchFamily="34" charset="0"/>
              <a:buChar char="•"/>
            </a:pPr>
            <a:r>
              <a:rPr lang="en-US" sz="1200" dirty="0">
                <a:solidFill>
                  <a:schemeClr val="bg1">
                    <a:lumMod val="75000"/>
                  </a:schemeClr>
                </a:solidFill>
              </a:rPr>
              <a:t>nothing to share today</a:t>
            </a:r>
          </a:p>
          <a:p>
            <a:pPr>
              <a:spcBef>
                <a:spcPts val="0"/>
              </a:spcBef>
              <a:buFont typeface="Arial" panose="020B0604020202020204" pitchFamily="34" charset="0"/>
              <a:buChar char="•"/>
            </a:pPr>
            <a:r>
              <a:rPr lang="en-US" sz="1400" dirty="0">
                <a:solidFill>
                  <a:schemeClr val="tx1"/>
                </a:solidFill>
              </a:rPr>
              <a:t>ETSI - ERM - </a:t>
            </a:r>
            <a:r>
              <a:rPr lang="en-US" altLang="en-US" sz="1400" b="0" dirty="0">
                <a:hlinkClick r:id="rId8"/>
              </a:rPr>
              <a:t>&lt;TG-11&gt;</a:t>
            </a:r>
            <a:r>
              <a:rPr lang="en-US" altLang="en-US" sz="1400" b="0" dirty="0"/>
              <a:t>  </a:t>
            </a:r>
            <a:r>
              <a:rPr lang="en-US" sz="1400" dirty="0">
                <a:solidFill>
                  <a:schemeClr val="tx1"/>
                </a:solidFill>
              </a:rPr>
              <a:t>next  call, n/a</a:t>
            </a:r>
          </a:p>
          <a:p>
            <a:pPr lvl="1">
              <a:spcBef>
                <a:spcPts val="0"/>
              </a:spcBef>
              <a:buFont typeface="Arial" panose="020B0604020202020204" pitchFamily="34" charset="0"/>
              <a:buChar char="•"/>
            </a:pPr>
            <a:r>
              <a:rPr lang="en-US" sz="1400" b="0" u="none" strike="noStrike" dirty="0">
                <a:solidFill>
                  <a:srgbClr val="000000"/>
                </a:solidFill>
                <a:effectLst/>
              </a:rPr>
              <a:t>ERMTG11(20)000066ReportMeeting minutes of G2M#15 on the 2.4 GHz SRDoc TR 103 665</a:t>
            </a:r>
            <a:endParaRPr lang="en-US" sz="1600" b="0" u="none" strike="noStrike" dirty="0">
              <a:solidFill>
                <a:srgbClr val="000000"/>
              </a:solidFill>
              <a:effectLs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05-12Nov20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685800" y="969629"/>
            <a:ext cx="8378520" cy="5219040"/>
          </a:xfrm>
        </p:spPr>
        <p:txBody>
          <a:bodyPr/>
          <a:lstStyle/>
          <a:p>
            <a:pPr>
              <a:buFont typeface="Arial" panose="020B0604020202020204" pitchFamily="34" charset="0"/>
              <a:buChar char="•"/>
            </a:pPr>
            <a:r>
              <a:rPr lang="en-US" sz="1400" dirty="0">
                <a:solidFill>
                  <a:schemeClr val="tx1"/>
                </a:solidFill>
              </a:rPr>
              <a:t>CEPT – </a:t>
            </a:r>
            <a:r>
              <a:rPr lang="en-US" sz="1400" dirty="0">
                <a:solidFill>
                  <a:schemeClr val="tx1"/>
                </a:solidFill>
                <a:hlinkClick r:id="rId3"/>
              </a:rPr>
              <a:t>&lt;ECC&gt;</a:t>
            </a:r>
            <a:r>
              <a:rPr lang="en-US" sz="1400" dirty="0">
                <a:solidFill>
                  <a:schemeClr val="tx1"/>
                </a:solidFill>
              </a:rPr>
              <a:t> (themselves) next call, #54 Plenary, 16-20Nov20 			(#55, 02-05Mar21)</a:t>
            </a:r>
            <a:endParaRPr lang="en-US" sz="1400" u="sng" dirty="0">
              <a:solidFill>
                <a:schemeClr val="tx1"/>
              </a:solidFill>
            </a:endParaRPr>
          </a:p>
          <a:p>
            <a:pPr>
              <a:buFont typeface="Wingdings" panose="05000000000000000000" pitchFamily="2" charset="2"/>
              <a:buChar char="v"/>
            </a:pPr>
            <a:r>
              <a:rPr lang="en-US" sz="1600" u="sng" dirty="0">
                <a:solidFill>
                  <a:schemeClr val="tx1"/>
                </a:solidFill>
              </a:rPr>
              <a:t>All paths are heading to be done before RSC (EC votes included) 10Dec20, with final decisions.  This is to make standards in the OJEU in April2021. </a:t>
            </a:r>
          </a:p>
          <a:p>
            <a:pPr>
              <a:buFont typeface="Arial" panose="020B0604020202020204" pitchFamily="34" charset="0"/>
              <a:buChar char="•"/>
            </a:pPr>
            <a:r>
              <a:rPr lang="en-US" sz="1600" dirty="0">
                <a:solidFill>
                  <a:schemeClr val="tx1"/>
                </a:solidFill>
              </a:rPr>
              <a:t>CEPT – ECC </a:t>
            </a:r>
            <a:r>
              <a:rPr lang="en-US" altLang="en-US" sz="1600" b="0" dirty="0">
                <a:hlinkClick r:id="rId4"/>
              </a:rPr>
              <a:t>&lt;WGSE&gt;</a:t>
            </a:r>
            <a:r>
              <a:rPr lang="en-US" altLang="en-US" sz="1600" b="0" dirty="0"/>
              <a:t> </a:t>
            </a:r>
            <a:r>
              <a:rPr lang="en-US" altLang="en-US" sz="1600" dirty="0"/>
              <a:t>next call/meeting  </a:t>
            </a:r>
            <a:r>
              <a:rPr lang="en-US" sz="1600" dirty="0"/>
              <a:t>#87,  11-15 Jan 21 </a:t>
            </a:r>
            <a:endParaRPr lang="en-US" sz="1600" dirty="0">
              <a:highlight>
                <a:srgbClr val="FFFF00"/>
              </a:highlight>
            </a:endParaRPr>
          </a:p>
          <a:p>
            <a:pPr lvl="1">
              <a:spcBef>
                <a:spcPts val="0"/>
              </a:spcBef>
              <a:buFont typeface="Arial" panose="020B0604020202020204" pitchFamily="34" charset="0"/>
              <a:buChar char="•"/>
            </a:pPr>
            <a:r>
              <a:rPr lang="en-US" sz="1200" dirty="0">
                <a:solidFill>
                  <a:schemeClr val="bg1">
                    <a:lumMod val="75000"/>
                  </a:schemeClr>
                </a:solidFill>
              </a:rPr>
              <a:t>nothing to share today</a:t>
            </a:r>
          </a:p>
          <a:p>
            <a:pPr>
              <a:spcBef>
                <a:spcPts val="0"/>
              </a:spcBef>
              <a:buFont typeface="Arial" panose="020B0604020202020204" pitchFamily="34" charset="0"/>
              <a:buChar char="•"/>
            </a:pPr>
            <a:r>
              <a:rPr lang="en-US" sz="1600" dirty="0">
                <a:solidFill>
                  <a:schemeClr val="tx1"/>
                </a:solidFill>
              </a:rPr>
              <a:t>CEPT – ECC </a:t>
            </a:r>
            <a:r>
              <a:rPr lang="en-US" altLang="en-US" sz="1600" b="0" dirty="0">
                <a:hlinkClick r:id="rId5"/>
              </a:rPr>
              <a:t>&lt;SE45&gt;</a:t>
            </a:r>
            <a:r>
              <a:rPr lang="en-US" altLang="en-US" sz="1600" b="0" dirty="0"/>
              <a:t> </a:t>
            </a:r>
            <a:r>
              <a:rPr lang="en-US" altLang="en-US" sz="1600" dirty="0"/>
              <a:t>next call/meeting: none</a:t>
            </a:r>
          </a:p>
          <a:p>
            <a:pPr>
              <a:spcBef>
                <a:spcPts val="0"/>
              </a:spcBef>
              <a:buFont typeface="Arial" panose="020B0604020202020204" pitchFamily="34" charset="0"/>
              <a:buChar char="•"/>
            </a:pPr>
            <a:r>
              <a:rPr lang="en-US" sz="1600" dirty="0">
                <a:solidFill>
                  <a:schemeClr val="tx1"/>
                </a:solidFill>
              </a:rPr>
              <a:t>CEPT – ECC </a:t>
            </a:r>
            <a:r>
              <a:rPr lang="en-US" altLang="en-US" sz="1600" b="0" dirty="0">
                <a:hlinkClick r:id="rId6"/>
              </a:rPr>
              <a:t>&lt;WGFM&gt;</a:t>
            </a:r>
            <a:r>
              <a:rPr lang="en-US" altLang="en-US" sz="1600" b="0" dirty="0"/>
              <a:t>  </a:t>
            </a:r>
            <a:r>
              <a:rPr lang="en-US" altLang="en-US" sz="1600" dirty="0">
                <a:solidFill>
                  <a:schemeClr val="tx1"/>
                </a:solidFill>
              </a:rPr>
              <a:t>next meeting #98, 8-12Feb21</a:t>
            </a:r>
            <a:endParaRPr lang="en-US" sz="1600" dirty="0"/>
          </a:p>
          <a:p>
            <a:pPr lvl="1">
              <a:buFont typeface="Arial" panose="020B0604020202020204" pitchFamily="34" charset="0"/>
              <a:buChar char="•"/>
            </a:pPr>
            <a:r>
              <a:rPr lang="en-US" sz="1600" b="0" dirty="0">
                <a:latin typeface="Times New Roman" panose="02020603050405020304" pitchFamily="18" charset="0"/>
                <a:ea typeface="SimSun" panose="02010600030101010101" pitchFamily="2" charset="-122"/>
              </a:rPr>
              <a:t> </a:t>
            </a:r>
          </a:p>
          <a:p>
            <a:pPr lvl="1">
              <a:buFont typeface="Arial" panose="020B0604020202020204" pitchFamily="34" charset="0"/>
              <a:buChar char="•"/>
            </a:pPr>
            <a:r>
              <a:rPr lang="en-US" sz="1600" b="0" dirty="0">
                <a:latin typeface="Times New Roman" panose="02020603050405020304" pitchFamily="18" charset="0"/>
                <a:ea typeface="SimSun" panose="02010600030101010101" pitchFamily="2" charset="-122"/>
              </a:rPr>
              <a:t>22Oct: The draft </a:t>
            </a:r>
            <a:r>
              <a:rPr lang="en-US" sz="1600" dirty="0">
                <a:latin typeface="Times New Roman" panose="02020603050405020304" pitchFamily="18" charset="0"/>
                <a:ea typeface="SimSun" panose="02010600030101010101" pitchFamily="2" charset="-122"/>
              </a:rPr>
              <a:t>ECC decision has been posted: </a:t>
            </a:r>
          </a:p>
          <a:p>
            <a:pPr lvl="2">
              <a:buFont typeface="Arial" panose="020B0604020202020204" pitchFamily="34" charset="0"/>
              <a:buChar char="•"/>
            </a:pPr>
            <a:r>
              <a:rPr lang="en-US" sz="1600" b="0" dirty="0">
                <a:latin typeface="Times New Roman" panose="02020603050405020304" pitchFamily="18" charset="0"/>
                <a:ea typeface="SimSun" panose="02010600030101010101" pitchFamily="2" charset="-122"/>
              </a:rPr>
              <a:t>No Country Determination Capability required.</a:t>
            </a:r>
          </a:p>
          <a:p>
            <a:pPr lvl="2">
              <a:buFont typeface="Arial" panose="020B0604020202020204" pitchFamily="34" charset="0"/>
              <a:buChar char="•"/>
            </a:pPr>
            <a:r>
              <a:rPr lang="en-US" sz="1600" b="0" dirty="0">
                <a:latin typeface="Times New Roman" panose="02020603050405020304" pitchFamily="18" charset="0"/>
                <a:ea typeface="SimSun" panose="02010600030101010101" pitchFamily="2" charset="-122"/>
              </a:rPr>
              <a:t>Created 5915-5935 MHz urban rail private spectrum across 27 member states.</a:t>
            </a:r>
          </a:p>
          <a:p>
            <a:pPr lvl="2">
              <a:buFont typeface="Arial" panose="020B0604020202020204" pitchFamily="34" charset="0"/>
              <a:buChar char="•"/>
            </a:pPr>
            <a:endParaRPr lang="en-US" sz="1400" dirty="0">
              <a:latin typeface="Times New Roman" panose="02020603050405020304" pitchFamily="18" charset="0"/>
              <a:ea typeface="SimSun" panose="02010600030101010101" pitchFamily="2" charset="-122"/>
            </a:endParaRPr>
          </a:p>
          <a:p>
            <a:pPr marL="0" marR="0">
              <a:spcBef>
                <a:spcPts val="0"/>
              </a:spcBef>
              <a:spcAft>
                <a:spcPts val="0"/>
              </a:spcAft>
            </a:pPr>
            <a:r>
              <a:rPr lang="en-US" sz="1200" dirty="0">
                <a:effectLst/>
                <a:latin typeface="Times New Roman" panose="02020603050405020304" pitchFamily="18" charset="0"/>
                <a:ea typeface="SimSun" panose="02010600030101010101" pitchFamily="2" charset="-122"/>
              </a:rPr>
              <a:t> </a:t>
            </a:r>
            <a:r>
              <a:rPr lang="en-US" sz="1600" dirty="0">
                <a:solidFill>
                  <a:schemeClr val="tx1"/>
                </a:solidFill>
              </a:rPr>
              <a:t>CEPT – ECC </a:t>
            </a:r>
            <a:r>
              <a:rPr lang="en-US" altLang="en-US" sz="1600" b="0" dirty="0">
                <a:hlinkClick r:id="rId7"/>
              </a:rPr>
              <a:t>&lt;FM57&gt;</a:t>
            </a:r>
            <a:r>
              <a:rPr lang="en-US" altLang="en-US" sz="1600" b="0" dirty="0"/>
              <a:t>  </a:t>
            </a:r>
            <a:r>
              <a:rPr lang="en-US" altLang="en-US" sz="1600" dirty="0"/>
              <a:t>next call #13, </a:t>
            </a:r>
            <a:r>
              <a:rPr lang="en-US" sz="1600" dirty="0">
                <a:sym typeface="Wingdings" panose="05000000000000000000" pitchFamily="2" charset="2"/>
              </a:rPr>
              <a:t>18-21Jan21  					(#14, 12-15Apr21)</a:t>
            </a:r>
            <a:endParaRPr lang="en-US" sz="1400" dirty="0">
              <a:sym typeface="Wingdings" panose="05000000000000000000" pitchFamily="2" charset="2"/>
            </a:endParaRPr>
          </a:p>
          <a:p>
            <a:pPr lvl="1">
              <a:buFont typeface="Arial" panose="020B0604020202020204" pitchFamily="34" charset="0"/>
              <a:buChar char="•"/>
            </a:pPr>
            <a:r>
              <a:rPr lang="en-US" sz="1600" dirty="0">
                <a:effectLst/>
                <a:ea typeface="Calibri" panose="020F0502020204030204" pitchFamily="34" charset="0"/>
              </a:rPr>
              <a:t> </a:t>
            </a:r>
          </a:p>
          <a:p>
            <a:pPr lvl="1">
              <a:buFont typeface="Arial" panose="020B0604020202020204" pitchFamily="34" charset="0"/>
              <a:buChar char="•"/>
            </a:pPr>
            <a:r>
              <a:rPr lang="en-US" sz="1600" dirty="0">
                <a:effectLst/>
                <a:ea typeface="Calibri" panose="020F0502020204030204" pitchFamily="34" charset="0"/>
              </a:rPr>
              <a:t> </a:t>
            </a:r>
          </a:p>
          <a:p>
            <a:pPr lvl="1">
              <a:spcBef>
                <a:spcPts val="0"/>
              </a:spcBef>
              <a:buFont typeface="Arial" panose="020B0604020202020204" pitchFamily="34" charset="0"/>
              <a:buChar char="•"/>
            </a:pPr>
            <a:r>
              <a:rPr lang="en-US" sz="1400" dirty="0">
                <a:effectLst/>
                <a:ea typeface="Calibri" panose="020F0502020204030204" pitchFamily="34" charset="0"/>
              </a:rPr>
              <a:t>15Oct: Posting drafts into WGFM, FR and DE put in for no country capability, Sweden agreed. </a:t>
            </a:r>
          </a:p>
          <a:p>
            <a:pPr lvl="2">
              <a:spcBef>
                <a:spcPts val="0"/>
              </a:spcBef>
              <a:buFont typeface="Arial" panose="020B0604020202020204" pitchFamily="34" charset="0"/>
              <a:buChar char="•"/>
            </a:pPr>
            <a:r>
              <a:rPr lang="en-US" sz="1400" dirty="0">
                <a:ea typeface="Calibri" panose="020F0502020204030204" pitchFamily="34" charset="0"/>
              </a:rPr>
              <a:t>UK contribution offering OOBE limits, if no agreement on what came out of FM57. </a:t>
            </a:r>
            <a:endParaRPr lang="en-US" sz="1400" dirty="0">
              <a:effectLst/>
              <a:ea typeface="Calibri" panose="020F0502020204030204" pitchFamily="34" charset="0"/>
            </a:endParaRPr>
          </a:p>
          <a:p>
            <a:pPr lvl="2">
              <a:spcBef>
                <a:spcPts val="0"/>
              </a:spcBef>
              <a:buFont typeface="Arial" panose="020B0604020202020204" pitchFamily="34" charset="0"/>
              <a:buChar char="•"/>
            </a:pPr>
            <a:r>
              <a:rPr lang="en-US" sz="1400" dirty="0">
                <a:ea typeface="Calibri" panose="020F0502020204030204" pitchFamily="34" charset="0"/>
              </a:rPr>
              <a:t>Next is WGFM meeting next week to work these.  </a:t>
            </a:r>
            <a:r>
              <a:rPr lang="en-US" sz="1200" dirty="0">
                <a:solidFill>
                  <a:schemeClr val="tx1"/>
                </a:solidFill>
              </a:rPr>
              <a: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05-12Nov20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113159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737931" y="615806"/>
            <a:ext cx="8271387" cy="5808785"/>
          </a:xfrm>
        </p:spPr>
        <p:txBody>
          <a:bodyPr/>
          <a:lstStyle/>
          <a:p>
            <a:pPr marL="800100" lvl="2">
              <a:spcBef>
                <a:spcPts val="0"/>
              </a:spcBef>
              <a:spcAft>
                <a:spcPts val="0"/>
              </a:spcAft>
              <a:buFont typeface="Arial" panose="020B0604020202020204" pitchFamily="34" charset="0"/>
              <a:buChar char="•"/>
            </a:pPr>
            <a:endParaRPr lang="en-US" sz="1000" dirty="0">
              <a:solidFill>
                <a:srgbClr val="000000"/>
              </a:solidFill>
              <a:effectLst/>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dirty="0">
              <a:solidFill>
                <a:schemeClr val="tx1"/>
              </a:solidFill>
              <a:effectLst/>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400" dirty="0">
                <a:solidFill>
                  <a:schemeClr val="bg1">
                    <a:lumMod val="65000"/>
                  </a:schemeClr>
                </a:solidFill>
              </a:rPr>
              <a:t>nothing to share today</a:t>
            </a:r>
          </a:p>
          <a:p>
            <a:pPr marL="0">
              <a:spcBef>
                <a:spcPts val="0"/>
              </a:spcBef>
              <a:spcAft>
                <a:spcPts val="0"/>
              </a:spcAft>
              <a:buFont typeface="Arial" panose="020B0604020202020204" pitchFamily="34" charset="0"/>
              <a:buChar char="•"/>
            </a:pPr>
            <a:endParaRPr lang="en-US" sz="1400" dirty="0">
              <a:hlinkClick r:id="rId3">
                <a:extLst>
                  <a:ext uri="{A12FA001-AC4F-418D-AE19-62706E023703}">
                    <ahyp:hlinkClr xmlns:ahyp="http://schemas.microsoft.com/office/drawing/2018/hyperlinkcolor" val="tx"/>
                  </a:ext>
                </a:extLst>
              </a:hlinkClick>
            </a:endParaRPr>
          </a:p>
          <a:p>
            <a:pPr marL="0">
              <a:spcBef>
                <a:spcPts val="0"/>
              </a:spcBef>
              <a:spcAft>
                <a:spcPts val="0"/>
              </a:spcAft>
              <a:buFont typeface="Arial" panose="020B0604020202020204" pitchFamily="34" charset="0"/>
              <a:buChar char="•"/>
            </a:pPr>
            <a:r>
              <a:rPr lang="en-US" sz="1400" dirty="0">
                <a:hlinkClick r:id="rId3">
                  <a:extLst>
                    <a:ext uri="{A12FA001-AC4F-418D-AE19-62706E023703}">
                      <ahyp:hlinkClr xmlns:ahyp="http://schemas.microsoft.com/office/drawing/2018/hyperlinkcolor" val="tx"/>
                    </a:ext>
                  </a:extLst>
                </a:hlinkClick>
              </a:rPr>
              <a:t> </a:t>
            </a:r>
          </a:p>
          <a:p>
            <a:pPr marL="0">
              <a:spcBef>
                <a:spcPts val="0"/>
              </a:spcBef>
              <a:spcAft>
                <a:spcPts val="0"/>
              </a:spcAft>
              <a:buFont typeface="Arial" panose="020B0604020202020204" pitchFamily="34" charset="0"/>
              <a:buChar char="•"/>
            </a:pPr>
            <a:r>
              <a:rPr lang="en-US" sz="1400" dirty="0">
                <a:hlinkClick r:id="rId3">
                  <a:extLst>
                    <a:ext uri="{A12FA001-AC4F-418D-AE19-62706E023703}">
                      <ahyp:hlinkClr xmlns:ahyp="http://schemas.microsoft.com/office/drawing/2018/hyperlinkcolor" val="tx"/>
                    </a:ext>
                  </a:extLst>
                </a:hlinkClick>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05-12Nov20</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1010418"/>
            <a:ext cx="8458200" cy="5463999"/>
          </a:xfrm>
        </p:spPr>
        <p:txBody>
          <a:bodyPr/>
          <a:lstStyle/>
          <a:p>
            <a:pPr marL="285750">
              <a:buFont typeface="Arial" panose="020B0604020202020204" pitchFamily="34" charset="0"/>
              <a:buChar char="•"/>
            </a:pPr>
            <a:r>
              <a:rPr lang="en-US" sz="1800" b="0" dirty="0">
                <a:solidFill>
                  <a:schemeClr val="tx1"/>
                </a:solidFill>
              </a:rPr>
              <a:t> For </a:t>
            </a:r>
            <a:r>
              <a:rPr lang="en-US" sz="1800" b="0" dirty="0">
                <a:solidFill>
                  <a:schemeClr val="tx1"/>
                </a:solidFill>
                <a:hlinkClick r:id="rId3"/>
              </a:rPr>
              <a:t>WP 5D</a:t>
            </a:r>
            <a:r>
              <a:rPr lang="en-US" sz="1800" b="0" dirty="0">
                <a:solidFill>
                  <a:schemeClr val="tx1"/>
                </a:solidFill>
              </a:rPr>
              <a:t> next call:  </a:t>
            </a:r>
            <a:r>
              <a:rPr lang="en-US" sz="1800" b="0" i="0" u="none" strike="noStrike" dirty="0">
                <a:solidFill>
                  <a:srgbClr val="3789BD"/>
                </a:solidFill>
                <a:effectLst/>
                <a:hlinkClick r:id="rId4"/>
              </a:rPr>
              <a:t>Monday 2020-10-05 - Friday 2020-10-16</a:t>
            </a:r>
            <a:endParaRPr lang="en-US" sz="1800" b="0" i="0" dirty="0">
              <a:solidFill>
                <a:srgbClr val="444444"/>
              </a:solidFill>
              <a:effectLst/>
            </a:endParaRPr>
          </a:p>
          <a:p>
            <a:pPr marL="685800" lvl="1">
              <a:spcBef>
                <a:spcPts val="0"/>
              </a:spcBef>
              <a:buFont typeface="Arial" panose="020B0604020202020204" pitchFamily="34" charset="0"/>
              <a:buChar char="•"/>
            </a:pPr>
            <a:r>
              <a:rPr lang="en-US" sz="1600" b="0" dirty="0">
                <a:solidFill>
                  <a:schemeClr val="tx1"/>
                </a:solidFill>
              </a:rPr>
              <a:t>6 GHz is part of this, WRC-23 AI 1.2.    S</a:t>
            </a:r>
            <a:r>
              <a:rPr lang="en-US" sz="1600" dirty="0">
                <a:solidFill>
                  <a:schemeClr val="tx1"/>
                </a:solidFill>
              </a:rPr>
              <a:t>haring studies due June 2021</a:t>
            </a:r>
          </a:p>
          <a:p>
            <a:pPr marL="685800" lvl="1">
              <a:spcBef>
                <a:spcPts val="0"/>
              </a:spcBef>
              <a:buFont typeface="Arial" panose="020B0604020202020204" pitchFamily="34" charset="0"/>
              <a:buChar char="•"/>
            </a:pPr>
            <a:r>
              <a:rPr lang="en-US" sz="1800" b="0" dirty="0">
                <a:solidFill>
                  <a:schemeClr val="tx1"/>
                </a:solidFill>
              </a:rPr>
              <a:t> </a:t>
            </a:r>
          </a:p>
          <a:p>
            <a:pPr marL="685800" lvl="1">
              <a:spcBef>
                <a:spcPts val="0"/>
              </a:spcBef>
              <a:buFont typeface="Arial" panose="020B0604020202020204" pitchFamily="34" charset="0"/>
              <a:buChar char="•"/>
            </a:pPr>
            <a:r>
              <a:rPr lang="en-US" sz="1800" dirty="0">
                <a:solidFill>
                  <a:schemeClr val="tx1"/>
                </a:solidFill>
              </a:rPr>
              <a:t> </a:t>
            </a:r>
          </a:p>
          <a:p>
            <a:pPr marL="685800" lvl="1">
              <a:spcBef>
                <a:spcPts val="0"/>
              </a:spcBef>
              <a:buFont typeface="Arial" panose="020B0604020202020204" pitchFamily="34" charset="0"/>
              <a:buChar char="•"/>
            </a:pPr>
            <a:endParaRPr lang="en-US" sz="1800" b="0" dirty="0">
              <a:solidFill>
                <a:schemeClr val="tx1"/>
              </a:solidFill>
            </a:endParaRPr>
          </a:p>
          <a:p>
            <a:pPr marL="285750">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r>
              <a:rPr lang="en-US" sz="1800" b="0" dirty="0">
                <a:solidFill>
                  <a:schemeClr val="tx1"/>
                </a:solidFill>
              </a:rPr>
              <a:t>WRC-23 agenda items (pick this up before General Discussion items if time permits)</a:t>
            </a:r>
          </a:p>
          <a:p>
            <a:pPr lvl="1">
              <a:spcBef>
                <a:spcPts val="0"/>
              </a:spcBef>
              <a:buFont typeface="Arial" panose="020B0604020202020204" pitchFamily="34" charset="0"/>
              <a:buChar char="•"/>
            </a:pPr>
            <a:r>
              <a:rPr lang="en-US" sz="1800" dirty="0">
                <a:solidFill>
                  <a:schemeClr val="tx1"/>
                </a:solidFill>
              </a:rPr>
              <a:t>With 18-20/0107, will spend some time to continue to ID the AIs of interest to IEEE 802,  to form viewpoints.</a:t>
            </a:r>
            <a:endParaRPr lang="en-US" sz="3200" dirty="0">
              <a:solidFill>
                <a:schemeClr val="tx1"/>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a:spcBef>
                <a:spcPts val="0"/>
              </a:spcBef>
              <a:buFont typeface="Arial" panose="020B0604020202020204" pitchFamily="34" charset="0"/>
              <a:buChar char="•"/>
            </a:pPr>
            <a:endParaRPr lang="en-US" sz="1800" u="sng" dirty="0">
              <a:solidFill>
                <a:schemeClr val="tx1"/>
              </a:solidFill>
            </a:endParaRPr>
          </a:p>
          <a:p>
            <a:pPr>
              <a:spcBef>
                <a:spcPts val="0"/>
              </a:spcBef>
              <a:buFont typeface="Arial" panose="020B0604020202020204" pitchFamily="34" charset="0"/>
              <a:buChar char="•"/>
            </a:pPr>
            <a:endParaRPr lang="en-US" sz="1800" u="sng" dirty="0">
              <a:solidFill>
                <a:schemeClr val="tx1"/>
              </a:solidFill>
            </a:endParaRPr>
          </a:p>
          <a:p>
            <a:pPr>
              <a:spcBef>
                <a:spcPts val="0"/>
              </a:spcBef>
              <a:buFont typeface="Arial" panose="020B0604020202020204" pitchFamily="34" charset="0"/>
              <a:buChar char="•"/>
            </a:pPr>
            <a:endParaRPr lang="en-US" sz="1800" u="sng" dirty="0">
              <a:solidFill>
                <a:schemeClr val="tx1"/>
              </a:solidFill>
            </a:endParaRPr>
          </a:p>
          <a:p>
            <a:pPr>
              <a:spcBef>
                <a:spcPts val="0"/>
              </a:spcBef>
              <a:buFont typeface="Arial" panose="020B0604020202020204" pitchFamily="34" charset="0"/>
              <a:buChar char="•"/>
            </a:pPr>
            <a:r>
              <a:rPr lang="en-US" sz="1600" b="0" u="sng" dirty="0">
                <a:solidFill>
                  <a:schemeClr val="tx1"/>
                </a:solidFill>
              </a:rPr>
              <a:t>APG</a:t>
            </a:r>
            <a:r>
              <a:rPr lang="en-US" sz="1600" u="sng" dirty="0">
                <a:solidFill>
                  <a:schemeClr val="tx1"/>
                </a:solidFill>
              </a:rPr>
              <a:t> </a:t>
            </a:r>
            <a:r>
              <a:rPr lang="en-US" sz="1600" b="0" dirty="0">
                <a:solidFill>
                  <a:schemeClr val="tx1"/>
                </a:solidFill>
              </a:rPr>
              <a:t>– WRC-23 prep - any feedback on 6GHz and 7GHz, 7025-7125MHz changes? </a:t>
            </a:r>
          </a:p>
          <a:p>
            <a:pPr lvl="1">
              <a:spcBef>
                <a:spcPts val="0"/>
              </a:spcBef>
              <a:buFont typeface="Arial" panose="020B0604020202020204" pitchFamily="34" charset="0"/>
              <a:buChar char="•"/>
            </a:pPr>
            <a:r>
              <a:rPr lang="en-US" sz="1600" b="1" u="sng" dirty="0">
                <a:solidFill>
                  <a:schemeClr val="tx1"/>
                </a:solidFill>
              </a:rPr>
              <a:t>Contributions are welcomed</a:t>
            </a:r>
            <a:r>
              <a:rPr lang="en-US" sz="1600" dirty="0">
                <a:solidFill>
                  <a:schemeClr val="tx1"/>
                </a:solidFill>
              </a:rPr>
              <a:t> and ne</a:t>
            </a:r>
            <a:r>
              <a:rPr lang="en-US" sz="1600" b="0" dirty="0">
                <a:solidFill>
                  <a:schemeClr val="tx1"/>
                </a:solidFill>
              </a:rPr>
              <a:t>xt meeting is in Ap</a:t>
            </a:r>
            <a:r>
              <a:rPr lang="en-US" sz="1600" dirty="0">
                <a:solidFill>
                  <a:schemeClr val="tx1"/>
                </a:solidFill>
              </a:rPr>
              <a:t>ril 2021. </a:t>
            </a:r>
          </a:p>
          <a:p>
            <a:pPr lvl="1">
              <a:spcBef>
                <a:spcPts val="0"/>
              </a:spcBef>
              <a:buFont typeface="Arial" panose="020B0604020202020204" pitchFamily="34" charset="0"/>
              <a:buChar char="•"/>
            </a:pPr>
            <a:r>
              <a:rPr lang="en-US" sz="1600" dirty="0">
                <a:solidFill>
                  <a:schemeClr val="tx1"/>
                </a:solidFill>
              </a:rPr>
              <a:t>IEEE 802 should consider a contribution to APG.  </a:t>
            </a:r>
          </a:p>
          <a:p>
            <a:pPr lvl="1">
              <a:spcBef>
                <a:spcPts val="0"/>
              </a:spcBef>
              <a:buFont typeface="Arial" panose="020B0604020202020204" pitchFamily="34" charset="0"/>
              <a:buChar char="•"/>
            </a:pPr>
            <a:r>
              <a:rPr lang="en-US" sz="1600" b="0" dirty="0">
                <a:solidFill>
                  <a:srgbClr val="00B0F0"/>
                </a:solidFill>
              </a:rPr>
              <a:t>All – consider and pass along some basic text for the start of a contribution to APG for their WRC-23 prep on the 6GHz band from our viewpoint to be considered.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05-12Nov20</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685800" y="5920917"/>
            <a:ext cx="8052782" cy="553998"/>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400" b="0" dirty="0">
                <a:solidFill>
                  <a:schemeClr val="tx1"/>
                </a:solidFill>
              </a:rPr>
              <a:t>With 18-20/0107, we will over time </a:t>
            </a:r>
            <a:r>
              <a:rPr lang="en-US" sz="1400" dirty="0">
                <a:solidFill>
                  <a:schemeClr val="tx1"/>
                </a:solidFill>
              </a:rPr>
              <a:t>ID </a:t>
            </a:r>
            <a:r>
              <a:rPr lang="en-US" sz="1400" b="0" dirty="0">
                <a:solidFill>
                  <a:schemeClr val="tx1"/>
                </a:solidFill>
              </a:rPr>
              <a:t>the Agenda Items of interest to IEEE 802,  to form viewpoints.     </a:t>
            </a:r>
          </a:p>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6" action="ppaction://hlinksldjump"/>
              </a:rPr>
              <a:t>see back up slides later</a:t>
            </a:r>
            <a:r>
              <a:rPr lang="en-US" sz="1200" dirty="0">
                <a:solidFill>
                  <a:schemeClr val="tx1"/>
                </a:solidFill>
                <a:hlinkClick r:id="rId6" action="ppaction://hlinksldjump"/>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FCC FNPRM 5.9 GHz</a:t>
            </a:r>
            <a:endParaRPr lang="en-US" sz="2400" dirty="0"/>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r>
              <a:rPr lang="en-US" sz="1800" b="1" dirty="0">
                <a:solidFill>
                  <a:srgbClr val="333333"/>
                </a:solidFill>
                <a:ea typeface="Times New Roman" panose="02020603050405020304" pitchFamily="18" charset="0"/>
              </a:rPr>
              <a:t>The draft R&amp;O did come out (28Oct20) as predicted.</a:t>
            </a:r>
          </a:p>
          <a:p>
            <a:pPr marL="685800" lvl="1">
              <a:spcBef>
                <a:spcPts val="0"/>
              </a:spcBef>
              <a:spcAft>
                <a:spcPts val="0"/>
              </a:spcAft>
              <a:buFont typeface="Arial" panose="020B0604020202020204" pitchFamily="34" charset="0"/>
              <a:buChar char="•"/>
            </a:pPr>
            <a:r>
              <a:rPr lang="en-US" sz="1200" b="1" dirty="0">
                <a:solidFill>
                  <a:srgbClr val="333333"/>
                </a:solidFill>
                <a:ea typeface="Times New Roman" panose="02020603050405020304" pitchFamily="18" charset="0"/>
              </a:rPr>
              <a:t>Proceeding:  </a:t>
            </a:r>
            <a:r>
              <a:rPr lang="en-US" sz="1200" u="sng" dirty="0">
                <a:solidFill>
                  <a:srgbClr val="0563C1"/>
                </a:solidFill>
                <a:effectLst/>
                <a:ea typeface="Calibri" panose="020F0502020204030204" pitchFamily="34" charset="0"/>
                <a:hlinkClick r:id="rId3"/>
              </a:rPr>
              <a:t>https://www.fcc.gov/ecfs/search/filings?proceedings_name=19-138&amp;sort=date_disseminated,DESC</a:t>
            </a:r>
            <a:r>
              <a:rPr lang="en-US" sz="1200" dirty="0">
                <a:effectLst/>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200" b="0" dirty="0">
                <a:solidFill>
                  <a:srgbClr val="191919"/>
                </a:solidFill>
                <a:effectLst/>
                <a:ea typeface="Times New Roman" panose="02020603050405020304" pitchFamily="18" charset="0"/>
              </a:rPr>
              <a:t>November Agenda Item:  </a:t>
            </a:r>
            <a:r>
              <a:rPr lang="en-US" sz="1200" b="0" dirty="0">
                <a:solidFill>
                  <a:srgbClr val="191919"/>
                </a:solidFill>
                <a:effectLst/>
                <a:ea typeface="Times New Roman" panose="02020603050405020304" pitchFamily="18" charset="0"/>
                <a:hlinkClick r:id="rId4"/>
              </a:rPr>
              <a:t>https://www.fcc.gov/document/modernizing-59-ghz-band-wi-fi-and-automotive-safety</a:t>
            </a:r>
            <a:r>
              <a:rPr lang="en-US" sz="1200" dirty="0">
                <a:solidFill>
                  <a:srgbClr val="191919"/>
                </a:solidFill>
                <a:ea typeface="Times New Roman" panose="02020603050405020304" pitchFamily="18" charset="0"/>
              </a:rPr>
              <a:t> </a:t>
            </a:r>
            <a:r>
              <a:rPr lang="en-US" sz="1400" b="0" dirty="0">
                <a:solidFill>
                  <a:srgbClr val="191919"/>
                </a:solidFill>
                <a:effectLst/>
                <a:ea typeface="Times New Roman" panose="02020603050405020304" pitchFamily="18" charset="0"/>
              </a:rPr>
              <a:t> </a:t>
            </a:r>
            <a:endParaRPr lang="en-US" sz="900" b="0" dirty="0">
              <a:solidFill>
                <a:srgbClr val="191919"/>
              </a:solidFill>
              <a:effectLst/>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b="1" u="sng" dirty="0">
                <a:solidFill>
                  <a:srgbClr val="191919"/>
                </a:solidFill>
                <a:ea typeface="Times New Roman" panose="02020603050405020304" pitchFamily="18" charset="0"/>
              </a:rPr>
              <a:t>The Draft R&amp;O and FNPRM (117 pages) on Mentor: </a:t>
            </a:r>
          </a:p>
          <a:p>
            <a:pPr marL="866775" lvl="2">
              <a:spcBef>
                <a:spcPts val="0"/>
              </a:spcBef>
              <a:spcAft>
                <a:spcPts val="0"/>
              </a:spcAft>
              <a:buFont typeface="Arial" panose="020B0604020202020204" pitchFamily="34" charset="0"/>
              <a:buChar char="•"/>
            </a:pPr>
            <a:r>
              <a:rPr lang="en-US" sz="1400" b="0" dirty="0">
                <a:solidFill>
                  <a:srgbClr val="191919"/>
                </a:solidFill>
                <a:ea typeface="Times New Roman" panose="02020603050405020304" pitchFamily="18" charset="0"/>
                <a:hlinkClick r:id="rId5"/>
              </a:rPr>
              <a:t>https://mentor.ieee.org/802.18/dcn/20/18-20-0144-00-0000-fcc-r-o-draft-revisiting-use-of-the-5-850-5-925-ghz-band.docx</a:t>
            </a:r>
            <a:r>
              <a:rPr lang="en-US" sz="1400" b="0" dirty="0">
                <a:solidFill>
                  <a:srgbClr val="191919"/>
                </a:solidFill>
                <a:ea typeface="Times New Roman" panose="02020603050405020304" pitchFamily="18" charset="0"/>
              </a:rPr>
              <a:t> </a:t>
            </a:r>
            <a:r>
              <a:rPr lang="en-US" sz="1600" b="0" dirty="0">
                <a:solidFill>
                  <a:srgbClr val="191919"/>
                </a:solidFill>
                <a:ea typeface="Times New Roman" panose="02020603050405020304" pitchFamily="18" charset="0"/>
              </a:rPr>
              <a:t>		51 seek comments</a:t>
            </a:r>
          </a:p>
          <a:p>
            <a:pPr marL="466725" lvl="1">
              <a:spcBef>
                <a:spcPts val="0"/>
              </a:spcBef>
              <a:spcAft>
                <a:spcPts val="0"/>
              </a:spcAft>
              <a:buFont typeface="Arial" panose="020B0604020202020204" pitchFamily="34" charset="0"/>
              <a:buChar char="•"/>
            </a:pPr>
            <a:r>
              <a:rPr lang="en-US" sz="1600" b="0" dirty="0">
                <a:solidFill>
                  <a:srgbClr val="191919"/>
                </a:solidFill>
                <a:ea typeface="Times New Roman" panose="02020603050405020304" pitchFamily="18" charset="0"/>
              </a:rPr>
              <a:t>Points for discussion include, seemed more questions than answers in the end. </a:t>
            </a:r>
          </a:p>
          <a:p>
            <a:pPr marL="866775" lvl="2">
              <a:spcBef>
                <a:spcPts val="0"/>
              </a:spcBef>
              <a:spcAft>
                <a:spcPts val="0"/>
              </a:spcAft>
              <a:buFont typeface="Arial" panose="020B0604020202020204" pitchFamily="34" charset="0"/>
              <a:buChar char="•"/>
            </a:pPr>
            <a:r>
              <a:rPr lang="en-US" sz="1600" dirty="0">
                <a:solidFill>
                  <a:srgbClr val="191919"/>
                </a:solidFill>
                <a:ea typeface="Times New Roman" panose="02020603050405020304" pitchFamily="18" charset="0"/>
              </a:rPr>
              <a:t>Also, C-V2X brought out notably, but not till the end it was defined as </a:t>
            </a:r>
            <a:r>
              <a:rPr lang="en-US" sz="1600" dirty="0" err="1">
                <a:solidFill>
                  <a:srgbClr val="191919"/>
                </a:solidFill>
                <a:ea typeface="Times New Roman" panose="02020603050405020304" pitchFamily="18" charset="0"/>
              </a:rPr>
              <a:t>rel</a:t>
            </a:r>
            <a:r>
              <a:rPr lang="en-US" sz="1600" dirty="0">
                <a:solidFill>
                  <a:srgbClr val="191919"/>
                </a:solidFill>
                <a:ea typeface="Times New Roman" panose="02020603050405020304" pitchFamily="18" charset="0"/>
              </a:rPr>
              <a:t> 14 / 4G. </a:t>
            </a:r>
          </a:p>
          <a:p>
            <a:pPr marL="866775" lvl="2">
              <a:spcBef>
                <a:spcPts val="0"/>
              </a:spcBef>
              <a:spcAft>
                <a:spcPts val="0"/>
              </a:spcAft>
              <a:buFont typeface="Arial" panose="020B0604020202020204" pitchFamily="34" charset="0"/>
              <a:buChar char="•"/>
            </a:pPr>
            <a:r>
              <a:rPr lang="en-US" sz="1600" b="0" dirty="0">
                <a:solidFill>
                  <a:srgbClr val="191919"/>
                </a:solidFill>
                <a:ea typeface="Times New Roman" panose="02020603050405020304" pitchFamily="18" charset="0"/>
              </a:rPr>
              <a:t>Other points, Paragraph 38 reallocation of the 45MHz, indoo</a:t>
            </a:r>
            <a:r>
              <a:rPr lang="en-US" sz="1600" dirty="0">
                <a:solidFill>
                  <a:srgbClr val="191919"/>
                </a:solidFill>
                <a:ea typeface="Times New Roman" panose="02020603050405020304" pitchFamily="18" charset="0"/>
              </a:rPr>
              <a:t>r use of unlicensed and client to client operation.</a:t>
            </a:r>
          </a:p>
          <a:p>
            <a:pPr marL="866775" lvl="2">
              <a:spcBef>
                <a:spcPts val="0"/>
              </a:spcBef>
              <a:spcAft>
                <a:spcPts val="0"/>
              </a:spcAft>
              <a:buFont typeface="Arial" panose="020B0604020202020204" pitchFamily="34" charset="0"/>
              <a:buChar char="•"/>
            </a:pPr>
            <a:r>
              <a:rPr lang="en-US" sz="1600" dirty="0">
                <a:solidFill>
                  <a:srgbClr val="000000"/>
                </a:solidFill>
                <a:effectLst/>
                <a:ea typeface="Calibri" panose="020F0502020204030204" pitchFamily="34" charset="0"/>
                <a:cs typeface="Times New Roman" panose="02020603050405020304" pitchFamily="18" charset="0"/>
              </a:rPr>
              <a:t>It was also mentioned how radiolocation systems should be protected. Class 2 permissive change if software upgrade works. </a:t>
            </a:r>
          </a:p>
          <a:p>
            <a:pPr marL="866775" lvl="2">
              <a:spcBef>
                <a:spcPts val="0"/>
              </a:spcBef>
              <a:spcAft>
                <a:spcPts val="0"/>
              </a:spcAft>
              <a:buFont typeface="Arial" panose="020B0604020202020204" pitchFamily="34" charset="0"/>
              <a:buChar char="•"/>
            </a:pPr>
            <a:r>
              <a:rPr lang="en-US" sz="1600" dirty="0">
                <a:solidFill>
                  <a:srgbClr val="000000"/>
                </a:solidFill>
                <a:effectLst/>
                <a:ea typeface="Calibri" panose="020F0502020204030204" pitchFamily="34" charset="0"/>
                <a:cs typeface="Times New Roman" panose="02020603050405020304" pitchFamily="18" charset="0"/>
              </a:rPr>
              <a:t>Chair asks for pointers to topics for FNPRM to be provided now. </a:t>
            </a:r>
          </a:p>
          <a:p>
            <a:pPr marL="1323975" lvl="3">
              <a:spcBef>
                <a:spcPts val="0"/>
              </a:spcBef>
              <a:spcAft>
                <a:spcPts val="0"/>
              </a:spcAft>
              <a:buFont typeface="Arial" panose="020B0604020202020204" pitchFamily="34" charset="0"/>
              <a:buChar char="•"/>
            </a:pPr>
            <a:r>
              <a:rPr lang="en-US" dirty="0">
                <a:solidFill>
                  <a:srgbClr val="000000"/>
                </a:solidFill>
                <a:effectLst/>
                <a:ea typeface="Calibri" panose="020F0502020204030204" pitchFamily="34" charset="0"/>
                <a:cs typeface="Times New Roman" panose="02020603050405020304" pitchFamily="18" charset="0"/>
              </a:rPr>
              <a:t>FNPRM </a:t>
            </a:r>
            <a:r>
              <a:rPr lang="en-US" dirty="0">
                <a:effectLst/>
                <a:ea typeface="Calibri" panose="020F0502020204030204" pitchFamily="34" charset="0"/>
                <a:cs typeface="Times New Roman" panose="02020603050405020304" pitchFamily="18" charset="0"/>
              </a:rPr>
              <a:t>Comment period likely will be 30 days from when the R&amp;O appears in the FR. Effective comment period probably is January. </a:t>
            </a:r>
          </a:p>
          <a:p>
            <a:pPr marL="466725" lvl="1">
              <a:spcBef>
                <a:spcPts val="0"/>
              </a:spcBef>
              <a:spcAft>
                <a:spcPts val="0"/>
              </a:spcAft>
              <a:buFont typeface="Arial" panose="020B0604020202020204" pitchFamily="34" charset="0"/>
              <a:buChar char="•"/>
            </a:pPr>
            <a:endParaRPr lang="en-US" sz="1600" dirty="0">
              <a:solidFill>
                <a:srgbClr val="00B0F0"/>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dirty="0">
                <a:solidFill>
                  <a:srgbClr val="00B0F0"/>
                </a:solidFill>
                <a:ea typeface="Times New Roman" panose="02020603050405020304" pitchFamily="18" charset="0"/>
              </a:rPr>
              <a:t>So, we need to review further the next week or two and does IEEE 802 want to do comments on FNPRM depending on the points raised? </a:t>
            </a:r>
            <a:endParaRPr lang="en-US" sz="1400" b="0" dirty="0">
              <a:solidFill>
                <a:srgbClr val="00B0F0"/>
              </a:solidFill>
              <a:effectLst/>
              <a:ea typeface="Times New Roman" panose="02020603050405020304" pitchFamily="18" charset="0"/>
            </a:endParaRPr>
          </a:p>
          <a:p>
            <a:pPr marL="866775" lvl="2">
              <a:spcBef>
                <a:spcPts val="0"/>
              </a:spcBef>
              <a:spcAft>
                <a:spcPts val="0"/>
              </a:spcAft>
              <a:buFont typeface="Arial" panose="020B0604020202020204" pitchFamily="34" charset="0"/>
              <a:buChar char="•"/>
            </a:pPr>
            <a:endParaRPr lang="en-US" sz="1000" b="0" dirty="0">
              <a:solidFill>
                <a:srgbClr val="191919"/>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05-12Nov20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85928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FCC FNPRM 5.9 GHz</a:t>
            </a:r>
            <a:endParaRPr lang="en-US" sz="2400" dirty="0"/>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b="1" dirty="0">
                <a:solidFill>
                  <a:srgbClr val="333333"/>
                </a:solidFill>
                <a:effectLst/>
                <a:ea typeface="Times New Roman" panose="02020603050405020304" pitchFamily="18" charset="0"/>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05-12Nov20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812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6 GHz</a:t>
            </a:r>
            <a:endParaRPr lang="en-US" sz="2400" dirty="0"/>
          </a:p>
        </p:txBody>
      </p:sp>
      <p:sp>
        <p:nvSpPr>
          <p:cNvPr id="3" name="Content Placeholder 2"/>
          <p:cNvSpPr>
            <a:spLocks noGrp="1"/>
          </p:cNvSpPr>
          <p:nvPr>
            <p:ph idx="1"/>
          </p:nvPr>
        </p:nvSpPr>
        <p:spPr>
          <a:xfrm>
            <a:off x="698889" y="942973"/>
            <a:ext cx="7987911" cy="5532439"/>
          </a:xfrm>
        </p:spPr>
        <p:txBody>
          <a:bodyPr/>
          <a:lstStyle/>
          <a:p>
            <a:pPr>
              <a:buFont typeface="Arial" panose="020B0604020202020204" pitchFamily="34" charset="0"/>
              <a:buChar char="•"/>
            </a:pPr>
            <a:r>
              <a:rPr lang="en-US" sz="1800" dirty="0"/>
              <a:t>Any news on 1</a:t>
            </a:r>
            <a:r>
              <a:rPr lang="en-US" sz="1800" baseline="30000" dirty="0"/>
              <a:t>st</a:t>
            </a:r>
            <a:r>
              <a:rPr lang="en-US" sz="1800" dirty="0"/>
              <a:t> circuit court of appeals? </a:t>
            </a:r>
          </a:p>
          <a:p>
            <a:pPr lvl="1">
              <a:spcBef>
                <a:spcPts val="0"/>
              </a:spcBef>
              <a:buFont typeface="Arial" panose="020B0604020202020204" pitchFamily="34" charset="0"/>
              <a:buChar char="•"/>
            </a:pPr>
            <a:r>
              <a:rPr lang="en-US" sz="1400" dirty="0"/>
              <a:t>As reported, they denied motions to the stay and denied motions to expedite, so now there is basically no more clock to get to done.  So now this extends to get it finished to months +.</a:t>
            </a:r>
          </a:p>
          <a:p>
            <a:pPr>
              <a:buFont typeface="Arial" panose="020B0604020202020204" pitchFamily="34" charset="0"/>
              <a:buChar char="•"/>
            </a:pPr>
            <a:r>
              <a:rPr lang="en-US" sz="1800" dirty="0"/>
              <a:t>Multi-stake holder group (MSG) on 6GHz and what happens in the band.  </a:t>
            </a:r>
          </a:p>
          <a:p>
            <a:pPr lvl="1">
              <a:buFont typeface="Arial" panose="020B0604020202020204" pitchFamily="34" charset="0"/>
              <a:buChar char="•"/>
            </a:pPr>
            <a:r>
              <a:rPr lang="en-US" sz="1400" dirty="0"/>
              <a:t>The MSG site is not public but open to any interested party that wants to join in, </a:t>
            </a:r>
            <a:r>
              <a:rPr lang="en-US" sz="1400" i="1" u="sng" dirty="0"/>
              <a:t>you do have to register and apply.</a:t>
            </a:r>
            <a:r>
              <a:rPr lang="en-US" sz="1400" dirty="0"/>
              <a:t>  Was renamed to the “6GHz M.S. Committee”.</a:t>
            </a:r>
          </a:p>
          <a:p>
            <a:pPr lvl="1">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1">
              <a:spcBef>
                <a:spcPts val="0"/>
              </a:spcBef>
              <a:buFont typeface="Arial" panose="020B0604020202020204" pitchFamily="34" charset="0"/>
              <a:buChar char="•"/>
            </a:pPr>
            <a:r>
              <a:rPr lang="en-US" sz="1400" dirty="0"/>
              <a:t>From original organization meeting: </a:t>
            </a:r>
          </a:p>
          <a:p>
            <a:pPr lvl="2">
              <a:spcBef>
                <a:spcPts val="0"/>
              </a:spcBef>
              <a:buFont typeface="Arial" panose="020B0604020202020204" pitchFamily="34" charset="0"/>
              <a:buChar char="•"/>
            </a:pPr>
            <a:r>
              <a:rPr lang="en-US" sz="1400" dirty="0"/>
              <a:t>Work stream 1 - interference protection and resolution (</a:t>
            </a:r>
            <a:r>
              <a:rPr lang="en-US" sz="1400" dirty="0" err="1"/>
              <a:t>CableLabs</a:t>
            </a:r>
            <a:r>
              <a:rPr lang="en-US" sz="1400" dirty="0"/>
              <a:t>, EPRI, Lake </a:t>
            </a:r>
            <a:r>
              <a:rPr lang="en-US" sz="1400" dirty="0" err="1"/>
              <a:t>Cty</a:t>
            </a:r>
            <a:r>
              <a:rPr lang="en-US" sz="1400" dirty="0"/>
              <a:t>, APCO)</a:t>
            </a:r>
          </a:p>
          <a:p>
            <a:pPr lvl="2">
              <a:spcBef>
                <a:spcPts val="0"/>
              </a:spcBef>
              <a:buFont typeface="Arial" panose="020B0604020202020204" pitchFamily="34" charset="0"/>
              <a:buChar char="•"/>
            </a:pPr>
            <a:r>
              <a:rPr lang="en-US" sz="1400" dirty="0"/>
              <a:t>Work stream 2 - correct incumbent data (ULS) (</a:t>
            </a:r>
            <a:r>
              <a:rPr lang="en-US" sz="1400" dirty="0" err="1"/>
              <a:t>Comsearch</a:t>
            </a:r>
            <a:r>
              <a:rPr lang="en-US" sz="1400" dirty="0"/>
              <a:t>, APCO) </a:t>
            </a:r>
          </a:p>
          <a:p>
            <a:pPr lvl="2">
              <a:spcBef>
                <a:spcPts val="0"/>
              </a:spcBef>
              <a:buFont typeface="Arial" panose="020B0604020202020204" pitchFamily="34" charset="0"/>
              <a:buChar char="•"/>
            </a:pPr>
            <a:r>
              <a:rPr lang="en-US" sz="1400" dirty="0"/>
              <a:t>Work stream 3 - AFC and how it provides protection, etc. (Charter, Google, UTC)</a:t>
            </a:r>
          </a:p>
          <a:p>
            <a:pPr lvl="1">
              <a:spcBef>
                <a:spcPts val="0"/>
              </a:spcBef>
              <a:buFont typeface="Arial" panose="020B0604020202020204" pitchFamily="34" charset="0"/>
              <a:buChar char="•"/>
            </a:pPr>
            <a:r>
              <a:rPr lang="en-US" sz="1400" dirty="0"/>
              <a:t>Overall Co-chairs:  NPSTC, UTC, WFA, WISPA</a:t>
            </a:r>
          </a:p>
          <a:p>
            <a:pPr>
              <a:spcBef>
                <a:spcPts val="0"/>
              </a:spcBef>
              <a:buFont typeface="Arial" panose="020B0604020202020204" pitchFamily="34" charset="0"/>
              <a:buChar char="•"/>
            </a:pPr>
            <a:r>
              <a:rPr lang="en-US" sz="1800" dirty="0"/>
              <a:t>Last MSG meeting – 30Oct20 (last week)</a:t>
            </a:r>
          </a:p>
          <a:p>
            <a:pPr lvl="1">
              <a:spcBef>
                <a:spcPts val="0"/>
              </a:spcBef>
              <a:buFont typeface="Arial" panose="020B0604020202020204" pitchFamily="34" charset="0"/>
              <a:buChar char="•"/>
            </a:pPr>
            <a:r>
              <a:rPr lang="en-US" sz="1600" dirty="0">
                <a:ea typeface="SimSun" panose="02010600030101010101" pitchFamily="2" charset="-122"/>
              </a:rPr>
              <a:t>Anything on a 4</a:t>
            </a:r>
            <a:r>
              <a:rPr lang="en-US" sz="1600" baseline="30000" dirty="0">
                <a:ea typeface="SimSun" panose="02010600030101010101" pitchFamily="2" charset="-122"/>
              </a:rPr>
              <a:t>th</a:t>
            </a:r>
            <a:r>
              <a:rPr lang="en-US" sz="1600" dirty="0">
                <a:ea typeface="SimSun" panose="02010600030101010101" pitchFamily="2" charset="-122"/>
              </a:rPr>
              <a:t> work stream? </a:t>
            </a:r>
          </a:p>
          <a:p>
            <a:pPr lvl="1">
              <a:spcBef>
                <a:spcPts val="0"/>
              </a:spcBef>
              <a:buFont typeface="Arial" panose="020B0604020202020204" pitchFamily="34" charset="0"/>
              <a:buChar char="•"/>
            </a:pPr>
            <a:r>
              <a:rPr lang="en-US" sz="1600" dirty="0">
                <a:ea typeface="SimSun" panose="02010600030101010101" pitchFamily="2" charset="-122"/>
              </a:rPr>
              <a:t>Anything on a 5</a:t>
            </a:r>
            <a:r>
              <a:rPr lang="en-US" sz="1600" baseline="30000" dirty="0">
                <a:ea typeface="SimSun" panose="02010600030101010101" pitchFamily="2" charset="-122"/>
              </a:rPr>
              <a:t>th</a:t>
            </a:r>
            <a:r>
              <a:rPr lang="en-US" sz="1600" dirty="0">
                <a:ea typeface="SimSun" panose="02010600030101010101" pitchFamily="2" charset="-122"/>
              </a:rPr>
              <a:t> work stream? </a:t>
            </a:r>
            <a:endParaRPr lang="en-US" sz="16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Next MSG meeting – ________  </a:t>
            </a:r>
          </a:p>
          <a:p>
            <a:pPr>
              <a:spcBef>
                <a:spcPts val="0"/>
              </a:spcBef>
              <a:buFont typeface="Arial" panose="020B0604020202020204" pitchFamily="34" charset="0"/>
              <a:buChar char="•"/>
            </a:pPr>
            <a:endParaRPr lang="en-US" sz="1800" b="0" dirty="0"/>
          </a:p>
          <a:p>
            <a:pPr lvl="1">
              <a:spcBef>
                <a:spcPts val="0"/>
              </a:spcBef>
              <a:buFont typeface="Arial" panose="020B0604020202020204" pitchFamily="34" charset="0"/>
              <a:buChar char="•"/>
            </a:pPr>
            <a:endParaRPr lang="en-US" sz="1400" b="0" dirty="0"/>
          </a:p>
          <a:p>
            <a:pPr marL="0" indent="0">
              <a:spcBef>
                <a:spcPts val="0"/>
              </a:spcBef>
            </a:pPr>
            <a:endParaRPr lang="en-US" sz="1800" b="0" dirty="0"/>
          </a:p>
          <a:p>
            <a:pPr marL="0" indent="0">
              <a:spcBef>
                <a:spcPts val="0"/>
              </a:spcBef>
            </a:pPr>
            <a:endParaRPr lang="en-US" sz="2000" dirty="0"/>
          </a:p>
          <a:p>
            <a:pPr marL="457200" lvl="1" indent="0"/>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05-12Nov20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0070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r>
              <a:rPr lang="en-US" sz="1800" b="1" dirty="0">
                <a:solidFill>
                  <a:srgbClr val="333333"/>
                </a:solidFill>
                <a:effectLst/>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b="1" dirty="0">
                <a:solidFill>
                  <a:srgbClr val="333333"/>
                </a:solidFill>
                <a:effectLst/>
                <a:ea typeface="Times New Roman" panose="02020603050405020304" pitchFamily="18" charset="0"/>
              </a:rPr>
              <a:t> </a:t>
            </a:r>
            <a:endParaRPr lang="en-US" sz="1600" dirty="0">
              <a:effectLst/>
              <a:ea typeface="Calibri" panose="020F0502020204030204" pitchFamily="34" charset="0"/>
              <a:cs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05-12Nov20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528931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400" dirty="0"/>
              <a:t>Actions / AOB / Recess</a:t>
            </a:r>
            <a:endParaRPr lang="en-US" sz="2400" dirty="0"/>
          </a:p>
        </p:txBody>
      </p:sp>
      <p:sp>
        <p:nvSpPr>
          <p:cNvPr id="3" name="Content Placeholder 2"/>
          <p:cNvSpPr>
            <a:spLocks noGrp="1"/>
          </p:cNvSpPr>
          <p:nvPr>
            <p:ph idx="1"/>
          </p:nvPr>
        </p:nvSpPr>
        <p:spPr>
          <a:xfrm>
            <a:off x="533400" y="1265047"/>
            <a:ext cx="8150031" cy="5210365"/>
          </a:xfrm>
        </p:spPr>
        <p:txBody>
          <a:bodyPr/>
          <a:lstStyle/>
          <a:p>
            <a:pPr>
              <a:buFont typeface="Arial" panose="020B0604020202020204" pitchFamily="34" charset="0"/>
              <a:buChar char="•"/>
            </a:pPr>
            <a:r>
              <a:rPr lang="en-US" altLang="en-US" sz="2000" dirty="0"/>
              <a:t>Actions required: </a:t>
            </a:r>
          </a:p>
          <a:p>
            <a:pPr marL="285750" indent="-285750">
              <a:buClr>
                <a:srgbClr val="00B0F0"/>
              </a:buClr>
              <a:buFont typeface="Wingdings" panose="05000000000000000000" pitchFamily="2" charset="2"/>
              <a:buChar char="q"/>
            </a:pPr>
            <a:r>
              <a:rPr lang="en-US" sz="1800" dirty="0">
                <a:solidFill>
                  <a:srgbClr val="00B0F0"/>
                </a:solidFill>
              </a:rPr>
              <a:t> </a:t>
            </a:r>
          </a:p>
          <a:p>
            <a:pPr marL="285750" indent="-285750">
              <a:buClr>
                <a:srgbClr val="00B0F0"/>
              </a:buClr>
              <a:buFont typeface="Wingdings" panose="05000000000000000000" pitchFamily="2" charset="2"/>
              <a:buChar char="q"/>
            </a:pPr>
            <a:r>
              <a:rPr lang="en-US" sz="1800" dirty="0">
                <a:solidFill>
                  <a:srgbClr val="00B0F0"/>
                </a:solidFill>
              </a:rPr>
              <a:t> </a:t>
            </a:r>
          </a:p>
          <a:p>
            <a:pPr>
              <a:buClr>
                <a:srgbClr val="00B0F0"/>
              </a:buClr>
              <a:buFont typeface="Wingdings" panose="05000000000000000000" pitchFamily="2" charset="2"/>
              <a:buChar char="q"/>
            </a:pPr>
            <a:endParaRPr lang="en-US" altLang="en-US" sz="2000" dirty="0"/>
          </a:p>
          <a:p>
            <a:pPr>
              <a:buFont typeface="Arial" panose="020B0604020202020204" pitchFamily="34" charset="0"/>
              <a:buChar char="•"/>
            </a:pPr>
            <a:endParaRPr lang="en-US" altLang="en-US" sz="20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AOB before recess to next Thursday, 12Nov20?</a:t>
            </a:r>
          </a:p>
          <a:p>
            <a:pPr lvl="1">
              <a:buFont typeface="Arial" panose="020B0604020202020204" pitchFamily="34" charset="0"/>
              <a:buChar char="•"/>
            </a:pPr>
            <a:r>
              <a:rPr lang="en-US" altLang="en-US" sz="1800" dirty="0">
                <a:solidFill>
                  <a:schemeClr val="bg1">
                    <a:lumMod val="75000"/>
                  </a:schemeClr>
                </a:solidFill>
              </a:rPr>
              <a:t> None</a:t>
            </a:r>
          </a:p>
          <a:p>
            <a:pPr lvl="1">
              <a:buFont typeface="Arial" panose="020B0604020202020204" pitchFamily="34" charset="0"/>
              <a:buChar char="•"/>
            </a:pPr>
            <a:r>
              <a:rPr lang="en-US" altLang="en-US" sz="1600" dirty="0">
                <a:solidFill>
                  <a:schemeClr val="tx1"/>
                </a:solidFill>
              </a:rPr>
              <a:t> </a:t>
            </a:r>
          </a:p>
          <a:p>
            <a:pPr lvl="1">
              <a:buFont typeface="Arial" panose="020B0604020202020204" pitchFamily="34" charset="0"/>
              <a:buChar char="•"/>
            </a:pPr>
            <a:endParaRPr lang="en-US" altLang="en-US" sz="1600" dirty="0">
              <a:solidFill>
                <a:schemeClr val="tx1"/>
              </a:solidFill>
            </a:endParaRPr>
          </a:p>
          <a:p>
            <a:pPr lvl="2">
              <a:buFont typeface="Arial" panose="020B0604020202020204" pitchFamily="34" charset="0"/>
              <a:buChar char="•"/>
            </a:pPr>
            <a:endParaRPr lang="en-US" altLang="en-US" dirty="0"/>
          </a:p>
          <a:p>
            <a:pPr>
              <a:buFont typeface="Arial" panose="020B0604020202020204" pitchFamily="34" charset="0"/>
              <a:buChar char="•"/>
            </a:pPr>
            <a:r>
              <a:rPr lang="en-US" sz="2000" b="0" dirty="0">
                <a:solidFill>
                  <a:schemeClr val="tx1"/>
                </a:solidFill>
              </a:rPr>
              <a:t>Present on-line today:  ___  and voters on-line:  ___ </a:t>
            </a:r>
          </a:p>
          <a:p>
            <a:pPr>
              <a:buFont typeface="Arial" panose="020B0604020202020204" pitchFamily="34" charset="0"/>
              <a:buChar char="•"/>
            </a:pPr>
            <a:r>
              <a:rPr lang="en-US" altLang="en-US" sz="2000" dirty="0">
                <a:solidFill>
                  <a:schemeClr val="tx1"/>
                </a:solidFill>
              </a:rPr>
              <a:t>Recessed at 15</a:t>
            </a:r>
            <a:r>
              <a:rPr lang="en-US" altLang="en-US" sz="2000" dirty="0">
                <a:solidFill>
                  <a:schemeClr val="tx1"/>
                </a:solidFill>
                <a:sym typeface="Wingdings" panose="05000000000000000000" pitchFamily="2" charset="2"/>
              </a:rPr>
              <a:t>:________________</a:t>
            </a:r>
            <a:r>
              <a:rPr lang="en-US" altLang="en-US" sz="2000" dirty="0">
                <a:solidFill>
                  <a:schemeClr val="tx1"/>
                </a:solidFill>
              </a:rPr>
              <a:t> until Thursday 12Nov20, 15:00et</a:t>
            </a:r>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05-12Nov20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06057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47 (7 on LMSC)</a:t>
            </a:r>
            <a:r>
              <a:rPr lang="en-US" altLang="en-US" sz="1800" dirty="0">
                <a:solidFill>
                  <a:schemeClr val="tx1"/>
                </a:solidFill>
              </a:rPr>
              <a:t>;  Aspirant members: 19</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05-12Nov20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1244"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1245"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2</a:t>
            </a:r>
            <a:r>
              <a:rPr lang="en-US" altLang="en-US" sz="2400" baseline="30000" dirty="0"/>
              <a:t>nd</a:t>
            </a:r>
            <a:r>
              <a:rPr lang="en-US" altLang="en-US" sz="2400" dirty="0"/>
              <a:t> - Thursday </a:t>
            </a:r>
            <a:r>
              <a:rPr lang="en-US" altLang="en-US" sz="2000" dirty="0"/>
              <a:t>(12Nov20) </a:t>
            </a:r>
            <a:r>
              <a:rPr lang="en-US" altLang="en-US" sz="2400" dirty="0"/>
              <a:t>Agenda</a:t>
            </a:r>
            <a:endParaRPr lang="en-US" sz="2400" dirty="0"/>
          </a:p>
        </p:txBody>
      </p:sp>
      <p:sp>
        <p:nvSpPr>
          <p:cNvPr id="3" name="Content Placeholder 2"/>
          <p:cNvSpPr>
            <a:spLocks noGrp="1"/>
          </p:cNvSpPr>
          <p:nvPr>
            <p:ph idx="1"/>
          </p:nvPr>
        </p:nvSpPr>
        <p:spPr>
          <a:xfrm>
            <a:off x="685800" y="1066799"/>
            <a:ext cx="8458200" cy="5408613"/>
          </a:xfrm>
        </p:spPr>
        <p:txBody>
          <a:bodyPr/>
          <a:lstStyle/>
          <a:p>
            <a:pPr>
              <a:buFont typeface="Arial" panose="020B0604020202020204" pitchFamily="34" charset="0"/>
              <a:buChar char="•"/>
            </a:pPr>
            <a:r>
              <a:rPr lang="en-US" altLang="en-US" sz="1800" dirty="0"/>
              <a:t>Reminder we are still under all IEEE policies as shown last Thursday (05Nov20)</a:t>
            </a:r>
          </a:p>
          <a:p>
            <a:pPr lvl="1">
              <a:spcBef>
                <a:spcPts val="0"/>
              </a:spcBef>
              <a:buFont typeface="Arial" panose="020B0604020202020204" pitchFamily="34" charset="0"/>
              <a:buChar char="•"/>
            </a:pPr>
            <a:r>
              <a:rPr lang="en-US" altLang="en-US" sz="1800" dirty="0">
                <a:solidFill>
                  <a:schemeClr val="tx1"/>
                </a:solidFill>
              </a:rPr>
              <a:t>IMAT-Attendance server is open</a:t>
            </a:r>
          </a:p>
          <a:p>
            <a:pPr lvl="1">
              <a:buFont typeface="Arial" panose="020B0604020202020204" pitchFamily="34" charset="0"/>
              <a:buChar char="•"/>
            </a:pPr>
            <a:r>
              <a:rPr lang="en-US" altLang="en-US" sz="1600" dirty="0"/>
              <a:t>Remember to state your name, affiliation, employer and/or clients first time you speak.</a:t>
            </a:r>
          </a:p>
          <a:p>
            <a:pPr lvl="1">
              <a:buFont typeface="Arial" panose="020B0604020202020204" pitchFamily="34" charset="0"/>
              <a:buChar char="•"/>
            </a:pPr>
            <a:r>
              <a:rPr lang="en-US" altLang="en-US" sz="1800" dirty="0"/>
              <a:t>Someone to take a few notes:  ____</a:t>
            </a:r>
            <a:endParaRPr lang="en-US" altLang="en-US" sz="1800" dirty="0">
              <a:solidFill>
                <a:schemeClr val="bg1">
                  <a:lumMod val="65000"/>
                </a:schemeClr>
              </a:solidFill>
            </a:endParaRPr>
          </a:p>
          <a:p>
            <a:pPr lvl="1">
              <a:buFont typeface="Arial" panose="020B0604020202020204" pitchFamily="34" charset="0"/>
              <a:buChar char="•"/>
            </a:pPr>
            <a:r>
              <a:rPr lang="en-US" altLang="en-US" sz="1800" b="1" u="sng" dirty="0">
                <a:solidFill>
                  <a:schemeClr val="tx1"/>
                </a:solidFill>
              </a:rPr>
              <a:t>Attendance and request queue in chat window, Stuart K </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Items from last week or new</a:t>
            </a:r>
          </a:p>
          <a:p>
            <a:pPr lvl="1">
              <a:spcBef>
                <a:spcPts val="0"/>
              </a:spcBef>
              <a:buFont typeface="Arial" panose="020B0604020202020204" pitchFamily="34" charset="0"/>
              <a:buChar char="•"/>
            </a:pPr>
            <a:r>
              <a:rPr lang="en-US" altLang="en-US" sz="1800" dirty="0">
                <a:solidFill>
                  <a:schemeClr val="tx1"/>
                </a:solidFill>
              </a:rPr>
              <a:t>EU Items (both weeks)</a:t>
            </a:r>
          </a:p>
          <a:p>
            <a:pPr lvl="1">
              <a:spcBef>
                <a:spcPts val="0"/>
              </a:spcBef>
              <a:buFont typeface="Arial" panose="020B0604020202020204" pitchFamily="34" charset="0"/>
              <a:buChar char="•"/>
            </a:pPr>
            <a:r>
              <a:rPr lang="en-US" altLang="en-US" sz="1800" dirty="0">
                <a:solidFill>
                  <a:schemeClr val="tx1"/>
                </a:solidFill>
              </a:rPr>
              <a:t>Other Regions Items (both weeks)</a:t>
            </a:r>
          </a:p>
          <a:p>
            <a:pPr lvl="1">
              <a:spcBef>
                <a:spcPts val="0"/>
              </a:spcBef>
              <a:buFont typeface="Arial" panose="020B0604020202020204" pitchFamily="34" charset="0"/>
              <a:buChar char="•"/>
            </a:pPr>
            <a:r>
              <a:rPr lang="en-US" altLang="en-US" sz="1800" dirty="0">
                <a:solidFill>
                  <a:schemeClr val="tx1"/>
                </a:solidFill>
              </a:rPr>
              <a:t>ITU-R Items (both weeks) </a:t>
            </a:r>
          </a:p>
          <a:p>
            <a:pPr lvl="1">
              <a:spcBef>
                <a:spcPts val="0"/>
              </a:spcBef>
              <a:buFont typeface="Arial" panose="020B0604020202020204" pitchFamily="34" charset="0"/>
              <a:buChar char="•"/>
            </a:pPr>
            <a:r>
              <a:rPr lang="en-US" altLang="en-US" sz="1800" dirty="0">
                <a:solidFill>
                  <a:schemeClr val="tx1"/>
                </a:solidFill>
              </a:rPr>
              <a:t>FCC FNPRM on 5.9GHz (both weeks)</a:t>
            </a:r>
          </a:p>
          <a:p>
            <a:pPr lvl="1">
              <a:spcBef>
                <a:spcPts val="0"/>
              </a:spcBef>
              <a:buFont typeface="Arial" panose="020B0604020202020204" pitchFamily="34" charset="0"/>
              <a:buChar char="•"/>
            </a:pPr>
            <a:r>
              <a:rPr lang="en-US" altLang="en-US" sz="1800" dirty="0">
                <a:solidFill>
                  <a:schemeClr val="tx1"/>
                </a:solidFill>
              </a:rPr>
              <a:t>General Discussion Items</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Actions Required</a:t>
            </a:r>
          </a:p>
          <a:p>
            <a:pPr>
              <a:spcBef>
                <a:spcPts val="0"/>
              </a:spcBef>
              <a:buFont typeface="Arial" panose="020B0604020202020204" pitchFamily="34" charset="0"/>
              <a:buChar char="•"/>
            </a:pPr>
            <a:r>
              <a:rPr lang="en-US" altLang="en-US" sz="1800" dirty="0"/>
              <a:t>AOB</a:t>
            </a:r>
          </a:p>
          <a:p>
            <a:pPr>
              <a:spcBef>
                <a:spcPts val="0"/>
              </a:spcBef>
              <a:buFont typeface="Arial" panose="020B0604020202020204" pitchFamily="34" charset="0"/>
              <a:buChar char="•"/>
            </a:pPr>
            <a:r>
              <a:rPr lang="en-US" altLang="en-US" sz="1800" dirty="0"/>
              <a:t>Adjourn</a:t>
            </a: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05-12Nov20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81201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&lt;ojeu&gt;</a:t>
            </a:r>
            <a:r>
              <a:rPr lang="en-US" altLang="en-US" sz="1400" b="0" dirty="0"/>
              <a:t>   </a:t>
            </a:r>
            <a:r>
              <a:rPr lang="en-US" altLang="en-US" sz="1400" b="0" dirty="0">
                <a:hlinkClick r:id="rId4"/>
              </a:rPr>
              <a:t>&lt;HStds&gt;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call/meeting #108, 7-11Dec20</a:t>
            </a:r>
          </a:p>
          <a:p>
            <a:pPr lvl="1">
              <a:spcBef>
                <a:spcPts val="0"/>
              </a:spcBef>
              <a:buFont typeface="Arial" panose="020B0604020202020204" pitchFamily="34" charset="0"/>
              <a:buChar char="•"/>
            </a:pPr>
            <a:r>
              <a:rPr lang="en-US" sz="1600" b="0" i="0" u="none" strike="noStrike" dirty="0">
                <a:solidFill>
                  <a:schemeClr val="bg1">
                    <a:lumMod val="75000"/>
                  </a:schemeClr>
                </a:solidFill>
                <a:effectLst/>
              </a:rPr>
              <a:t> nothing to share today</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  </a:t>
            </a:r>
          </a:p>
          <a:p>
            <a:pPr marL="457200" lvl="1" indent="0">
              <a:spcBef>
                <a:spcPts val="0"/>
              </a:spcBef>
            </a:pPr>
            <a:r>
              <a:rPr lang="en-US" sz="1400" dirty="0">
                <a:solidFill>
                  <a:schemeClr val="tx1"/>
                </a:solidFill>
              </a:rPr>
              <a:t> </a:t>
            </a: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6"/>
              </a:rPr>
              <a:t>&lt;ERM&gt;</a:t>
            </a:r>
            <a:r>
              <a:rPr lang="en-US" sz="1600" b="0" dirty="0"/>
              <a:t> </a:t>
            </a:r>
            <a:r>
              <a:rPr lang="en-US" sz="1600" dirty="0">
                <a:solidFill>
                  <a:schemeClr val="tx1"/>
                </a:solidFill>
              </a:rPr>
              <a:t>next meeting #72,  03-06 Nov20  (last week) 			(#73,  23-26Feb21)</a:t>
            </a:r>
            <a:endParaRPr lang="en-US" sz="1600" b="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to share today</a:t>
            </a:r>
          </a:p>
          <a:p>
            <a:pPr lvl="1">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7"/>
              </a:rPr>
              <a:t>&lt;TG-11&gt;</a:t>
            </a:r>
            <a:r>
              <a:rPr lang="en-US" altLang="en-US" sz="1600" b="0" dirty="0"/>
              <a:t>  </a:t>
            </a:r>
            <a:r>
              <a:rPr lang="en-US" sz="1600" dirty="0">
                <a:solidFill>
                  <a:schemeClr val="tx1"/>
                </a:solidFill>
              </a:rPr>
              <a:t>next  call, n/a</a:t>
            </a:r>
          </a:p>
          <a:p>
            <a:pPr lvl="1">
              <a:spcBef>
                <a:spcPts val="0"/>
              </a:spcBef>
              <a:buFont typeface="Arial" panose="020B0604020202020204" pitchFamily="34" charset="0"/>
              <a:buChar char="•"/>
            </a:pPr>
            <a:r>
              <a:rPr lang="en-US" sz="1600" dirty="0">
                <a:solidFill>
                  <a:schemeClr val="tx1"/>
                </a:solidFill>
              </a:rPr>
              <a:t>nothing to share today</a:t>
            </a:r>
            <a:endParaRPr lang="en-US" sz="1600" b="0" u="none" strike="noStrike" dirty="0">
              <a:solidFill>
                <a:srgbClr val="000000"/>
              </a:solidFill>
              <a:effectLs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05-12Nov20</a:t>
            </a:r>
            <a:endParaRPr lang="en-GB" dirty="0"/>
          </a:p>
        </p:txBody>
      </p:sp>
    </p:spTree>
    <p:extLst>
      <p:ext uri="{BB962C8B-B14F-4D97-AF65-F5344CB8AC3E}">
        <p14:creationId xmlns:p14="http://schemas.microsoft.com/office/powerpoint/2010/main" val="6645188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720213" y="1142715"/>
            <a:ext cx="8378520" cy="5219040"/>
          </a:xfrm>
        </p:spPr>
        <p:txBody>
          <a:bodyPr/>
          <a:lstStyle/>
          <a:p>
            <a:pPr>
              <a:buFont typeface="Arial" panose="020B0604020202020204" pitchFamily="34" charset="0"/>
              <a:buChar char="•"/>
            </a:pPr>
            <a:r>
              <a:rPr lang="en-US" sz="1600" dirty="0">
                <a:solidFill>
                  <a:schemeClr val="tx1"/>
                </a:solidFill>
              </a:rPr>
              <a:t>CEPT – </a:t>
            </a:r>
            <a:r>
              <a:rPr lang="en-US" sz="1600" dirty="0">
                <a:solidFill>
                  <a:schemeClr val="tx1"/>
                </a:solidFill>
                <a:hlinkClick r:id="rId3"/>
              </a:rPr>
              <a:t>&lt;ECC&gt;</a:t>
            </a:r>
            <a:r>
              <a:rPr lang="en-US" sz="1600" dirty="0">
                <a:solidFill>
                  <a:schemeClr val="tx1"/>
                </a:solidFill>
              </a:rPr>
              <a:t> (themselves) next call,  #54 Plenary, 16-20Nov20	(#55, 02-05Mar21)</a:t>
            </a:r>
            <a:endParaRPr lang="en-US" sz="1600" u="sng" dirty="0">
              <a:solidFill>
                <a:schemeClr val="tx1"/>
              </a:solidFill>
            </a:endParaRPr>
          </a:p>
          <a:p>
            <a:pPr>
              <a:buFont typeface="Arial" panose="020B0604020202020204" pitchFamily="34" charset="0"/>
              <a:buChar char="•"/>
            </a:pPr>
            <a:r>
              <a:rPr lang="en-US" sz="1600" u="sng" dirty="0">
                <a:solidFill>
                  <a:schemeClr val="tx1"/>
                </a:solidFill>
              </a:rPr>
              <a:t>All paths are heading to be done before RSC (EC votes included) 10Dec20, with final decisions.  This is to make standards in the OJEU in April 2021. </a:t>
            </a:r>
          </a:p>
          <a:p>
            <a:pPr>
              <a:buFont typeface="Arial" panose="020B0604020202020204" pitchFamily="34" charset="0"/>
              <a:buChar char="•"/>
            </a:pPr>
            <a:r>
              <a:rPr lang="en-US" sz="1600" dirty="0">
                <a:solidFill>
                  <a:schemeClr val="tx1"/>
                </a:solidFill>
              </a:rPr>
              <a:t>CEPT – ECC </a:t>
            </a:r>
            <a:r>
              <a:rPr lang="en-US" altLang="en-US" sz="1600" b="0" dirty="0">
                <a:hlinkClick r:id="rId4"/>
              </a:rPr>
              <a:t>&lt;WGSE&gt;</a:t>
            </a:r>
            <a:r>
              <a:rPr lang="en-US" altLang="en-US" sz="1600" b="0" dirty="0"/>
              <a:t> </a:t>
            </a:r>
            <a:r>
              <a:rPr lang="en-US" altLang="en-US" sz="1600" dirty="0"/>
              <a:t>next call, meeting  </a:t>
            </a:r>
            <a:r>
              <a:rPr lang="en-US" sz="1600" dirty="0"/>
              <a:t>#87,  11-15 Jan 21 – where –tbd.</a:t>
            </a:r>
            <a:endParaRPr lang="en-US" sz="1600" dirty="0">
              <a:highlight>
                <a:srgbClr val="FFFF00"/>
              </a:highlight>
            </a:endParaRPr>
          </a:p>
          <a:p>
            <a:pPr lvl="1">
              <a:spcBef>
                <a:spcPts val="0"/>
              </a:spcBef>
              <a:buFont typeface="Arial" panose="020B0604020202020204" pitchFamily="34" charset="0"/>
              <a:buChar char="•"/>
            </a:pPr>
            <a:r>
              <a:rPr lang="en-US" sz="1200" dirty="0">
                <a:solidFill>
                  <a:schemeClr val="bg1">
                    <a:lumMod val="65000"/>
                  </a:schemeClr>
                </a:solidFill>
              </a:rPr>
              <a:t>Nothing to share</a:t>
            </a:r>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r>
              <a:rPr lang="en-US" sz="1600" dirty="0">
                <a:solidFill>
                  <a:schemeClr val="tx1"/>
                </a:solidFill>
              </a:rPr>
              <a:t>CEPT – ECC </a:t>
            </a:r>
            <a:r>
              <a:rPr lang="en-US" altLang="en-US" sz="1600" b="0" dirty="0">
                <a:hlinkClick r:id="rId5"/>
              </a:rPr>
              <a:t>&lt;SE45&gt;</a:t>
            </a:r>
            <a:r>
              <a:rPr lang="en-US" altLang="en-US" sz="1600" b="0" dirty="0"/>
              <a:t> </a:t>
            </a:r>
            <a:r>
              <a:rPr lang="en-US" altLang="en-US" sz="1600" dirty="0"/>
              <a:t>next call/meeting: none</a:t>
            </a:r>
          </a:p>
          <a:p>
            <a:pPr>
              <a:buFont typeface="Arial" panose="020B0604020202020204" pitchFamily="34" charset="0"/>
              <a:buChar char="•"/>
            </a:pPr>
            <a:r>
              <a:rPr lang="en-US" sz="1600" dirty="0">
                <a:solidFill>
                  <a:schemeClr val="tx1"/>
                </a:solidFill>
              </a:rPr>
              <a:t>CEPT – ECC </a:t>
            </a:r>
            <a:r>
              <a:rPr lang="en-US" altLang="en-US" sz="1600" b="0" dirty="0">
                <a:hlinkClick r:id="rId6"/>
              </a:rPr>
              <a:t>&lt;WGFM&gt;</a:t>
            </a:r>
            <a:r>
              <a:rPr lang="en-US" altLang="en-US" sz="1600" b="0" dirty="0"/>
              <a:t>  </a:t>
            </a:r>
            <a:r>
              <a:rPr lang="en-US" altLang="en-US" sz="1600" dirty="0">
                <a:solidFill>
                  <a:schemeClr val="tx1"/>
                </a:solidFill>
              </a:rPr>
              <a:t>next meeting #98, 8-12Feb21</a:t>
            </a:r>
            <a:endParaRPr lang="en-US" sz="1600" dirty="0"/>
          </a:p>
          <a:p>
            <a:pPr lvl="1">
              <a:spcBef>
                <a:spcPts val="0"/>
              </a:spcBef>
              <a:buFont typeface="Arial" panose="020B0604020202020204" pitchFamily="34" charset="0"/>
              <a:buChar char="•"/>
            </a:pPr>
            <a:r>
              <a:rPr lang="en-US" sz="1200" dirty="0">
                <a:solidFill>
                  <a:schemeClr val="tx1"/>
                </a:solidFill>
              </a:rPr>
              <a:t>nothing to share today  </a:t>
            </a: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7"/>
              </a:rPr>
              <a:t>&lt;FM57&gt;</a:t>
            </a:r>
            <a:r>
              <a:rPr lang="en-US" altLang="en-US" sz="1600" b="0" dirty="0"/>
              <a:t>  </a:t>
            </a:r>
            <a:r>
              <a:rPr lang="en-US" sz="1600" dirty="0"/>
              <a:t>#13 1</a:t>
            </a:r>
            <a:r>
              <a:rPr lang="en-US" sz="1600" dirty="0">
                <a:sym typeface="Wingdings" panose="05000000000000000000" pitchFamily="2" charset="2"/>
              </a:rPr>
              <a:t>8-21Jan21  						(Then 12-15Apr21)</a:t>
            </a:r>
            <a:endParaRPr lang="en-US" sz="1400" dirty="0">
              <a:sym typeface="Wingdings" panose="05000000000000000000" pitchFamily="2" charset="2"/>
            </a:endParaRPr>
          </a:p>
          <a:p>
            <a:pPr lvl="1">
              <a:buFont typeface="Arial" panose="020B0604020202020204" pitchFamily="34" charset="0"/>
              <a:buChar char="•"/>
            </a:pPr>
            <a:r>
              <a:rPr lang="en-US" sz="1600" dirty="0">
                <a:effectLst/>
                <a:ea typeface="Calibri" panose="020F0502020204030204" pitchFamily="34" charset="0"/>
              </a:rPr>
              <a:t> </a:t>
            </a:r>
          </a:p>
          <a:p>
            <a:pPr lvl="1">
              <a:buFont typeface="Arial" panose="020B0604020202020204" pitchFamily="34" charset="0"/>
              <a:buChar char="•"/>
            </a:pPr>
            <a:r>
              <a:rPr lang="en-US" sz="1600" dirty="0">
                <a:ea typeface="Calibri" panose="020F0502020204030204" pitchFamily="34" charset="0"/>
              </a:rPr>
              <a:t> </a:t>
            </a:r>
          </a:p>
          <a:p>
            <a:pPr lvl="1">
              <a:buFont typeface="Arial" panose="020B0604020202020204" pitchFamily="34" charset="0"/>
              <a:buChar char="•"/>
            </a:pPr>
            <a:r>
              <a:rPr lang="en-US" sz="1600" dirty="0">
                <a:effectLst/>
                <a:ea typeface="Calibri" panose="020F0502020204030204" pitchFamily="34" charset="0"/>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05-12Nov20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13285883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737931" y="615806"/>
            <a:ext cx="8271387" cy="5808785"/>
          </a:xfrm>
        </p:spPr>
        <p:txBody>
          <a:bodyPr/>
          <a:lstStyle/>
          <a:p>
            <a:pPr marL="800100" lvl="2">
              <a:spcBef>
                <a:spcPts val="0"/>
              </a:spcBef>
              <a:spcAft>
                <a:spcPts val="0"/>
              </a:spcAft>
              <a:buFont typeface="Arial" panose="020B0604020202020204" pitchFamily="34" charset="0"/>
              <a:buChar char="•"/>
            </a:pPr>
            <a:endParaRPr lang="en-US" sz="1000" dirty="0">
              <a:solidFill>
                <a:srgbClr val="000000"/>
              </a:solidFill>
              <a:effectLst/>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dirty="0">
              <a:solidFill>
                <a:schemeClr val="tx1"/>
              </a:solidFill>
              <a:effectLst/>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400" dirty="0">
                <a:solidFill>
                  <a:schemeClr val="bg1">
                    <a:lumMod val="65000"/>
                  </a:schemeClr>
                </a:solidFill>
              </a:rPr>
              <a:t>nothing to share today</a:t>
            </a:r>
          </a:p>
          <a:p>
            <a:pPr marL="0">
              <a:spcBef>
                <a:spcPts val="0"/>
              </a:spcBef>
              <a:spcAft>
                <a:spcPts val="0"/>
              </a:spcAft>
              <a:buFont typeface="Arial" panose="020B0604020202020204" pitchFamily="34" charset="0"/>
              <a:buChar char="•"/>
            </a:pPr>
            <a:endParaRPr lang="en-US" sz="1400" dirty="0">
              <a:hlinkClick r:id="rId3">
                <a:extLst>
                  <a:ext uri="{A12FA001-AC4F-418D-AE19-62706E023703}">
                    <ahyp:hlinkClr xmlns:ahyp="http://schemas.microsoft.com/office/drawing/2018/hyperlinkcolor" val="tx"/>
                  </a:ext>
                </a:extLst>
              </a:hlinkClick>
            </a:endParaRPr>
          </a:p>
          <a:p>
            <a:pPr marL="0">
              <a:spcBef>
                <a:spcPts val="0"/>
              </a:spcBef>
              <a:spcAft>
                <a:spcPts val="0"/>
              </a:spcAft>
              <a:buFont typeface="Arial" panose="020B0604020202020204" pitchFamily="34" charset="0"/>
              <a:buChar char="•"/>
            </a:pPr>
            <a:r>
              <a:rPr lang="en-US" sz="1400" dirty="0">
                <a:hlinkClick r:id="rId3">
                  <a:extLst>
                    <a:ext uri="{A12FA001-AC4F-418D-AE19-62706E023703}">
                      <ahyp:hlinkClr xmlns:ahyp="http://schemas.microsoft.com/office/drawing/2018/hyperlinkcolor" val="tx"/>
                    </a:ext>
                  </a:extLst>
                </a:hlinkClick>
              </a:rPr>
              <a:t> </a:t>
            </a:r>
          </a:p>
          <a:p>
            <a:pPr marL="0">
              <a:spcBef>
                <a:spcPts val="0"/>
              </a:spcBef>
              <a:spcAft>
                <a:spcPts val="0"/>
              </a:spcAft>
              <a:buFont typeface="Arial" panose="020B0604020202020204" pitchFamily="34" charset="0"/>
              <a:buChar char="•"/>
            </a:pPr>
            <a:r>
              <a:rPr lang="en-US" sz="1400" dirty="0">
                <a:hlinkClick r:id="rId3">
                  <a:extLst>
                    <a:ext uri="{A12FA001-AC4F-418D-AE19-62706E023703}">
                      <ahyp:hlinkClr xmlns:ahyp="http://schemas.microsoft.com/office/drawing/2018/hyperlinkcolor" val="tx"/>
                    </a:ext>
                  </a:extLst>
                </a:hlinkClick>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05-12Nov20</a:t>
            </a:r>
            <a:endParaRPr lang="en-GB" dirty="0"/>
          </a:p>
        </p:txBody>
      </p:sp>
    </p:spTree>
    <p:extLst>
      <p:ext uri="{BB962C8B-B14F-4D97-AF65-F5344CB8AC3E}">
        <p14:creationId xmlns:p14="http://schemas.microsoft.com/office/powerpoint/2010/main" val="14658098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1010418"/>
            <a:ext cx="8458200" cy="5463999"/>
          </a:xfrm>
        </p:spPr>
        <p:txBody>
          <a:bodyPr/>
          <a:lstStyle/>
          <a:p>
            <a:pPr marL="285750">
              <a:buFont typeface="Arial" panose="020B0604020202020204" pitchFamily="34" charset="0"/>
              <a:buChar char="•"/>
            </a:pPr>
            <a:r>
              <a:rPr lang="en-US" sz="1800" b="0" dirty="0">
                <a:solidFill>
                  <a:schemeClr val="tx1"/>
                </a:solidFill>
              </a:rPr>
              <a:t>  </a:t>
            </a:r>
          </a:p>
          <a:p>
            <a:pPr marL="285750">
              <a:buFont typeface="Arial" panose="020B0604020202020204" pitchFamily="34" charset="0"/>
              <a:buChar char="•"/>
            </a:pPr>
            <a:r>
              <a:rPr lang="en-US" sz="1800" b="0" dirty="0">
                <a:solidFill>
                  <a:schemeClr val="tx1"/>
                </a:solidFill>
              </a:rPr>
              <a:t> </a:t>
            </a:r>
            <a:endParaRPr lang="en-US" sz="1800" dirty="0">
              <a:solidFill>
                <a:schemeClr val="tx1"/>
              </a:solidFill>
            </a:endParaRPr>
          </a:p>
          <a:p>
            <a:pPr marL="685800" lvl="1">
              <a:spcBef>
                <a:spcPts val="0"/>
              </a:spcBef>
              <a:buFont typeface="Arial" panose="020B0604020202020204" pitchFamily="34" charset="0"/>
              <a:buChar char="•"/>
            </a:pPr>
            <a:endParaRPr lang="en-US" sz="1800" b="0" dirty="0">
              <a:solidFill>
                <a:schemeClr val="tx1"/>
              </a:solidFill>
            </a:endParaRPr>
          </a:p>
          <a:p>
            <a:pPr marL="285750">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r>
              <a:rPr lang="en-US" sz="1800" b="0" dirty="0">
                <a:solidFill>
                  <a:schemeClr val="tx1"/>
                </a:solidFill>
              </a:rPr>
              <a:t>WRC-23 agenda items (pick this up before General Discussion items)</a:t>
            </a:r>
          </a:p>
          <a:p>
            <a:pPr lvl="1">
              <a:spcBef>
                <a:spcPts val="0"/>
              </a:spcBef>
              <a:buFont typeface="Arial" panose="020B0604020202020204" pitchFamily="34" charset="0"/>
              <a:buChar char="•"/>
            </a:pPr>
            <a:r>
              <a:rPr lang="en-US" sz="1800" dirty="0">
                <a:solidFill>
                  <a:schemeClr val="tx1"/>
                </a:solidFill>
              </a:rPr>
              <a:t>With 18-20/0107, will spend some time to continue to ID the AIs of interest to IEEE 802,  to form viewpoints.</a:t>
            </a:r>
            <a:endParaRPr lang="en-US" sz="3200" dirty="0">
              <a:solidFill>
                <a:schemeClr val="tx1"/>
              </a:solidFill>
            </a:endParaRPr>
          </a:p>
          <a:p>
            <a:pPr lvl="1">
              <a:spcBef>
                <a:spcPts val="0"/>
              </a:spcBef>
              <a:buFont typeface="Arial" panose="020B0604020202020204" pitchFamily="34" charset="0"/>
              <a:buChar char="•"/>
            </a:pPr>
            <a:r>
              <a:rPr lang="en-US" sz="1400" dirty="0">
                <a:solidFill>
                  <a:srgbClr val="00B0F0"/>
                </a:solidFill>
                <a:hlinkClick r:id="rId3"/>
              </a:rPr>
              <a:t>https://mentor.ieee.org/802.18/dcn/20/18-20-0107-00-0000-res-811-wrc-19-wrc-23-agenda-items.docx</a:t>
            </a:r>
            <a:r>
              <a:rPr lang="en-US" sz="1400" dirty="0">
                <a:solidFill>
                  <a:srgbClr val="00B0F0"/>
                </a:solidFill>
              </a:rPr>
              <a:t> </a:t>
            </a:r>
          </a:p>
          <a:p>
            <a:pPr>
              <a:spcBef>
                <a:spcPts val="0"/>
              </a:spcBef>
              <a:buFont typeface="Arial" panose="020B0604020202020204" pitchFamily="34" charset="0"/>
              <a:buChar char="•"/>
            </a:pPr>
            <a:endParaRPr lang="en-US" sz="1800" u="sng" dirty="0">
              <a:solidFill>
                <a:schemeClr val="tx1"/>
              </a:solidFill>
            </a:endParaRPr>
          </a:p>
          <a:p>
            <a:pPr>
              <a:spcBef>
                <a:spcPts val="0"/>
              </a:spcBef>
              <a:buFont typeface="Arial" panose="020B0604020202020204" pitchFamily="34" charset="0"/>
              <a:buChar char="•"/>
            </a:pPr>
            <a:endParaRPr lang="en-US" sz="1800" u="sng" dirty="0">
              <a:solidFill>
                <a:schemeClr val="tx1"/>
              </a:solidFill>
            </a:endParaRPr>
          </a:p>
          <a:p>
            <a:pPr>
              <a:spcBef>
                <a:spcPts val="0"/>
              </a:spcBef>
              <a:buFont typeface="Arial" panose="020B0604020202020204" pitchFamily="34" charset="0"/>
              <a:buChar char="•"/>
            </a:pPr>
            <a:endParaRPr lang="en-US" sz="1800" u="sng" dirty="0">
              <a:solidFill>
                <a:schemeClr val="tx1"/>
              </a:solidFill>
            </a:endParaRPr>
          </a:p>
          <a:p>
            <a:pPr>
              <a:spcBef>
                <a:spcPts val="0"/>
              </a:spcBef>
              <a:buFont typeface="Arial" panose="020B0604020202020204" pitchFamily="34" charset="0"/>
              <a:buChar char="•"/>
            </a:pPr>
            <a:r>
              <a:rPr lang="en-US" sz="1600" b="0" u="sng" dirty="0">
                <a:solidFill>
                  <a:schemeClr val="tx1"/>
                </a:solidFill>
              </a:rPr>
              <a:t>APG</a:t>
            </a:r>
            <a:r>
              <a:rPr lang="en-US" sz="1600" u="sng" dirty="0">
                <a:solidFill>
                  <a:schemeClr val="tx1"/>
                </a:solidFill>
              </a:rPr>
              <a:t> </a:t>
            </a:r>
            <a:r>
              <a:rPr lang="en-US" sz="1600" b="0" dirty="0">
                <a:solidFill>
                  <a:schemeClr val="tx1"/>
                </a:solidFill>
              </a:rPr>
              <a:t>– WRC-23 prep - any feedback on 6GHz and 7GHz, 7025-7125MHz changes? </a:t>
            </a:r>
          </a:p>
          <a:p>
            <a:pPr lvl="1">
              <a:spcBef>
                <a:spcPts val="0"/>
              </a:spcBef>
              <a:buFont typeface="Arial" panose="020B0604020202020204" pitchFamily="34" charset="0"/>
              <a:buChar char="•"/>
            </a:pPr>
            <a:r>
              <a:rPr lang="en-US" sz="1600" b="1" u="sng" dirty="0">
                <a:solidFill>
                  <a:schemeClr val="tx1"/>
                </a:solidFill>
              </a:rPr>
              <a:t>Contributions are welcomed</a:t>
            </a:r>
            <a:r>
              <a:rPr lang="en-US" sz="1600" dirty="0">
                <a:solidFill>
                  <a:schemeClr val="tx1"/>
                </a:solidFill>
              </a:rPr>
              <a:t> and ne</a:t>
            </a:r>
            <a:r>
              <a:rPr lang="en-US" sz="1600" b="0" dirty="0">
                <a:solidFill>
                  <a:schemeClr val="tx1"/>
                </a:solidFill>
              </a:rPr>
              <a:t>xt meeting is in Ap</a:t>
            </a:r>
            <a:r>
              <a:rPr lang="en-US" sz="1600" dirty="0">
                <a:solidFill>
                  <a:schemeClr val="tx1"/>
                </a:solidFill>
              </a:rPr>
              <a:t>ril 2021. </a:t>
            </a:r>
          </a:p>
          <a:p>
            <a:pPr lvl="1">
              <a:spcBef>
                <a:spcPts val="0"/>
              </a:spcBef>
              <a:buFont typeface="Arial" panose="020B0604020202020204" pitchFamily="34" charset="0"/>
              <a:buChar char="•"/>
            </a:pPr>
            <a:r>
              <a:rPr lang="en-US" sz="1600" dirty="0">
                <a:solidFill>
                  <a:schemeClr val="tx1"/>
                </a:solidFill>
              </a:rPr>
              <a:t>IEEE 802 should consider a contribution to APG.  </a:t>
            </a:r>
          </a:p>
          <a:p>
            <a:pPr lvl="1">
              <a:spcBef>
                <a:spcPts val="0"/>
              </a:spcBef>
              <a:buFont typeface="Arial" panose="020B0604020202020204" pitchFamily="34" charset="0"/>
              <a:buChar char="•"/>
            </a:pPr>
            <a:r>
              <a:rPr lang="en-US" sz="1600" b="0" dirty="0">
                <a:solidFill>
                  <a:srgbClr val="00B0F0"/>
                </a:solidFill>
              </a:rPr>
              <a:t>All – consider and pass along some basic text for the start of a contribution to APG for their WRC-23 prep on the 6GHz band from our viewpoint to be considered.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05-12Nov20</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685800" y="5920917"/>
            <a:ext cx="8052782" cy="553998"/>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400" b="0" dirty="0">
                <a:solidFill>
                  <a:schemeClr val="tx1"/>
                </a:solidFill>
              </a:rPr>
              <a:t>With 18-20/0107, we will over time </a:t>
            </a:r>
            <a:r>
              <a:rPr lang="en-US" sz="1400" dirty="0">
                <a:solidFill>
                  <a:schemeClr val="tx1"/>
                </a:solidFill>
              </a:rPr>
              <a:t>ID </a:t>
            </a:r>
            <a:r>
              <a:rPr lang="en-US" sz="1400" b="0" dirty="0">
                <a:solidFill>
                  <a:schemeClr val="tx1"/>
                </a:solidFill>
              </a:rPr>
              <a:t>the Agenda Items of interest to IEEE 802,  to form viewpoints.     </a:t>
            </a:r>
          </a:p>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4" action="ppaction://hlinksldjump"/>
              </a:rPr>
              <a:t>see back up slides later</a:t>
            </a:r>
            <a:r>
              <a:rPr lang="en-US" sz="1200" dirty="0">
                <a:solidFill>
                  <a:schemeClr val="tx1"/>
                </a:solidFill>
                <a:hlinkClick r:id="rId4" action="ppaction://hlinksldjump"/>
              </a:rPr>
              <a:t>. </a:t>
            </a:r>
            <a:endParaRPr lang="en-US" sz="300" dirty="0"/>
          </a:p>
        </p:txBody>
      </p:sp>
    </p:spTree>
    <p:extLst>
      <p:ext uri="{BB962C8B-B14F-4D97-AF65-F5344CB8AC3E}">
        <p14:creationId xmlns:p14="http://schemas.microsoft.com/office/powerpoint/2010/main" val="38827373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FCC FNPRM 5.9 GHz</a:t>
            </a:r>
            <a:endParaRPr lang="en-US" sz="2400" dirty="0"/>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r>
              <a:rPr lang="en-US" sz="1800" b="1" dirty="0">
                <a:solidFill>
                  <a:srgbClr val="333333"/>
                </a:solidFill>
                <a:ea typeface="Times New Roman" panose="02020603050405020304" pitchFamily="18" charset="0"/>
              </a:rPr>
              <a:t>The draft R&amp;O did come out (28Oct20) as predicted.</a:t>
            </a:r>
          </a:p>
          <a:p>
            <a:pPr marL="685800" lvl="1">
              <a:spcBef>
                <a:spcPts val="0"/>
              </a:spcBef>
              <a:spcAft>
                <a:spcPts val="0"/>
              </a:spcAft>
              <a:buFont typeface="Arial" panose="020B0604020202020204" pitchFamily="34" charset="0"/>
              <a:buChar char="•"/>
            </a:pPr>
            <a:r>
              <a:rPr lang="en-US" sz="1200" b="1" dirty="0">
                <a:solidFill>
                  <a:srgbClr val="333333"/>
                </a:solidFill>
                <a:ea typeface="Times New Roman" panose="02020603050405020304" pitchFamily="18" charset="0"/>
              </a:rPr>
              <a:t>Proceeding:  </a:t>
            </a:r>
            <a:r>
              <a:rPr lang="en-US" sz="1200" u="sng" dirty="0">
                <a:solidFill>
                  <a:srgbClr val="0563C1"/>
                </a:solidFill>
                <a:effectLst/>
                <a:ea typeface="Calibri" panose="020F0502020204030204" pitchFamily="34" charset="0"/>
                <a:hlinkClick r:id="rId3"/>
              </a:rPr>
              <a:t>https://www.fcc.gov/ecfs/search/filings?proceedings_name=19-138&amp;sort=date_disseminated,DESC</a:t>
            </a:r>
            <a:r>
              <a:rPr lang="en-US" sz="1200" dirty="0">
                <a:effectLst/>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200" b="0" dirty="0">
                <a:solidFill>
                  <a:srgbClr val="191919"/>
                </a:solidFill>
                <a:effectLst/>
                <a:ea typeface="Times New Roman" panose="02020603050405020304" pitchFamily="18" charset="0"/>
              </a:rPr>
              <a:t>November Agenda Item:  </a:t>
            </a:r>
            <a:r>
              <a:rPr lang="en-US" sz="1200" b="0" dirty="0">
                <a:solidFill>
                  <a:srgbClr val="191919"/>
                </a:solidFill>
                <a:effectLst/>
                <a:ea typeface="Times New Roman" panose="02020603050405020304" pitchFamily="18" charset="0"/>
                <a:hlinkClick r:id="rId4"/>
              </a:rPr>
              <a:t>https://www.fcc.gov/document/modernizing-59-ghz-band-wi-fi-and-automotive-safety</a:t>
            </a:r>
            <a:r>
              <a:rPr lang="en-US" sz="1200" dirty="0">
                <a:solidFill>
                  <a:srgbClr val="191919"/>
                </a:solidFill>
                <a:ea typeface="Times New Roman" panose="02020603050405020304" pitchFamily="18" charset="0"/>
              </a:rPr>
              <a:t> </a:t>
            </a:r>
            <a:r>
              <a:rPr lang="en-US" sz="1400" b="0" dirty="0">
                <a:solidFill>
                  <a:srgbClr val="191919"/>
                </a:solidFill>
                <a:effectLst/>
                <a:ea typeface="Times New Roman" panose="02020603050405020304" pitchFamily="18" charset="0"/>
              </a:rPr>
              <a:t> </a:t>
            </a:r>
            <a:endParaRPr lang="en-US" sz="900" b="0" dirty="0">
              <a:solidFill>
                <a:srgbClr val="191919"/>
              </a:solidFill>
              <a:effectLst/>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b="1" u="sng" dirty="0">
                <a:solidFill>
                  <a:srgbClr val="191919"/>
                </a:solidFill>
                <a:ea typeface="Times New Roman" panose="02020603050405020304" pitchFamily="18" charset="0"/>
              </a:rPr>
              <a:t>The Draft R&amp;O and FNPRM (117 pages) on Mentor: </a:t>
            </a:r>
          </a:p>
          <a:p>
            <a:pPr marL="866775" lvl="2">
              <a:spcBef>
                <a:spcPts val="0"/>
              </a:spcBef>
              <a:spcAft>
                <a:spcPts val="0"/>
              </a:spcAft>
              <a:buFont typeface="Arial" panose="020B0604020202020204" pitchFamily="34" charset="0"/>
              <a:buChar char="•"/>
            </a:pPr>
            <a:r>
              <a:rPr lang="en-US" sz="1400" b="0" dirty="0">
                <a:solidFill>
                  <a:srgbClr val="191919"/>
                </a:solidFill>
                <a:ea typeface="Times New Roman" panose="02020603050405020304" pitchFamily="18" charset="0"/>
                <a:hlinkClick r:id="rId5"/>
              </a:rPr>
              <a:t>https://mentor.ieee.org/802.18/dcn/20/18-20-0144-00-0000-fcc-r-o-draft-revisiting-use-of-the-5-850-5-925-ghz-band.docx</a:t>
            </a:r>
            <a:r>
              <a:rPr lang="en-US" sz="1400" b="0" dirty="0">
                <a:solidFill>
                  <a:srgbClr val="191919"/>
                </a:solidFill>
                <a:ea typeface="Times New Roman" panose="02020603050405020304" pitchFamily="18" charset="0"/>
              </a:rPr>
              <a:t> 		51 seek comments</a:t>
            </a:r>
            <a:endParaRPr lang="en-US" sz="1400" dirty="0">
              <a:solidFill>
                <a:srgbClr val="191919"/>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b="0" dirty="0">
                <a:solidFill>
                  <a:srgbClr val="191919"/>
                </a:solidFill>
                <a:ea typeface="Times New Roman" panose="02020603050405020304" pitchFamily="18" charset="0"/>
              </a:rPr>
              <a:t>Points for discussion include, seemed more questions than answers in the end. </a:t>
            </a:r>
          </a:p>
          <a:p>
            <a:pPr marL="866775" lvl="2">
              <a:spcBef>
                <a:spcPts val="0"/>
              </a:spcBef>
              <a:spcAft>
                <a:spcPts val="0"/>
              </a:spcAft>
              <a:buFont typeface="Arial" panose="020B0604020202020204" pitchFamily="34" charset="0"/>
              <a:buChar char="•"/>
            </a:pPr>
            <a:r>
              <a:rPr lang="en-US" sz="1400" dirty="0">
                <a:solidFill>
                  <a:srgbClr val="191919"/>
                </a:solidFill>
                <a:ea typeface="Times New Roman" panose="02020603050405020304" pitchFamily="18" charset="0"/>
              </a:rPr>
              <a:t>Also, C-V2X brought out notably, but not till the end it was defined as </a:t>
            </a:r>
            <a:r>
              <a:rPr lang="en-US" sz="1400" dirty="0" err="1">
                <a:solidFill>
                  <a:srgbClr val="191919"/>
                </a:solidFill>
                <a:ea typeface="Times New Roman" panose="02020603050405020304" pitchFamily="18" charset="0"/>
              </a:rPr>
              <a:t>rel</a:t>
            </a:r>
            <a:r>
              <a:rPr lang="en-US" sz="1400" dirty="0">
                <a:solidFill>
                  <a:srgbClr val="191919"/>
                </a:solidFill>
                <a:ea typeface="Times New Roman" panose="02020603050405020304" pitchFamily="18" charset="0"/>
              </a:rPr>
              <a:t> 14 / 4G. </a:t>
            </a:r>
          </a:p>
          <a:p>
            <a:pPr marL="866775" lvl="2">
              <a:spcBef>
                <a:spcPts val="0"/>
              </a:spcBef>
              <a:spcAft>
                <a:spcPts val="0"/>
              </a:spcAft>
              <a:buFont typeface="Arial" panose="020B0604020202020204" pitchFamily="34" charset="0"/>
              <a:buChar char="•"/>
            </a:pPr>
            <a:r>
              <a:rPr lang="en-US" sz="1400" b="0" dirty="0">
                <a:solidFill>
                  <a:srgbClr val="191919"/>
                </a:solidFill>
                <a:ea typeface="Times New Roman" panose="02020603050405020304" pitchFamily="18" charset="0"/>
              </a:rPr>
              <a:t>Other points, Paragraph 38 reallocation of the 45MHz, indoo</a:t>
            </a:r>
            <a:r>
              <a:rPr lang="en-US" sz="1400" dirty="0">
                <a:solidFill>
                  <a:srgbClr val="191919"/>
                </a:solidFill>
                <a:ea typeface="Times New Roman" panose="02020603050405020304" pitchFamily="18" charset="0"/>
              </a:rPr>
              <a:t>r use of unlicensed and client to client operation.</a:t>
            </a:r>
          </a:p>
          <a:p>
            <a:pPr marL="866775" lvl="2">
              <a:spcBef>
                <a:spcPts val="0"/>
              </a:spcBef>
              <a:spcAft>
                <a:spcPts val="0"/>
              </a:spcAft>
              <a:buFont typeface="Arial" panose="020B0604020202020204" pitchFamily="34" charset="0"/>
              <a:buChar char="•"/>
            </a:pPr>
            <a:r>
              <a:rPr lang="en-US" sz="1400" dirty="0">
                <a:solidFill>
                  <a:srgbClr val="000000"/>
                </a:solidFill>
                <a:effectLst/>
                <a:ea typeface="Calibri" panose="020F0502020204030204" pitchFamily="34" charset="0"/>
                <a:cs typeface="Times New Roman" panose="02020603050405020304" pitchFamily="18" charset="0"/>
              </a:rPr>
              <a:t>It was also mentioned how radiolocation systems should be protected. Class 2 permissive change if software upgrade works. </a:t>
            </a:r>
          </a:p>
          <a:p>
            <a:pPr marL="866775" lvl="2">
              <a:spcBef>
                <a:spcPts val="0"/>
              </a:spcBef>
              <a:spcAft>
                <a:spcPts val="0"/>
              </a:spcAft>
              <a:buFont typeface="Arial" panose="020B0604020202020204" pitchFamily="34" charset="0"/>
              <a:buChar char="•"/>
            </a:pPr>
            <a:r>
              <a:rPr lang="en-US" sz="1400" dirty="0">
                <a:solidFill>
                  <a:srgbClr val="000000"/>
                </a:solidFill>
                <a:effectLst/>
                <a:ea typeface="Calibri" panose="020F0502020204030204" pitchFamily="34" charset="0"/>
                <a:cs typeface="Times New Roman" panose="02020603050405020304" pitchFamily="18" charset="0"/>
              </a:rPr>
              <a:t>Chair asks for pointers to topics for FNPRM to be provided now. </a:t>
            </a:r>
          </a:p>
          <a:p>
            <a:pPr marL="1323975" lvl="3">
              <a:spcBef>
                <a:spcPts val="0"/>
              </a:spcBef>
              <a:spcAft>
                <a:spcPts val="0"/>
              </a:spcAft>
              <a:buFont typeface="Arial" panose="020B0604020202020204" pitchFamily="34" charset="0"/>
              <a:buChar char="•"/>
            </a:pPr>
            <a:r>
              <a:rPr lang="en-US" sz="1400" dirty="0">
                <a:solidFill>
                  <a:srgbClr val="000000"/>
                </a:solidFill>
                <a:effectLst/>
                <a:ea typeface="Calibri" panose="020F0502020204030204" pitchFamily="34" charset="0"/>
                <a:cs typeface="Times New Roman" panose="02020603050405020304" pitchFamily="18" charset="0"/>
              </a:rPr>
              <a:t>FNPRM </a:t>
            </a:r>
            <a:r>
              <a:rPr lang="en-US" sz="1400" dirty="0">
                <a:effectLst/>
                <a:ea typeface="Calibri" panose="020F0502020204030204" pitchFamily="34" charset="0"/>
                <a:cs typeface="Times New Roman" panose="02020603050405020304" pitchFamily="18" charset="0"/>
              </a:rPr>
              <a:t>Comment period likely will be 30 days from when the R&amp;O appears in the FR. Effective comment period probably is January. </a:t>
            </a:r>
          </a:p>
          <a:p>
            <a:pPr marL="466725" lvl="1">
              <a:spcBef>
                <a:spcPts val="0"/>
              </a:spcBef>
              <a:spcAft>
                <a:spcPts val="0"/>
              </a:spcAft>
              <a:buFont typeface="Arial" panose="020B0604020202020204" pitchFamily="34" charset="0"/>
              <a:buChar char="•"/>
            </a:pPr>
            <a:endParaRPr lang="en-US" sz="1600" dirty="0">
              <a:solidFill>
                <a:srgbClr val="00B0F0"/>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dirty="0">
                <a:solidFill>
                  <a:srgbClr val="00B0F0"/>
                </a:solidFill>
                <a:ea typeface="Times New Roman" panose="02020603050405020304" pitchFamily="18" charset="0"/>
              </a:rPr>
              <a:t>So, we need to review further the next week or two and does IEEE 802 want to do comments on FNPRM depending on the points raised? </a:t>
            </a:r>
            <a:endParaRPr lang="en-US" sz="1400" b="0" dirty="0">
              <a:solidFill>
                <a:srgbClr val="00B0F0"/>
              </a:solidFill>
              <a:effectLst/>
              <a:ea typeface="Times New Roman" panose="02020603050405020304" pitchFamily="18" charset="0"/>
            </a:endParaRPr>
          </a:p>
          <a:p>
            <a:pPr marL="866775" lvl="2">
              <a:spcBef>
                <a:spcPts val="0"/>
              </a:spcBef>
              <a:spcAft>
                <a:spcPts val="0"/>
              </a:spcAft>
              <a:buFont typeface="Arial" panose="020B0604020202020204" pitchFamily="34" charset="0"/>
              <a:buChar char="•"/>
            </a:pPr>
            <a:endParaRPr lang="en-US" sz="1000" b="0" dirty="0">
              <a:solidFill>
                <a:srgbClr val="191919"/>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05-12Nov20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959267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FCC FNPRM 5.9 GHz</a:t>
            </a:r>
            <a:endParaRPr lang="en-US" sz="2400" dirty="0"/>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b="1" dirty="0">
                <a:solidFill>
                  <a:srgbClr val="333333"/>
                </a:solidFill>
                <a:effectLst/>
                <a:ea typeface="Times New Roman" panose="02020603050405020304" pitchFamily="18" charset="0"/>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05-12Nov20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328474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6 GHz</a:t>
            </a:r>
            <a:endParaRPr lang="en-US" sz="2400" dirty="0"/>
          </a:p>
        </p:txBody>
      </p:sp>
      <p:sp>
        <p:nvSpPr>
          <p:cNvPr id="3" name="Content Placeholder 2"/>
          <p:cNvSpPr>
            <a:spLocks noGrp="1"/>
          </p:cNvSpPr>
          <p:nvPr>
            <p:ph idx="1"/>
          </p:nvPr>
        </p:nvSpPr>
        <p:spPr>
          <a:xfrm>
            <a:off x="698889" y="942973"/>
            <a:ext cx="7987911" cy="5532439"/>
          </a:xfrm>
        </p:spPr>
        <p:txBody>
          <a:bodyPr/>
          <a:lstStyle/>
          <a:p>
            <a:pPr>
              <a:buFont typeface="Arial" panose="020B0604020202020204" pitchFamily="34" charset="0"/>
              <a:buChar char="•"/>
            </a:pPr>
            <a:r>
              <a:rPr lang="en-US" sz="1800" dirty="0"/>
              <a:t>Any news on 1</a:t>
            </a:r>
            <a:r>
              <a:rPr lang="en-US" sz="1800" baseline="30000" dirty="0"/>
              <a:t>st</a:t>
            </a:r>
            <a:r>
              <a:rPr lang="en-US" sz="1800" dirty="0"/>
              <a:t> circuit court of appeals? </a:t>
            </a:r>
          </a:p>
          <a:p>
            <a:pPr lvl="1">
              <a:buFont typeface="Arial" panose="020B0604020202020204" pitchFamily="34" charset="0"/>
              <a:buChar char="•"/>
            </a:pPr>
            <a:r>
              <a:rPr lang="en-US" sz="1400" dirty="0"/>
              <a:t>As reported, they denied motions to the stay and denied motions to expedite, so now there is basically no more clock to get to done.  So now this extends to get it finished to months +.</a:t>
            </a:r>
          </a:p>
          <a:p>
            <a:pPr>
              <a:buFont typeface="Arial" panose="020B0604020202020204" pitchFamily="34" charset="0"/>
              <a:buChar char="•"/>
            </a:pPr>
            <a:r>
              <a:rPr lang="en-US" sz="1800" dirty="0"/>
              <a:t>The One - Multi-stake holder group (MSG) to discuss 6 GHz and what happens in the band.  </a:t>
            </a:r>
          </a:p>
          <a:p>
            <a:pPr lvl="1">
              <a:buFont typeface="Arial" panose="020B0604020202020204" pitchFamily="34" charset="0"/>
              <a:buChar char="•"/>
            </a:pPr>
            <a:r>
              <a:rPr lang="en-US" sz="1400" dirty="0"/>
              <a:t>The MSG site is not public but open to any interested party that wants to join in, </a:t>
            </a:r>
            <a:r>
              <a:rPr lang="en-US" sz="1400" i="1" u="sng" dirty="0"/>
              <a:t>you do have to register and apply.</a:t>
            </a:r>
            <a:r>
              <a:rPr lang="en-US" sz="1400" dirty="0"/>
              <a:t>  Was renamed to the “6GHz M.S. Committee”.</a:t>
            </a:r>
          </a:p>
          <a:p>
            <a:pPr lvl="1">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1">
              <a:spcBef>
                <a:spcPts val="0"/>
              </a:spcBef>
              <a:buFont typeface="Arial" panose="020B0604020202020204" pitchFamily="34" charset="0"/>
              <a:buChar char="•"/>
            </a:pPr>
            <a:r>
              <a:rPr lang="en-US" sz="1400" dirty="0"/>
              <a:t>From original organization meeting: </a:t>
            </a:r>
          </a:p>
          <a:p>
            <a:pPr lvl="2">
              <a:spcBef>
                <a:spcPts val="0"/>
              </a:spcBef>
              <a:buFont typeface="Arial" panose="020B0604020202020204" pitchFamily="34" charset="0"/>
              <a:buChar char="•"/>
            </a:pPr>
            <a:r>
              <a:rPr lang="en-US" sz="1400" dirty="0"/>
              <a:t>Work stream 1 - interference protection and resolution (</a:t>
            </a:r>
            <a:r>
              <a:rPr lang="en-US" sz="1400" dirty="0" err="1"/>
              <a:t>CableLabs</a:t>
            </a:r>
            <a:r>
              <a:rPr lang="en-US" sz="1400" dirty="0"/>
              <a:t>, EPRI, Lake </a:t>
            </a:r>
            <a:r>
              <a:rPr lang="en-US" sz="1400" dirty="0" err="1"/>
              <a:t>Cty</a:t>
            </a:r>
            <a:r>
              <a:rPr lang="en-US" sz="1400" dirty="0"/>
              <a:t>, APCO)</a:t>
            </a:r>
          </a:p>
          <a:p>
            <a:pPr lvl="2">
              <a:spcBef>
                <a:spcPts val="0"/>
              </a:spcBef>
              <a:buFont typeface="Arial" panose="020B0604020202020204" pitchFamily="34" charset="0"/>
              <a:buChar char="•"/>
            </a:pPr>
            <a:r>
              <a:rPr lang="en-US" sz="1400" dirty="0"/>
              <a:t>Work stream 2 - correct incumbent data (ULS) (</a:t>
            </a:r>
            <a:r>
              <a:rPr lang="en-US" sz="1400" dirty="0" err="1"/>
              <a:t>Comsearch</a:t>
            </a:r>
            <a:r>
              <a:rPr lang="en-US" sz="1400" dirty="0"/>
              <a:t>, APCO) </a:t>
            </a:r>
          </a:p>
          <a:p>
            <a:pPr lvl="2">
              <a:spcBef>
                <a:spcPts val="0"/>
              </a:spcBef>
              <a:buFont typeface="Arial" panose="020B0604020202020204" pitchFamily="34" charset="0"/>
              <a:buChar char="•"/>
            </a:pPr>
            <a:r>
              <a:rPr lang="en-US" sz="1400" dirty="0"/>
              <a:t>Work stream 3 - AFC and how it provides protection, etc. (Charter, Google, UTC)</a:t>
            </a:r>
          </a:p>
          <a:p>
            <a:pPr lvl="2">
              <a:spcBef>
                <a:spcPts val="0"/>
              </a:spcBef>
              <a:buFont typeface="Arial" panose="020B0604020202020204" pitchFamily="34" charset="0"/>
              <a:buChar char="•"/>
            </a:pPr>
            <a:r>
              <a:rPr lang="en-US" sz="1400" dirty="0">
                <a:solidFill>
                  <a:schemeClr val="tx1"/>
                </a:solidFill>
              </a:rPr>
              <a:t>Work Stream 4 – </a:t>
            </a:r>
            <a:r>
              <a:rPr lang="en-US" sz="1400" i="0" dirty="0">
                <a:solidFill>
                  <a:schemeClr val="tx1"/>
                </a:solidFill>
                <a:effectLst/>
              </a:rPr>
              <a:t>Contention-based protocol</a:t>
            </a:r>
            <a:r>
              <a:rPr lang="en-US" sz="1400" dirty="0">
                <a:solidFill>
                  <a:schemeClr val="tx1"/>
                </a:solidFill>
              </a:rPr>
              <a:t> </a:t>
            </a:r>
          </a:p>
          <a:p>
            <a:pPr lvl="2">
              <a:spcBef>
                <a:spcPts val="0"/>
              </a:spcBef>
              <a:buFont typeface="Arial" panose="020B0604020202020204" pitchFamily="34" charset="0"/>
              <a:buChar char="•"/>
            </a:pPr>
            <a:r>
              <a:rPr lang="en-US" sz="1400" dirty="0">
                <a:solidFill>
                  <a:schemeClr val="tx1"/>
                </a:solidFill>
              </a:rPr>
              <a:t>Work Stream 5 – Outside/Field testing</a:t>
            </a:r>
          </a:p>
          <a:p>
            <a:pPr lvl="1">
              <a:spcBef>
                <a:spcPts val="0"/>
              </a:spcBef>
              <a:buFont typeface="Arial" panose="020B0604020202020204" pitchFamily="34" charset="0"/>
              <a:buChar char="•"/>
            </a:pPr>
            <a:r>
              <a:rPr lang="en-US" sz="1400" dirty="0"/>
              <a:t>Overall Co-chairs:  NPSTC, UTC, WFA, WISPA</a:t>
            </a:r>
          </a:p>
          <a:p>
            <a:pPr>
              <a:spcBef>
                <a:spcPts val="0"/>
              </a:spcBef>
              <a:buFont typeface="Arial" panose="020B0604020202020204" pitchFamily="34" charset="0"/>
              <a:buChar char="•"/>
            </a:pPr>
            <a:r>
              <a:rPr lang="en-US" sz="1800" dirty="0"/>
              <a:t> </a:t>
            </a:r>
          </a:p>
          <a:p>
            <a:pPr>
              <a:spcBef>
                <a:spcPts val="0"/>
              </a:spcBef>
              <a:buFont typeface="Arial" panose="020B0604020202020204" pitchFamily="34" charset="0"/>
              <a:buChar char="•"/>
            </a:pPr>
            <a:r>
              <a:rPr lang="en-US" sz="1800" dirty="0"/>
              <a:t> </a:t>
            </a:r>
          </a:p>
          <a:p>
            <a:pPr>
              <a:spcBef>
                <a:spcPts val="0"/>
              </a:spcBef>
              <a:buFont typeface="Arial" panose="020B0604020202020204" pitchFamily="34" charset="0"/>
              <a:buChar char="•"/>
            </a:pPr>
            <a:r>
              <a:rPr lang="en-US" sz="1800" dirty="0"/>
              <a: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Next MSG meeting – ________  </a:t>
            </a:r>
          </a:p>
          <a:p>
            <a:pPr>
              <a:spcBef>
                <a:spcPts val="0"/>
              </a:spcBef>
              <a:buFont typeface="Arial" panose="020B0604020202020204" pitchFamily="34" charset="0"/>
              <a:buChar char="•"/>
            </a:pPr>
            <a:endParaRPr lang="en-US" sz="1800" b="0" dirty="0"/>
          </a:p>
          <a:p>
            <a:pPr lvl="1">
              <a:spcBef>
                <a:spcPts val="0"/>
              </a:spcBef>
              <a:buFont typeface="Arial" panose="020B0604020202020204" pitchFamily="34" charset="0"/>
              <a:buChar char="•"/>
            </a:pPr>
            <a:endParaRPr lang="en-US" sz="1400" b="0" dirty="0"/>
          </a:p>
          <a:p>
            <a:pPr marL="0" indent="0">
              <a:spcBef>
                <a:spcPts val="0"/>
              </a:spcBef>
            </a:pPr>
            <a:endParaRPr lang="en-US" sz="1800" b="0" dirty="0"/>
          </a:p>
          <a:p>
            <a:pPr marL="0" indent="0">
              <a:spcBef>
                <a:spcPts val="0"/>
              </a:spcBef>
            </a:pPr>
            <a:endParaRPr lang="en-US" sz="2000" dirty="0"/>
          </a:p>
          <a:p>
            <a:pPr marL="457200" lvl="1" indent="0"/>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05-12Nov20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00125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96022"/>
            <a:ext cx="8153400" cy="5512522"/>
          </a:xfrm>
        </p:spPr>
        <p:txBody>
          <a:bodyPr/>
          <a:lstStyle/>
          <a:p>
            <a:pPr>
              <a:buFont typeface="Arial" panose="020B0604020202020204" pitchFamily="34" charset="0"/>
              <a:buChar char="•"/>
            </a:pPr>
            <a:r>
              <a:rPr lang="en-US" sz="1800" b="1" dirty="0">
                <a:solidFill>
                  <a:srgbClr val="333333"/>
                </a:solidFill>
                <a:effectLst/>
                <a:latin typeface="Arial" panose="020B0604020202020204" pitchFamily="34" charset="0"/>
                <a:ea typeface="Times New Roman" panose="02020603050405020304" pitchFamily="18" charset="0"/>
              </a:rPr>
              <a:t> </a:t>
            </a:r>
          </a:p>
          <a:p>
            <a:pPr>
              <a:buFont typeface="Arial" panose="020B0604020202020204" pitchFamily="34" charset="0"/>
              <a:buChar char="•"/>
            </a:pPr>
            <a:r>
              <a:rPr lang="en-US" sz="1800" b="1" dirty="0">
                <a:solidFill>
                  <a:srgbClr val="333333"/>
                </a:solidFill>
                <a:effectLst/>
                <a:latin typeface="Arial" panose="020B0604020202020204" pitchFamily="34" charset="0"/>
                <a:ea typeface="Times New Roman" panose="02020603050405020304" pitchFamily="18" charset="0"/>
              </a:rPr>
              <a:t>  </a:t>
            </a:r>
          </a:p>
          <a:p>
            <a:pPr>
              <a:buFont typeface="Arial" panose="020B0604020202020204" pitchFamily="34" charset="0"/>
              <a:buChar char="•"/>
            </a:pPr>
            <a:r>
              <a:rPr lang="en-US" sz="1800" dirty="0">
                <a:solidFill>
                  <a:srgbClr val="333333"/>
                </a:solidFill>
                <a:latin typeface="Arial" panose="020B0604020202020204" pitchFamily="34" charset="0"/>
              </a:rPr>
              <a:t> </a:t>
            </a:r>
          </a:p>
          <a:p>
            <a:pPr>
              <a:buFont typeface="Arial" panose="020B0604020202020204" pitchFamily="34" charset="0"/>
              <a:buChar char="•"/>
            </a:pPr>
            <a:r>
              <a:rPr lang="en-US" sz="1800" b="0" dirty="0">
                <a:solidFill>
                  <a:srgbClr val="333333"/>
                </a:solidFill>
                <a:latin typeface="Arial" panose="020B0604020202020204" pitchFamily="34" charset="0"/>
              </a:rPr>
              <a:t> </a:t>
            </a:r>
            <a:endParaRPr lang="en-US" sz="2000" b="0" dirty="0">
              <a:solidFill>
                <a:srgbClr val="333333"/>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05-12Nov20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General Discussion - </a:t>
            </a:r>
            <a:r>
              <a:rPr lang="en-US" sz="2000" dirty="0">
                <a:solidFill>
                  <a:srgbClr val="333333"/>
                </a:solidFill>
                <a:ea typeface="Times New Roman" panose="02020603050405020304" pitchFamily="18" charset="0"/>
              </a:rPr>
              <a:t>FYI</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71985"/>
            <a:ext cx="8153400" cy="5512522"/>
          </a:xfrm>
        </p:spPr>
        <p:txBody>
          <a:bodyPr/>
          <a:lstStyle/>
          <a:p>
            <a:pPr marL="0" marR="0">
              <a:spcBef>
                <a:spcPts val="0"/>
              </a:spcBef>
              <a:spcAft>
                <a:spcPts val="0"/>
              </a:spcAft>
              <a:buFont typeface="Arial" panose="020B0604020202020204" pitchFamily="34" charset="0"/>
              <a:buChar char="•"/>
            </a:pPr>
            <a:r>
              <a:rPr lang="en-US" sz="1800" dirty="0">
                <a:effectLst/>
                <a:ea typeface="Calibri" panose="020F0502020204030204" pitchFamily="34" charset="0"/>
              </a:rPr>
              <a:t>802.18 activity since July Plenary</a:t>
            </a:r>
          </a:p>
          <a:p>
            <a:pPr marL="400050" lvl="1">
              <a:spcBef>
                <a:spcPts val="0"/>
              </a:spcBef>
              <a:spcAft>
                <a:spcPts val="0"/>
              </a:spcAft>
              <a:buFont typeface="Arial" panose="020B0604020202020204" pitchFamily="34" charset="0"/>
              <a:buChar char="•"/>
            </a:pPr>
            <a:r>
              <a:rPr lang="en-US" sz="1800" dirty="0">
                <a:effectLst/>
                <a:ea typeface="Calibri" panose="020F0502020204030204" pitchFamily="34" charset="0"/>
              </a:rPr>
              <a:t>Approvals: </a:t>
            </a:r>
            <a:endParaRPr lang="en-US" sz="14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dirty="0">
                <a:cs typeface="Times New Roman" panose="02020603050405020304" pitchFamily="18" charset="0"/>
              </a:rPr>
              <a:t>FCC 70/80/90GHz NPRM comments</a:t>
            </a:r>
            <a:endParaRPr lang="en-US" dirty="0">
              <a:effectLst/>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dirty="0">
                <a:effectLst/>
                <a:cs typeface="Times New Roman" panose="02020603050405020304" pitchFamily="18" charset="0"/>
              </a:rPr>
              <a:t>ITU-R WP 1A THz communications</a:t>
            </a:r>
          </a:p>
          <a:p>
            <a:pPr marL="800100" lvl="2">
              <a:spcBef>
                <a:spcPts val="0"/>
              </a:spcBef>
              <a:spcAft>
                <a:spcPts val="0"/>
              </a:spcAft>
              <a:buFont typeface="Arial" panose="020B0604020202020204" pitchFamily="34" charset="0"/>
              <a:buChar char="•"/>
            </a:pPr>
            <a:r>
              <a:rPr lang="en-US" dirty="0">
                <a:effectLst/>
                <a:cs typeface="Times New Roman" panose="02020603050405020304" pitchFamily="18" charset="0"/>
              </a:rPr>
              <a:t>ITU-R WP 5A-M.1450 updates</a:t>
            </a:r>
          </a:p>
          <a:p>
            <a:pPr marL="800100" lvl="2">
              <a:spcBef>
                <a:spcPts val="0"/>
              </a:spcBef>
              <a:spcAft>
                <a:spcPts val="0"/>
              </a:spcAft>
              <a:buFont typeface="Arial" panose="020B0604020202020204" pitchFamily="34" charset="0"/>
              <a:buChar char="•"/>
            </a:pPr>
            <a:r>
              <a:rPr lang="en-US" dirty="0">
                <a:cs typeface="Times New Roman" panose="02020603050405020304" pitchFamily="18" charset="0"/>
              </a:rPr>
              <a:t>ITU-R WP 5A-</a:t>
            </a:r>
            <a:r>
              <a:rPr lang="en-US" dirty="0">
                <a:effectLst/>
                <a:cs typeface="Times New Roman" panose="02020603050405020304" pitchFamily="18" charset="0"/>
              </a:rPr>
              <a:t>M.1801 </a:t>
            </a:r>
            <a:r>
              <a:rPr lang="en-US" dirty="0">
                <a:cs typeface="Times New Roman" panose="02020603050405020304" pitchFamily="18" charset="0"/>
              </a:rPr>
              <a:t>updates</a:t>
            </a:r>
            <a:endParaRPr lang="en-US" dirty="0">
              <a:effectLst/>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dirty="0">
                <a:effectLst/>
                <a:cs typeface="Times New Roman" panose="02020603050405020304" pitchFamily="18" charset="0"/>
              </a:rPr>
              <a:t>FCC 5.9GHz NPRM ex </a:t>
            </a:r>
            <a:r>
              <a:rPr lang="en-US" dirty="0" err="1">
                <a:effectLst/>
                <a:cs typeface="Times New Roman" panose="02020603050405020304" pitchFamily="18" charset="0"/>
              </a:rPr>
              <a:t>parte</a:t>
            </a:r>
            <a:endParaRPr lang="en-US" dirty="0">
              <a:effectLst/>
              <a:cs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dirty="0">
                <a:cs typeface="Times New Roman" panose="02020603050405020304" pitchFamily="18" charset="0"/>
              </a:rPr>
              <a:t>Other discussions: </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Started WRC-23 AIs</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FCC 6GHz and ongoing Multi-Stake Holders meetings</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FCC Commissioner changes coming</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Saudi Arabia consultation spectrum outlook</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APT WRC-23 Prep Group </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Mexico consultation on 2.4 GHz </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UAE TRA consultation on 5.9GHz and SRDs</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ANSI public comment on US Standards</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FCC PN on 911/Wi-Fi non-telecommunications service</a:t>
            </a:r>
          </a:p>
          <a:p>
            <a:pPr marL="800100" lvl="2">
              <a:spcBef>
                <a:spcPts val="0"/>
              </a:spcBef>
              <a:spcAft>
                <a:spcPts val="0"/>
              </a:spcAft>
              <a:buFont typeface="Arial" panose="020B0604020202020204" pitchFamily="34" charset="0"/>
              <a:buChar char="•"/>
            </a:pPr>
            <a:r>
              <a:rPr lang="en-US" sz="1600" b="0" dirty="0">
                <a:cs typeface="Times New Roman" panose="02020603050405020304" pitchFamily="18" charset="0"/>
              </a:rPr>
              <a:t>Korea (4GHz), Japan 5-year plan, Brazil </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FCC R&amp;O / FNPRM on 5.9 GHz (DSRC)</a:t>
            </a:r>
            <a:endParaRPr lang="en-US" sz="1600" b="0" dirty="0">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600" b="0" dirty="0">
                <a:effectLst/>
                <a:cs typeface="Times New Roman" panose="02020603050405020304" pitchFamily="18" charset="0"/>
              </a:rPr>
              <a:t> </a:t>
            </a:r>
          </a:p>
          <a:p>
            <a:pPr algn="l" fontAlgn="base">
              <a:buFont typeface="Arial" panose="020B0604020202020204" pitchFamily="34" charset="0"/>
              <a:buChar char="•"/>
            </a:pP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05-12Nov20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General Discussion – FYI only</a:t>
            </a:r>
            <a:endParaRPr lang="en-US" sz="2000" dirty="0"/>
          </a:p>
        </p:txBody>
      </p:sp>
    </p:spTree>
    <p:extLst>
      <p:ext uri="{BB962C8B-B14F-4D97-AF65-F5344CB8AC3E}">
        <p14:creationId xmlns:p14="http://schemas.microsoft.com/office/powerpoint/2010/main" val="1082696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05-12Nov20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Clr>
                <a:srgbClr val="00B0F0"/>
              </a:buClr>
              <a:buFont typeface="Wingdings" panose="05000000000000000000" pitchFamily="2" charset="2"/>
              <a:buChar char="q"/>
            </a:pPr>
            <a:r>
              <a:rPr lang="en-US" sz="1800" b="0" dirty="0">
                <a:solidFill>
                  <a:srgbClr val="00B0F0"/>
                </a:solidFill>
                <a:effectLst/>
                <a:latin typeface="Times New Roman" panose="02020603050405020304" pitchFamily="18" charset="0"/>
                <a:ea typeface="SimSun" panose="02010600030101010101" pitchFamily="2" charset="-122"/>
              </a:rPr>
              <a:t>All – what are points and topics for possible FCC FNPRM on 5.9GHz</a:t>
            </a:r>
            <a:endParaRPr lang="en-US" sz="1800" b="0" dirty="0">
              <a:effectLst/>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800" b="0" dirty="0">
                <a:solidFill>
                  <a:srgbClr val="00B0F0"/>
                </a:solidFill>
              </a:rPr>
              <a:t>All – consider and pass along some basic text for the start of a contribution to APG for their WRC-23 prep on the 6GHz band from our viewpoint to be considered. </a:t>
            </a:r>
          </a:p>
          <a:p>
            <a:pPr marL="285750" indent="-285750">
              <a:buClr>
                <a:srgbClr val="00B0F0"/>
              </a:buClr>
              <a:buFont typeface="Wingdings" panose="05000000000000000000" pitchFamily="2" charset="2"/>
              <a:buChar char="q"/>
            </a:pPr>
            <a:r>
              <a:rPr lang="en-US" sz="1800" b="0" dirty="0">
                <a:solidFill>
                  <a:schemeClr val="tx1"/>
                </a:solidFill>
              </a:rPr>
              <a:t>  </a:t>
            </a:r>
          </a:p>
          <a:p>
            <a:pPr marL="285750" indent="-285750">
              <a:buClr>
                <a:srgbClr val="00B0F0"/>
              </a:buClr>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05-12Nov20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698889" y="4690309"/>
            <a:ext cx="7220438" cy="1785104"/>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Monitor: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b="0" dirty="0">
                <a:solidFill>
                  <a:schemeClr val="tx1"/>
                </a:solidFill>
                <a:hlinkClick r:id="rId4"/>
              </a:rPr>
              <a:t>https://www.imf.org/en/Publications/WEO/Issues/2020/09/30/world-economic-outlook-october-2020</a:t>
            </a:r>
            <a:r>
              <a:rPr lang="en-US" sz="1200" b="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indent="0" algn="l"/>
            <a:endParaRPr lang="en-US" sz="1050" dirty="0"/>
          </a:p>
          <a:p>
            <a:pPr marL="0" marR="0">
              <a:spcBef>
                <a:spcPts val="0"/>
              </a:spcBef>
              <a:spcAft>
                <a:spcPts val="0"/>
              </a:spcAft>
              <a:buFont typeface="Arial" panose="020B0604020202020204" pitchFamily="34" charset="0"/>
              <a:buChar char="•"/>
            </a:pPr>
            <a:r>
              <a:rPr lang="en-US" sz="1800" b="0" dirty="0">
                <a:solidFill>
                  <a:schemeClr val="bg1">
                    <a:lumMod val="65000"/>
                  </a:schemeClr>
                </a:solidFill>
                <a:ea typeface="Calibri" panose="020F0502020204030204" pitchFamily="34" charset="0"/>
              </a:rPr>
              <a:t>none heard </a:t>
            </a: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endParaRPr lang="en-US" sz="1800" b="0" dirty="0">
              <a:solidFill>
                <a:schemeClr val="bg1">
                  <a:lumMod val="75000"/>
                </a:schemeClr>
              </a:solidFill>
            </a:endParaRPr>
          </a:p>
          <a:p>
            <a:pPr marL="0" marR="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05-12Nov20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___ and voters on-line: ___</a:t>
            </a:r>
          </a:p>
          <a:p>
            <a:pPr marL="285750" indent="-285750">
              <a:buFont typeface="Arial" panose="020B0604020202020204" pitchFamily="34" charset="0"/>
              <a:buChar char="•"/>
            </a:pPr>
            <a:r>
              <a:rPr lang="en-US" sz="2000" dirty="0"/>
              <a:t>Next “weekly” teleconference </a:t>
            </a:r>
            <a:r>
              <a:rPr lang="en-US" sz="1400" dirty="0"/>
              <a:t>(</a:t>
            </a:r>
            <a:r>
              <a:rPr lang="en-US" sz="1400" dirty="0" err="1"/>
              <a:t>sched’d</a:t>
            </a:r>
            <a:r>
              <a:rPr lang="en-US" sz="1400" dirty="0"/>
              <a:t>-&gt;07jan)</a:t>
            </a:r>
            <a:r>
              <a:rPr lang="en-US" sz="2000" dirty="0"/>
              <a:t>: ) 19Nov20–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https://mentor.ieee.org/802.18/dcn/16/18-16-0038-16-0000-teleconference-call-in-info.pptx</a:t>
            </a:r>
            <a:r>
              <a:rPr lang="en-US" sz="1800" dirty="0"/>
              <a:t>  </a:t>
            </a:r>
            <a:r>
              <a:rPr lang="en-US" altLang="en-US" sz="1200" dirty="0"/>
              <a:t>(</a:t>
            </a:r>
            <a:r>
              <a:rPr lang="en-US" altLang="en-US" sz="1200" i="1" u="sng" dirty="0"/>
              <a:t>or latest)</a:t>
            </a:r>
            <a:endParaRPr lang="en-US" altLang="en-US" sz="1800" b="1" i="1" dirty="0"/>
          </a:p>
          <a:p>
            <a:pPr lvl="2">
              <a:buFont typeface="Arial" panose="020B0604020202020204" pitchFamily="34" charset="0"/>
              <a:buChar char="•"/>
            </a:pPr>
            <a:r>
              <a:rPr lang="en-US" altLang="en-US" dirty="0"/>
              <a:t>Also, see </a:t>
            </a:r>
            <a:r>
              <a:rPr lang="en-US" altLang="en-US" dirty="0">
                <a:hlinkClick r:id="rId3" action="ppaction://hlinksldjump"/>
              </a:rPr>
              <a:t>back up slide in this agenda</a:t>
            </a:r>
            <a:r>
              <a:rPr lang="en-US" altLang="en-US" dirty="0"/>
              <a:t>.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15:_____________________42</a:t>
            </a:r>
          </a:p>
          <a:p>
            <a:pPr>
              <a:spcBef>
                <a:spcPts val="0"/>
              </a:spcBef>
              <a:buFont typeface="Arial" panose="020B0604020202020204" pitchFamily="34" charset="0"/>
              <a:buChar char="•"/>
            </a:pPr>
            <a:endParaRPr lang="en-US" sz="1800" u="sng"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802 plenary March 2021, where is tbd.</a:t>
            </a:r>
          </a:p>
          <a:p>
            <a:pPr>
              <a:spcBef>
                <a:spcPts val="0"/>
              </a:spcBef>
              <a:buFont typeface="Arial" panose="020B0604020202020204" pitchFamily="34" charset="0"/>
              <a:buChar char="•"/>
            </a:pPr>
            <a:r>
              <a:rPr lang="en-US" sz="18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05-12Nov20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05-12Nov20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33</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05-12Nov20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5" y="1030737"/>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Times New Roman" panose="02020603050405020304" pitchFamily="18" charset="0"/>
                <a:ea typeface="Times New Roman" panose="02020603050405020304" pitchFamily="18" charset="0"/>
              </a:rPr>
              <a:t>When:</a:t>
            </a:r>
            <a:r>
              <a:rPr lang="en-US" sz="1200" dirty="0">
                <a:effectLst/>
                <a:latin typeface="Times New Roman" panose="02020603050405020304" pitchFamily="18" charset="0"/>
                <a:ea typeface="Times New Roman" panose="02020603050405020304" pitchFamily="18" charset="0"/>
              </a:rPr>
              <a:t> Occurs every Thursday effective 05-Nov-20 (1 </a:t>
            </a:r>
            <a:r>
              <a:rPr lang="en-US" sz="1200" dirty="0" err="1">
                <a:effectLst/>
                <a:latin typeface="Times New Roman" panose="02020603050405020304" pitchFamily="18" charset="0"/>
                <a:ea typeface="Times New Roman" panose="02020603050405020304" pitchFamily="18" charset="0"/>
              </a:rPr>
              <a:t>Hr</a:t>
            </a:r>
            <a:r>
              <a:rPr lang="en-US" sz="1200" dirty="0">
                <a:effectLst/>
                <a:latin typeface="Times New Roman" panose="02020603050405020304" pitchFamily="18" charset="0"/>
                <a:ea typeface="Times New Roman" panose="02020603050405020304" pitchFamily="18" charset="0"/>
              </a:rPr>
              <a:t>) until 12-Nov-20 (2 </a:t>
            </a:r>
            <a:r>
              <a:rPr lang="en-US" sz="1200" dirty="0" err="1">
                <a:effectLst/>
                <a:latin typeface="Times New Roman" panose="02020603050405020304" pitchFamily="18" charset="0"/>
                <a:ea typeface="Times New Roman" panose="02020603050405020304" pitchFamily="18" charset="0"/>
              </a:rPr>
              <a:t>Hr</a:t>
            </a:r>
            <a:r>
              <a:rPr lang="en-US" sz="1200" dirty="0">
                <a:effectLst/>
                <a:latin typeface="Times New Roman" panose="02020603050405020304" pitchFamily="18" charset="0"/>
                <a:ea typeface="Times New Roman" panose="02020603050405020304" pitchFamily="18" charset="0"/>
              </a:rPr>
              <a:t>) from 15:00 to 16:00/17:00 America/</a:t>
            </a:r>
            <a:r>
              <a:rPr lang="en-US" sz="1200" dirty="0" err="1">
                <a:effectLst/>
                <a:latin typeface="Times New Roman" panose="02020603050405020304" pitchFamily="18" charset="0"/>
                <a:ea typeface="Times New Roman" panose="02020603050405020304" pitchFamily="18" charset="0"/>
              </a:rPr>
              <a:t>New_York</a:t>
            </a:r>
            <a:r>
              <a:rPr lang="en-US" sz="1200" dirty="0">
                <a:effectLst/>
                <a:latin typeface="Times New Roman" panose="02020603050405020304" pitchFamily="18" charset="0"/>
                <a:ea typeface="Times New Roman" panose="02020603050405020304" pitchFamily="18" charset="0"/>
              </a:rPr>
              <a:t>.</a:t>
            </a:r>
            <a:br>
              <a:rPr lang="en-US" sz="1200" dirty="0">
                <a:effectLst/>
                <a:latin typeface="Times New Roman" panose="02020603050405020304" pitchFamily="18" charset="0"/>
                <a:ea typeface="Times New Roman" panose="02020603050405020304" pitchFamily="18" charset="0"/>
              </a:rPr>
            </a:b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600" b="1" dirty="0">
                <a:effectLst/>
                <a:latin typeface="Times New Roman" panose="02020603050405020304" pitchFamily="18" charset="0"/>
                <a:ea typeface="Times New Roman" panose="02020603050405020304" pitchFamily="18" charset="0"/>
              </a:rPr>
              <a:t>Where:</a:t>
            </a:r>
            <a:r>
              <a:rPr lang="en-US" sz="1600" dirty="0">
                <a:effectLst/>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hlinkClick r:id="rId3"/>
              </a:rPr>
              <a:t>https://ieeesa.webex.com/ieeesa/j.php?MTID=m67d7ca06d9e0d20ea6fbcacbe1b13b6d</a:t>
            </a:r>
            <a:r>
              <a:rPr lang="en-US" sz="1600" dirty="0">
                <a:effectLst/>
                <a:latin typeface="Times New Roman" panose="02020603050405020304" pitchFamily="18" charset="0"/>
                <a:ea typeface="Times New Roman" panose="02020603050405020304" pitchFamily="18" charset="0"/>
              </a:rPr>
              <a:t> </a:t>
            </a:r>
            <a:endParaRPr lang="en-US" sz="16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 </a:t>
            </a:r>
          </a:p>
          <a:p>
            <a:pPr marL="0" marR="0">
              <a:spcBef>
                <a:spcPts val="0"/>
              </a:spcBef>
              <a:spcAft>
                <a:spcPts val="0"/>
              </a:spcAft>
            </a:pPr>
            <a:r>
              <a:rPr lang="en-US" sz="1200" b="1" dirty="0">
                <a:solidFill>
                  <a:srgbClr val="000000"/>
                </a:solidFill>
                <a:effectLst/>
                <a:latin typeface="Times New Roman" panose="02020603050405020304" pitchFamily="18" charset="0"/>
                <a:ea typeface="Calibri" panose="020F0502020204030204" pitchFamily="34" charset="0"/>
              </a:rPr>
              <a:t>Jay Holcomb invites you to join this </a:t>
            </a:r>
            <a:r>
              <a:rPr lang="en-US" sz="1200" b="1" dirty="0" err="1">
                <a:solidFill>
                  <a:srgbClr val="000000"/>
                </a:solidFill>
                <a:effectLst/>
                <a:latin typeface="Times New Roman" panose="02020603050405020304" pitchFamily="18" charset="0"/>
                <a:ea typeface="Calibri" panose="020F0502020204030204" pitchFamily="34" charset="0"/>
              </a:rPr>
              <a:t>Webex</a:t>
            </a:r>
            <a:r>
              <a:rPr lang="en-US" sz="1200" b="1" dirty="0">
                <a:solidFill>
                  <a:srgbClr val="000000"/>
                </a:solidFill>
                <a:effectLst/>
                <a:latin typeface="Times New Roman" panose="02020603050405020304" pitchFamily="18" charset="0"/>
                <a:ea typeface="Calibri" panose="020F0502020204030204" pitchFamily="34" charset="0"/>
              </a:rPr>
              <a:t> meeting.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 </a:t>
            </a:r>
          </a:p>
          <a:p>
            <a:pPr marL="0" marR="0">
              <a:spcBef>
                <a:spcPts val="0"/>
              </a:spcBef>
              <a:spcAft>
                <a:spcPts val="0"/>
              </a:spcAft>
            </a:pPr>
            <a:r>
              <a:rPr lang="en-US" sz="1400" dirty="0">
                <a:solidFill>
                  <a:srgbClr val="000000"/>
                </a:solidFill>
                <a:effectLst/>
                <a:latin typeface="Times New Roman" panose="02020603050405020304" pitchFamily="18" charset="0"/>
                <a:ea typeface="Calibri" panose="020F0502020204030204" pitchFamily="34" charset="0"/>
              </a:rPr>
              <a:t>Meeting number (access code): 173 787 5314 </a:t>
            </a:r>
            <a:r>
              <a:rPr lang="en-US" sz="1400" dirty="0">
                <a:latin typeface="Times New Roman" panose="02020603050405020304" pitchFamily="18" charset="0"/>
                <a:ea typeface="Calibri" panose="020F0502020204030204" pitchFamily="34" charset="0"/>
              </a:rPr>
              <a:t>		</a:t>
            </a:r>
            <a:r>
              <a:rPr lang="en-US" sz="1400" dirty="0">
                <a:solidFill>
                  <a:srgbClr val="000000"/>
                </a:solidFill>
                <a:effectLst/>
                <a:latin typeface="Times New Roman" panose="02020603050405020304" pitchFamily="18" charset="0"/>
                <a:ea typeface="Calibri" panose="020F0502020204030204" pitchFamily="34" charset="0"/>
              </a:rPr>
              <a:t>Meeting password: rrtag2011</a:t>
            </a:r>
            <a:endParaRPr lang="en-US" sz="14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 </a:t>
            </a:r>
          </a:p>
          <a:p>
            <a:pPr marL="0" marR="0">
              <a:spcBef>
                <a:spcPts val="0"/>
              </a:spcBef>
              <a:spcAft>
                <a:spcPts val="0"/>
              </a:spcAft>
            </a:pPr>
            <a:r>
              <a:rPr lang="en-US" sz="1200" dirty="0">
                <a:solidFill>
                  <a:srgbClr val="666666"/>
                </a:solidFill>
                <a:effectLst/>
                <a:latin typeface="Times New Roman" panose="02020603050405020304" pitchFamily="18" charset="0"/>
                <a:ea typeface="Calibri" panose="020F0502020204030204" pitchFamily="34" charset="0"/>
              </a:rPr>
              <a:t>Occurs every Thursday effective Thursday, November 5, 2020 (1 </a:t>
            </a:r>
            <a:r>
              <a:rPr lang="en-US" sz="1200" dirty="0" err="1">
                <a:solidFill>
                  <a:srgbClr val="666666"/>
                </a:solidFill>
                <a:effectLst/>
                <a:latin typeface="Times New Roman" panose="02020603050405020304" pitchFamily="18" charset="0"/>
                <a:ea typeface="Calibri" panose="020F0502020204030204" pitchFamily="34" charset="0"/>
              </a:rPr>
              <a:t>Hr</a:t>
            </a:r>
            <a:r>
              <a:rPr lang="en-US" sz="1200" dirty="0">
                <a:solidFill>
                  <a:srgbClr val="666666"/>
                </a:solidFill>
                <a:effectLst/>
                <a:latin typeface="Times New Roman" panose="02020603050405020304" pitchFamily="18" charset="0"/>
                <a:ea typeface="Calibri" panose="020F0502020204030204" pitchFamily="34" charset="0"/>
              </a:rPr>
              <a:t>) until Thursday, November 12, 2020 (2 </a:t>
            </a:r>
            <a:r>
              <a:rPr lang="en-US" sz="1200" dirty="0" err="1">
                <a:solidFill>
                  <a:srgbClr val="666666"/>
                </a:solidFill>
                <a:effectLst/>
                <a:latin typeface="Times New Roman" panose="02020603050405020304" pitchFamily="18" charset="0"/>
                <a:ea typeface="Calibri" panose="020F0502020204030204" pitchFamily="34" charset="0"/>
              </a:rPr>
              <a:t>Hr</a:t>
            </a:r>
            <a:r>
              <a:rPr lang="en-US" sz="1200" dirty="0">
                <a:solidFill>
                  <a:srgbClr val="666666"/>
                </a:solidFill>
                <a:effectLst/>
                <a:latin typeface="Times New Roman" panose="02020603050405020304" pitchFamily="18" charset="0"/>
                <a:ea typeface="Calibri" panose="020F0502020204030204" pitchFamily="34" charset="0"/>
              </a:rPr>
              <a:t>) from 3:00 PM to 4:00 / 5:00 PM, (UTC-04:00) Eastern Time (US &amp; Canada)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solidFill>
                  <a:srgbClr val="666666"/>
                </a:solidFill>
                <a:effectLst/>
                <a:latin typeface="Times New Roman" panose="02020603050405020304" pitchFamily="18" charset="0"/>
                <a:ea typeface="Calibri" panose="020F0502020204030204" pitchFamily="34" charset="0"/>
              </a:rPr>
              <a:t>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u="none" strike="noStrike" dirty="0">
                <a:solidFill>
                  <a:srgbClr val="FF0000"/>
                </a:solidFill>
                <a:effectLst/>
                <a:highlight>
                  <a:srgbClr val="00FFFF"/>
                </a:highlight>
                <a:latin typeface="Times New Roman" panose="02020603050405020304" pitchFamily="18" charset="0"/>
                <a:ea typeface="Calibri" panose="020F0502020204030204" pitchFamily="34" charset="0"/>
                <a:hlinkClick r:id="rId3"/>
              </a:rPr>
              <a:t>Join meeting</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 </a:t>
            </a:r>
          </a:p>
          <a:p>
            <a:pPr marL="0" marR="0">
              <a:spcBef>
                <a:spcPts val="0"/>
              </a:spcBef>
              <a:spcAft>
                <a:spcPts val="0"/>
              </a:spcAft>
            </a:pPr>
            <a:r>
              <a:rPr lang="en-US" sz="1200" b="1" dirty="0">
                <a:solidFill>
                  <a:srgbClr val="FF0000"/>
                </a:solidFill>
                <a:effectLst/>
                <a:latin typeface="Helvetica" panose="020B0604020202020204" pitchFamily="34" charset="0"/>
                <a:ea typeface="Calibri" panose="020F0502020204030204" pitchFamily="34" charset="0"/>
              </a:rPr>
              <a:t>note:   The call on Thursday 05 November 2020 (the first week) is only 1 hour long, from 15:00-16:00 ET.   I wanted just one call in number for the November 802.18 Plenary.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b="1" dirty="0">
                <a:solidFill>
                  <a:srgbClr val="000000"/>
                </a:solidFill>
                <a:effectLst/>
                <a:latin typeface="Times New Roman" panose="02020603050405020304" pitchFamily="18" charset="0"/>
                <a:ea typeface="Calibri" panose="020F0502020204030204" pitchFamily="34" charset="0"/>
              </a:rPr>
              <a:t>Tap to join from a mobile device (attendees only)</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u="none" strike="noStrike" dirty="0">
                <a:solidFill>
                  <a:srgbClr val="00AFF9"/>
                </a:solidFill>
                <a:effectLst/>
                <a:latin typeface="Times New Roman" panose="02020603050405020304" pitchFamily="18" charset="0"/>
                <a:ea typeface="Calibri" panose="020F0502020204030204" pitchFamily="34" charset="0"/>
                <a:hlinkClick r:id="rId4"/>
              </a:rPr>
              <a:t>+1-646-992-2010,,1737875314##</a:t>
            </a:r>
            <a:r>
              <a:rPr lang="en-US" sz="1200" dirty="0">
                <a:effectLst/>
                <a:latin typeface="Times New Roman" panose="02020603050405020304" pitchFamily="18" charset="0"/>
                <a:ea typeface="Calibri" panose="020F0502020204030204" pitchFamily="34" charset="0"/>
              </a:rPr>
              <a:t> United States Toll (New York City)</a:t>
            </a:r>
          </a:p>
          <a:p>
            <a:pPr marL="0" marR="0">
              <a:spcBef>
                <a:spcPts val="0"/>
              </a:spcBef>
              <a:spcAft>
                <a:spcPts val="0"/>
              </a:spcAft>
            </a:pPr>
            <a:r>
              <a:rPr lang="en-US" sz="1200" u="none" strike="noStrike" dirty="0">
                <a:solidFill>
                  <a:srgbClr val="00AFF9"/>
                </a:solidFill>
                <a:effectLst/>
                <a:latin typeface="Times New Roman" panose="02020603050405020304" pitchFamily="18" charset="0"/>
                <a:ea typeface="Calibri" panose="020F0502020204030204" pitchFamily="34" charset="0"/>
                <a:hlinkClick r:id="rId5"/>
              </a:rPr>
              <a:t>+1-213-306-3065,,1737875314##</a:t>
            </a:r>
            <a:r>
              <a:rPr lang="en-US" sz="1200" dirty="0">
                <a:effectLst/>
                <a:latin typeface="Times New Roman" panose="02020603050405020304" pitchFamily="18" charset="0"/>
                <a:ea typeface="Calibri" panose="020F0502020204030204" pitchFamily="34" charset="0"/>
              </a:rPr>
              <a:t> United States Toll (Los Angeles)</a:t>
            </a:r>
          </a:p>
          <a:p>
            <a:pPr marL="0" marR="0">
              <a:spcBef>
                <a:spcPts val="0"/>
              </a:spcBef>
              <a:spcAft>
                <a:spcPts val="0"/>
              </a:spcAft>
            </a:pPr>
            <a:r>
              <a:rPr lang="en-US" sz="1200" b="1" dirty="0">
                <a:solidFill>
                  <a:srgbClr val="000000"/>
                </a:solidFill>
                <a:effectLst/>
                <a:latin typeface="Times New Roman" panose="02020603050405020304" pitchFamily="18" charset="0"/>
                <a:ea typeface="Calibri" panose="020F0502020204030204" pitchFamily="34" charset="0"/>
              </a:rPr>
              <a:t>Join by phone</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+1-646-992-2010 United States Toll (New York City)</a:t>
            </a: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+1-213-306-3065 United States Toll (Los Angeles)</a:t>
            </a:r>
          </a:p>
          <a:p>
            <a:pPr marL="0" marR="0">
              <a:spcBef>
                <a:spcPts val="0"/>
              </a:spcBef>
              <a:spcAft>
                <a:spcPts val="0"/>
              </a:spcAft>
            </a:pPr>
            <a:r>
              <a:rPr lang="en-US" sz="1200" u="none" strike="noStrike" dirty="0">
                <a:solidFill>
                  <a:srgbClr val="00AFF9"/>
                </a:solidFill>
                <a:effectLst/>
                <a:latin typeface="Times New Roman" panose="02020603050405020304" pitchFamily="18" charset="0"/>
                <a:ea typeface="Calibri" panose="020F0502020204030204" pitchFamily="34" charset="0"/>
                <a:hlinkClick r:id="rId6"/>
              </a:rPr>
              <a:t>Global call-in numbers</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solidFill>
                  <a:srgbClr val="000000"/>
                </a:solidFill>
                <a:effectLst/>
                <a:latin typeface="Times New Roman" panose="02020603050405020304" pitchFamily="18" charset="0"/>
                <a:ea typeface="Calibri" panose="020F0502020204030204" pitchFamily="34" charset="0"/>
              </a:rPr>
              <a:t>Need help? Go to </a:t>
            </a:r>
            <a:r>
              <a:rPr lang="en-US" sz="1200" u="none" strike="noStrike" dirty="0">
                <a:solidFill>
                  <a:srgbClr val="049FD9"/>
                </a:solidFill>
                <a:effectLst/>
                <a:latin typeface="Times New Roman" panose="02020603050405020304" pitchFamily="18" charset="0"/>
                <a:ea typeface="Calibri" panose="020F0502020204030204" pitchFamily="34" charset="0"/>
                <a:hlinkClick r:id="rId7"/>
              </a:rPr>
              <a:t>http://help.webex.com</a:t>
            </a:r>
            <a:r>
              <a:rPr lang="en-US" sz="1200" dirty="0">
                <a:solidFill>
                  <a:srgbClr val="000000"/>
                </a:solidFill>
                <a:effectLst/>
                <a:latin typeface="Times New Roman" panose="02020603050405020304" pitchFamily="18" charset="0"/>
                <a:ea typeface="Calibri" panose="020F0502020204030204" pitchFamily="34" charset="0"/>
              </a:rPr>
              <a:t>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800" dirty="0">
                <a:effectLst/>
                <a:latin typeface="Times New Roman" panose="02020603050405020304" pitchFamily="18" charset="0"/>
                <a:ea typeface="Calibri" panose="020F0502020204030204" pitchFamily="34" charset="0"/>
              </a:rPr>
              <a:t> </a:t>
            </a:r>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FFFF00"/>
                </a:highlight>
              </a:rPr>
              <a:t>plenary</a:t>
            </a:r>
            <a:r>
              <a:rPr lang="en-US" sz="2400" dirty="0"/>
              <a:t> teleconference call-in, </a:t>
            </a:r>
            <a:r>
              <a:rPr lang="en-US" sz="2000" dirty="0">
                <a:highlight>
                  <a:srgbClr val="FFFF00"/>
                </a:highlight>
              </a:rPr>
              <a:t>05 &amp; 12 Nov 2020</a:t>
            </a:r>
            <a:endParaRPr lang="en-US" sz="2400" dirty="0">
              <a:highlight>
                <a:srgbClr val="FFFF00"/>
              </a:highlight>
            </a:endParaRPr>
          </a:p>
        </p:txBody>
      </p:sp>
    </p:spTree>
    <p:extLst>
      <p:ext uri="{BB962C8B-B14F-4D97-AF65-F5344CB8AC3E}">
        <p14:creationId xmlns:p14="http://schemas.microsoft.com/office/powerpoint/2010/main" val="24147626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05-12Nov20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35</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5" y="1030737"/>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weekly teleconferences</a:t>
            </a:r>
            <a:br>
              <a:rPr lang="en-US" sz="14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Occurs every Thursday effective 30-Jul-20 until 06*-Jan-21 from 15:00 to 16:00 America/</a:t>
            </a:r>
            <a:r>
              <a:rPr lang="en-US" sz="1400" dirty="0" err="1">
                <a:effectLs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(*-bug, really 7</a:t>
            </a:r>
            <a:r>
              <a:rPr lang="en-US" sz="1400" baseline="30000" dirty="0">
                <a:effectLst/>
                <a:latin typeface="Consolas" panose="020B0609020204030204" pitchFamily="49" charset="0"/>
                <a:ea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rPr>
              <a:t>see below)</a:t>
            </a:r>
            <a:br>
              <a:rPr lang="en-US" sz="1400" dirty="0">
                <a:effectLst/>
                <a:latin typeface="Consolas" panose="020B0609020204030204" pitchFamily="49" charset="0"/>
                <a:ea typeface="Times New Roman" panose="02020603050405020304" pitchFamily="18" charset="0"/>
              </a:rPr>
            </a:br>
            <a:br>
              <a:rPr lang="en-US" sz="10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https://ieeesa.webex.com/ieeesa/j.php?MTID=m89174bca2347d480f1f7b52309753d89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number (access code): 129 025 9639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password: rrtag20c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0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Occurs every Thursday effective Thursday, July 30, 2020 until Thursday, January 7, 2021 from 3:00 PM to 4:00 PM, (UTC-04:00) Eastern Time (US &amp; Canada)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(UTC-04:00)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u="sng" dirty="0">
                <a:solidFill>
                  <a:srgbClr val="FF0000"/>
                </a:solidFill>
                <a:effectLst/>
                <a:latin typeface="Consolas" panose="020B0609020204030204" pitchFamily="49" charset="0"/>
                <a:ea typeface="Calibri" panose="020F0502020204030204" pitchFamily="34" charset="0"/>
                <a:hlinkClick r:id="rId4"/>
              </a:rPr>
              <a:t>Join meeting</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999999"/>
                </a:solidFill>
                <a:effectLst/>
                <a:latin typeface="Consolas" panose="020B0609020204030204" pitchFamily="49" charset="0"/>
                <a:ea typeface="Calibri" panose="020F0502020204030204" pitchFamily="34" charset="0"/>
              </a:rPr>
              <a:t>Tap to call 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5"/>
              </a:rPr>
              <a:t>+1-646-992-2010</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6"/>
              </a:rPr>
              <a:t>+1-213-306-3065</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7"/>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sng" dirty="0">
                <a:solidFill>
                  <a:srgbClr val="049FD9"/>
                </a:solidFill>
                <a:effectLst/>
                <a:latin typeface="Consolas" panose="020B0609020204030204" pitchFamily="49" charset="0"/>
                <a:ea typeface="Calibri" panose="020F0502020204030204" pitchFamily="34" charset="0"/>
                <a:hlinkClick r:id="rId8"/>
              </a:rPr>
              <a:t>http://help.webex.com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808080"/>
                </a:highlight>
              </a:rPr>
              <a:t>weekly </a:t>
            </a:r>
            <a:r>
              <a:rPr lang="en-US" sz="2400" dirty="0"/>
              <a:t>teleconference call-in, </a:t>
            </a:r>
            <a:r>
              <a:rPr lang="en-US" sz="2400" dirty="0">
                <a:highlight>
                  <a:srgbClr val="808080"/>
                </a:highlight>
              </a:rPr>
              <a:t>30Jul20 to 07Jan21</a:t>
            </a:r>
          </a:p>
        </p:txBody>
      </p:sp>
    </p:spTree>
    <p:extLst>
      <p:ext uri="{BB962C8B-B14F-4D97-AF65-F5344CB8AC3E}">
        <p14:creationId xmlns:p14="http://schemas.microsoft.com/office/powerpoint/2010/main" val="24901764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lvl="0" indent="-285750">
              <a:buFont typeface="Arial" panose="020B0604020202020204" pitchFamily="34" charset="0"/>
              <a:buChar char="•"/>
            </a:pPr>
            <a:r>
              <a:rPr lang="en-US" sz="1600" dirty="0">
                <a:solidFill>
                  <a:schemeClr val="tx1"/>
                </a:solidFill>
                <a:effectLst/>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ffectLst/>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i="0" u="none" strike="noStrike" dirty="0">
                <a:solidFill>
                  <a:srgbClr val="3789BD"/>
                </a:solidFill>
                <a:effectLst/>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05-12Nov20</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05-12Nov20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05-12Nov20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05-12Nov20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05-12Nov20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40</a:t>
            </a:fld>
            <a:endParaRPr lang="en-US" altLang="en-US" sz="1200" b="0" dirty="0"/>
          </a:p>
        </p:txBody>
      </p:sp>
      <p:sp>
        <p:nvSpPr>
          <p:cNvPr id="2" name="Date Placeholder 1"/>
          <p:cNvSpPr>
            <a:spLocks noGrp="1"/>
          </p:cNvSpPr>
          <p:nvPr>
            <p:ph type="dt" idx="15"/>
          </p:nvPr>
        </p:nvSpPr>
        <p:spPr/>
        <p:txBody>
          <a:bodyPr/>
          <a:lstStyle/>
          <a:p>
            <a:r>
              <a:rPr lang="en-US"/>
              <a:t>05-12Nov20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05-12Nov20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41</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05-12Nov20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42</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05-12Nov20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05-12Nov20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05-12Nov20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889002"/>
            <a:ext cx="4725989" cy="5474748"/>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IMAT Attendance server is open</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a:t>
            </a:r>
            <a:r>
              <a:rPr lang="en-US" altLang="en-US" sz="1400" dirty="0">
                <a:solidFill>
                  <a:schemeClr val="bg1">
                    <a:lumMod val="85000"/>
                  </a:schemeClr>
                </a:solidFill>
              </a:rPr>
              <a:t>, 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buFont typeface="Arial" panose="020B0604020202020204" pitchFamily="34" charset="0"/>
              <a:buChar char="•"/>
            </a:pPr>
            <a:r>
              <a:rPr lang="en-US" altLang="en-US" sz="1600" dirty="0">
                <a:solidFill>
                  <a:schemeClr val="tx1"/>
                </a:solidFill>
              </a:rPr>
              <a:t>Approve agenda, last minutes</a:t>
            </a:r>
            <a:r>
              <a:rPr lang="en-US" altLang="en-US" sz="1400" dirty="0">
                <a:solidFill>
                  <a:schemeClr val="tx1"/>
                </a:solidFill>
              </a:rPr>
              <a:t>  &amp; announcements</a:t>
            </a:r>
          </a:p>
          <a:p>
            <a:pPr>
              <a:buFont typeface="Arial" panose="020B0604020202020204" pitchFamily="34" charset="0"/>
              <a:buChar char="•"/>
            </a:pPr>
            <a:r>
              <a:rPr lang="en-US" altLang="en-US" sz="1600" dirty="0">
                <a:solidFill>
                  <a:schemeClr val="tx1"/>
                </a:solidFill>
              </a:rPr>
              <a:t>Discussion items (both meetings)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t>FCC FNPRM 5.9 GHz</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FCC 6 GHz </a:t>
            </a:r>
          </a:p>
          <a:p>
            <a:pPr lvl="1">
              <a:spcBef>
                <a:spcPts val="0"/>
              </a:spcBef>
              <a:buFont typeface="Arial" panose="020B0604020202020204" pitchFamily="34" charset="0"/>
              <a:buChar char="•"/>
            </a:pPr>
            <a:r>
              <a:rPr lang="en-US" altLang="en-US" sz="1400" dirty="0">
                <a:solidFill>
                  <a:schemeClr val="tx1"/>
                </a:solidFill>
              </a:rPr>
              <a:t>General Discussion Items</a:t>
            </a:r>
          </a:p>
          <a:p>
            <a:pPr lvl="1">
              <a:buFont typeface="Arial" panose="020B0604020202020204" pitchFamily="34" charset="0"/>
              <a:buChar char="•"/>
            </a:pPr>
            <a:endParaRPr lang="en-US" altLang="en-US" sz="12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FNPRM 5.9 GHz FNPM inputs</a:t>
            </a:r>
          </a:p>
          <a:p>
            <a:pPr lvl="1">
              <a:buFont typeface="Arial" panose="020B0604020202020204" pitchFamily="34" charset="0"/>
              <a:buChar char="•"/>
            </a:pPr>
            <a:r>
              <a:rPr lang="en-US" altLang="en-US" sz="1400" dirty="0">
                <a:solidFill>
                  <a:schemeClr val="tx1"/>
                </a:solidFill>
              </a:rPr>
              <a:t>Ongoing-APG contribution input</a:t>
            </a:r>
          </a:p>
          <a:p>
            <a:pPr lvl="1">
              <a:buFont typeface="Arial" panose="020B0604020202020204" pitchFamily="34" charset="0"/>
              <a:buChar char="•"/>
            </a:pPr>
            <a:r>
              <a:rPr lang="en-US" sz="1400" dirty="0">
                <a:effectLst/>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200" kern="0" dirty="0">
                <a:solidFill>
                  <a:schemeClr val="tx1"/>
                </a:solidFill>
              </a:rPr>
              <a:t>WRC-23 AIs</a:t>
            </a:r>
          </a:p>
          <a:p>
            <a:pPr marL="457200" lvl="1"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FNPRM on 5.9 GHz</a:t>
            </a:r>
          </a:p>
          <a:p>
            <a:pPr lvl="1">
              <a:spcBef>
                <a:spcPts val="0"/>
              </a:spcBef>
              <a:buFont typeface="Arial" panose="020B0604020202020204" pitchFamily="34" charset="0"/>
              <a:buChar char="•"/>
            </a:pPr>
            <a:r>
              <a:rPr lang="en-US" altLang="en-US" sz="1400" kern="0" dirty="0">
                <a:solidFill>
                  <a:schemeClr val="tx1"/>
                </a:solidFill>
              </a:rPr>
              <a:t>Discuss if we want to consider comments</a:t>
            </a:r>
            <a:endParaRPr lang="en-US" altLang="en-US" sz="1400" b="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6 GHz</a:t>
            </a:r>
          </a:p>
          <a:p>
            <a:pPr lvl="1">
              <a:spcBef>
                <a:spcPts val="0"/>
              </a:spcBef>
              <a:buFont typeface="Arial" panose="020B0604020202020204" pitchFamily="34" charset="0"/>
              <a:buChar char="•"/>
            </a:pPr>
            <a:r>
              <a:rPr lang="en-US" altLang="en-US" sz="1400" kern="0" dirty="0">
                <a:solidFill>
                  <a:schemeClr val="tx1"/>
                </a:solidFill>
              </a:rPr>
              <a:t>Multi stake-holders group</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b="0" kern="0" dirty="0">
                <a:solidFill>
                  <a:schemeClr val="tx1"/>
                </a:solidFill>
              </a:rPr>
              <a:t> </a:t>
            </a:r>
          </a:p>
          <a:p>
            <a:pPr lvl="1">
              <a:spcBef>
                <a:spcPts val="0"/>
              </a:spcBef>
              <a:buFont typeface="Arial" panose="020B0604020202020204" pitchFamily="34" charset="0"/>
              <a:buChar char="•"/>
            </a:pPr>
            <a:r>
              <a:rPr lang="en-US" altLang="en-US" sz="1400" kern="0" dirty="0">
                <a:solidFill>
                  <a:schemeClr val="tx1"/>
                </a:solidFill>
              </a:rPr>
              <a:t> </a:t>
            </a:r>
          </a:p>
          <a:p>
            <a:pPr lvl="1">
              <a:spcBef>
                <a:spcPts val="0"/>
              </a:spcBef>
              <a:buFont typeface="Arial" panose="020B0604020202020204" pitchFamily="34" charset="0"/>
              <a:buChar char="•"/>
            </a:pPr>
            <a:endParaRPr lang="en-US" altLang="en-US" sz="1400" b="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594577"/>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b="1" dirty="0"/>
              <a:t>	</a:t>
            </a:r>
            <a:r>
              <a:rPr lang="en-US" altLang="en-US" sz="1800" b="1" dirty="0">
                <a:solidFill>
                  <a:schemeClr val="tx1"/>
                </a:solidFill>
              </a:rPr>
              <a:t>	</a:t>
            </a:r>
            <a:r>
              <a:rPr lang="en-US" altLang="en-US" sz="1800" b="0" dirty="0">
                <a:solidFill>
                  <a:schemeClr val="tx1"/>
                </a:solidFill>
              </a:rPr>
              <a:t>Moved by: 	</a:t>
            </a:r>
            <a:r>
              <a:rPr lang="en-US" altLang="en-US" sz="1800" b="0" dirty="0">
                <a:solidFill>
                  <a:schemeClr val="bg1">
                    <a:lumMod val="75000"/>
                  </a:schemeClr>
                </a:solidFill>
              </a:rPr>
              <a:t>Stuart K.</a:t>
            </a:r>
          </a:p>
          <a:p>
            <a:pPr>
              <a:spcBef>
                <a:spcPts val="0"/>
              </a:spcBef>
            </a:pPr>
            <a:r>
              <a:rPr lang="en-US" altLang="en-US" sz="1800" b="0" dirty="0">
                <a:solidFill>
                  <a:schemeClr val="bg1">
                    <a:lumMod val="75000"/>
                  </a:schemeClr>
                </a:solidFill>
              </a:rPr>
              <a:t>		Seconded by: 	Vijay A.</a:t>
            </a:r>
          </a:p>
          <a:p>
            <a:pPr>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600" b="0" dirty="0">
                <a:effectLst/>
                <a:ea typeface="SimSun" panose="02010600030101010101" pitchFamily="2" charset="-122"/>
              </a:rPr>
              <a:t>To approve the minutes from the IEEE 802.18 Plenary 16-23 July 2020 in document </a:t>
            </a:r>
            <a:r>
              <a:rPr lang="en-GB" sz="1600" b="0" dirty="0">
                <a:solidFill>
                  <a:schemeClr val="bg1">
                    <a:lumMod val="75000"/>
                  </a:schemeClr>
                </a:solidFill>
                <a:ea typeface="SimSun" panose="02010600030101010101" pitchFamily="2" charset="-122"/>
                <a:hlinkClick r:id="rId3"/>
              </a:rPr>
              <a:t>https://mentor.ieee.org/802.18/dcn/20/18-20-0103-00-0000-minutes-electronic-plenary-16-23jul2020-rr-tag-yul.docx</a:t>
            </a:r>
            <a:r>
              <a:rPr lang="en-GB" sz="1600" b="0" dirty="0">
                <a:solidFill>
                  <a:schemeClr val="bg1">
                    <a:lumMod val="75000"/>
                  </a:schemeClr>
                </a:solidFill>
                <a:ea typeface="SimSun" panose="02010600030101010101" pitchFamily="2" charset="-122"/>
              </a:rPr>
              <a:t> </a:t>
            </a:r>
            <a:r>
              <a:rPr lang="en-US" sz="1600" b="0" i="0" dirty="0">
                <a:solidFill>
                  <a:srgbClr val="000000"/>
                </a:solidFill>
                <a:effectLst/>
              </a:rPr>
              <a:t>26-Jul-2020 22:03:40 ET</a:t>
            </a:r>
            <a:r>
              <a:rPr lang="en-US" sz="1600" b="0" dirty="0">
                <a:effectLst/>
                <a:ea typeface="SimSun" panose="02010600030101010101" pitchFamily="2" charset="-122"/>
              </a:rPr>
              <a:t>, with editorial privilege for the 802.18 chair.</a:t>
            </a:r>
            <a:r>
              <a:rPr lang="en-US" altLang="en-US" sz="16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75000"/>
                  </a:schemeClr>
                </a:solidFill>
              </a:rPr>
              <a:t>Stuart K.</a:t>
            </a:r>
          </a:p>
          <a:p>
            <a:pPr marL="0" indent="0">
              <a:spcBef>
                <a:spcPts val="0"/>
              </a:spcBef>
            </a:pPr>
            <a:r>
              <a:rPr lang="en-US" altLang="en-US" sz="1800" b="0" dirty="0">
                <a:solidFill>
                  <a:schemeClr val="bg1">
                    <a:lumMod val="75000"/>
                  </a:schemeClr>
                </a:solidFill>
              </a:rPr>
              <a:t>	Seconded by:  Edward A.</a:t>
            </a:r>
          </a:p>
          <a:p>
            <a:pPr marL="0" indent="0">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lvl="2">
              <a:spcBef>
                <a:spcPts val="0"/>
              </a:spcBef>
              <a:buFont typeface="Arial" panose="020B0604020202020204" pitchFamily="34" charset="0"/>
              <a:buChar char="•"/>
            </a:pPr>
            <a:endParaRPr lang="en-US" altLang="en-US" sz="1200" b="0" dirty="0">
              <a:solidFill>
                <a:schemeClr val="tx1"/>
              </a:solidFill>
            </a:endParaRPr>
          </a:p>
          <a:p>
            <a:pPr marL="685800" lvl="1">
              <a:spcBef>
                <a:spcPts val="400"/>
              </a:spcBef>
              <a:buFont typeface="Arial" panose="020B0604020202020204" pitchFamily="34" charset="0"/>
              <a:buChar char="•"/>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05-12Nov20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 –  </a:t>
            </a:r>
            <a:endParaRPr lang="en-US" altLang="en-US" sz="2400" i="1" u="sng" dirty="0">
              <a:solidFill>
                <a:srgbClr val="00B050"/>
              </a:solidFill>
            </a:endParaRPr>
          </a:p>
        </p:txBody>
      </p:sp>
      <p:sp>
        <p:nvSpPr>
          <p:cNvPr id="16387" name="Content Placeholder 2"/>
          <p:cNvSpPr>
            <a:spLocks noGrp="1"/>
          </p:cNvSpPr>
          <p:nvPr>
            <p:ph idx="1"/>
          </p:nvPr>
        </p:nvSpPr>
        <p:spPr>
          <a:xfrm>
            <a:off x="685799" y="808038"/>
            <a:ext cx="8382001" cy="5667376"/>
          </a:xfrm>
        </p:spPr>
        <p:txBody>
          <a:bodyPr/>
          <a:lstStyle/>
          <a:p>
            <a:pPr lvl="4">
              <a:buFont typeface="Arial" panose="020B0604020202020204" pitchFamily="34" charset="0"/>
              <a:buChar char="•"/>
            </a:pPr>
            <a:endParaRPr lang="en-US" altLang="en-US" sz="800" dirty="0"/>
          </a:p>
          <a:p>
            <a:pPr marL="285750" indent="-285750">
              <a:spcBef>
                <a:spcPts val="400"/>
              </a:spcBef>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November 2020 </a:t>
            </a:r>
            <a:r>
              <a:rPr lang="en-US" altLang="en-US" sz="1800" b="0" dirty="0">
                <a:solidFill>
                  <a:schemeClr val="tx1"/>
                </a:solidFill>
              </a:rPr>
              <a:t>is electronic from </a:t>
            </a:r>
            <a:r>
              <a:rPr lang="en-US" altLang="en-US" sz="1600" dirty="0">
                <a:solidFill>
                  <a:schemeClr val="tx1"/>
                </a:solidFill>
              </a:rPr>
              <a:t>30Oct20 to 13Nov20.  </a:t>
            </a:r>
          </a:p>
          <a:p>
            <a:pPr marL="685800" lvl="1">
              <a:spcBef>
                <a:spcPts val="400"/>
              </a:spcBef>
              <a:buFont typeface="Arial" panose="020B0604020202020204" pitchFamily="34" charset="0"/>
              <a:buChar char="•"/>
            </a:pPr>
            <a:r>
              <a:rPr lang="en-US" altLang="en-US" sz="1600" b="0" dirty="0">
                <a:solidFill>
                  <a:schemeClr val="tx1"/>
                </a:solidFill>
              </a:rPr>
              <a:t>This will allow 802.18 to have our </a:t>
            </a:r>
            <a:r>
              <a:rPr lang="en-US" altLang="en-US" sz="1600" b="0" dirty="0">
                <a:solidFill>
                  <a:schemeClr val="tx1"/>
                </a:solidFill>
                <a:highlight>
                  <a:srgbClr val="D5F4FF"/>
                </a:highlight>
              </a:rPr>
              <a:t>2 Thursday meetings</a:t>
            </a:r>
            <a:r>
              <a:rPr lang="en-US" altLang="en-US" sz="1600" b="0" dirty="0">
                <a:solidFill>
                  <a:schemeClr val="tx1"/>
                </a:solidFill>
              </a:rPr>
              <a:t>, like the July Plenary.</a:t>
            </a:r>
          </a:p>
          <a:p>
            <a:pPr lvl="1">
              <a:spcBef>
                <a:spcPts val="400"/>
              </a:spcBef>
              <a:buFont typeface="Wingdings" panose="05000000000000000000" pitchFamily="2" charset="2"/>
              <a:buChar char="Ø"/>
            </a:pPr>
            <a:r>
              <a:rPr lang="en-US" altLang="en-US" sz="1600" b="1" u="sng" dirty="0">
                <a:solidFill>
                  <a:schemeClr val="tx1"/>
                </a:solidFill>
                <a:highlight>
                  <a:srgbClr val="D5F4FF"/>
                </a:highlight>
              </a:rPr>
              <a:t>For .18 we will meet 1hr the 1</a:t>
            </a:r>
            <a:r>
              <a:rPr lang="en-US" altLang="en-US" sz="1600" b="1" u="sng" baseline="30000" dirty="0">
                <a:solidFill>
                  <a:schemeClr val="tx1"/>
                </a:solidFill>
                <a:highlight>
                  <a:srgbClr val="D5F4FF"/>
                </a:highlight>
              </a:rPr>
              <a:t>st</a:t>
            </a:r>
            <a:r>
              <a:rPr lang="en-US" altLang="en-US" sz="1600" b="1" u="sng" dirty="0">
                <a:solidFill>
                  <a:schemeClr val="tx1"/>
                </a:solidFill>
                <a:highlight>
                  <a:srgbClr val="D5F4FF"/>
                </a:highlight>
              </a:rPr>
              <a:t> week(1500-1600et), 05Nov20.</a:t>
            </a:r>
          </a:p>
          <a:p>
            <a:pPr lvl="1">
              <a:spcBef>
                <a:spcPts val="400"/>
              </a:spcBef>
              <a:buFont typeface="Wingdings" panose="05000000000000000000" pitchFamily="2" charset="2"/>
              <a:buChar char="Ø"/>
            </a:pPr>
            <a:r>
              <a:rPr lang="en-US" altLang="en-US" sz="1600" b="1" u="sng" dirty="0">
                <a:solidFill>
                  <a:schemeClr val="tx1"/>
                </a:solidFill>
                <a:highlight>
                  <a:srgbClr val="D5F4FF"/>
                </a:highlight>
              </a:rPr>
              <a:t>And 2hr the 2</a:t>
            </a:r>
            <a:r>
              <a:rPr lang="en-US" altLang="en-US" sz="1600" b="1" u="sng" baseline="30000" dirty="0">
                <a:solidFill>
                  <a:schemeClr val="tx1"/>
                </a:solidFill>
                <a:highlight>
                  <a:srgbClr val="D5F4FF"/>
                </a:highlight>
              </a:rPr>
              <a:t>nd</a:t>
            </a:r>
            <a:r>
              <a:rPr lang="en-US" altLang="en-US" sz="1600" b="1" u="sng" dirty="0">
                <a:solidFill>
                  <a:schemeClr val="tx1"/>
                </a:solidFill>
                <a:highlight>
                  <a:srgbClr val="D5F4FF"/>
                </a:highlight>
              </a:rPr>
              <a:t> week(1500-1700et), 12Nov20</a:t>
            </a:r>
          </a:p>
          <a:p>
            <a:pPr lvl="1">
              <a:spcBef>
                <a:spcPts val="400"/>
              </a:spcBef>
              <a:buFont typeface="Wingdings" panose="05000000000000000000" pitchFamily="2" charset="2"/>
              <a:buChar char="v"/>
            </a:pPr>
            <a:r>
              <a:rPr lang="en-US" altLang="en-US" sz="1600" b="1" u="sng" dirty="0">
                <a:solidFill>
                  <a:srgbClr val="00B050"/>
                </a:solidFill>
              </a:rPr>
              <a:t>The 1hr/2hr days have been flipped from earlier discussions</a:t>
            </a:r>
            <a:r>
              <a:rPr lang="en-US" altLang="en-US" sz="1600" b="1" u="sng" dirty="0">
                <a:solidFill>
                  <a:schemeClr val="tx1"/>
                </a:solidFill>
              </a:rPr>
              <a:t>.  Call-in in backup slides</a:t>
            </a:r>
            <a:endParaRPr lang="en-US" altLang="en-US" sz="1400" dirty="0">
              <a:solidFill>
                <a:schemeClr val="tx1"/>
              </a:solidFill>
            </a:endParaRPr>
          </a:p>
          <a:p>
            <a:pPr lvl="1">
              <a:buFont typeface="Arial" panose="020B0604020202020204" pitchFamily="34" charset="0"/>
              <a:buChar char="•"/>
            </a:pPr>
            <a:r>
              <a:rPr lang="en-US" sz="1600" dirty="0">
                <a:solidFill>
                  <a:schemeClr val="tx1"/>
                </a:solidFill>
                <a:cs typeface="+mn-cs"/>
              </a:rPr>
              <a:t>As RR-TAG has done in plenaries, it will take attending both for attendance credit. </a:t>
            </a:r>
          </a:p>
          <a:p>
            <a:pPr lvl="1">
              <a:buFont typeface="Arial" panose="020B0604020202020204" pitchFamily="34" charset="0"/>
              <a:buChar char="•"/>
            </a:pPr>
            <a:r>
              <a:rPr lang="en-US" sz="1600" b="1" u="sng" dirty="0">
                <a:solidFill>
                  <a:schemeClr val="tx1"/>
                </a:solidFill>
                <a:cs typeface="+mn-cs"/>
              </a:rPr>
              <a:t>IMAT is setup and will be used for voting membership attendance credit.</a:t>
            </a:r>
          </a:p>
          <a:p>
            <a:pPr lvl="1">
              <a:buFont typeface="Arial" panose="020B0604020202020204" pitchFamily="34" charset="0"/>
              <a:buChar char="•"/>
            </a:pPr>
            <a:r>
              <a:rPr lang="en-US" sz="1600" b="1" u="sng" dirty="0">
                <a:solidFill>
                  <a:schemeClr val="tx1"/>
                </a:solidFill>
                <a:cs typeface="+mn-cs"/>
              </a:rPr>
              <a:t>Note: </a:t>
            </a:r>
            <a:r>
              <a:rPr lang="en-US" sz="1600" dirty="0">
                <a:solidFill>
                  <a:schemeClr val="tx1"/>
                </a:solidFill>
                <a:cs typeface="+mn-cs"/>
              </a:rPr>
              <a:t>be sure your affiliation(s) are up to date, e.g. in my Project and when you sign in. </a:t>
            </a:r>
          </a:p>
          <a:p>
            <a:pPr>
              <a:buFont typeface="Arial" panose="020B0604020202020204" pitchFamily="34" charset="0"/>
              <a:buChar char="•"/>
            </a:pPr>
            <a:endParaRPr lang="en-US" altLang="en-US" sz="1800" b="0" dirty="0">
              <a:solidFill>
                <a:schemeClr val="tx1"/>
              </a:solidFill>
            </a:endParaRPr>
          </a:p>
          <a:p>
            <a:pPr>
              <a:buFont typeface="Arial" panose="020B0604020202020204" pitchFamily="34" charset="0"/>
              <a:buChar char="•"/>
            </a:pPr>
            <a:r>
              <a:rPr lang="en-US" altLang="en-US" sz="1600" b="0" dirty="0">
                <a:solidFill>
                  <a:schemeClr val="tx1"/>
                </a:solidFill>
              </a:rPr>
              <a:t>For </a:t>
            </a:r>
            <a:r>
              <a:rPr lang="en-US" altLang="en-US" sz="1600" dirty="0">
                <a:solidFill>
                  <a:schemeClr val="tx1"/>
                </a:solidFill>
              </a:rPr>
              <a:t>January</a:t>
            </a:r>
            <a:r>
              <a:rPr lang="en-US" altLang="en-US" sz="1600" b="0" dirty="0">
                <a:solidFill>
                  <a:schemeClr val="tx1"/>
                </a:solidFill>
              </a:rPr>
              <a:t> </a:t>
            </a:r>
            <a:r>
              <a:rPr lang="en-US" altLang="en-US" sz="1600" dirty="0">
                <a:solidFill>
                  <a:schemeClr val="tx1"/>
                </a:solidFill>
              </a:rPr>
              <a:t>2021 </a:t>
            </a:r>
            <a:r>
              <a:rPr lang="en-US" altLang="en-US" sz="1600" b="0" dirty="0">
                <a:solidFill>
                  <a:schemeClr val="tx1"/>
                </a:solidFill>
              </a:rPr>
              <a:t>Wireless Interim (Irvine) the Wireless Chairs met 30Sep20 and have cancelled the face-to-face meeting in Irvine, CA.   This leaves open for the WGs to decide on their own if they do an electronic Interim or not. </a:t>
            </a:r>
          </a:p>
          <a:p>
            <a:pPr>
              <a:buFont typeface="Arial" panose="020B0604020202020204" pitchFamily="34" charset="0"/>
              <a:buChar char="•"/>
            </a:pPr>
            <a:r>
              <a:rPr lang="en-US" altLang="en-US" sz="1600" b="0" dirty="0">
                <a:solidFill>
                  <a:schemeClr val="tx1"/>
                </a:solidFill>
              </a:rPr>
              <a:t>For </a:t>
            </a:r>
            <a:r>
              <a:rPr lang="en-US" altLang="en-US" sz="1600" dirty="0">
                <a:solidFill>
                  <a:schemeClr val="tx1"/>
                </a:solidFill>
              </a:rPr>
              <a:t>March 2021 </a:t>
            </a:r>
            <a:r>
              <a:rPr lang="en-US" altLang="en-US" sz="1600" b="0" dirty="0">
                <a:solidFill>
                  <a:schemeClr val="tx1"/>
                </a:solidFill>
              </a:rPr>
              <a:t>there was a presentation from F2F on the EC 06Oct20 call of what all the Hyatt Denver is doing (w/450 guess on attendees) and from an SME on the international hotel industry. At this time the EC will take it up again in their Dec 2020 call, though could wait till Jan21 call, which seemed to be the lean. </a:t>
            </a:r>
          </a:p>
          <a:p>
            <a:pPr>
              <a:buFont typeface="Arial" panose="020B0604020202020204" pitchFamily="34" charset="0"/>
              <a:buChar char="•"/>
            </a:pPr>
            <a:r>
              <a:rPr lang="en-US" altLang="en-US" sz="1600" b="0" dirty="0">
                <a:solidFill>
                  <a:schemeClr val="tx1"/>
                </a:solidFill>
              </a:rPr>
              <a:t>For </a:t>
            </a:r>
            <a:r>
              <a:rPr lang="en-US" altLang="en-US" sz="1600" dirty="0">
                <a:solidFill>
                  <a:schemeClr val="tx1"/>
                </a:solidFill>
              </a:rPr>
              <a:t>May 2021 </a:t>
            </a:r>
            <a:r>
              <a:rPr lang="en-US" altLang="en-US" sz="1600" b="0" dirty="0">
                <a:solidFill>
                  <a:schemeClr val="tx1"/>
                </a:solidFill>
              </a:rPr>
              <a:t>at the Hilton in Panama City, Panama, earlier EC straw poll was to continue with the contract with clear cancellation policies.  With that, the IEEE has new language on cancellation policies, considering the pandemic, so it is much clearer. </a:t>
            </a:r>
          </a:p>
          <a:p>
            <a:pPr>
              <a:buFont typeface="Arial" panose="020B0604020202020204" pitchFamily="34" charset="0"/>
              <a:buChar char="•"/>
            </a:pPr>
            <a:endParaRPr lang="en-US" sz="2000" dirty="0">
              <a:solidFill>
                <a:schemeClr val="tx1"/>
              </a:solidFill>
              <a:cs typeface="+mn-cs"/>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05-12Nov20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54570</TotalTime>
  <Words>9377</Words>
  <Application>Microsoft Office PowerPoint</Application>
  <PresentationFormat>On-screen Show (4:3)</PresentationFormat>
  <Paragraphs>1092</Paragraphs>
  <Slides>42</Slides>
  <Notes>26</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2</vt:i4>
      </vt:variant>
      <vt:variant>
        <vt:lpstr>Slide Titles</vt:lpstr>
      </vt:variant>
      <vt:variant>
        <vt:i4>42</vt:i4>
      </vt:variant>
    </vt:vector>
  </HeadingPairs>
  <TitlesOfParts>
    <vt:vector size="56" baseType="lpstr">
      <vt:lpstr>Arial</vt:lpstr>
      <vt:lpstr>Calibri</vt:lpstr>
      <vt:lpstr>Century Gothic</vt:lpstr>
      <vt:lpstr>Consolas</vt:lpstr>
      <vt:lpstr>Georgia</vt:lpstr>
      <vt:lpstr>Helvetica</vt:lpstr>
      <vt:lpstr>Helvetica Neue</vt:lpstr>
      <vt:lpstr>Monotype Sorts</vt:lpstr>
      <vt:lpstr>Roboto</vt:lpstr>
      <vt:lpstr>Times New Roman</vt:lpstr>
      <vt:lpstr>Wingdings</vt:lpstr>
      <vt:lpstr>Office Theme</vt:lpstr>
      <vt:lpstr>Document</vt:lpstr>
      <vt:lpstr>Packager Shell Object</vt:lpstr>
      <vt:lpstr>IEEE 802.18 RR-TAG Plenary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vt:lpstr>
      <vt:lpstr>Teleconferences</vt:lpstr>
      <vt:lpstr>EU items to share -1</vt:lpstr>
      <vt:lpstr>EU items to share -2</vt:lpstr>
      <vt:lpstr>Other regions (outside EU-Stds and USA), items to share</vt:lpstr>
      <vt:lpstr>ITU-R items to share  -</vt:lpstr>
      <vt:lpstr>FCC FNPRM 5.9 GHz</vt:lpstr>
      <vt:lpstr>FCC FNPRM 5.9 GHz</vt:lpstr>
      <vt:lpstr>FCC 6 GHz</vt:lpstr>
      <vt:lpstr>General Discussion Items</vt:lpstr>
      <vt:lpstr>Actions / AOB / Recess</vt:lpstr>
      <vt:lpstr>2nd - Thursday (12Nov20) Agenda</vt:lpstr>
      <vt:lpstr>EU items to share -1</vt:lpstr>
      <vt:lpstr>EU items to share -2</vt:lpstr>
      <vt:lpstr>Other regions (outside EU-Stds and USA), items to share</vt:lpstr>
      <vt:lpstr>ITU-R items to share  -</vt:lpstr>
      <vt:lpstr>FCC FNPRM 5.9 GHz</vt:lpstr>
      <vt:lpstr>FCC FNPRM 5.9 GHz</vt:lpstr>
      <vt:lpstr>FCC 6 GHz</vt:lpstr>
      <vt:lpstr>General Discussion - FYI</vt:lpstr>
      <vt:lpstr>General Discussion – FYI only</vt:lpstr>
      <vt:lpstr>Actions Required</vt:lpstr>
      <vt:lpstr>Any Other Business</vt:lpstr>
      <vt:lpstr>Adjourn</vt:lpstr>
      <vt:lpstr>PowerPoint Presentation</vt:lpstr>
      <vt:lpstr>PowerPoint Presentation</vt:lpstr>
      <vt:lpstr>PowerPoint Presentation</vt:lpstr>
      <vt:lpstr>ITU-R links &amp; general info</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3377</cp:revision>
  <cp:lastPrinted>1601-01-01T00:00:00Z</cp:lastPrinted>
  <dcterms:created xsi:type="dcterms:W3CDTF">2016-03-03T14:54:45Z</dcterms:created>
  <dcterms:modified xsi:type="dcterms:W3CDTF">2020-11-05T14:07:48Z</dcterms:modified>
</cp:coreProperties>
</file>