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4"/>
  </p:notesMasterIdLst>
  <p:handoutMasterIdLst>
    <p:handoutMasterId r:id="rId45"/>
  </p:handoutMasterIdLst>
  <p:sldIdLst>
    <p:sldId id="256" r:id="rId2"/>
    <p:sldId id="341" r:id="rId3"/>
    <p:sldId id="329" r:id="rId4"/>
    <p:sldId id="604" r:id="rId5"/>
    <p:sldId id="624" r:id="rId6"/>
    <p:sldId id="605" r:id="rId7"/>
    <p:sldId id="516" r:id="rId8"/>
    <p:sldId id="596" r:id="rId9"/>
    <p:sldId id="690" r:id="rId10"/>
    <p:sldId id="602" r:id="rId11"/>
    <p:sldId id="603" r:id="rId12"/>
    <p:sldId id="606" r:id="rId13"/>
    <p:sldId id="735" r:id="rId14"/>
    <p:sldId id="608" r:id="rId15"/>
    <p:sldId id="742" r:id="rId16"/>
    <p:sldId id="743" r:id="rId17"/>
    <p:sldId id="691" r:id="rId18"/>
    <p:sldId id="685" r:id="rId19"/>
    <p:sldId id="702" r:id="rId20"/>
    <p:sldId id="535" r:id="rId21"/>
    <p:sldId id="737" r:id="rId22"/>
    <p:sldId id="738" r:id="rId23"/>
    <p:sldId id="739" r:id="rId24"/>
    <p:sldId id="744" r:id="rId25"/>
    <p:sldId id="745" r:id="rId26"/>
    <p:sldId id="746" r:id="rId27"/>
    <p:sldId id="747" r:id="rId28"/>
    <p:sldId id="717" r:id="rId29"/>
    <p:sldId id="719" r:id="rId30"/>
    <p:sldId id="650" r:id="rId31"/>
    <p:sldId id="498" r:id="rId32"/>
    <p:sldId id="402" r:id="rId33"/>
    <p:sldId id="403" r:id="rId34"/>
    <p:sldId id="736" r:id="rId35"/>
    <p:sldId id="692" r:id="rId36"/>
    <p:sldId id="728" r:id="rId37"/>
    <p:sldId id="425" r:id="rId38"/>
    <p:sldId id="652" r:id="rId39"/>
    <p:sldId id="689" r:id="rId40"/>
    <p:sldId id="549" r:id="rId41"/>
    <p:sldId id="656" r:id="rId42"/>
    <p:sldId id="655"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391"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05-Nov-20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21.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lvl="1"/>
            <a:r>
              <a:rPr lang="en-US" altLang="en-US" sz="1600" dirty="0">
                <a:solidFill>
                  <a:schemeClr val="tx1"/>
                </a:solidFill>
              </a:rPr>
              <a:t>Vote:  Approved by unanimous consent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9173223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4448945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910749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505042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793636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852447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4042286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05-12Nov20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05-12Nov20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05-12Nov20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802.18-20/0147r00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urldefense.com/v3/__http:/portal.etsi.org/ngppapp/ContributionCreation.aspx?primarykeys=207772__;!!F7jv3iA!gOtscDsi4peJollnd9saFWJkdl7bNH6QthDRto5jpgaCV2GaJinLnlsf2LL7hvqvag$"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acma.gov.au/sites/default/files/2020-08/Draft%20Australian%20Radiofrequency%20Spectrum%20Plan%202021.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en/ITU-R/study-groups/rsg5/rwp5d/Pages/default.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36.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events/eventdetails.asp?eventid=17587"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9-138&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0/18-20-0144-00-0000-fcc-r-o-draft-revisiting-use-of-the-5-850-5-925-ghz-band.docx" TargetMode="External"/><Relationship Id="rId4" Type="http://schemas.openxmlformats.org/officeDocument/2006/relationships/hyperlink" Target="https://www.fcc.gov/document/modernizing-59-ghz-band-wi-fi-and-automotive-safety"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2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acma.gov.au/sites/default/files/2020-08/Draft%20Australian%20Radiofrequency%20Spectrum%20Plan%202021.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slide" Target="slide36.xm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ecfs/search/filings?proceedings_name=19-138&amp;sort=date_disseminated,DESC"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s://mentor.ieee.org/802.18/dcn/20/18-20-0144-00-0000-fcc-r-o-draft-revisiting-use-of-the-5-850-5-925-ghz-band.docx" TargetMode="External"/><Relationship Id="rId4" Type="http://schemas.openxmlformats.org/officeDocument/2006/relationships/hyperlink" Target="https://www.fcc.gov/document/modernizing-59-ghz-band-wi-fi-and-automotive-safety"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ieeesa.webex.com/ieeesa/j.php?MTID=m67d7ca06d9e0d20ea6fbcacbe1b13b6d" TargetMode="External"/><Relationship Id="rId7" Type="http://schemas.openxmlformats.org/officeDocument/2006/relationships/hyperlink" Target="https://urldefense.com/v3/__http:/help.webex.com__;!!F7jv3iA!m1DIbZTVOGzUEQTpHAWE2I4yYMILgI8e4lrsrX-V2pVHIySgy_OTjsornqvImaUG-w$"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1a55284caa3579fadfcadbab62ea74a__;!!F7jv3iA!m1DIbZTVOGzUEQTpHAWE2I4yYMILgI8e4lrsrX-V2pVHIySgy_OTjsornquUZGCwRQ$" TargetMode="External"/><Relationship Id="rId5" Type="http://schemas.openxmlformats.org/officeDocument/2006/relationships/hyperlink" Target="tel:%2B1-213-306-3065,,*01*1737875314%23%23*01*" TargetMode="External"/><Relationship Id="rId4" Type="http://schemas.openxmlformats.org/officeDocument/2006/relationships/hyperlink" Target="tel:%2B1-646-992-2010,,*01*1737875314%23%23*01*"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03-00-0000-minutes-electronic-plenary-16-23jul2020-rr-tag-yul.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05-12Nov20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05-12 November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18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20 May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a:t>
            </a:r>
            <a:r>
              <a:rPr lang="en-US" dirty="0">
                <a:solidFill>
                  <a:schemeClr val="bg1">
                    <a:lumMod val="75000"/>
                  </a:schemeClr>
                </a:solidFill>
              </a:rPr>
              <a:t>Stuart K. 	</a:t>
            </a:r>
          </a:p>
          <a:p>
            <a:pPr lvl="1">
              <a:buFont typeface="Arial" panose="020B0604020202020204" pitchFamily="34" charset="0"/>
              <a:buChar char="•"/>
            </a:pPr>
            <a:r>
              <a:rPr lang="en-US" dirty="0">
                <a:solidFill>
                  <a:schemeClr val="bg1">
                    <a:lumMod val="75000"/>
                  </a:schemeClr>
                </a:solidFill>
              </a:rPr>
              <a:t>Seconded by: 	Mike L. </a:t>
            </a:r>
          </a:p>
          <a:p>
            <a:pPr lvl="1">
              <a:buFont typeface="Arial" panose="020B0604020202020204" pitchFamily="34" charset="0"/>
              <a:buChar char="•"/>
            </a:pPr>
            <a:r>
              <a:rPr lang="en-US" dirty="0">
                <a:solidFill>
                  <a:schemeClr val="bg1">
                    <a:lumMod val="75000"/>
                  </a:schemeClr>
                </a:solidFill>
              </a:rPr>
              <a:t>Discussion?  	None</a:t>
            </a:r>
          </a:p>
          <a:p>
            <a:pPr lvl="1">
              <a:buFont typeface="Arial" panose="020B0604020202020204" pitchFamily="34" charset="0"/>
              <a:buChar char="•"/>
            </a:pPr>
            <a:r>
              <a:rPr lang="en-US" dirty="0">
                <a:solidFill>
                  <a:schemeClr val="bg1">
                    <a:lumMod val="75000"/>
                  </a:schemeClr>
                </a:solidFill>
              </a:rPr>
              <a:t>Passed by Unanimous Consent</a:t>
            </a:r>
          </a:p>
          <a:p>
            <a:pPr lvl="1">
              <a:buFont typeface="Arial" panose="020B0604020202020204" pitchFamily="34" charset="0"/>
              <a:buChar char="•"/>
            </a:pPr>
            <a:endParaRPr lang="en-US"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dirty="0">
                <a:solidFill>
                  <a:schemeClr val="bg1">
                    <a:lumMod val="85000"/>
                  </a:schemeClr>
                </a:solidFill>
                <a:effectLst/>
                <a:ea typeface="Calibri" panose="020F0502020204030204" pitchFamily="34" charset="0"/>
              </a:rPr>
              <a:t> nothing to share today</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 </a:t>
            </a: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15Oct: A</a:t>
            </a:r>
            <a:r>
              <a:rPr lang="en-US" sz="1400" dirty="0">
                <a:effectLst/>
                <a:ea typeface="Calibri" panose="020F0502020204030204" pitchFamily="34" charset="0"/>
              </a:rPr>
              <a:t> draft v0.1 for EN 303 753 60 GHz is already available in the .11 members portal.  </a:t>
            </a:r>
            <a:r>
              <a:rPr lang="en-US" sz="1400" dirty="0">
                <a:ea typeface="Calibri" panose="020F0502020204030204" pitchFamily="34" charset="0"/>
              </a:rPr>
              <a:t>I</a:t>
            </a:r>
            <a:r>
              <a:rPr lang="en-US" sz="1400" dirty="0">
                <a:effectLst/>
                <a:ea typeface="Calibri" panose="020F0502020204030204" pitchFamily="34" charset="0"/>
              </a:rPr>
              <a:t>t </a:t>
            </a:r>
          </a:p>
          <a:p>
            <a:pPr lvl="2">
              <a:spcBef>
                <a:spcPts val="0"/>
              </a:spcBef>
              <a:buFont typeface="Arial" panose="020B0604020202020204" pitchFamily="34" charset="0"/>
              <a:buChar char="•"/>
            </a:pPr>
            <a:r>
              <a:rPr lang="en-US" sz="1400" dirty="0">
                <a:effectLst/>
                <a:ea typeface="Calibri" panose="020F0502020204030204" pitchFamily="34" charset="0"/>
              </a:rPr>
              <a:t>started with BRAN(20)107029.</a:t>
            </a:r>
            <a:endParaRPr lang="en-US" sz="1400" b="0" i="0" u="none" strike="noStrike" dirty="0">
              <a:solidFill>
                <a:schemeClr val="bg1">
                  <a:lumMod val="75000"/>
                </a:schemeClr>
              </a:solidFill>
              <a:effectLst/>
            </a:endParaRPr>
          </a:p>
          <a:p>
            <a:pPr lvl="2">
              <a:spcBef>
                <a:spcPts val="0"/>
              </a:spcBef>
              <a:buFont typeface="Arial" panose="020B0604020202020204" pitchFamily="34" charset="0"/>
              <a:buChar char="•"/>
            </a:pPr>
            <a:r>
              <a:rPr lang="en-US" sz="1400" dirty="0"/>
              <a:t>Proposed process is out on how to update the draft, with updates as contributions ahead of time, and notices sent out when new contributions come in, etc.</a:t>
            </a:r>
          </a:p>
          <a:p>
            <a:pPr lvl="2">
              <a:spcBef>
                <a:spcPts val="0"/>
              </a:spcBef>
              <a:buFont typeface="Arial" panose="020B0604020202020204" pitchFamily="34" charset="0"/>
              <a:buChar char="•"/>
            </a:pPr>
            <a:r>
              <a:rPr lang="en-US" sz="1400" dirty="0"/>
              <a:t>The key is no ‘editing’ on the screen, just review, adjust and then agree on contributions.</a:t>
            </a:r>
          </a:p>
          <a:p>
            <a:pPr lvl="2">
              <a:spcBef>
                <a:spcPts val="0"/>
              </a:spcBef>
              <a:buFont typeface="Arial" panose="020B0604020202020204" pitchFamily="34" charset="0"/>
              <a:buChar char="•"/>
            </a:pPr>
            <a:r>
              <a:rPr lang="en-US" sz="1400" dirty="0"/>
              <a:t>A similar process being used for 5GHz (TBD if done in #108)  and 6GHz (goal is ‘stable’ in #108) drafts. </a:t>
            </a:r>
          </a:p>
          <a:p>
            <a:pPr lvl="2">
              <a:spcBef>
                <a:spcPts val="0"/>
              </a:spcBef>
              <a:buFont typeface="Arial" panose="020B0604020202020204" pitchFamily="34" charset="0"/>
              <a:buChar char="•"/>
            </a:pPr>
            <a:r>
              <a:rPr lang="en-US" sz="1400" dirty="0"/>
              <a:t>These processes have been updated in the past week and where BRAN will be going moving forward. </a:t>
            </a:r>
          </a:p>
          <a:p>
            <a:pPr lvl="1">
              <a:spcBef>
                <a:spcPts val="0"/>
              </a:spcBef>
              <a:buFont typeface="Arial" panose="020B0604020202020204" pitchFamily="34" charset="0"/>
              <a:buChar char="•"/>
            </a:pPr>
            <a:r>
              <a:rPr lang="en-US" sz="1400" dirty="0"/>
              <a:t>01Oct:  </a:t>
            </a:r>
            <a:r>
              <a:rPr lang="en-US" sz="1400" b="0" i="0" u="none" strike="noStrike" dirty="0">
                <a:solidFill>
                  <a:srgbClr val="000000"/>
                </a:solidFill>
                <a:effectLst/>
              </a:rPr>
              <a:t>BRAN(20)107033rx </a:t>
            </a:r>
            <a:r>
              <a:rPr lang="en-US" sz="1400" b="0" dirty="0">
                <a:effectLst/>
                <a:ea typeface="Calibri" panose="020F0502020204030204" pitchFamily="34" charset="0"/>
                <a:cs typeface="Times New Roman" panose="02020603050405020304" pitchFamily="18" charset="0"/>
              </a:rPr>
              <a:t>is Notes for the week from the chair, lots of info in it,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TR 103 721, 5 725-5 850MHz, draft visible as document</a:t>
            </a:r>
            <a:r>
              <a:rPr lang="en-US" sz="1400" dirty="0">
                <a:ea typeface="Calibri" panose="020F0502020204030204" pitchFamily="34" charset="0"/>
                <a:cs typeface="Times New Roman" panose="02020603050405020304" pitchFamily="18" charset="0"/>
              </a:rPr>
              <a:t> BRAN(20)</a:t>
            </a:r>
            <a:r>
              <a:rPr lang="en-US" sz="1400" b="0" dirty="0">
                <a:effectLst/>
                <a:ea typeface="Calibri" panose="020F0502020204030204" pitchFamily="34" charset="0"/>
                <a:cs typeface="Times New Roman" panose="02020603050405020304" pitchFamily="18" charset="0"/>
              </a:rPr>
              <a:t>107040r1  </a:t>
            </a:r>
          </a:p>
          <a:p>
            <a:pPr lvl="2">
              <a:spcBef>
                <a:spcPts val="0"/>
              </a:spcBef>
              <a:buFont typeface="Arial" panose="020B0604020202020204" pitchFamily="34" charset="0"/>
              <a:buChar char="•"/>
            </a:pPr>
            <a:r>
              <a:rPr lang="en-US" sz="1400" dirty="0">
                <a:ea typeface="Calibri" panose="020F0502020204030204" pitchFamily="34" charset="0"/>
                <a:cs typeface="Times New Roman" panose="02020603050405020304" pitchFamily="18" charset="0"/>
              </a:rPr>
              <a:t>6 GHz draft is out: </a:t>
            </a:r>
            <a:r>
              <a:rPr lang="en-US" sz="1400" u="sng" dirty="0">
                <a:solidFill>
                  <a:srgbClr val="0000FF"/>
                </a:solidFill>
                <a:ea typeface="Calibri" panose="020F0502020204030204" pitchFamily="34" charset="0"/>
                <a:hlinkClick r:id="rId6"/>
              </a:rPr>
              <a:t>BRAN(20)107048r1 - Proposed text for the next draft v0.0.10 of EN 303 687</a:t>
            </a:r>
            <a:r>
              <a:rPr lang="en-US" sz="1400" dirty="0">
                <a:ea typeface="Calibri" panose="020F0502020204030204" pitchFamily="34" charset="0"/>
              </a:rPr>
              <a:t> </a:t>
            </a:r>
            <a:endParaRPr lang="en-US" sz="1400" dirty="0">
              <a:ea typeface="Calibri" panose="020F0502020204030204" pitchFamily="34" charset="0"/>
              <a:cs typeface="Times New Roman" panose="02020603050405020304" pitchFamily="18" charset="0"/>
            </a:endParaRP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7"/>
              </a:rPr>
              <a:t>&lt;ERM&gt;</a:t>
            </a:r>
            <a:r>
              <a:rPr lang="en-US" sz="1400" b="0" dirty="0"/>
              <a:t> </a:t>
            </a:r>
            <a:r>
              <a:rPr lang="en-US" sz="1400" dirty="0">
                <a:solidFill>
                  <a:schemeClr val="tx1"/>
                </a:solidFill>
              </a:rPr>
              <a:t>next meeting #72,  03-06 Nov20  (this week)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8"/>
              </a:rPr>
              <a:t>&lt;TG-11&gt;</a:t>
            </a:r>
            <a:r>
              <a:rPr lang="en-US" altLang="en-US" sz="1400" b="0" dirty="0"/>
              <a:t>  </a:t>
            </a:r>
            <a:r>
              <a:rPr lang="en-US" sz="1400" dirty="0">
                <a:solidFill>
                  <a:schemeClr val="tx1"/>
                </a:solidFill>
              </a:rPr>
              <a:t>next  call, n/a</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endParaRPr lang="en-US" sz="16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69629"/>
            <a:ext cx="8378520" cy="5219040"/>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(themselves) next call, #54 Plenary, 16-20Nov20 			(#55, 02-05Mar21)</a:t>
            </a:r>
            <a:endParaRPr lang="en-US" sz="1400" u="sng" dirty="0">
              <a:solidFill>
                <a:schemeClr val="tx1"/>
              </a:solidFill>
            </a:endParaRPr>
          </a:p>
          <a:p>
            <a:pPr>
              <a:buFont typeface="Wingdings" panose="05000000000000000000" pitchFamily="2" charset="2"/>
              <a:buChar char="v"/>
            </a:pPr>
            <a:r>
              <a:rPr lang="en-US" sz="1600" u="sng" dirty="0">
                <a:solidFill>
                  <a:schemeClr val="tx1"/>
                </a:solidFill>
              </a:rPr>
              <a:t>All paths are heading to be done before RSC (EC votes included) 10Dec20, with final decisions.  This is to make standards in the OJEU in April2021. </a:t>
            </a: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call/meeting  </a:t>
            </a:r>
            <a:r>
              <a:rPr lang="en-US" sz="1600" dirty="0"/>
              <a:t>#87,  11-15 Jan 21 </a:t>
            </a:r>
            <a:endParaRPr lang="en-US" sz="1600" dirty="0">
              <a:highlight>
                <a:srgbClr val="FFFF00"/>
              </a:highlight>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call/meeting: none</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6"/>
              </a:rPr>
              <a:t>&lt;WGFM&gt;</a:t>
            </a:r>
            <a:r>
              <a:rPr lang="en-US" altLang="en-US" sz="1600" b="0" dirty="0"/>
              <a:t>  </a:t>
            </a:r>
            <a:r>
              <a:rPr lang="en-US" altLang="en-US" sz="1600" dirty="0">
                <a:solidFill>
                  <a:schemeClr val="tx1"/>
                </a:solidFill>
              </a:rPr>
              <a:t>next meeting #98, 8-12Feb21</a:t>
            </a:r>
            <a:endParaRPr lang="en-US" sz="1600" dirty="0"/>
          </a:p>
          <a:p>
            <a:pPr lvl="1">
              <a:buFont typeface="Arial" panose="020B0604020202020204" pitchFamily="34" charset="0"/>
              <a:buChar char="•"/>
            </a:pPr>
            <a:r>
              <a:rPr lang="en-US" sz="1600" b="0" dirty="0">
                <a:latin typeface="Times New Roman" panose="02020603050405020304" pitchFamily="18" charset="0"/>
                <a:ea typeface="SimSun" panose="02010600030101010101" pitchFamily="2" charset="-122"/>
              </a:rPr>
              <a:t> </a:t>
            </a:r>
          </a:p>
          <a:p>
            <a:pPr lvl="1">
              <a:buFont typeface="Arial" panose="020B0604020202020204" pitchFamily="34" charset="0"/>
              <a:buChar char="•"/>
            </a:pPr>
            <a:r>
              <a:rPr lang="en-US" sz="1600" b="0" dirty="0">
                <a:latin typeface="Times New Roman" panose="02020603050405020304" pitchFamily="18" charset="0"/>
                <a:ea typeface="SimSun" panose="02010600030101010101" pitchFamily="2" charset="-122"/>
              </a:rPr>
              <a:t>22Oct: The draft </a:t>
            </a:r>
            <a:r>
              <a:rPr lang="en-US" sz="1600" dirty="0">
                <a:latin typeface="Times New Roman" panose="02020603050405020304" pitchFamily="18" charset="0"/>
                <a:ea typeface="SimSun" panose="02010600030101010101" pitchFamily="2" charset="-122"/>
              </a:rPr>
              <a:t>ECC decision has been posted: </a:t>
            </a:r>
          </a:p>
          <a:p>
            <a:pPr lvl="2">
              <a:buFont typeface="Arial" panose="020B0604020202020204" pitchFamily="34" charset="0"/>
              <a:buChar char="•"/>
            </a:pPr>
            <a:r>
              <a:rPr lang="en-US" sz="1600" b="0" dirty="0">
                <a:latin typeface="Times New Roman" panose="02020603050405020304" pitchFamily="18" charset="0"/>
                <a:ea typeface="SimSun" panose="02010600030101010101" pitchFamily="2" charset="-122"/>
              </a:rPr>
              <a:t>No Country Determination Capability required.</a:t>
            </a:r>
          </a:p>
          <a:p>
            <a:pPr lvl="2">
              <a:buFont typeface="Arial" panose="020B0604020202020204" pitchFamily="34" charset="0"/>
              <a:buChar char="•"/>
            </a:pPr>
            <a:r>
              <a:rPr lang="en-US" sz="1600" b="0" dirty="0">
                <a:latin typeface="Times New Roman" panose="02020603050405020304" pitchFamily="18" charset="0"/>
                <a:ea typeface="SimSun" panose="02010600030101010101" pitchFamily="2" charset="-122"/>
              </a:rPr>
              <a:t>Created 5915-5935 MHz urban rail private spectrum across 27 member states.</a:t>
            </a:r>
          </a:p>
          <a:p>
            <a:pPr lvl="2">
              <a:buFont typeface="Arial" panose="020B0604020202020204" pitchFamily="34" charset="0"/>
              <a:buChar char="•"/>
            </a:pPr>
            <a:endParaRPr lang="en-US" sz="1400" dirty="0">
              <a:latin typeface="Times New Roman" panose="02020603050405020304" pitchFamily="18" charset="0"/>
              <a:ea typeface="SimSun" panose="02010600030101010101" pitchFamily="2" charset="-122"/>
            </a:endParaRPr>
          </a:p>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r>
              <a:rPr lang="en-US" sz="1600" dirty="0">
                <a:solidFill>
                  <a:schemeClr val="tx1"/>
                </a:solidFill>
              </a:rPr>
              <a:t>CEPT – ECC </a:t>
            </a:r>
            <a:r>
              <a:rPr lang="en-US" altLang="en-US" sz="1600" b="0" dirty="0">
                <a:hlinkClick r:id="rId7"/>
              </a:rPr>
              <a:t>&lt;FM57&gt;</a:t>
            </a:r>
            <a:r>
              <a:rPr lang="en-US" altLang="en-US" sz="1600" b="0" dirty="0"/>
              <a:t>  </a:t>
            </a:r>
            <a:r>
              <a:rPr lang="en-US" altLang="en-US" sz="1600" dirty="0"/>
              <a:t>next call #13, </a:t>
            </a:r>
            <a:r>
              <a:rPr lang="en-US" sz="1600" dirty="0">
                <a:sym typeface="Wingdings" panose="05000000000000000000" pitchFamily="2" charset="2"/>
              </a:rPr>
              <a:t>18-21Jan21  					(#14, 12-15Apr21)</a:t>
            </a:r>
            <a:endParaRPr lang="en-US" sz="1400" dirty="0">
              <a:sym typeface="Wingdings" panose="05000000000000000000" pitchFamily="2" charset="2"/>
            </a:endParaRPr>
          </a:p>
          <a:p>
            <a:pPr lvl="1">
              <a:buFont typeface="Arial" panose="020B0604020202020204" pitchFamily="34" charset="0"/>
              <a:buChar char="•"/>
            </a:pPr>
            <a:r>
              <a:rPr lang="en-US" sz="1600" dirty="0">
                <a:effectLst/>
                <a:ea typeface="Calibri" panose="020F0502020204030204" pitchFamily="34" charset="0"/>
              </a:rPr>
              <a:t> </a:t>
            </a:r>
          </a:p>
          <a:p>
            <a:pPr lvl="1">
              <a:buFont typeface="Arial" panose="020B0604020202020204" pitchFamily="34" charset="0"/>
              <a:buChar char="•"/>
            </a:pPr>
            <a:r>
              <a:rPr lang="en-US" sz="1600" dirty="0">
                <a:effectLst/>
                <a:ea typeface="Calibri" panose="020F0502020204030204" pitchFamily="34" charset="0"/>
              </a:rPr>
              <a:t> </a:t>
            </a:r>
          </a:p>
          <a:p>
            <a:pPr lvl="1">
              <a:spcBef>
                <a:spcPts val="0"/>
              </a:spcBef>
              <a:buFont typeface="Arial" panose="020B0604020202020204" pitchFamily="34" charset="0"/>
              <a:buChar char="•"/>
            </a:pPr>
            <a:r>
              <a:rPr lang="en-US" sz="1400" dirty="0">
                <a:effectLst/>
                <a:ea typeface="Calibri" panose="020F0502020204030204" pitchFamily="34" charset="0"/>
              </a:rPr>
              <a:t>15Oct: Posting drafts into WGFM, FR and DE put in for no country capability, Sweden agreed. </a:t>
            </a:r>
          </a:p>
          <a:p>
            <a:pPr lvl="2">
              <a:spcBef>
                <a:spcPts val="0"/>
              </a:spcBef>
              <a:buFont typeface="Arial" panose="020B0604020202020204" pitchFamily="34" charset="0"/>
              <a:buChar char="•"/>
            </a:pPr>
            <a:r>
              <a:rPr lang="en-US" sz="1400" dirty="0">
                <a:ea typeface="Calibri" panose="020F0502020204030204" pitchFamily="34" charset="0"/>
              </a:rPr>
              <a:t>UK contribution offering OOBE limits, if no agreement on what came out of FM57. </a:t>
            </a:r>
            <a:endParaRPr lang="en-US" sz="1400" dirty="0">
              <a:effectLst/>
              <a:ea typeface="Calibri" panose="020F0502020204030204" pitchFamily="34" charset="0"/>
            </a:endParaRPr>
          </a:p>
          <a:p>
            <a:pPr lvl="2">
              <a:spcBef>
                <a:spcPts val="0"/>
              </a:spcBef>
              <a:buFont typeface="Arial" panose="020B0604020202020204" pitchFamily="34" charset="0"/>
              <a:buChar char="•"/>
            </a:pPr>
            <a:r>
              <a:rPr lang="en-US" sz="1400" dirty="0">
                <a:ea typeface="Calibri" panose="020F0502020204030204" pitchFamily="34" charset="0"/>
              </a:rPr>
              <a:t>Next is WGFM meeting next week to work these.  </a:t>
            </a:r>
            <a:r>
              <a:rPr lang="en-US" sz="1200" dirty="0">
                <a:solidFill>
                  <a:schemeClr val="tx1"/>
                </a:solidFill>
              </a:rPr>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400" dirty="0">
                <a:solidFill>
                  <a:schemeClr val="bg1">
                    <a:lumMod val="65000"/>
                  </a:schemeClr>
                </a:solidFill>
              </a:rPr>
              <a:t>nothing to share today</a:t>
            </a:r>
          </a:p>
          <a:p>
            <a:pPr marL="0">
              <a:spcBef>
                <a:spcPts val="0"/>
              </a:spcBef>
              <a:spcAft>
                <a:spcPts val="0"/>
              </a:spcAft>
              <a:buFont typeface="Arial" panose="020B0604020202020204" pitchFamily="34" charset="0"/>
              <a:buChar char="•"/>
            </a:pPr>
            <a:endParaRPr lang="en-US" sz="1400" dirty="0">
              <a:hlinkClick r:id="rId3">
                <a:extLst>
                  <a:ext uri="{A12FA001-AC4F-418D-AE19-62706E023703}">
                    <ahyp:hlinkClr xmlns:ahyp="http://schemas.microsoft.com/office/drawing/2018/hyperlinkcolor" val="tx"/>
                  </a:ext>
                </a:extLst>
              </a:hlinkClick>
            </a:endParaRPr>
          </a:p>
          <a:p>
            <a:pPr marL="0">
              <a:spcBef>
                <a:spcPts val="0"/>
              </a:spcBef>
              <a:spcAft>
                <a:spcPts val="0"/>
              </a:spcAft>
              <a:buFont typeface="Arial" panose="020B0604020202020204" pitchFamily="34" charset="0"/>
              <a:buChar char="•"/>
            </a:pPr>
            <a:r>
              <a:rPr lang="en-US" sz="1400" dirty="0">
                <a:hlinkClick r:id="rId3">
                  <a:extLst>
                    <a:ext uri="{A12FA001-AC4F-418D-AE19-62706E023703}">
                      <ahyp:hlinkClr xmlns:ahyp="http://schemas.microsoft.com/office/drawing/2018/hyperlinkcolor" val="tx"/>
                    </a:ext>
                  </a:extLst>
                </a:hlinkClick>
              </a:rPr>
              <a:t> </a:t>
            </a:r>
          </a:p>
          <a:p>
            <a:pPr marL="0">
              <a:spcBef>
                <a:spcPts val="0"/>
              </a:spcBef>
              <a:spcAft>
                <a:spcPts val="0"/>
              </a:spcAft>
              <a:buFont typeface="Arial" panose="020B0604020202020204" pitchFamily="34" charset="0"/>
              <a:buChar char="•"/>
            </a:pPr>
            <a:r>
              <a:rPr lang="en-US" sz="1400" dirty="0">
                <a:hlinkClick r:id="rId3">
                  <a:extLst>
                    <a:ext uri="{A12FA001-AC4F-418D-AE19-62706E023703}">
                      <ahyp:hlinkClr xmlns:ahyp="http://schemas.microsoft.com/office/drawing/2018/hyperlinkcolor" val="tx"/>
                    </a:ext>
                  </a:extLst>
                </a:hlinkClick>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a:buFont typeface="Arial" panose="020B0604020202020204" pitchFamily="34" charset="0"/>
              <a:buChar char="•"/>
            </a:pPr>
            <a:r>
              <a:rPr lang="en-US" sz="1800" b="0" dirty="0">
                <a:solidFill>
                  <a:schemeClr val="tx1"/>
                </a:solidFill>
              </a:rPr>
              <a:t> For </a:t>
            </a:r>
            <a:r>
              <a:rPr lang="en-US" sz="1800" b="0" dirty="0">
                <a:solidFill>
                  <a:schemeClr val="tx1"/>
                </a:solidFill>
                <a:hlinkClick r:id="rId3"/>
              </a:rPr>
              <a:t>WP 5D</a:t>
            </a:r>
            <a:r>
              <a:rPr lang="en-US" sz="1800" b="0" dirty="0">
                <a:solidFill>
                  <a:schemeClr val="tx1"/>
                </a:solidFill>
              </a:rPr>
              <a:t> next call:  </a:t>
            </a:r>
            <a:r>
              <a:rPr lang="en-US" sz="1800" b="0" i="0" u="none" strike="noStrike" dirty="0">
                <a:solidFill>
                  <a:srgbClr val="3789BD"/>
                </a:solidFill>
                <a:effectLst/>
                <a:hlinkClick r:id="rId4"/>
              </a:rPr>
              <a:t>Monday 2020-10-05 - Friday 2020-10-16</a:t>
            </a:r>
            <a:endParaRPr lang="en-US" sz="1800" b="0" i="0" dirty="0">
              <a:solidFill>
                <a:srgbClr val="444444"/>
              </a:solidFill>
              <a:effectLst/>
            </a:endParaRPr>
          </a:p>
          <a:p>
            <a:pPr marL="685800" lvl="1">
              <a:spcBef>
                <a:spcPts val="0"/>
              </a:spcBef>
              <a:buFont typeface="Arial" panose="020B0604020202020204" pitchFamily="34" charset="0"/>
              <a:buChar char="•"/>
            </a:pPr>
            <a:r>
              <a:rPr lang="en-US" sz="1600" b="0" dirty="0">
                <a:solidFill>
                  <a:schemeClr val="tx1"/>
                </a:solidFill>
              </a:rPr>
              <a:t>6 GHz is part of this, WRC-23 AI 1.2.    S</a:t>
            </a:r>
            <a:r>
              <a:rPr lang="en-US" sz="1600" dirty="0">
                <a:solidFill>
                  <a:schemeClr val="tx1"/>
                </a:solidFill>
              </a:rPr>
              <a:t>haring studies due June 2021</a:t>
            </a:r>
          </a:p>
          <a:p>
            <a:pPr marL="685800" lvl="1">
              <a:spcBef>
                <a:spcPts val="0"/>
              </a:spcBef>
              <a:buFont typeface="Arial" panose="020B0604020202020204" pitchFamily="34" charset="0"/>
              <a:buChar char="•"/>
            </a:pPr>
            <a:r>
              <a:rPr lang="en-US" sz="1800" b="0" dirty="0">
                <a:solidFill>
                  <a:schemeClr val="tx1"/>
                </a:solidFill>
              </a:rPr>
              <a:t> </a:t>
            </a:r>
          </a:p>
          <a:p>
            <a:pPr marL="685800" lvl="1">
              <a:spcBef>
                <a:spcPts val="0"/>
              </a:spcBef>
              <a:buFont typeface="Arial" panose="020B0604020202020204" pitchFamily="34" charset="0"/>
              <a:buChar char="•"/>
            </a:pPr>
            <a:r>
              <a:rPr lang="en-US" sz="1800" dirty="0">
                <a:solidFill>
                  <a:schemeClr val="tx1"/>
                </a:solidFill>
              </a:rPr>
              <a:t> </a:t>
            </a:r>
          </a:p>
          <a:p>
            <a:pPr marL="685800" lvl="1">
              <a:spcBef>
                <a:spcPts val="0"/>
              </a:spcBef>
              <a:buFont typeface="Arial" panose="020B0604020202020204" pitchFamily="34" charset="0"/>
              <a:buChar char="•"/>
            </a:pPr>
            <a:endParaRPr lang="en-US" sz="1800" b="0" dirty="0">
              <a:solidFill>
                <a:schemeClr val="tx1"/>
              </a:solidFill>
            </a:endParaRPr>
          </a:p>
          <a:p>
            <a:pPr marL="285750">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WRC-23 agenda items (pick this up before General Discussion items if time permits)</a:t>
            </a:r>
          </a:p>
          <a:p>
            <a:pPr lvl="1">
              <a:spcBef>
                <a:spcPts val="0"/>
              </a:spcBef>
              <a:buFont typeface="Arial" panose="020B0604020202020204" pitchFamily="34" charset="0"/>
              <a:buChar char="•"/>
            </a:pPr>
            <a:r>
              <a:rPr lang="en-US" sz="1800" dirty="0">
                <a:solidFill>
                  <a:schemeClr val="tx1"/>
                </a:solidFill>
              </a:rPr>
              <a:t>With 18-20/0107, will spend some time to continue to ID the AIs of interest to IEEE 802,  to form viewpoints.</a:t>
            </a:r>
            <a:endParaRPr lang="en-US" sz="3200" dirty="0">
              <a:solidFill>
                <a:schemeClr val="tx1"/>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r>
              <a:rPr lang="en-US" sz="1600" b="0" u="sng" dirty="0">
                <a:solidFill>
                  <a:schemeClr val="tx1"/>
                </a:solidFill>
              </a:rPr>
              <a:t>APG</a:t>
            </a:r>
            <a:r>
              <a:rPr lang="en-US" sz="1600" u="sng" dirty="0">
                <a:solidFill>
                  <a:schemeClr val="tx1"/>
                </a:solidFill>
              </a:rPr>
              <a:t> </a:t>
            </a:r>
            <a:r>
              <a:rPr lang="en-US" sz="1600" b="0" dirty="0">
                <a:solidFill>
                  <a:schemeClr val="tx1"/>
                </a:solidFill>
              </a:rPr>
              <a:t>– WRC-23 prep - any feedback on 6GHz and 7GHz, 7025-7125MHz changes? </a:t>
            </a:r>
          </a:p>
          <a:p>
            <a:pPr lvl="1">
              <a:spcBef>
                <a:spcPts val="0"/>
              </a:spcBef>
              <a:buFont typeface="Arial" panose="020B0604020202020204" pitchFamily="34" charset="0"/>
              <a:buChar char="•"/>
            </a:pPr>
            <a:r>
              <a:rPr lang="en-US" sz="1600" b="1" u="sng" dirty="0">
                <a:solidFill>
                  <a:schemeClr val="tx1"/>
                </a:solidFill>
              </a:rPr>
              <a:t>Contributions are welcomed</a:t>
            </a:r>
            <a:r>
              <a:rPr lang="en-US" sz="1600" dirty="0">
                <a:solidFill>
                  <a:schemeClr val="tx1"/>
                </a:solidFill>
              </a:rPr>
              <a:t> and ne</a:t>
            </a:r>
            <a:r>
              <a:rPr lang="en-US" sz="1600" b="0" dirty="0">
                <a:solidFill>
                  <a:schemeClr val="tx1"/>
                </a:solidFill>
              </a:rPr>
              <a:t>xt meeting is in Ap</a:t>
            </a:r>
            <a:r>
              <a:rPr lang="en-US" sz="1600" dirty="0">
                <a:solidFill>
                  <a:schemeClr val="tx1"/>
                </a:solidFill>
              </a:rPr>
              <a:t>ril 2021. </a:t>
            </a:r>
          </a:p>
          <a:p>
            <a:pPr lvl="1">
              <a:spcBef>
                <a:spcPts val="0"/>
              </a:spcBef>
              <a:buFont typeface="Arial" panose="020B0604020202020204" pitchFamily="34" charset="0"/>
              <a:buChar char="•"/>
            </a:pPr>
            <a:r>
              <a:rPr lang="en-US" sz="1600" dirty="0">
                <a:solidFill>
                  <a:schemeClr val="tx1"/>
                </a:solidFill>
              </a:rPr>
              <a:t>IEEE 802 should consider a contribution to APG.  </a:t>
            </a:r>
          </a:p>
          <a:p>
            <a:pPr lvl="1">
              <a:spcBef>
                <a:spcPts val="0"/>
              </a:spcBef>
              <a:buFont typeface="Arial" panose="020B0604020202020204" pitchFamily="34" charset="0"/>
              <a:buChar char="•"/>
            </a:pPr>
            <a:r>
              <a:rPr lang="en-US" sz="1600" b="0" dirty="0">
                <a:solidFill>
                  <a:srgbClr val="00B0F0"/>
                </a:solidFill>
              </a:rPr>
              <a:t>All – consider and pass along some basic text for the start of a contribution to APG for their WRC-23 prep on the 6GHz band from our viewpoint to be considered.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5920917"/>
            <a:ext cx="8052782" cy="553998"/>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6" action="ppaction://hlinksldjump"/>
              </a:rPr>
              <a:t>see back up slides later</a:t>
            </a:r>
            <a:r>
              <a:rPr lang="en-US" sz="1200" dirty="0">
                <a:solidFill>
                  <a:schemeClr val="tx1"/>
                </a:solidFill>
                <a:hlinkClick r:id="rId6"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The draft R&amp;O did come out (28Oct20) as predicted.</a:t>
            </a:r>
          </a:p>
          <a:p>
            <a:pPr marL="685800" lvl="1">
              <a:spcBef>
                <a:spcPts val="0"/>
              </a:spcBef>
              <a:spcAft>
                <a:spcPts val="0"/>
              </a:spcAft>
              <a:buFont typeface="Arial" panose="020B0604020202020204" pitchFamily="34" charset="0"/>
              <a:buChar char="•"/>
            </a:pPr>
            <a:r>
              <a:rPr lang="en-US" sz="1200" b="1" dirty="0">
                <a:solidFill>
                  <a:srgbClr val="333333"/>
                </a:solidFill>
                <a:ea typeface="Times New Roman" panose="02020603050405020304" pitchFamily="18" charset="0"/>
              </a:rPr>
              <a:t>Proceeding:  </a:t>
            </a:r>
            <a:r>
              <a:rPr lang="en-US" sz="1200" u="sng" dirty="0">
                <a:solidFill>
                  <a:srgbClr val="0563C1"/>
                </a:solidFill>
                <a:effectLst/>
                <a:ea typeface="Calibri" panose="020F0502020204030204" pitchFamily="34" charset="0"/>
                <a:hlinkClick r:id="rId3"/>
              </a:rPr>
              <a:t>https://www.fcc.gov/ecfs/search/filings?proceedings_name=19-138&amp;sort=date_disseminated,DESC</a:t>
            </a:r>
            <a:r>
              <a:rPr lang="en-US" sz="12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200" b="0" dirty="0">
                <a:solidFill>
                  <a:srgbClr val="191919"/>
                </a:solidFill>
                <a:effectLst/>
                <a:ea typeface="Times New Roman" panose="02020603050405020304" pitchFamily="18" charset="0"/>
              </a:rPr>
              <a:t>November Agenda Item:  </a:t>
            </a:r>
            <a:r>
              <a:rPr lang="en-US" sz="1200" b="0" dirty="0">
                <a:solidFill>
                  <a:srgbClr val="191919"/>
                </a:solidFill>
                <a:effectLst/>
                <a:ea typeface="Times New Roman" panose="02020603050405020304" pitchFamily="18" charset="0"/>
                <a:hlinkClick r:id="rId4"/>
              </a:rPr>
              <a:t>https://www.fcc.gov/document/modernizing-59-ghz-band-wi-fi-and-automotive-safety</a:t>
            </a:r>
            <a:r>
              <a:rPr lang="en-US" sz="1200" dirty="0">
                <a:solidFill>
                  <a:srgbClr val="191919"/>
                </a:solidFill>
                <a:ea typeface="Times New Roman" panose="02020603050405020304" pitchFamily="18" charset="0"/>
              </a:rPr>
              <a:t> </a:t>
            </a:r>
            <a:r>
              <a:rPr lang="en-US" sz="1400" b="0" dirty="0">
                <a:solidFill>
                  <a:srgbClr val="191919"/>
                </a:solidFill>
                <a:effectLst/>
                <a:ea typeface="Times New Roman" panose="02020603050405020304" pitchFamily="18" charset="0"/>
              </a:rPr>
              <a:t> </a:t>
            </a:r>
            <a:endParaRPr lang="en-US" sz="900" b="0" dirty="0">
              <a:solidFill>
                <a:srgbClr val="191919"/>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u="sng" dirty="0">
                <a:solidFill>
                  <a:srgbClr val="191919"/>
                </a:solidFill>
                <a:ea typeface="Times New Roman" panose="02020603050405020304" pitchFamily="18" charset="0"/>
              </a:rPr>
              <a:t>The Draft R&amp;O and FNPRM (117 pages) on Mentor: </a:t>
            </a:r>
          </a:p>
          <a:p>
            <a:pPr marL="866775" lvl="2">
              <a:spcBef>
                <a:spcPts val="0"/>
              </a:spcBef>
              <a:spcAft>
                <a:spcPts val="0"/>
              </a:spcAft>
              <a:buFont typeface="Arial" panose="020B0604020202020204" pitchFamily="34" charset="0"/>
              <a:buChar char="•"/>
            </a:pPr>
            <a:r>
              <a:rPr lang="en-US" sz="1400" b="0" dirty="0">
                <a:solidFill>
                  <a:srgbClr val="191919"/>
                </a:solidFill>
                <a:ea typeface="Times New Roman" panose="02020603050405020304" pitchFamily="18" charset="0"/>
                <a:hlinkClick r:id="rId5"/>
              </a:rPr>
              <a:t>https://mentor.ieee.org/802.18/dcn/20/18-20-0144-00-0000-fcc-r-o-draft-revisiting-use-of-the-5-850-5-925-ghz-band.docx</a:t>
            </a:r>
            <a:r>
              <a:rPr lang="en-US" sz="1400" b="0" dirty="0">
                <a:solidFill>
                  <a:srgbClr val="191919"/>
                </a:solidFill>
                <a:ea typeface="Times New Roman" panose="02020603050405020304" pitchFamily="18" charset="0"/>
              </a:rPr>
              <a:t> </a:t>
            </a:r>
            <a:r>
              <a:rPr lang="en-US" sz="1600" b="0" dirty="0">
                <a:solidFill>
                  <a:srgbClr val="191919"/>
                </a:solidFill>
                <a:ea typeface="Times New Roman" panose="02020603050405020304" pitchFamily="18" charset="0"/>
              </a:rPr>
              <a:t>		51 seek comments</a:t>
            </a:r>
          </a:p>
          <a:p>
            <a:pPr marL="466725" lvl="1">
              <a:spcBef>
                <a:spcPts val="0"/>
              </a:spcBef>
              <a:spcAft>
                <a:spcPts val="0"/>
              </a:spcAft>
              <a:buFont typeface="Arial" panose="020B0604020202020204" pitchFamily="34" charset="0"/>
              <a:buChar char="•"/>
            </a:pPr>
            <a:r>
              <a:rPr lang="en-US" sz="1600" b="0" dirty="0">
                <a:solidFill>
                  <a:srgbClr val="191919"/>
                </a:solidFill>
                <a:ea typeface="Times New Roman" panose="02020603050405020304" pitchFamily="18" charset="0"/>
              </a:rPr>
              <a:t>Points for discussion include, seemed more questions than answers in the end. </a:t>
            </a:r>
          </a:p>
          <a:p>
            <a:pPr marL="866775" lvl="2">
              <a:spcBef>
                <a:spcPts val="0"/>
              </a:spcBef>
              <a:spcAft>
                <a:spcPts val="0"/>
              </a:spcAft>
              <a:buFont typeface="Arial" panose="020B0604020202020204" pitchFamily="34" charset="0"/>
              <a:buChar char="•"/>
            </a:pPr>
            <a:r>
              <a:rPr lang="en-US" sz="1600" dirty="0">
                <a:solidFill>
                  <a:srgbClr val="191919"/>
                </a:solidFill>
                <a:ea typeface="Times New Roman" panose="02020603050405020304" pitchFamily="18" charset="0"/>
              </a:rPr>
              <a:t>Also, C-V2X brought out notably, but not till the end it was defined as </a:t>
            </a:r>
            <a:r>
              <a:rPr lang="en-US" sz="1600" dirty="0" err="1">
                <a:solidFill>
                  <a:srgbClr val="191919"/>
                </a:solidFill>
                <a:ea typeface="Times New Roman" panose="02020603050405020304" pitchFamily="18" charset="0"/>
              </a:rPr>
              <a:t>rel</a:t>
            </a:r>
            <a:r>
              <a:rPr lang="en-US" sz="1600" dirty="0">
                <a:solidFill>
                  <a:srgbClr val="191919"/>
                </a:solidFill>
                <a:ea typeface="Times New Roman" panose="02020603050405020304" pitchFamily="18" charset="0"/>
              </a:rPr>
              <a:t> 14 / 4G. </a:t>
            </a:r>
          </a:p>
          <a:p>
            <a:pPr marL="866775" lvl="2">
              <a:spcBef>
                <a:spcPts val="0"/>
              </a:spcBef>
              <a:spcAft>
                <a:spcPts val="0"/>
              </a:spcAft>
              <a:buFont typeface="Arial" panose="020B0604020202020204" pitchFamily="34" charset="0"/>
              <a:buChar char="•"/>
            </a:pPr>
            <a:r>
              <a:rPr lang="en-US" sz="1600" b="0" dirty="0">
                <a:solidFill>
                  <a:srgbClr val="191919"/>
                </a:solidFill>
                <a:ea typeface="Times New Roman" panose="02020603050405020304" pitchFamily="18" charset="0"/>
              </a:rPr>
              <a:t>Other points, Paragraph 38 reallocation of the 45MHz, indoo</a:t>
            </a:r>
            <a:r>
              <a:rPr lang="en-US" sz="1600" dirty="0">
                <a:solidFill>
                  <a:srgbClr val="191919"/>
                </a:solidFill>
                <a:ea typeface="Times New Roman" panose="02020603050405020304" pitchFamily="18" charset="0"/>
              </a:rPr>
              <a:t>r use of unlicensed and client to client operation.</a:t>
            </a:r>
          </a:p>
          <a:p>
            <a:pPr marL="866775"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cs typeface="Times New Roman" panose="02020603050405020304" pitchFamily="18" charset="0"/>
              </a:rPr>
              <a:t>It was also mentioned how radiolocation systems should be protected. Class 2 permissive change if software upgrade works. </a:t>
            </a:r>
          </a:p>
          <a:p>
            <a:pPr marL="866775"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cs typeface="Times New Roman" panose="02020603050405020304" pitchFamily="18" charset="0"/>
              </a:rPr>
              <a:t>Chair asks for pointers to topics for FNPRM to be provided now. </a:t>
            </a:r>
          </a:p>
          <a:p>
            <a:pPr marL="1323975" lvl="3">
              <a:spcBef>
                <a:spcPts val="0"/>
              </a:spcBef>
              <a:spcAft>
                <a:spcPts val="0"/>
              </a:spcAft>
              <a:buFont typeface="Arial" panose="020B0604020202020204" pitchFamily="34" charset="0"/>
              <a:buChar char="•"/>
            </a:pPr>
            <a:r>
              <a:rPr lang="en-US" dirty="0">
                <a:solidFill>
                  <a:srgbClr val="000000"/>
                </a:solidFill>
                <a:effectLst/>
                <a:ea typeface="Calibri" panose="020F0502020204030204" pitchFamily="34" charset="0"/>
                <a:cs typeface="Times New Roman" panose="02020603050405020304" pitchFamily="18" charset="0"/>
              </a:rPr>
              <a:t>FNPRM </a:t>
            </a:r>
            <a:r>
              <a:rPr lang="en-US" dirty="0">
                <a:effectLst/>
                <a:ea typeface="Calibri" panose="020F0502020204030204" pitchFamily="34" charset="0"/>
                <a:cs typeface="Times New Roman" panose="02020603050405020304" pitchFamily="18" charset="0"/>
              </a:rPr>
              <a:t>Comment period likely will be 30 days from when the R&amp;O appears in the FR. Effective comment period probably is January. </a:t>
            </a:r>
          </a:p>
          <a:p>
            <a:pPr marL="466725" lvl="1">
              <a:spcBef>
                <a:spcPts val="0"/>
              </a:spcBef>
              <a:spcAft>
                <a:spcPts val="0"/>
              </a:spcAft>
              <a:buFont typeface="Arial" panose="020B0604020202020204" pitchFamily="34" charset="0"/>
              <a:buChar char="•"/>
            </a:pPr>
            <a:endParaRPr lang="en-US" sz="1600" dirty="0">
              <a:solidFill>
                <a:srgbClr val="00B0F0"/>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rgbClr val="00B0F0"/>
                </a:solidFill>
                <a:ea typeface="Times New Roman" panose="02020603050405020304" pitchFamily="18" charset="0"/>
              </a:rPr>
              <a:t>So, we need to review further the next week or two and does IEEE 802 want to do comments on FNPRM depending on the points raised? </a:t>
            </a:r>
            <a:endParaRPr lang="en-US" sz="1400" b="0" dirty="0">
              <a:solidFill>
                <a:srgbClr val="00B0F0"/>
              </a:solidFill>
              <a:effectLst/>
              <a:ea typeface="Times New Roman" panose="02020603050405020304" pitchFamily="18" charset="0"/>
            </a:endParaRPr>
          </a:p>
          <a:p>
            <a:pPr marL="866775" lvl="2">
              <a:spcBef>
                <a:spcPts val="0"/>
              </a:spcBef>
              <a:spcAft>
                <a:spcPts val="0"/>
              </a:spcAft>
              <a:buFont typeface="Arial" panose="020B0604020202020204" pitchFamily="34" charset="0"/>
              <a:buChar char="•"/>
            </a:pPr>
            <a:endParaRPr lang="en-US" sz="1000" b="0" dirty="0">
              <a:solidFill>
                <a:srgbClr val="191919"/>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85928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spcBef>
                <a:spcPts val="0"/>
              </a:spcBef>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r>
              <a:rPr lang="en-US" sz="1800" dirty="0"/>
              <a:t>Multi-stake holder group (MSG) on 6GHz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r>
              <a:rPr lang="en-US" sz="1800" dirty="0"/>
              <a:t>Last MSG meeting – 30Oct20 (last week)</a:t>
            </a:r>
          </a:p>
          <a:p>
            <a:pPr lvl="1">
              <a:spcBef>
                <a:spcPts val="0"/>
              </a:spcBef>
              <a:buFont typeface="Arial" panose="020B0604020202020204" pitchFamily="34" charset="0"/>
              <a:buChar char="•"/>
            </a:pPr>
            <a:r>
              <a:rPr lang="en-US" sz="1600" dirty="0">
                <a:ea typeface="SimSun" panose="02010600030101010101" pitchFamily="2" charset="-122"/>
              </a:rPr>
              <a:t>Anything on a 4</a:t>
            </a:r>
            <a:r>
              <a:rPr lang="en-US" sz="1600" baseline="30000" dirty="0">
                <a:ea typeface="SimSun" panose="02010600030101010101" pitchFamily="2" charset="-122"/>
              </a:rPr>
              <a:t>th</a:t>
            </a:r>
            <a:r>
              <a:rPr lang="en-US" sz="1600" dirty="0">
                <a:ea typeface="SimSun" panose="02010600030101010101" pitchFamily="2" charset="-122"/>
              </a:rPr>
              <a:t> work stream? </a:t>
            </a:r>
          </a:p>
          <a:p>
            <a:pPr lvl="1">
              <a:spcBef>
                <a:spcPts val="0"/>
              </a:spcBef>
              <a:buFont typeface="Arial" panose="020B0604020202020204" pitchFamily="34" charset="0"/>
              <a:buChar char="•"/>
            </a:pPr>
            <a:r>
              <a:rPr lang="en-US" sz="1600" dirty="0">
                <a:ea typeface="SimSun" panose="02010600030101010101" pitchFamily="2" charset="-122"/>
              </a:rPr>
              <a:t>Anything on a 5</a:t>
            </a:r>
            <a:r>
              <a:rPr lang="en-US" sz="1600" baseline="30000" dirty="0">
                <a:ea typeface="SimSun" panose="02010600030101010101" pitchFamily="2" charset="-122"/>
              </a:rPr>
              <a:t>th</a:t>
            </a:r>
            <a:r>
              <a:rPr lang="en-US" sz="1600" dirty="0">
                <a:ea typeface="SimSun" panose="02010600030101010101" pitchFamily="2" charset="-122"/>
              </a:rPr>
              <a:t> work stream? </a:t>
            </a:r>
            <a:endParaRPr lang="en-US" sz="16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MSG meeting – ________  </a:t>
            </a:r>
          </a:p>
          <a:p>
            <a:pPr>
              <a:spcBef>
                <a:spcPts val="0"/>
              </a:spcBef>
              <a:buFont typeface="Arial" panose="020B0604020202020204" pitchFamily="34" charset="0"/>
              <a:buChar char="•"/>
            </a:pPr>
            <a:endParaRPr lang="en-US" sz="1800" b="0" dirty="0"/>
          </a:p>
          <a:p>
            <a:pPr lvl="1">
              <a:spcBef>
                <a:spcPts val="0"/>
              </a:spcBef>
              <a:buFont typeface="Arial" panose="020B0604020202020204" pitchFamily="34" charset="0"/>
              <a:buChar char="•"/>
            </a:pPr>
            <a:endParaRPr lang="en-US" sz="14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 </a:t>
            </a: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533400" y="1265047"/>
            <a:ext cx="8150031" cy="5210365"/>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dirty="0">
                <a:solidFill>
                  <a:srgbClr val="00B0F0"/>
                </a:solidFill>
              </a:rPr>
              <a:t> </a:t>
            </a:r>
          </a:p>
          <a:p>
            <a:pPr marL="285750" indent="-285750">
              <a:buClr>
                <a:srgbClr val="00B0F0"/>
              </a:buClr>
              <a:buFont typeface="Wingdings" panose="05000000000000000000" pitchFamily="2" charset="2"/>
              <a:buChar char="q"/>
            </a:pPr>
            <a:r>
              <a:rPr lang="en-US" sz="1800" dirty="0">
                <a:solidFill>
                  <a:srgbClr val="00B0F0"/>
                </a:solidFill>
              </a:rPr>
              <a:t> </a:t>
            </a:r>
          </a:p>
          <a:p>
            <a:pPr>
              <a:buClr>
                <a:srgbClr val="00B0F0"/>
              </a:buClr>
              <a:buFont typeface="Wingdings" panose="05000000000000000000" pitchFamily="2" charset="2"/>
              <a:buChar char="q"/>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AOB before recess to next Thursday, 12Nov20?</a:t>
            </a:r>
          </a:p>
          <a:p>
            <a:pPr lvl="1">
              <a:buFont typeface="Arial" panose="020B0604020202020204" pitchFamily="34" charset="0"/>
              <a:buChar char="•"/>
            </a:pPr>
            <a:r>
              <a:rPr lang="en-US" altLang="en-US" sz="1800" dirty="0">
                <a:solidFill>
                  <a:schemeClr val="bg1">
                    <a:lumMod val="75000"/>
                  </a:schemeClr>
                </a:solidFill>
              </a:rPr>
              <a:t> None</a:t>
            </a:r>
          </a:p>
          <a:p>
            <a:pPr lvl="1">
              <a:buFont typeface="Arial" panose="020B0604020202020204" pitchFamily="34" charset="0"/>
              <a:buChar char="•"/>
            </a:pPr>
            <a:r>
              <a:rPr lang="en-US" altLang="en-US" sz="1600" dirty="0">
                <a:solidFill>
                  <a:schemeClr val="tx1"/>
                </a:solidFill>
              </a:rPr>
              <a:t> </a:t>
            </a:r>
          </a:p>
          <a:p>
            <a:pPr lvl="1">
              <a:buFont typeface="Arial" panose="020B0604020202020204" pitchFamily="34" charset="0"/>
              <a:buChar char="•"/>
            </a:pPr>
            <a:endParaRPr lang="en-US" altLang="en-US" sz="1600" dirty="0">
              <a:solidFill>
                <a:schemeClr val="tx1"/>
              </a:solidFill>
            </a:endParaRPr>
          </a:p>
          <a:p>
            <a:pPr lvl="2">
              <a:buFont typeface="Arial" panose="020B0604020202020204" pitchFamily="34" charset="0"/>
              <a:buChar char="•"/>
            </a:pPr>
            <a:endParaRPr lang="en-US" altLang="en-US" dirty="0"/>
          </a:p>
          <a:p>
            <a:pPr>
              <a:buFont typeface="Arial" panose="020B0604020202020204" pitchFamily="34" charset="0"/>
              <a:buChar char="•"/>
            </a:pPr>
            <a:r>
              <a:rPr lang="en-US" sz="2000" b="0" dirty="0">
                <a:solidFill>
                  <a:schemeClr val="tx1"/>
                </a:solidFill>
              </a:rPr>
              <a:t>Present on-line today:  ___  and voters on-line:  ___ </a:t>
            </a:r>
          </a:p>
          <a:p>
            <a:pPr>
              <a:buFont typeface="Arial" panose="020B0604020202020204" pitchFamily="34" charset="0"/>
              <a:buChar char="•"/>
            </a:pPr>
            <a:r>
              <a:rPr lang="en-US" altLang="en-US" sz="2000" dirty="0">
                <a:solidFill>
                  <a:schemeClr val="tx1"/>
                </a:solidFill>
              </a:rPr>
              <a:t>Recessed at 15</a:t>
            </a:r>
            <a:r>
              <a:rPr lang="en-US" altLang="en-US" sz="2000" dirty="0">
                <a:solidFill>
                  <a:schemeClr val="tx1"/>
                </a:solidFill>
                <a:sym typeface="Wingdings" panose="05000000000000000000" pitchFamily="2" charset="2"/>
              </a:rPr>
              <a:t>:________________</a:t>
            </a:r>
            <a:r>
              <a:rPr lang="en-US" altLang="en-US" sz="2000" dirty="0">
                <a:solidFill>
                  <a:schemeClr val="tx1"/>
                </a:solidFill>
              </a:rPr>
              <a:t> until Thursday 12Nov20, 15:00et</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47 (7 on LMSC)</a:t>
            </a:r>
            <a:r>
              <a:rPr lang="en-US" altLang="en-US" sz="1800" dirty="0">
                <a:solidFill>
                  <a:schemeClr val="tx1"/>
                </a:solidFill>
              </a:rPr>
              <a:t>;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05-12Nov20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244"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245"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2</a:t>
            </a:r>
            <a:r>
              <a:rPr lang="en-US" altLang="en-US" sz="2400" baseline="30000" dirty="0"/>
              <a:t>nd</a:t>
            </a:r>
            <a:r>
              <a:rPr lang="en-US" altLang="en-US" sz="2400" dirty="0"/>
              <a:t> - Thursday </a:t>
            </a:r>
            <a:r>
              <a:rPr lang="en-US" altLang="en-US" sz="2000" dirty="0"/>
              <a:t>(12Nov20) </a:t>
            </a:r>
            <a:r>
              <a:rPr lang="en-US" altLang="en-US" sz="2400" dirty="0"/>
              <a:t>Agenda</a:t>
            </a:r>
            <a:endParaRPr lang="en-US" sz="2400" dirty="0"/>
          </a:p>
        </p:txBody>
      </p:sp>
      <p:sp>
        <p:nvSpPr>
          <p:cNvPr id="3" name="Content Placeholder 2"/>
          <p:cNvSpPr>
            <a:spLocks noGrp="1"/>
          </p:cNvSpPr>
          <p:nvPr>
            <p:ph idx="1"/>
          </p:nvPr>
        </p:nvSpPr>
        <p:spPr>
          <a:xfrm>
            <a:off x="685800" y="1066799"/>
            <a:ext cx="8458200" cy="5408613"/>
          </a:xfrm>
        </p:spPr>
        <p:txBody>
          <a:bodyPr/>
          <a:lstStyle/>
          <a:p>
            <a:pPr>
              <a:buFont typeface="Arial" panose="020B0604020202020204" pitchFamily="34" charset="0"/>
              <a:buChar char="•"/>
            </a:pPr>
            <a:r>
              <a:rPr lang="en-US" altLang="en-US" sz="1800" dirty="0"/>
              <a:t>Reminder we are still under all IEEE policies as shown last Thursday (05Nov20)</a:t>
            </a:r>
          </a:p>
          <a:p>
            <a:pPr lvl="1">
              <a:spcBef>
                <a:spcPts val="0"/>
              </a:spcBef>
              <a:buFont typeface="Arial" panose="020B0604020202020204" pitchFamily="34" charset="0"/>
              <a:buChar char="•"/>
            </a:pPr>
            <a:r>
              <a:rPr lang="en-US" altLang="en-US" sz="1800" dirty="0">
                <a:solidFill>
                  <a:schemeClr val="tx1"/>
                </a:solidFill>
              </a:rPr>
              <a:t>IMAT-Attendance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800" dirty="0"/>
              <a:t>Someone to take a few notes:  ____</a:t>
            </a:r>
            <a:endParaRPr lang="en-US" altLang="en-US" sz="1800" dirty="0">
              <a:solidFill>
                <a:schemeClr val="bg1">
                  <a:lumMod val="65000"/>
                </a:schemeClr>
              </a:solidFill>
            </a:endParaRPr>
          </a:p>
          <a:p>
            <a:pPr lvl="1">
              <a:buFont typeface="Arial" panose="020B0604020202020204" pitchFamily="34" charset="0"/>
              <a:buChar char="•"/>
            </a:pPr>
            <a:r>
              <a:rPr lang="en-US" altLang="en-US" sz="1800" b="1" u="sng" dirty="0">
                <a:solidFill>
                  <a:schemeClr val="tx1"/>
                </a:solidFill>
              </a:rPr>
              <a:t>Attendance and request queue in chat window, Stuart K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Items from last week or new</a:t>
            </a:r>
          </a:p>
          <a:p>
            <a:pPr lvl="1">
              <a:spcBef>
                <a:spcPts val="0"/>
              </a:spcBef>
              <a:buFont typeface="Arial" panose="020B0604020202020204" pitchFamily="34" charset="0"/>
              <a:buChar char="•"/>
            </a:pPr>
            <a:r>
              <a:rPr lang="en-US" altLang="en-US" sz="1800" dirty="0">
                <a:solidFill>
                  <a:schemeClr val="tx1"/>
                </a:solidFill>
              </a:rPr>
              <a:t>EU Items (both weeks)</a:t>
            </a:r>
          </a:p>
          <a:p>
            <a:pPr lvl="1">
              <a:spcBef>
                <a:spcPts val="0"/>
              </a:spcBef>
              <a:buFont typeface="Arial" panose="020B0604020202020204" pitchFamily="34" charset="0"/>
              <a:buChar char="•"/>
            </a:pPr>
            <a:r>
              <a:rPr lang="en-US" altLang="en-US" sz="1800" dirty="0">
                <a:solidFill>
                  <a:schemeClr val="tx1"/>
                </a:solidFill>
              </a:rPr>
              <a:t>Other Regions Items (both weeks)</a:t>
            </a:r>
          </a:p>
          <a:p>
            <a:pPr lvl="1">
              <a:spcBef>
                <a:spcPts val="0"/>
              </a:spcBef>
              <a:buFont typeface="Arial" panose="020B0604020202020204" pitchFamily="34" charset="0"/>
              <a:buChar char="•"/>
            </a:pPr>
            <a:r>
              <a:rPr lang="en-US" altLang="en-US" sz="1800" dirty="0">
                <a:solidFill>
                  <a:schemeClr val="tx1"/>
                </a:solidFill>
              </a:rPr>
              <a:t>ITU-R Items (both weeks) </a:t>
            </a:r>
          </a:p>
          <a:p>
            <a:pPr lvl="1">
              <a:spcBef>
                <a:spcPts val="0"/>
              </a:spcBef>
              <a:buFont typeface="Arial" panose="020B0604020202020204" pitchFamily="34" charset="0"/>
              <a:buChar char="•"/>
            </a:pPr>
            <a:r>
              <a:rPr lang="en-US" altLang="en-US" sz="1800" dirty="0">
                <a:solidFill>
                  <a:schemeClr val="tx1"/>
                </a:solidFill>
              </a:rPr>
              <a:t>FCC FNPRM on 5.9GHz (both weeks)</a:t>
            </a:r>
          </a:p>
          <a:p>
            <a:pPr lvl="1">
              <a:spcBef>
                <a:spcPts val="0"/>
              </a:spcBef>
              <a:buFont typeface="Arial" panose="020B0604020202020204" pitchFamily="34" charset="0"/>
              <a:buChar char="•"/>
            </a:pPr>
            <a:r>
              <a:rPr lang="en-US" altLang="en-US" sz="1800" dirty="0">
                <a:solidFill>
                  <a:schemeClr val="tx1"/>
                </a:solidFill>
              </a:rPr>
              <a:t>General Discussion Items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Actions Required</a:t>
            </a:r>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b="0" i="0" u="none" strike="noStrike" dirty="0">
                <a:solidFill>
                  <a:schemeClr val="bg1">
                    <a:lumMod val="75000"/>
                  </a:schemeClr>
                </a:solidFill>
                <a:effectLst/>
              </a:rPr>
              <a:t> nothing to share today</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#72,  03-06 Nov20  (last week) 			(#73,  23-26Feb21)</a:t>
            </a:r>
            <a:endParaRPr lang="en-US" sz="1600" b="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to share today</a:t>
            </a:r>
          </a:p>
          <a:p>
            <a:pPr lvl="1">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 n/a</a:t>
            </a:r>
          </a:p>
          <a:p>
            <a:pPr lvl="1">
              <a:spcBef>
                <a:spcPts val="0"/>
              </a:spcBef>
              <a:buFont typeface="Arial" panose="020B0604020202020204" pitchFamily="34" charset="0"/>
              <a:buChar char="•"/>
            </a:pPr>
            <a:r>
              <a:rPr lang="en-US" sz="1600" dirty="0">
                <a:solidFill>
                  <a:schemeClr val="tx1"/>
                </a:solidFill>
              </a:rPr>
              <a:t>nothing to share today</a:t>
            </a:r>
            <a:endParaRPr lang="en-US" sz="16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664518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20213" y="1142715"/>
            <a:ext cx="8378520" cy="5219040"/>
          </a:xfrm>
        </p:spPr>
        <p:txBody>
          <a:bodyPr/>
          <a:lstStyle/>
          <a:p>
            <a:pPr>
              <a:buFont typeface="Arial" panose="020B0604020202020204" pitchFamily="34" charset="0"/>
              <a:buChar char="•"/>
            </a:pPr>
            <a:r>
              <a:rPr lang="en-US" sz="1600" dirty="0">
                <a:solidFill>
                  <a:schemeClr val="tx1"/>
                </a:solidFill>
              </a:rPr>
              <a:t>CEPT – </a:t>
            </a:r>
            <a:r>
              <a:rPr lang="en-US" sz="1600" dirty="0">
                <a:solidFill>
                  <a:schemeClr val="tx1"/>
                </a:solidFill>
                <a:hlinkClick r:id="rId3"/>
              </a:rPr>
              <a:t>&lt;ECC&gt;</a:t>
            </a:r>
            <a:r>
              <a:rPr lang="en-US" sz="1600" dirty="0">
                <a:solidFill>
                  <a:schemeClr val="tx1"/>
                </a:solidFill>
              </a:rPr>
              <a:t> (themselves) next call,  #54 Plenary, 16-20Nov20	(#55, 02-05Mar21)</a:t>
            </a:r>
            <a:endParaRPr lang="en-US" sz="1600" u="sng" dirty="0">
              <a:solidFill>
                <a:schemeClr val="tx1"/>
              </a:solidFill>
            </a:endParaRPr>
          </a:p>
          <a:p>
            <a:pPr>
              <a:buFont typeface="Arial" panose="020B0604020202020204" pitchFamily="34" charset="0"/>
              <a:buChar char="•"/>
            </a:pPr>
            <a:r>
              <a:rPr lang="en-US" sz="1600" u="sng" dirty="0">
                <a:solidFill>
                  <a:schemeClr val="tx1"/>
                </a:solidFill>
              </a:rPr>
              <a:t>All paths are heading to be done before RSC (EC votes included) 10Dec20, with final decisions.  This is to make standards in the OJEU in April 2021. </a:t>
            </a: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 meeting  </a:t>
            </a:r>
            <a:r>
              <a:rPr lang="en-US" sz="1600" dirty="0"/>
              <a:t>#87,  11-15 Jan 21 – where –tbd.</a:t>
            </a:r>
            <a:endParaRPr lang="en-US" sz="1600" dirty="0">
              <a:highlight>
                <a:srgbClr val="FFFF00"/>
              </a:highlight>
            </a:endParaRPr>
          </a:p>
          <a:p>
            <a:pPr lvl="1">
              <a:spcBef>
                <a:spcPts val="0"/>
              </a:spcBef>
              <a:buFont typeface="Arial" panose="020B0604020202020204" pitchFamily="34" charset="0"/>
              <a:buChar char="•"/>
            </a:pPr>
            <a:r>
              <a:rPr lang="en-US" sz="1200" dirty="0">
                <a:solidFill>
                  <a:schemeClr val="bg1">
                    <a:lumMod val="65000"/>
                  </a:schemeClr>
                </a:solidFill>
              </a:rPr>
              <a:t>Nothing to share</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call/meeting: none</a:t>
            </a:r>
          </a:p>
          <a:p>
            <a:pPr>
              <a:buFont typeface="Arial" panose="020B0604020202020204" pitchFamily="34" charset="0"/>
              <a:buChar char="•"/>
            </a:pPr>
            <a:r>
              <a:rPr lang="en-US" sz="1600" dirty="0">
                <a:solidFill>
                  <a:schemeClr val="tx1"/>
                </a:solidFill>
              </a:rPr>
              <a:t>CEPT – ECC </a:t>
            </a:r>
            <a:r>
              <a:rPr lang="en-US" altLang="en-US" sz="1600" b="0" dirty="0">
                <a:hlinkClick r:id="rId6"/>
              </a:rPr>
              <a:t>&lt;WGFM&gt;</a:t>
            </a:r>
            <a:r>
              <a:rPr lang="en-US" altLang="en-US" sz="1600" b="0" dirty="0"/>
              <a:t>  </a:t>
            </a:r>
            <a:r>
              <a:rPr lang="en-US" altLang="en-US" sz="1600" dirty="0">
                <a:solidFill>
                  <a:schemeClr val="tx1"/>
                </a:solidFill>
              </a:rPr>
              <a:t>next meeting #98, 8-12Feb21</a:t>
            </a:r>
            <a:endParaRPr lang="en-US" sz="1600" dirty="0"/>
          </a:p>
          <a:p>
            <a:pPr lvl="1">
              <a:spcBef>
                <a:spcPts val="0"/>
              </a:spcBef>
              <a:buFont typeface="Arial" panose="020B0604020202020204" pitchFamily="34" charset="0"/>
              <a:buChar char="•"/>
            </a:pPr>
            <a:r>
              <a:rPr lang="en-US" sz="1200" dirty="0">
                <a:solidFill>
                  <a:schemeClr val="tx1"/>
                </a:solidFill>
              </a:rPr>
              <a:t>nothing to share today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#13 1</a:t>
            </a:r>
            <a:r>
              <a:rPr lang="en-US" sz="1600" dirty="0">
                <a:sym typeface="Wingdings" panose="05000000000000000000" pitchFamily="2" charset="2"/>
              </a:rPr>
              <a:t>8-21Jan21  						(Then 12-15Apr21)</a:t>
            </a:r>
            <a:endParaRPr lang="en-US" sz="1400" dirty="0">
              <a:sym typeface="Wingdings" panose="05000000000000000000" pitchFamily="2" charset="2"/>
            </a:endParaRPr>
          </a:p>
          <a:p>
            <a:pPr lvl="1">
              <a:buFont typeface="Arial" panose="020B0604020202020204" pitchFamily="34" charset="0"/>
              <a:buChar char="•"/>
            </a:pPr>
            <a:r>
              <a:rPr lang="en-US" sz="1600" dirty="0">
                <a:effectLst/>
                <a:ea typeface="Calibri" panose="020F0502020204030204" pitchFamily="34" charset="0"/>
              </a:rPr>
              <a:t> </a:t>
            </a:r>
          </a:p>
          <a:p>
            <a:pPr lvl="1">
              <a:buFont typeface="Arial" panose="020B0604020202020204" pitchFamily="34" charset="0"/>
              <a:buChar char="•"/>
            </a:pPr>
            <a:r>
              <a:rPr lang="en-US" sz="1600" dirty="0">
                <a:ea typeface="Calibri" panose="020F0502020204030204" pitchFamily="34" charset="0"/>
              </a:rPr>
              <a:t> </a:t>
            </a:r>
          </a:p>
          <a:p>
            <a:pPr lvl="1">
              <a:buFont typeface="Arial" panose="020B0604020202020204" pitchFamily="34" charset="0"/>
              <a:buChar char="•"/>
            </a:pPr>
            <a:r>
              <a:rPr lang="en-US" sz="1600" dirty="0">
                <a:effectLst/>
                <a:ea typeface="Calibri" panose="020F0502020204030204" pitchFamily="34" charset="0"/>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328588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400" dirty="0">
                <a:solidFill>
                  <a:schemeClr val="bg1">
                    <a:lumMod val="65000"/>
                  </a:schemeClr>
                </a:solidFill>
              </a:rPr>
              <a:t>nothing to share today</a:t>
            </a:r>
          </a:p>
          <a:p>
            <a:pPr marL="0">
              <a:spcBef>
                <a:spcPts val="0"/>
              </a:spcBef>
              <a:spcAft>
                <a:spcPts val="0"/>
              </a:spcAft>
              <a:buFont typeface="Arial" panose="020B0604020202020204" pitchFamily="34" charset="0"/>
              <a:buChar char="•"/>
            </a:pPr>
            <a:endParaRPr lang="en-US" sz="1400" dirty="0">
              <a:hlinkClick r:id="rId3">
                <a:extLst>
                  <a:ext uri="{A12FA001-AC4F-418D-AE19-62706E023703}">
                    <ahyp:hlinkClr xmlns:ahyp="http://schemas.microsoft.com/office/drawing/2018/hyperlinkcolor" val="tx"/>
                  </a:ext>
                </a:extLst>
              </a:hlinkClick>
            </a:endParaRPr>
          </a:p>
          <a:p>
            <a:pPr marL="0">
              <a:spcBef>
                <a:spcPts val="0"/>
              </a:spcBef>
              <a:spcAft>
                <a:spcPts val="0"/>
              </a:spcAft>
              <a:buFont typeface="Arial" panose="020B0604020202020204" pitchFamily="34" charset="0"/>
              <a:buChar char="•"/>
            </a:pPr>
            <a:r>
              <a:rPr lang="en-US" sz="1400" dirty="0">
                <a:hlinkClick r:id="rId3">
                  <a:extLst>
                    <a:ext uri="{A12FA001-AC4F-418D-AE19-62706E023703}">
                      <ahyp:hlinkClr xmlns:ahyp="http://schemas.microsoft.com/office/drawing/2018/hyperlinkcolor" val="tx"/>
                    </a:ext>
                  </a:extLst>
                </a:hlinkClick>
              </a:rPr>
              <a:t> </a:t>
            </a:r>
          </a:p>
          <a:p>
            <a:pPr marL="0">
              <a:spcBef>
                <a:spcPts val="0"/>
              </a:spcBef>
              <a:spcAft>
                <a:spcPts val="0"/>
              </a:spcAft>
              <a:buFont typeface="Arial" panose="020B0604020202020204" pitchFamily="34" charset="0"/>
              <a:buChar char="•"/>
            </a:pPr>
            <a:r>
              <a:rPr lang="en-US" sz="1400" dirty="0">
                <a:hlinkClick r:id="rId3">
                  <a:extLst>
                    <a:ext uri="{A12FA001-AC4F-418D-AE19-62706E023703}">
                      <ahyp:hlinkClr xmlns:ahyp="http://schemas.microsoft.com/office/drawing/2018/hyperlinkcolor" val="tx"/>
                    </a:ext>
                  </a:extLst>
                </a:hlinkClick>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1465809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a:buFont typeface="Arial" panose="020B0604020202020204" pitchFamily="34" charset="0"/>
              <a:buChar char="•"/>
            </a:pPr>
            <a:r>
              <a:rPr lang="en-US" sz="1800" b="0" dirty="0">
                <a:solidFill>
                  <a:schemeClr val="tx1"/>
                </a:solidFill>
              </a:rPr>
              <a:t>  </a:t>
            </a:r>
          </a:p>
          <a:p>
            <a:pPr marL="285750">
              <a:buFont typeface="Arial" panose="020B0604020202020204" pitchFamily="34" charset="0"/>
              <a:buChar char="•"/>
            </a:pPr>
            <a:r>
              <a:rPr lang="en-US" sz="1800" b="0" dirty="0">
                <a:solidFill>
                  <a:schemeClr val="tx1"/>
                </a:solidFill>
              </a:rPr>
              <a:t> </a:t>
            </a:r>
            <a:endParaRPr lang="en-US" sz="1800" dirty="0">
              <a:solidFill>
                <a:schemeClr val="tx1"/>
              </a:solidFill>
            </a:endParaRPr>
          </a:p>
          <a:p>
            <a:pPr marL="685800" lvl="1">
              <a:spcBef>
                <a:spcPts val="0"/>
              </a:spcBef>
              <a:buFont typeface="Arial" panose="020B0604020202020204" pitchFamily="34" charset="0"/>
              <a:buChar char="•"/>
            </a:pPr>
            <a:endParaRPr lang="en-US" sz="1800" b="0" dirty="0">
              <a:solidFill>
                <a:schemeClr val="tx1"/>
              </a:solidFill>
            </a:endParaRPr>
          </a:p>
          <a:p>
            <a:pPr marL="285750">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WRC-23 agenda items (pick this up before General Discussion items)</a:t>
            </a:r>
          </a:p>
          <a:p>
            <a:pPr lvl="1">
              <a:spcBef>
                <a:spcPts val="0"/>
              </a:spcBef>
              <a:buFont typeface="Arial" panose="020B0604020202020204" pitchFamily="34" charset="0"/>
              <a:buChar char="•"/>
            </a:pPr>
            <a:r>
              <a:rPr lang="en-US" sz="1800" dirty="0">
                <a:solidFill>
                  <a:schemeClr val="tx1"/>
                </a:solidFill>
              </a:rPr>
              <a:t>With 18-20/0107, will spend some time to continue to ID the AIs of interest to IEEE 802,  to form viewpoints.</a:t>
            </a:r>
            <a:endParaRPr lang="en-US" sz="3200" dirty="0">
              <a:solidFill>
                <a:schemeClr val="tx1"/>
              </a:solidFill>
            </a:endParaRPr>
          </a:p>
          <a:p>
            <a:pPr lvl="1">
              <a:spcBef>
                <a:spcPts val="0"/>
              </a:spcBef>
              <a:buFont typeface="Arial" panose="020B0604020202020204" pitchFamily="34" charset="0"/>
              <a:buChar char="•"/>
            </a:pPr>
            <a:r>
              <a:rPr lang="en-US" sz="1400" dirty="0">
                <a:solidFill>
                  <a:srgbClr val="00B0F0"/>
                </a:solidFill>
                <a:hlinkClick r:id="rId3"/>
              </a:rPr>
              <a:t>https://mentor.ieee.org/802.18/dcn/20/18-20-0107-00-0000-res-811-wrc-19-wrc-23-agenda-items.docx</a:t>
            </a:r>
            <a:r>
              <a:rPr lang="en-US" sz="1400" dirty="0">
                <a:solidFill>
                  <a:srgbClr val="00B0F0"/>
                </a:solidFill>
              </a:rPr>
              <a:t> </a:t>
            </a: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r>
              <a:rPr lang="en-US" sz="1600" b="0" u="sng" dirty="0">
                <a:solidFill>
                  <a:schemeClr val="tx1"/>
                </a:solidFill>
              </a:rPr>
              <a:t>APG</a:t>
            </a:r>
            <a:r>
              <a:rPr lang="en-US" sz="1600" u="sng" dirty="0">
                <a:solidFill>
                  <a:schemeClr val="tx1"/>
                </a:solidFill>
              </a:rPr>
              <a:t> </a:t>
            </a:r>
            <a:r>
              <a:rPr lang="en-US" sz="1600" b="0" dirty="0">
                <a:solidFill>
                  <a:schemeClr val="tx1"/>
                </a:solidFill>
              </a:rPr>
              <a:t>– WRC-23 prep - any feedback on 6GHz and 7GHz, 7025-7125MHz changes? </a:t>
            </a:r>
          </a:p>
          <a:p>
            <a:pPr lvl="1">
              <a:spcBef>
                <a:spcPts val="0"/>
              </a:spcBef>
              <a:buFont typeface="Arial" panose="020B0604020202020204" pitchFamily="34" charset="0"/>
              <a:buChar char="•"/>
            </a:pPr>
            <a:r>
              <a:rPr lang="en-US" sz="1600" b="1" u="sng" dirty="0">
                <a:solidFill>
                  <a:schemeClr val="tx1"/>
                </a:solidFill>
              </a:rPr>
              <a:t>Contributions are welcomed</a:t>
            </a:r>
            <a:r>
              <a:rPr lang="en-US" sz="1600" dirty="0">
                <a:solidFill>
                  <a:schemeClr val="tx1"/>
                </a:solidFill>
              </a:rPr>
              <a:t> and ne</a:t>
            </a:r>
            <a:r>
              <a:rPr lang="en-US" sz="1600" b="0" dirty="0">
                <a:solidFill>
                  <a:schemeClr val="tx1"/>
                </a:solidFill>
              </a:rPr>
              <a:t>xt meeting is in Ap</a:t>
            </a:r>
            <a:r>
              <a:rPr lang="en-US" sz="1600" dirty="0">
                <a:solidFill>
                  <a:schemeClr val="tx1"/>
                </a:solidFill>
              </a:rPr>
              <a:t>ril 2021. </a:t>
            </a:r>
          </a:p>
          <a:p>
            <a:pPr lvl="1">
              <a:spcBef>
                <a:spcPts val="0"/>
              </a:spcBef>
              <a:buFont typeface="Arial" panose="020B0604020202020204" pitchFamily="34" charset="0"/>
              <a:buChar char="•"/>
            </a:pPr>
            <a:r>
              <a:rPr lang="en-US" sz="1600" dirty="0">
                <a:solidFill>
                  <a:schemeClr val="tx1"/>
                </a:solidFill>
              </a:rPr>
              <a:t>IEEE 802 should consider a contribution to APG.  </a:t>
            </a:r>
          </a:p>
          <a:p>
            <a:pPr lvl="1">
              <a:spcBef>
                <a:spcPts val="0"/>
              </a:spcBef>
              <a:buFont typeface="Arial" panose="020B0604020202020204" pitchFamily="34" charset="0"/>
              <a:buChar char="•"/>
            </a:pPr>
            <a:r>
              <a:rPr lang="en-US" sz="1600" b="0" dirty="0">
                <a:solidFill>
                  <a:srgbClr val="00B0F0"/>
                </a:solidFill>
              </a:rPr>
              <a:t>All – consider and pass along some basic text for the start of a contribution to APG for their WRC-23 prep on the 6GHz band from our viewpoint to be considered.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5920917"/>
            <a:ext cx="8052782" cy="553998"/>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3882737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The draft R&amp;O did come out (28Oct20) as predicted.</a:t>
            </a:r>
          </a:p>
          <a:p>
            <a:pPr marL="685800" lvl="1">
              <a:spcBef>
                <a:spcPts val="0"/>
              </a:spcBef>
              <a:spcAft>
                <a:spcPts val="0"/>
              </a:spcAft>
              <a:buFont typeface="Arial" panose="020B0604020202020204" pitchFamily="34" charset="0"/>
              <a:buChar char="•"/>
            </a:pPr>
            <a:r>
              <a:rPr lang="en-US" sz="1200" b="1" dirty="0">
                <a:solidFill>
                  <a:srgbClr val="333333"/>
                </a:solidFill>
                <a:ea typeface="Times New Roman" panose="02020603050405020304" pitchFamily="18" charset="0"/>
              </a:rPr>
              <a:t>Proceeding:  </a:t>
            </a:r>
            <a:r>
              <a:rPr lang="en-US" sz="1200" u="sng" dirty="0">
                <a:solidFill>
                  <a:srgbClr val="0563C1"/>
                </a:solidFill>
                <a:effectLst/>
                <a:ea typeface="Calibri" panose="020F0502020204030204" pitchFamily="34" charset="0"/>
                <a:hlinkClick r:id="rId3"/>
              </a:rPr>
              <a:t>https://www.fcc.gov/ecfs/search/filings?proceedings_name=19-138&amp;sort=date_disseminated,DESC</a:t>
            </a:r>
            <a:r>
              <a:rPr lang="en-US" sz="12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200" b="0" dirty="0">
                <a:solidFill>
                  <a:srgbClr val="191919"/>
                </a:solidFill>
                <a:effectLst/>
                <a:ea typeface="Times New Roman" panose="02020603050405020304" pitchFamily="18" charset="0"/>
              </a:rPr>
              <a:t>November Agenda Item:  </a:t>
            </a:r>
            <a:r>
              <a:rPr lang="en-US" sz="1200" b="0" dirty="0">
                <a:solidFill>
                  <a:srgbClr val="191919"/>
                </a:solidFill>
                <a:effectLst/>
                <a:ea typeface="Times New Roman" panose="02020603050405020304" pitchFamily="18" charset="0"/>
                <a:hlinkClick r:id="rId4"/>
              </a:rPr>
              <a:t>https://www.fcc.gov/document/modernizing-59-ghz-band-wi-fi-and-automotive-safety</a:t>
            </a:r>
            <a:r>
              <a:rPr lang="en-US" sz="1200" dirty="0">
                <a:solidFill>
                  <a:srgbClr val="191919"/>
                </a:solidFill>
                <a:ea typeface="Times New Roman" panose="02020603050405020304" pitchFamily="18" charset="0"/>
              </a:rPr>
              <a:t> </a:t>
            </a:r>
            <a:r>
              <a:rPr lang="en-US" sz="1400" b="0" dirty="0">
                <a:solidFill>
                  <a:srgbClr val="191919"/>
                </a:solidFill>
                <a:effectLst/>
                <a:ea typeface="Times New Roman" panose="02020603050405020304" pitchFamily="18" charset="0"/>
              </a:rPr>
              <a:t> </a:t>
            </a:r>
            <a:endParaRPr lang="en-US" sz="900" b="0" dirty="0">
              <a:solidFill>
                <a:srgbClr val="191919"/>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u="sng" dirty="0">
                <a:solidFill>
                  <a:srgbClr val="191919"/>
                </a:solidFill>
                <a:ea typeface="Times New Roman" panose="02020603050405020304" pitchFamily="18" charset="0"/>
              </a:rPr>
              <a:t>The Draft R&amp;O and FNPRM (117 pages) on Mentor: </a:t>
            </a:r>
          </a:p>
          <a:p>
            <a:pPr marL="866775" lvl="2">
              <a:spcBef>
                <a:spcPts val="0"/>
              </a:spcBef>
              <a:spcAft>
                <a:spcPts val="0"/>
              </a:spcAft>
              <a:buFont typeface="Arial" panose="020B0604020202020204" pitchFamily="34" charset="0"/>
              <a:buChar char="•"/>
            </a:pPr>
            <a:r>
              <a:rPr lang="en-US" sz="1400" b="0" dirty="0">
                <a:solidFill>
                  <a:srgbClr val="191919"/>
                </a:solidFill>
                <a:ea typeface="Times New Roman" panose="02020603050405020304" pitchFamily="18" charset="0"/>
                <a:hlinkClick r:id="rId5"/>
              </a:rPr>
              <a:t>https://mentor.ieee.org/802.18/dcn/20/18-20-0144-00-0000-fcc-r-o-draft-revisiting-use-of-the-5-850-5-925-ghz-band.docx</a:t>
            </a:r>
            <a:r>
              <a:rPr lang="en-US" sz="1400" b="0" dirty="0">
                <a:solidFill>
                  <a:srgbClr val="191919"/>
                </a:solidFill>
                <a:ea typeface="Times New Roman" panose="02020603050405020304" pitchFamily="18" charset="0"/>
              </a:rPr>
              <a:t> 		51 seek comments</a:t>
            </a:r>
            <a:endParaRPr lang="en-US" sz="1400" dirty="0">
              <a:solidFill>
                <a:srgbClr val="191919"/>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0" dirty="0">
                <a:solidFill>
                  <a:srgbClr val="191919"/>
                </a:solidFill>
                <a:ea typeface="Times New Roman" panose="02020603050405020304" pitchFamily="18" charset="0"/>
              </a:rPr>
              <a:t>Points for discussion include, seemed more questions than answers in the end. </a:t>
            </a:r>
          </a:p>
          <a:p>
            <a:pPr marL="866775" lvl="2">
              <a:spcBef>
                <a:spcPts val="0"/>
              </a:spcBef>
              <a:spcAft>
                <a:spcPts val="0"/>
              </a:spcAft>
              <a:buFont typeface="Arial" panose="020B0604020202020204" pitchFamily="34" charset="0"/>
              <a:buChar char="•"/>
            </a:pPr>
            <a:r>
              <a:rPr lang="en-US" sz="1400" dirty="0">
                <a:solidFill>
                  <a:srgbClr val="191919"/>
                </a:solidFill>
                <a:ea typeface="Times New Roman" panose="02020603050405020304" pitchFamily="18" charset="0"/>
              </a:rPr>
              <a:t>Also, C-V2X brought out notably, but not till the end it was defined as </a:t>
            </a:r>
            <a:r>
              <a:rPr lang="en-US" sz="1400" dirty="0" err="1">
                <a:solidFill>
                  <a:srgbClr val="191919"/>
                </a:solidFill>
                <a:ea typeface="Times New Roman" panose="02020603050405020304" pitchFamily="18" charset="0"/>
              </a:rPr>
              <a:t>rel</a:t>
            </a:r>
            <a:r>
              <a:rPr lang="en-US" sz="1400" dirty="0">
                <a:solidFill>
                  <a:srgbClr val="191919"/>
                </a:solidFill>
                <a:ea typeface="Times New Roman" panose="02020603050405020304" pitchFamily="18" charset="0"/>
              </a:rPr>
              <a:t> 14 / 4G. </a:t>
            </a:r>
          </a:p>
          <a:p>
            <a:pPr marL="866775" lvl="2">
              <a:spcBef>
                <a:spcPts val="0"/>
              </a:spcBef>
              <a:spcAft>
                <a:spcPts val="0"/>
              </a:spcAft>
              <a:buFont typeface="Arial" panose="020B0604020202020204" pitchFamily="34" charset="0"/>
              <a:buChar char="•"/>
            </a:pPr>
            <a:r>
              <a:rPr lang="en-US" sz="1400" b="0" dirty="0">
                <a:solidFill>
                  <a:srgbClr val="191919"/>
                </a:solidFill>
                <a:ea typeface="Times New Roman" panose="02020603050405020304" pitchFamily="18" charset="0"/>
              </a:rPr>
              <a:t>Other points, Paragraph 38 reallocation of the 45MHz, indoo</a:t>
            </a:r>
            <a:r>
              <a:rPr lang="en-US" sz="1400" dirty="0">
                <a:solidFill>
                  <a:srgbClr val="191919"/>
                </a:solidFill>
                <a:ea typeface="Times New Roman" panose="02020603050405020304" pitchFamily="18" charset="0"/>
              </a:rPr>
              <a:t>r use of unlicensed and client to client operation.</a:t>
            </a:r>
          </a:p>
          <a:p>
            <a:pPr marL="866775" lvl="2">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cs typeface="Times New Roman" panose="02020603050405020304" pitchFamily="18" charset="0"/>
              </a:rPr>
              <a:t>It was also mentioned how radiolocation systems should be protected. Class 2 permissive change if software upgrade works. </a:t>
            </a:r>
          </a:p>
          <a:p>
            <a:pPr marL="866775" lvl="2">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cs typeface="Times New Roman" panose="02020603050405020304" pitchFamily="18" charset="0"/>
              </a:rPr>
              <a:t>Chair asks for pointers to topics for FNPRM to be provided now. </a:t>
            </a:r>
          </a:p>
          <a:p>
            <a:pPr marL="1323975" lvl="3">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cs typeface="Times New Roman" panose="02020603050405020304" pitchFamily="18" charset="0"/>
              </a:rPr>
              <a:t>FNPRM </a:t>
            </a:r>
            <a:r>
              <a:rPr lang="en-US" sz="1400" dirty="0">
                <a:effectLst/>
                <a:ea typeface="Calibri" panose="020F0502020204030204" pitchFamily="34" charset="0"/>
                <a:cs typeface="Times New Roman" panose="02020603050405020304" pitchFamily="18" charset="0"/>
              </a:rPr>
              <a:t>Comment period likely will be 30 days from when the R&amp;O appears in the FR. Effective comment period probably is January. </a:t>
            </a:r>
          </a:p>
          <a:p>
            <a:pPr marL="466725" lvl="1">
              <a:spcBef>
                <a:spcPts val="0"/>
              </a:spcBef>
              <a:spcAft>
                <a:spcPts val="0"/>
              </a:spcAft>
              <a:buFont typeface="Arial" panose="020B0604020202020204" pitchFamily="34" charset="0"/>
              <a:buChar char="•"/>
            </a:pPr>
            <a:endParaRPr lang="en-US" sz="1600" dirty="0">
              <a:solidFill>
                <a:srgbClr val="00B0F0"/>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rgbClr val="00B0F0"/>
                </a:solidFill>
                <a:ea typeface="Times New Roman" panose="02020603050405020304" pitchFamily="18" charset="0"/>
              </a:rPr>
              <a:t>So, we need to review further the next week or two and does IEEE 802 want to do comments on FNPRM depending on the points raised? </a:t>
            </a:r>
            <a:endParaRPr lang="en-US" sz="1400" b="0" dirty="0">
              <a:solidFill>
                <a:srgbClr val="00B0F0"/>
              </a:solidFill>
              <a:effectLst/>
              <a:ea typeface="Times New Roman" panose="02020603050405020304" pitchFamily="18" charset="0"/>
            </a:endParaRPr>
          </a:p>
          <a:p>
            <a:pPr marL="866775" lvl="2">
              <a:spcBef>
                <a:spcPts val="0"/>
              </a:spcBef>
              <a:spcAft>
                <a:spcPts val="0"/>
              </a:spcAft>
              <a:buFont typeface="Arial" panose="020B0604020202020204" pitchFamily="34" charset="0"/>
              <a:buChar char="•"/>
            </a:pPr>
            <a:endParaRPr lang="en-US" sz="1000" b="0" dirty="0">
              <a:solidFill>
                <a:srgbClr val="191919"/>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95926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2847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2">
              <a:spcBef>
                <a:spcPts val="0"/>
              </a:spcBef>
              <a:buFont typeface="Arial" panose="020B0604020202020204" pitchFamily="34" charset="0"/>
              <a:buChar char="•"/>
            </a:pPr>
            <a:r>
              <a:rPr lang="en-US" sz="1400" dirty="0">
                <a:solidFill>
                  <a:schemeClr val="tx1"/>
                </a:solidFill>
              </a:rPr>
              <a:t>Work Stream 4 – </a:t>
            </a:r>
            <a:r>
              <a:rPr lang="en-US" sz="1400" i="0" dirty="0">
                <a:solidFill>
                  <a:schemeClr val="tx1"/>
                </a:solidFill>
                <a:effectLst/>
              </a:rPr>
              <a:t>Contention-based protocol</a:t>
            </a: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Work Stream 5 – Outside/Field testing</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MSG meeting – ________  </a:t>
            </a:r>
          </a:p>
          <a:p>
            <a:pPr>
              <a:spcBef>
                <a:spcPts val="0"/>
              </a:spcBef>
              <a:buFont typeface="Arial" panose="020B0604020202020204" pitchFamily="34" charset="0"/>
              <a:buChar char="•"/>
            </a:pPr>
            <a:endParaRPr lang="en-US" sz="1800" b="0" dirty="0"/>
          </a:p>
          <a:p>
            <a:pPr lvl="1">
              <a:spcBef>
                <a:spcPts val="0"/>
              </a:spcBef>
              <a:buFont typeface="Arial" panose="020B0604020202020204" pitchFamily="34" charset="0"/>
              <a:buChar char="•"/>
            </a:pPr>
            <a:endParaRPr lang="en-US" sz="14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0012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buFont typeface="Arial" panose="020B0604020202020204" pitchFamily="34" charset="0"/>
              <a:buChar char="•"/>
            </a:pPr>
            <a:r>
              <a:rPr lang="en-US" sz="1800" b="1" dirty="0">
                <a:solidFill>
                  <a:srgbClr val="333333"/>
                </a:solidFill>
                <a:effectLst/>
                <a:latin typeface="Arial" panose="020B0604020202020204" pitchFamily="34" charset="0"/>
                <a:ea typeface="Times New Roman" panose="02020603050405020304" pitchFamily="18" charset="0"/>
              </a:rPr>
              <a:t> </a:t>
            </a:r>
          </a:p>
          <a:p>
            <a:pPr>
              <a:buFont typeface="Arial" panose="020B0604020202020204" pitchFamily="34" charset="0"/>
              <a:buChar char="•"/>
            </a:pPr>
            <a:r>
              <a:rPr lang="en-US" sz="1800" b="1" dirty="0">
                <a:solidFill>
                  <a:srgbClr val="333333"/>
                </a:solidFill>
                <a:effectLst/>
                <a:latin typeface="Arial" panose="020B0604020202020204" pitchFamily="34" charset="0"/>
                <a:ea typeface="Times New Roman" panose="02020603050405020304" pitchFamily="18" charset="0"/>
              </a:rPr>
              <a:t>  </a:t>
            </a:r>
          </a:p>
          <a:p>
            <a:pPr>
              <a:buFont typeface="Arial" panose="020B0604020202020204" pitchFamily="34" charset="0"/>
              <a:buChar char="•"/>
            </a:pPr>
            <a:r>
              <a:rPr lang="en-US" sz="1800" dirty="0">
                <a:solidFill>
                  <a:srgbClr val="333333"/>
                </a:solidFill>
                <a:latin typeface="Arial" panose="020B0604020202020204" pitchFamily="34" charset="0"/>
              </a:rPr>
              <a:t> </a:t>
            </a:r>
          </a:p>
          <a:p>
            <a:pPr>
              <a:buFont typeface="Arial" panose="020B0604020202020204" pitchFamily="34" charset="0"/>
              <a:buChar char="•"/>
            </a:pPr>
            <a:r>
              <a:rPr lang="en-US" sz="1800" b="0" dirty="0">
                <a:solidFill>
                  <a:srgbClr val="333333"/>
                </a:solidFill>
                <a:latin typeface="Arial" panose="020B0604020202020204" pitchFamily="34" charset="0"/>
              </a:rPr>
              <a:t> </a:t>
            </a:r>
            <a:endParaRPr lang="en-US" sz="2000" b="0" dirty="0">
              <a:solidFill>
                <a:srgbClr val="333333"/>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a:t>
            </a:r>
            <a:r>
              <a:rPr lang="en-US" sz="2000" dirty="0">
                <a:solidFill>
                  <a:srgbClr val="333333"/>
                </a:solidFill>
                <a:ea typeface="Times New Roman" panose="02020603050405020304" pitchFamily="18" charset="0"/>
              </a:rPr>
              <a:t>FYI</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71985"/>
            <a:ext cx="8153400" cy="5512522"/>
          </a:xfrm>
        </p:spPr>
        <p:txBody>
          <a:bodyPr/>
          <a:lstStyle/>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802.18 activity since July Plenary</a:t>
            </a: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Approvals: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FCC 70/80/90GHz NPRM comments</a:t>
            </a:r>
            <a:endParaRPr lang="en-US" dirty="0">
              <a:effectLst/>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dirty="0">
                <a:effectLst/>
                <a:cs typeface="Times New Roman" panose="02020603050405020304" pitchFamily="18" charset="0"/>
              </a:rPr>
              <a:t>ITU-R WP 1A THz communications</a:t>
            </a:r>
          </a:p>
          <a:p>
            <a:pPr marL="800100" lvl="2">
              <a:spcBef>
                <a:spcPts val="0"/>
              </a:spcBef>
              <a:spcAft>
                <a:spcPts val="0"/>
              </a:spcAft>
              <a:buFont typeface="Arial" panose="020B0604020202020204" pitchFamily="34" charset="0"/>
              <a:buChar char="•"/>
            </a:pPr>
            <a:r>
              <a:rPr lang="en-US" dirty="0">
                <a:effectLst/>
                <a:cs typeface="Times New Roman" panose="02020603050405020304" pitchFamily="18" charset="0"/>
              </a:rPr>
              <a:t>ITU-R WP 5A-M.1450 updates</a:t>
            </a: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ITU-R WP 5A-</a:t>
            </a:r>
            <a:r>
              <a:rPr lang="en-US" dirty="0">
                <a:effectLst/>
                <a:cs typeface="Times New Roman" panose="02020603050405020304" pitchFamily="18" charset="0"/>
              </a:rPr>
              <a:t>M.1801 </a:t>
            </a:r>
            <a:r>
              <a:rPr lang="en-US" dirty="0">
                <a:cs typeface="Times New Roman" panose="02020603050405020304" pitchFamily="18" charset="0"/>
              </a:rPr>
              <a:t>updates</a:t>
            </a:r>
            <a:endParaRPr lang="en-US" dirty="0">
              <a:effectLst/>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dirty="0">
                <a:effectLst/>
                <a:cs typeface="Times New Roman" panose="02020603050405020304" pitchFamily="18" charset="0"/>
              </a:rPr>
              <a:t>FCC 5.9GHz NPRM ex </a:t>
            </a:r>
            <a:r>
              <a:rPr lang="en-US" dirty="0" err="1">
                <a:effectLst/>
                <a:cs typeface="Times New Roman" panose="02020603050405020304" pitchFamily="18" charset="0"/>
              </a:rPr>
              <a:t>parte</a:t>
            </a:r>
            <a:endParaRPr lang="en-US" dirty="0">
              <a:effectLst/>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cs typeface="Times New Roman" panose="02020603050405020304" pitchFamily="18" charset="0"/>
              </a:rPr>
              <a:t>Other discussions: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Started WRC-23 AIs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6GHz and ongoing Multi-Stake Holders meetings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Commissioner changes coming</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Saudi Arabia consultation spectrum outlook</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APT WRC-23 Prep Group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Mexico consultation on 2.4 GHz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UAE TRA consultation on 5.9GHz and SRDs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ANSI public comment on US Standards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PN on 911/Wi-Fi non-telecommunications service</a:t>
            </a:r>
          </a:p>
          <a:p>
            <a:pPr marL="800100" lvl="2">
              <a:spcBef>
                <a:spcPts val="0"/>
              </a:spcBef>
              <a:spcAft>
                <a:spcPts val="0"/>
              </a:spcAft>
              <a:buFont typeface="Arial" panose="020B0604020202020204" pitchFamily="34" charset="0"/>
              <a:buChar char="•"/>
            </a:pPr>
            <a:r>
              <a:rPr lang="en-US" sz="1600" b="0" dirty="0">
                <a:cs typeface="Times New Roman" panose="02020603050405020304" pitchFamily="18" charset="0"/>
              </a:rPr>
              <a:t>Korea (4GHz), Japan 5-year plan, Brazil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R&amp;O / FNPRM on 5.9 GHz (DSRC)</a:t>
            </a:r>
            <a:endParaRPr lang="en-US" sz="1600" b="0" dirty="0">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600" b="0" dirty="0">
                <a:effectLst/>
                <a:cs typeface="Times New Roman" panose="02020603050405020304" pitchFamily="18" charset="0"/>
              </a:rPr>
              <a:t> </a:t>
            </a: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 only</a:t>
            </a:r>
            <a:endParaRPr lang="en-US" sz="2000" dirty="0"/>
          </a:p>
        </p:txBody>
      </p:sp>
    </p:spTree>
    <p:extLst>
      <p:ext uri="{BB962C8B-B14F-4D97-AF65-F5344CB8AC3E}">
        <p14:creationId xmlns:p14="http://schemas.microsoft.com/office/powerpoint/2010/main" val="108269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05-12Nov20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effectLst/>
                <a:latin typeface="Times New Roman" panose="02020603050405020304" pitchFamily="18" charset="0"/>
                <a:ea typeface="SimSun" panose="02010600030101010101" pitchFamily="2" charset="-122"/>
              </a:rPr>
              <a:t>All – what are points and topics for possible FCC FNPRM on 5.9GHz</a:t>
            </a:r>
            <a:endParaRPr lang="en-US" sz="1800" b="0" dirty="0">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800" b="0" dirty="0">
                <a:solidFill>
                  <a:srgbClr val="00B0F0"/>
                </a:solidFill>
              </a:rPr>
              <a:t>All – consider and pass along some basic text for the start of a contribution to APG for their WRC-23 prep on the 6GHz band from our viewpoint to be considered. </a:t>
            </a:r>
          </a:p>
          <a:p>
            <a:pPr marL="285750" indent="-285750">
              <a:buClr>
                <a:srgbClr val="00B0F0"/>
              </a:buClr>
              <a:buFont typeface="Wingdings" panose="05000000000000000000" pitchFamily="2" charset="2"/>
              <a:buChar char="q"/>
            </a:pPr>
            <a:r>
              <a:rPr lang="en-US" sz="1800" b="0" dirty="0">
                <a:solidFill>
                  <a:schemeClr val="tx1"/>
                </a:solidFill>
              </a:rPr>
              <a:t>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65000"/>
                  </a:schemeClr>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05-12Nov20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-&gt;07jan)</a:t>
            </a:r>
            <a:r>
              <a:rPr lang="en-US" sz="2000" dirty="0"/>
              <a:t>: ) 19Nov20–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endParaRPr lang="en-US" altLang="en-US" sz="1800" b="1" i="1" dirty="0"/>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15:_____________________42</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802 plenary March 2021, where is tbd.</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05-12Nov20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05-12Nov20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When:</a:t>
            </a:r>
            <a:r>
              <a:rPr lang="en-US" sz="1200" dirty="0">
                <a:effectLst/>
                <a:latin typeface="Times New Roman" panose="02020603050405020304" pitchFamily="18" charset="0"/>
                <a:ea typeface="Times New Roman" panose="02020603050405020304" pitchFamily="18" charset="0"/>
              </a:rPr>
              <a:t> Occurs every Thursday effective 05-Nov-20 (1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until 12-Nov-20 (2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from 15:00 to 16:00/17:00 America/</a:t>
            </a:r>
            <a:r>
              <a:rPr lang="en-US" sz="1200" dirty="0" err="1">
                <a:effectLst/>
                <a:latin typeface="Times New Roman" panose="02020603050405020304" pitchFamily="18" charset="0"/>
                <a:ea typeface="Times New Roman" panose="02020603050405020304" pitchFamily="18" charset="0"/>
              </a:rPr>
              <a:t>New_York</a:t>
            </a:r>
            <a:r>
              <a:rPr lang="en-US" sz="1200" dirty="0">
                <a:effectLst/>
                <a:latin typeface="Times New Roman" panose="02020603050405020304" pitchFamily="18" charset="0"/>
                <a:ea typeface="Times New Roman" panose="02020603050405020304" pitchFamily="18" charset="0"/>
              </a:rPr>
              <a:t>.</a:t>
            </a:r>
            <a:br>
              <a:rPr lang="en-US" sz="1200" dirty="0">
                <a:effectLst/>
                <a:latin typeface="Times New Roman" panose="02020603050405020304" pitchFamily="18" charset="0"/>
                <a:ea typeface="Times New Roman" panose="02020603050405020304" pitchFamily="18" charset="0"/>
              </a:rPr>
            </a:b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b="1" dirty="0">
                <a:effectLst/>
                <a:latin typeface="Times New Roman" panose="02020603050405020304" pitchFamily="18" charset="0"/>
                <a:ea typeface="Times New Roman" panose="02020603050405020304" pitchFamily="18" charset="0"/>
              </a:rPr>
              <a:t>Where:</a:t>
            </a:r>
            <a:r>
              <a:rPr lang="en-US" sz="160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hlinkClick r:id="rId3"/>
              </a:rPr>
              <a:t>https://ieeesa.webex.com/ieeesa/j.php?MTID=m67d7ca06d9e0d20ea6fbcacbe1b13b6d</a:t>
            </a:r>
            <a:r>
              <a:rPr lang="en-US" sz="16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Jay Holcomb invites you to join this </a:t>
            </a:r>
            <a:r>
              <a:rPr lang="en-US" sz="1200" b="1" dirty="0" err="1">
                <a:solidFill>
                  <a:srgbClr val="000000"/>
                </a:solidFill>
                <a:effectLst/>
                <a:latin typeface="Times New Roman" panose="02020603050405020304" pitchFamily="18" charset="0"/>
                <a:ea typeface="Calibri" panose="020F0502020204030204" pitchFamily="34" charset="0"/>
              </a:rPr>
              <a:t>Webex</a:t>
            </a:r>
            <a:r>
              <a:rPr lang="en-US" sz="1200" b="1" dirty="0">
                <a:solidFill>
                  <a:srgbClr val="000000"/>
                </a:solidFill>
                <a:effectLst/>
                <a:latin typeface="Times New Roman" panose="02020603050405020304" pitchFamily="18" charset="0"/>
                <a:ea typeface="Calibri" panose="020F0502020204030204" pitchFamily="34" charset="0"/>
              </a:rPr>
              <a:t> meeting.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400" dirty="0">
                <a:solidFill>
                  <a:srgbClr val="000000"/>
                </a:solidFill>
                <a:effectLst/>
                <a:latin typeface="Times New Roman" panose="02020603050405020304" pitchFamily="18" charset="0"/>
                <a:ea typeface="Calibri" panose="020F0502020204030204" pitchFamily="34" charset="0"/>
              </a:rPr>
              <a:t>Meeting number (access code): 173 787 5314 </a:t>
            </a:r>
            <a:r>
              <a:rPr lang="en-US" sz="1400" dirty="0">
                <a:latin typeface="Times New Roman" panose="02020603050405020304" pitchFamily="18" charset="0"/>
                <a:ea typeface="Calibri" panose="020F0502020204030204" pitchFamily="34" charset="0"/>
              </a:rPr>
              <a:t>		</a:t>
            </a:r>
            <a:r>
              <a:rPr lang="en-US" sz="1400" dirty="0">
                <a:solidFill>
                  <a:srgbClr val="000000"/>
                </a:solidFill>
                <a:effectLst/>
                <a:latin typeface="Times New Roman" panose="02020603050405020304" pitchFamily="18" charset="0"/>
                <a:ea typeface="Calibri" panose="020F0502020204030204" pitchFamily="34" charset="0"/>
              </a:rPr>
              <a:t>Meeting password: rrtag2011</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Occurs every Thursday effective Thursday, November 5, 2020 (1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until Thursday, November 12, 2020 (2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from 3:00 PM to 4:00 / 5:00 PM, (UTC-04:00) Eastern Time (US &amp; Canada)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FF0000"/>
                </a:solidFill>
                <a:effectLst/>
                <a:highlight>
                  <a:srgbClr val="00FFFF"/>
                </a:highlight>
                <a:latin typeface="Times New Roman" panose="02020603050405020304" pitchFamily="18" charset="0"/>
                <a:ea typeface="Calibri" panose="020F0502020204030204" pitchFamily="34" charset="0"/>
                <a:hlinkClick r:id="rId3"/>
              </a:rPr>
              <a:t>Join meeting</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FF0000"/>
                </a:solidFill>
                <a:effectLst/>
                <a:latin typeface="Helvetica" panose="020B0604020202020204" pitchFamily="34" charset="0"/>
                <a:ea typeface="Calibri" panose="020F0502020204030204" pitchFamily="34" charset="0"/>
              </a:rPr>
              <a:t>note:   The call on Thursday 05 November 2020 (the first week) is only 1 hour long, from 15:00-16:00 ET.   I wanted just one call in number for the November 802.18 Plenary.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Tap to join from a mobile device (attendees only)</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4"/>
              </a:rPr>
              <a:t>+1-646-992-2010,,1737875314##</a:t>
            </a:r>
            <a:r>
              <a:rPr lang="en-US" sz="1200" dirty="0">
                <a:effectLst/>
                <a:latin typeface="Times New Roman" panose="02020603050405020304" pitchFamily="18" charset="0"/>
                <a:ea typeface="Calibri" panose="020F0502020204030204" pitchFamily="34" charset="0"/>
              </a:rPr>
              <a:t> United States Toll (New York City)</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5"/>
              </a:rPr>
              <a:t>+1-213-306-3065,,1737875314##</a:t>
            </a:r>
            <a:r>
              <a:rPr lang="en-US" sz="1200" dirty="0">
                <a:effectLst/>
                <a:latin typeface="Times New Roman" panose="02020603050405020304" pitchFamily="18" charset="0"/>
                <a:ea typeface="Calibri" panose="020F0502020204030204" pitchFamily="34" charset="0"/>
              </a:rPr>
              <a:t> United States Toll (Los Angeles)</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by phone</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+1-646-992-2010 United States Toll (New York City)</a:t>
            </a: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+1-213-306-3065 United States Toll (Los Angeles)</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6"/>
              </a:rPr>
              <a:t>Global call-in numbers</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000000"/>
                </a:solidFill>
                <a:effectLst/>
                <a:latin typeface="Times New Roman" panose="02020603050405020304" pitchFamily="18" charset="0"/>
                <a:ea typeface="Calibri" panose="020F0502020204030204" pitchFamily="34" charset="0"/>
              </a:rPr>
              <a:t>Need help? Go to </a:t>
            </a:r>
            <a:r>
              <a:rPr lang="en-US" sz="1200" u="none" strike="noStrike" dirty="0">
                <a:solidFill>
                  <a:srgbClr val="049FD9"/>
                </a:solidFill>
                <a:effectLst/>
                <a:latin typeface="Times New Roman" panose="02020603050405020304" pitchFamily="18" charset="0"/>
                <a:ea typeface="Calibri" panose="020F0502020204030204" pitchFamily="34" charset="0"/>
                <a:hlinkClick r:id="rId7"/>
              </a:rPr>
              <a:t>http://help.webex.com</a:t>
            </a:r>
            <a:r>
              <a:rPr lang="en-US" sz="1200" dirty="0">
                <a:solidFill>
                  <a:srgbClr val="000000"/>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 </a:t>
            </a:r>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FFFF00"/>
                </a:highlight>
              </a:rPr>
              <a:t>plenary</a:t>
            </a:r>
            <a:r>
              <a:rPr lang="en-US" sz="2400" dirty="0"/>
              <a:t> teleconference call-in, </a:t>
            </a:r>
            <a:r>
              <a:rPr lang="en-US" sz="2000" dirty="0">
                <a:highlight>
                  <a:srgbClr val="FFFF00"/>
                </a:highlight>
              </a:rPr>
              <a:t>05 &amp; 12 Nov 2020</a:t>
            </a:r>
            <a:endParaRPr lang="en-US" sz="2400" dirty="0">
              <a:highlight>
                <a:srgbClr val="FFFF00"/>
              </a:highlight>
            </a:endParaRPr>
          </a:p>
        </p:txBody>
      </p:sp>
    </p:spTree>
    <p:extLst>
      <p:ext uri="{BB962C8B-B14F-4D97-AF65-F5344CB8AC3E}">
        <p14:creationId xmlns:p14="http://schemas.microsoft.com/office/powerpoint/2010/main" val="24147626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05-12Nov20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05-12Nov20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05-12Nov20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05-12Nov20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40</a:t>
            </a:fld>
            <a:endParaRPr lang="en-US" altLang="en-US" sz="1200" b="0" dirty="0"/>
          </a:p>
        </p:txBody>
      </p:sp>
      <p:sp>
        <p:nvSpPr>
          <p:cNvPr id="2" name="Date Placeholder 1"/>
          <p:cNvSpPr>
            <a:spLocks noGrp="1"/>
          </p:cNvSpPr>
          <p:nvPr>
            <p:ph type="dt" idx="15"/>
          </p:nvPr>
        </p:nvSpPr>
        <p:spPr/>
        <p:txBody>
          <a:bodyPr/>
          <a:lstStyle/>
          <a:p>
            <a:r>
              <a:rPr lang="en-US"/>
              <a:t>05-12Nov20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05-12Nov20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05-12Nov20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05-12Nov20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IMAT Attendance server is open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a:t>
            </a:r>
            <a:r>
              <a:rPr lang="en-US" altLang="en-US" sz="1400" dirty="0">
                <a:solidFill>
                  <a:schemeClr val="bg1">
                    <a:lumMod val="85000"/>
                  </a:schemeClr>
                </a:solidFill>
              </a:rPr>
              <a:t>,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 (both meetings)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FCC FNPRM 5.9 GHz</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FCC 6 GHz </a:t>
            </a:r>
          </a:p>
          <a:p>
            <a:pPr lvl="1">
              <a:spcBef>
                <a:spcPts val="0"/>
              </a:spcBef>
              <a:buFont typeface="Arial" panose="020B0604020202020204" pitchFamily="34" charset="0"/>
              <a:buChar char="•"/>
            </a:pPr>
            <a:r>
              <a:rPr lang="en-US" altLang="en-US" sz="1400" dirty="0">
                <a:solidFill>
                  <a:schemeClr val="tx1"/>
                </a:solidFill>
              </a:rPr>
              <a:t>General Discussion Items</a:t>
            </a:r>
          </a:p>
          <a:p>
            <a:pPr lvl="1">
              <a:buFont typeface="Arial" panose="020B0604020202020204" pitchFamily="34" charset="0"/>
              <a:buChar char="•"/>
            </a:pPr>
            <a:endParaRPr lang="en-US" altLang="en-US" sz="12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FNPRM 5.9 GHz FNPM inputs</a:t>
            </a:r>
          </a:p>
          <a:p>
            <a:pPr lvl="1">
              <a:buFont typeface="Arial" panose="020B0604020202020204" pitchFamily="34" charset="0"/>
              <a:buChar char="•"/>
            </a:pPr>
            <a:r>
              <a:rPr lang="en-US" altLang="en-US" sz="1400" dirty="0">
                <a:solidFill>
                  <a:schemeClr val="tx1"/>
                </a:solidFill>
              </a:rPr>
              <a:t>Ongoing-APG contribution input</a:t>
            </a:r>
          </a:p>
          <a:p>
            <a:pPr lvl="1">
              <a:buFont typeface="Arial" panose="020B0604020202020204" pitchFamily="34" charset="0"/>
              <a:buChar char="•"/>
            </a:pPr>
            <a:r>
              <a:rPr lang="en-US" sz="14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5.9 GHz</a:t>
            </a:r>
          </a:p>
          <a:p>
            <a:pPr lvl="1">
              <a:spcBef>
                <a:spcPts val="0"/>
              </a:spcBef>
              <a:buFont typeface="Arial" panose="020B0604020202020204" pitchFamily="34" charset="0"/>
              <a:buChar char="•"/>
            </a:pPr>
            <a:r>
              <a:rPr lang="en-US" altLang="en-US" sz="1400" kern="0" dirty="0">
                <a:solidFill>
                  <a:schemeClr val="tx1"/>
                </a:solidFill>
              </a:rPr>
              <a:t>Discuss if we want to consider comments</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6 GHz</a:t>
            </a:r>
          </a:p>
          <a:p>
            <a:pPr lvl="1">
              <a:spcBef>
                <a:spcPts val="0"/>
              </a:spcBef>
              <a:buFont typeface="Arial" panose="020B0604020202020204" pitchFamily="34" charset="0"/>
              <a:buChar char="•"/>
            </a:pPr>
            <a:r>
              <a:rPr lang="en-US" altLang="en-US" sz="1400" kern="0" dirty="0">
                <a:solidFill>
                  <a:schemeClr val="tx1"/>
                </a:solidFill>
              </a:rPr>
              <a:t>Multi stake-holders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Plenary 16-23 July 2020 in document </a:t>
            </a:r>
            <a:r>
              <a:rPr lang="en-GB" sz="1600" b="0" dirty="0">
                <a:solidFill>
                  <a:schemeClr val="bg1">
                    <a:lumMod val="75000"/>
                  </a:schemeClr>
                </a:solidFill>
                <a:ea typeface="SimSun" panose="02010600030101010101" pitchFamily="2" charset="-122"/>
                <a:hlinkClick r:id="rId3"/>
              </a:rPr>
              <a:t>https://mentor.ieee.org/802.18/dcn/20/18-20-0103-00-0000-minutes-electronic-plenary-16-23jul2020-rr-tag-yul.docx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26-Jul-2020 22:03:40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Stuart K.</a:t>
            </a:r>
          </a:p>
          <a:p>
            <a:pPr marL="0" indent="0">
              <a:spcBef>
                <a:spcPts val="0"/>
              </a:spcBef>
            </a:pPr>
            <a:r>
              <a:rPr lang="en-US" altLang="en-US" sz="1800" b="0" dirty="0">
                <a:solidFill>
                  <a:schemeClr val="bg1">
                    <a:lumMod val="75000"/>
                  </a:schemeClr>
                </a:solidFill>
              </a:rPr>
              <a:t>	Seconded by:  Edward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05-12Nov20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is electronic from </a:t>
            </a:r>
            <a:r>
              <a:rPr lang="en-US" altLang="en-US" sz="1600" dirty="0">
                <a:solidFill>
                  <a:schemeClr val="tx1"/>
                </a:solidFill>
              </a:rPr>
              <a:t>30Oct20 to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1hr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week(1500-1600et),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2hr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week(1500-1700et), 12Nov20</a:t>
            </a:r>
          </a:p>
          <a:p>
            <a:pPr lvl="1">
              <a:spcBef>
                <a:spcPts val="400"/>
              </a:spcBef>
              <a:buFont typeface="Wingdings" panose="05000000000000000000" pitchFamily="2" charset="2"/>
              <a:buChar char="v"/>
            </a:pPr>
            <a:r>
              <a:rPr lang="en-US" altLang="en-US" sz="1600" b="1" u="sng" dirty="0">
                <a:solidFill>
                  <a:srgbClr val="00B050"/>
                </a:solidFill>
              </a:rPr>
              <a:t>The 1hr/2hr days have been flipped from earlier discussions</a:t>
            </a:r>
            <a:r>
              <a:rPr lang="en-US" altLang="en-US" sz="1600" b="1" u="sng" dirty="0">
                <a:solidFill>
                  <a:schemeClr val="tx1"/>
                </a:solidFill>
              </a:rPr>
              <a:t>.  Call-in in backup slides</a:t>
            </a:r>
            <a:endParaRPr lang="en-US" altLang="en-US" sz="14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a:p>
            <a:pPr lvl="1">
              <a:buFont typeface="Arial" panose="020B0604020202020204" pitchFamily="34" charset="0"/>
              <a:buChar char="•"/>
            </a:pPr>
            <a:r>
              <a:rPr lang="en-US" sz="1600" b="1" u="sng" dirty="0">
                <a:solidFill>
                  <a:schemeClr val="tx1"/>
                </a:solidFill>
                <a:cs typeface="+mn-cs"/>
              </a:rPr>
              <a:t>IMAT is setup and will be used for voting membership attendance credit.</a:t>
            </a:r>
          </a:p>
          <a:p>
            <a:pPr lvl="1">
              <a:buFont typeface="Arial" panose="020B0604020202020204" pitchFamily="34" charset="0"/>
              <a:buChar char="•"/>
            </a:pPr>
            <a:r>
              <a:rPr lang="en-US" sz="1600" b="1" u="sng" dirty="0">
                <a:solidFill>
                  <a:schemeClr val="tx1"/>
                </a:solidFill>
                <a:cs typeface="+mn-cs"/>
              </a:rPr>
              <a:t>Note: </a:t>
            </a:r>
            <a:r>
              <a:rPr lang="en-US" sz="1600" dirty="0">
                <a:solidFill>
                  <a:schemeClr val="tx1"/>
                </a:solidFill>
                <a:cs typeface="+mn-cs"/>
              </a:rPr>
              <a:t>be sure your affiliation(s) are up to date, e.g. in my Project and when you sign in. </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face-to-face meeting in Irvine, CA.   This leaves open for the WGs to decide on their own if they do an electronic Interim or not.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there was a presentation from F2F on the EC 06Oct20 call of what all the Hyatt Denver is doing (w/450 guess on attendees) and from an SME on the international hotel industry. At this time the EC will take it up again in their Dec 2020 call, though could wait till Jan21 call, which seemed to be the lean.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earlier EC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05-12Nov20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54570</TotalTime>
  <Words>9377</Words>
  <Application>Microsoft Office PowerPoint</Application>
  <PresentationFormat>On-screen Show (4:3)</PresentationFormat>
  <Paragraphs>1092</Paragraphs>
  <Slides>42</Slides>
  <Notes>26</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6" baseType="lpstr">
      <vt:lpstr>Arial</vt:lpstr>
      <vt:lpstr>Calibri</vt:lpstr>
      <vt:lpstr>Century Gothic</vt:lpstr>
      <vt:lpstr>Consolas</vt:lpstr>
      <vt:lpstr>Georgia</vt:lpstr>
      <vt:lpstr>Helvetica</vt:lpstr>
      <vt:lpstr>Helvetica Neue</vt:lpstr>
      <vt:lpstr>Monotype Sorts</vt:lpstr>
      <vt:lpstr>Roboto</vt:lpstr>
      <vt:lpstr>Times New Roman</vt:lpstr>
      <vt:lpstr>Wingdings</vt:lpstr>
      <vt:lpstr>Office Theme</vt:lpstr>
      <vt:lpstr>Document</vt:lpstr>
      <vt:lpstr>Packager Shell Object</vt:lpstr>
      <vt:lpstr>IEEE 802.18 RR-TAG Plenary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Teleconferences</vt:lpstr>
      <vt:lpstr>EU items to share -1</vt:lpstr>
      <vt:lpstr>EU items to share -2</vt:lpstr>
      <vt:lpstr>Other regions (outside EU-Stds and USA), items to share</vt:lpstr>
      <vt:lpstr>ITU-R items to share  -</vt:lpstr>
      <vt:lpstr>FCC FNPRM 5.9 GHz</vt:lpstr>
      <vt:lpstr>FCC FNPRM 5.9 GHz</vt:lpstr>
      <vt:lpstr>FCC 6 GHz</vt:lpstr>
      <vt:lpstr>General Discussion Items</vt:lpstr>
      <vt:lpstr>Actions / AOB / Recess</vt:lpstr>
      <vt:lpstr>2nd - Thursday (12Nov20) Agenda</vt:lpstr>
      <vt:lpstr>EU items to share -1</vt:lpstr>
      <vt:lpstr>EU items to share -2</vt:lpstr>
      <vt:lpstr>Other regions (outside EU-Stds and USA), items to share</vt:lpstr>
      <vt:lpstr>ITU-R items to share  -</vt:lpstr>
      <vt:lpstr>FCC FNPRM 5.9 GHz</vt:lpstr>
      <vt:lpstr>FCC FNPRM 5.9 GHz</vt:lpstr>
      <vt:lpstr>FCC 6 GHz</vt:lpstr>
      <vt:lpstr>General Discussion - FYI</vt:lpstr>
      <vt:lpstr>General Discussion – FYI only</vt:lpstr>
      <vt:lpstr>Actions Required</vt:lpstr>
      <vt:lpstr>Any Other Business</vt:lpstr>
      <vt:lpstr>Adjourn</vt:lpstr>
      <vt:lpstr>PowerPoint Presentation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3377</cp:revision>
  <cp:lastPrinted>1601-01-01T00:00:00Z</cp:lastPrinted>
  <dcterms:created xsi:type="dcterms:W3CDTF">2016-03-03T14:54:45Z</dcterms:created>
  <dcterms:modified xsi:type="dcterms:W3CDTF">2020-11-05T14:07:48Z</dcterms:modified>
</cp:coreProperties>
</file>