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650" r:id="rId17"/>
    <p:sldId id="498" r:id="rId18"/>
    <p:sldId id="402" r:id="rId19"/>
    <p:sldId id="403" r:id="rId20"/>
    <p:sldId id="692" r:id="rId21"/>
    <p:sldId id="736"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35"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 </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802.18-20/0145r01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22.xml"/><Relationship Id="rId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3" Type="http://schemas.openxmlformats.org/officeDocument/2006/relationships/hyperlink" Target="https://www.fcc.gov/ecfs/search/filings?proceedings_name=19-138&amp;sort=date_disseminated,DESC" TargetMode="External"/><Relationship Id="rId7"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 Id="rId5" Type="http://schemas.openxmlformats.org/officeDocument/2006/relationships/hyperlink" Target="https://mentor.ieee.org/802.18/dcn/20/18-20-0144-00-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2-00-0000-minutes-22oct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22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bg1">
                    <a:lumMod val="75000"/>
                  </a:schemeClr>
                </a:solidFill>
                <a:effectLst/>
                <a:ea typeface="Calibri" panose="020F0502020204030204" pitchFamily="34" charset="0"/>
              </a:rPr>
              <a:t> </a:t>
            </a:r>
            <a:r>
              <a:rPr lang="en-US" sz="1600" dirty="0">
                <a:solidFill>
                  <a:schemeClr val="tx1"/>
                </a:solidFill>
                <a:effectLst/>
                <a:ea typeface="Calibri" panose="020F0502020204030204" pitchFamily="34" charset="0"/>
              </a:rPr>
              <a:t>nothing to share today</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ffectLst/>
                <a:ea typeface="Calibri" panose="020F0502020204030204" pitchFamily="34" charset="0"/>
              </a:rPr>
              <a:t>15Oct: A</a:t>
            </a:r>
            <a:r>
              <a:rPr lang="en-US" sz="1400" dirty="0">
                <a:effectLst/>
                <a:ea typeface="Calibri" panose="020F0502020204030204" pitchFamily="34" charset="0"/>
              </a:rPr>
              <a:t> draft v0.1 for EN 303 753 60 GHz is already available in the .11 members portal.  </a:t>
            </a:r>
            <a:r>
              <a:rPr lang="en-US" sz="1400" dirty="0">
                <a:ea typeface="Calibri" panose="020F0502020204030204" pitchFamily="34" charset="0"/>
              </a:rPr>
              <a:t>I</a:t>
            </a:r>
            <a:r>
              <a:rPr lang="en-US" sz="1400" dirty="0">
                <a:effectLst/>
                <a:ea typeface="Calibri" panose="020F0502020204030204" pitchFamily="34" charset="0"/>
              </a:rPr>
              <a:t>t </a:t>
            </a:r>
          </a:p>
          <a:p>
            <a:pPr lvl="2">
              <a:spcBef>
                <a:spcPts val="0"/>
              </a:spcBef>
              <a:buFont typeface="Arial" panose="020B0604020202020204" pitchFamily="34" charset="0"/>
              <a:buChar char="•"/>
            </a:pPr>
            <a:r>
              <a:rPr lang="en-US" sz="1400" dirty="0">
                <a:effectLst/>
                <a:ea typeface="Calibri" panose="020F0502020204030204" pitchFamily="34" charset="0"/>
              </a:rPr>
              <a:t>started with BRAN(20)107029.</a:t>
            </a:r>
            <a:endParaRPr lang="en-US" sz="14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4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400" dirty="0"/>
              <a:t>The key is no ‘editing’ on the screen, just review, adjust and then agree on contributions.</a:t>
            </a:r>
          </a:p>
          <a:p>
            <a:pPr lvl="2">
              <a:spcBef>
                <a:spcPts val="0"/>
              </a:spcBef>
              <a:buFont typeface="Arial" panose="020B0604020202020204" pitchFamily="34" charset="0"/>
              <a:buChar char="•"/>
            </a:pPr>
            <a:r>
              <a:rPr lang="en-US" sz="1400" dirty="0"/>
              <a:t>A similar process being used for 5GHz (TBD if done in #108)  and 6GHz (goal is ‘stable’ in #108) drafts. </a:t>
            </a:r>
          </a:p>
          <a:p>
            <a:pPr lvl="2">
              <a:spcBef>
                <a:spcPts val="0"/>
              </a:spcBef>
              <a:buFont typeface="Arial" panose="020B0604020202020204" pitchFamily="34" charset="0"/>
              <a:buChar char="•"/>
            </a:pPr>
            <a:r>
              <a:rPr lang="en-US" sz="1400" dirty="0"/>
              <a:t>These processes have been updated in the past week and where BRAN will be going moving forward.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400" dirty="0">
                <a:solidFill>
                  <a:schemeClr val="tx1"/>
                </a:solidFill>
                <a:sym typeface="Wingdings" panose="05000000000000000000" pitchFamily="2" charset="2"/>
              </a:rPr>
              <a:t>next week)</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17-20Nov20,</a:t>
            </a:r>
            <a:endParaRPr lang="en-US" sz="1400" u="sng"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Wingdings" panose="05000000000000000000" pitchFamily="2" charset="2"/>
              <a:buChar char="v"/>
            </a:pPr>
            <a:r>
              <a:rPr lang="en-US" sz="1600" u="sng" dirty="0">
                <a:solidFill>
                  <a:srgbClr val="0070C0"/>
                </a:solidFill>
              </a:rPr>
              <a:t>All paths are heading to be done before RSC (EC votes included) 10Dec20, with final decisions.  This is to make standards in the OJEU in April2021.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call/meeting  </a:t>
            </a:r>
            <a:r>
              <a:rPr lang="en-US" sz="1600" dirty="0"/>
              <a:t>#87,  11-15 Jan 21 </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tx1"/>
                </a:solidFill>
              </a:rPr>
              <a:t>nothing to share today</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#98, 8-12Feb21</a:t>
            </a:r>
          </a:p>
          <a:p>
            <a:pPr lvl="1">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WGFM sent LS to ETSI to fill the specifics of 6 GHz rules in draft Harmonized Standard.</a:t>
            </a:r>
          </a:p>
          <a:p>
            <a:pPr lvl="2">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E.g. better definition of Narrow Band use, as previous reports there was very little there </a:t>
            </a:r>
          </a:p>
          <a:p>
            <a:pPr lvl="1">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For 5350 – 5470 MHz, radars are starting to move in there, so must being getting cleared out from prior users</a:t>
            </a:r>
          </a:p>
          <a:p>
            <a:pPr lvl="1">
              <a:buFont typeface="Arial" panose="020B0604020202020204" pitchFamily="34" charset="0"/>
              <a:buChar char="•"/>
            </a:pPr>
            <a:r>
              <a:rPr lang="en-US" sz="1600" b="0" dirty="0">
                <a:ea typeface="SimSun" panose="02010600030101010101" pitchFamily="2" charset="-122"/>
                <a:cs typeface="Times New Roman" panose="02020603050405020304" pitchFamily="18" charset="0"/>
              </a:rPr>
              <a:t>Also sent decision to ECC for their Nov. meeting, then it would go to RSC 10Dec20. </a:t>
            </a:r>
            <a:endParaRPr lang="en-US" sz="1600" b="0" dirty="0">
              <a:ea typeface="SimSun" panose="02010600030101010101" pitchFamily="2" charset="-122"/>
            </a:endParaRPr>
          </a:p>
          <a:p>
            <a:pPr lvl="1">
              <a:spcBef>
                <a:spcPts val="0"/>
              </a:spcBef>
              <a:buFont typeface="Arial" panose="020B0604020202020204" pitchFamily="34" charset="0"/>
              <a:buChar char="•"/>
            </a:pPr>
            <a:endParaRPr lang="en-US" sz="1200" b="0" dirty="0">
              <a:latin typeface="Times New Roman" panose="02020603050405020304" pitchFamily="18" charset="0"/>
              <a:ea typeface="SimSun" panose="02010600030101010101" pitchFamily="2" charset="-122"/>
            </a:endParaRPr>
          </a:p>
          <a:p>
            <a:pPr lvl="1">
              <a:spcBef>
                <a:spcPts val="0"/>
              </a:spcBef>
              <a:buFont typeface="Arial" panose="020B0604020202020204" pitchFamily="34" charset="0"/>
              <a:buChar char="•"/>
            </a:pPr>
            <a:r>
              <a:rPr lang="en-US" sz="1200" b="0" dirty="0">
                <a:latin typeface="Times New Roman" panose="02020603050405020304" pitchFamily="18" charset="0"/>
                <a:ea typeface="SimSun" panose="02010600030101010101" pitchFamily="2" charset="-122"/>
              </a:rPr>
              <a:t>22Oct: The draft </a:t>
            </a:r>
            <a:r>
              <a:rPr lang="en-US" sz="1200" dirty="0">
                <a:latin typeface="Times New Roman" panose="02020603050405020304" pitchFamily="18" charset="0"/>
                <a:ea typeface="SimSun" panose="02010600030101010101" pitchFamily="2" charset="-122"/>
              </a:rPr>
              <a:t>ECC decision has been posted: </a:t>
            </a:r>
          </a:p>
          <a:p>
            <a:pPr lvl="2">
              <a:spcBef>
                <a:spcPts val="0"/>
              </a:spcBef>
              <a:buFont typeface="Arial" panose="020B0604020202020204" pitchFamily="34" charset="0"/>
              <a:buChar char="•"/>
            </a:pPr>
            <a:r>
              <a:rPr lang="en-US" sz="1200" b="0" dirty="0">
                <a:latin typeface="Times New Roman" panose="02020603050405020304" pitchFamily="18" charset="0"/>
                <a:ea typeface="SimSun" panose="02010600030101010101" pitchFamily="2" charset="-122"/>
              </a:rPr>
              <a:t>No Country Determination Capability required.</a:t>
            </a:r>
          </a:p>
          <a:p>
            <a:pPr lvl="2">
              <a:spcBef>
                <a:spcPts val="0"/>
              </a:spcBef>
              <a:buFont typeface="Arial" panose="020B0604020202020204" pitchFamily="34" charset="0"/>
              <a:buChar char="•"/>
            </a:pPr>
            <a:r>
              <a:rPr lang="en-US" sz="1200" b="0" dirty="0">
                <a:latin typeface="Times New Roman" panose="02020603050405020304" pitchFamily="18" charset="0"/>
                <a:ea typeface="SimSun" panose="02010600030101010101" pitchFamily="2" charset="-122"/>
              </a:rPr>
              <a:t>Created 5915-5935 MHz urban rail private spectrum across 27 member states.</a:t>
            </a:r>
          </a:p>
          <a:p>
            <a:pPr lvl="2">
              <a:spcBef>
                <a:spcPts val="0"/>
              </a:spcBef>
              <a:buFont typeface="Arial" panose="020B0604020202020204" pitchFamily="34" charset="0"/>
              <a:buChar char="•"/>
            </a:pPr>
            <a:endParaRPr lang="en-US" sz="1200" b="0" dirty="0">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200" dirty="0">
                <a:effectLst/>
                <a:latin typeface="Times New Roman" panose="02020603050405020304" pitchFamily="18" charset="0"/>
                <a:ea typeface="SimSun" panose="02010600030101010101" pitchFamily="2" charset="-122"/>
              </a:rPr>
              <a:t> </a:t>
            </a:r>
            <a:r>
              <a:rPr lang="en-US" sz="1600" dirty="0">
                <a:solidFill>
                  <a:schemeClr val="tx1"/>
                </a:solidFill>
              </a:rPr>
              <a:t>CEPT – ECC </a:t>
            </a:r>
            <a:r>
              <a:rPr lang="en-US" altLang="en-US" sz="1600" b="0" dirty="0">
                <a:hlinkClick r:id="rId7"/>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rPr>
              <a:t>nothing to share today</a:t>
            </a:r>
          </a:p>
          <a:p>
            <a:pPr lvl="1">
              <a:spcBef>
                <a:spcPts val="0"/>
              </a:spcBef>
              <a:buFont typeface="Arial" panose="020B0604020202020204" pitchFamily="34" charset="0"/>
              <a:buChar char="•"/>
            </a:pPr>
            <a:r>
              <a:rPr lang="en-US" sz="12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200" dirty="0">
                <a:ea typeface="Calibri" panose="020F0502020204030204" pitchFamily="34" charset="0"/>
              </a:rPr>
              <a:t>UK contribution offering OOBE limits, if no agreement on what came out of FM57. </a:t>
            </a:r>
            <a:endParaRPr lang="en-US" sz="12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0"/>
            <a:ext cx="8271387" cy="5205391"/>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a:spcBef>
                <a:spcPts val="0"/>
              </a:spcBef>
              <a:spcAft>
                <a:spcPts val="0"/>
              </a:spcAft>
              <a:buFont typeface="Arial" panose="020B0604020202020204" pitchFamily="34" charset="0"/>
              <a:buChar char="•"/>
            </a:pPr>
            <a:r>
              <a:rPr lang="en-US" sz="1400" b="0" dirty="0">
                <a:solidFill>
                  <a:schemeClr val="tx1"/>
                </a:solidFill>
              </a:rPr>
              <a:t>nothing to share today</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a:p>
            <a:pPr marL="0">
              <a:spcBef>
                <a:spcPts val="0"/>
              </a:spcBef>
              <a:spcAft>
                <a:spcPts val="0"/>
              </a:spcAft>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229600" cy="5463999"/>
          </a:xfrm>
        </p:spPr>
        <p:txBody>
          <a:bodyPr/>
          <a:lstStyle/>
          <a:p>
            <a:pPr marL="285750">
              <a:buFont typeface="Arial" panose="020B0604020202020204" pitchFamily="34" charset="0"/>
              <a:buChar char="•"/>
            </a:pPr>
            <a:r>
              <a:rPr lang="en-US" sz="1800" b="0" dirty="0">
                <a:solidFill>
                  <a:schemeClr val="tx1"/>
                </a:solidFill>
              </a:rPr>
              <a:t>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     And s</a:t>
            </a:r>
            <a:r>
              <a:rPr lang="en-US" sz="1600" dirty="0">
                <a:solidFill>
                  <a:schemeClr val="tx1"/>
                </a:solidFill>
              </a:rPr>
              <a:t>haring studies due June 2021</a:t>
            </a:r>
            <a:endParaRPr lang="en-US" sz="1600" b="0" dirty="0">
              <a:solidFill>
                <a:schemeClr val="tx1"/>
              </a:solidFill>
            </a:endParaRPr>
          </a:p>
          <a:p>
            <a:pPr marL="685800" lvl="1">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Update in next week or two.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endParaRPr lang="en-US" sz="140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800" u="sng" dirty="0">
                <a:solidFill>
                  <a:schemeClr val="tx1"/>
                </a:solidFill>
              </a:rPr>
              <a:t>APG </a:t>
            </a:r>
            <a:r>
              <a:rPr lang="en-US" sz="1800" b="0" dirty="0">
                <a:solidFill>
                  <a:schemeClr val="tx1"/>
                </a:solidFill>
              </a:rPr>
              <a:t>– WRC-23 prep-any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2">
              <a:spcBef>
                <a:spcPts val="0"/>
              </a:spcBef>
              <a:buFont typeface="Arial" panose="020B0604020202020204" pitchFamily="34" charset="0"/>
              <a:buChar char="•"/>
            </a:pPr>
            <a:r>
              <a:rPr lang="en-US" sz="1400" dirty="0">
                <a:solidFill>
                  <a:schemeClr val="tx1"/>
                </a:solidFill>
              </a:rPr>
              <a:t>We have some time though could get away from us.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a:p>
            <a:pPr lvl="1">
              <a:spcBef>
                <a:spcPts val="0"/>
              </a:spcBef>
              <a:buFont typeface="Arial" panose="020B0604020202020204" pitchFamily="34" charset="0"/>
              <a:buChar char="•"/>
            </a:pPr>
            <a:r>
              <a:rPr lang="en-US" sz="1600" dirty="0">
                <a:solidFill>
                  <a:srgbClr val="00B0F0"/>
                </a:solidFill>
              </a:rPr>
              <a:t> </a:t>
            </a:r>
          </a:p>
          <a:p>
            <a:pPr lvl="1">
              <a:spcBef>
                <a:spcPts val="0"/>
              </a:spcBef>
              <a:buFont typeface="Arial" panose="020B0604020202020204" pitchFamily="34" charset="0"/>
              <a:buChar char="•"/>
            </a:pPr>
            <a:r>
              <a:rPr lang="en-US" sz="12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Work streams: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a:spcBef>
                <a:spcPts val="0"/>
              </a:spcBef>
              <a:buFont typeface="Arial" panose="020B0604020202020204" pitchFamily="34" charset="0"/>
              <a:buChar char="•"/>
            </a:pPr>
            <a:r>
              <a:rPr lang="en-US" sz="1800" dirty="0"/>
              <a:t>Next MSG meeting – 30Oct20		</a:t>
            </a:r>
            <a:r>
              <a:rPr lang="en-US" sz="1800" b="0" dirty="0">
                <a:sym typeface="Wingdings" panose="05000000000000000000" pitchFamily="2" charset="2"/>
              </a:rPr>
              <a:t> tomorrow</a:t>
            </a:r>
            <a:r>
              <a:rPr lang="en-US" sz="1800" b="0" dirty="0"/>
              <a:t>	</a:t>
            </a:r>
            <a:r>
              <a:rPr lang="en-US" sz="1800" dirty="0"/>
              <a:t>	</a:t>
            </a:r>
          </a:p>
          <a:p>
            <a:pPr lvl="1">
              <a:spcBef>
                <a:spcPts val="0"/>
              </a:spcBef>
              <a:buFont typeface="Arial" panose="020B0604020202020204" pitchFamily="34" charset="0"/>
              <a:buChar char="•"/>
            </a:pPr>
            <a:r>
              <a:rPr lang="en-US" sz="1600" dirty="0"/>
              <a:t>Overall </a:t>
            </a:r>
            <a:r>
              <a:rPr lang="en-US" sz="1600" b="0" dirty="0"/>
              <a:t>Co-chairs:  NPSTC(APCO), UTC, WFA, WISPA</a:t>
            </a:r>
          </a:p>
          <a:p>
            <a:pPr lvl="1">
              <a:spcBef>
                <a:spcPts val="0"/>
              </a:spcBef>
              <a:buFont typeface="Arial" panose="020B0604020202020204" pitchFamily="34" charset="0"/>
              <a:buChar char="•"/>
            </a:pPr>
            <a:r>
              <a:rPr lang="en-US" sz="1600" dirty="0">
                <a:effectLst/>
                <a:ea typeface="SimSun" panose="02010600030101010101" pitchFamily="2" charset="-122"/>
              </a:rPr>
              <a:t>4</a:t>
            </a:r>
            <a:r>
              <a:rPr lang="en-US" sz="1600" baseline="30000" dirty="0">
                <a:effectLst/>
                <a:ea typeface="SimSun" panose="02010600030101010101" pitchFamily="2" charset="-122"/>
              </a:rPr>
              <a:t>th</a:t>
            </a:r>
            <a:r>
              <a:rPr lang="en-US" sz="1600" dirty="0">
                <a:effectLst/>
                <a:ea typeface="SimSun" panose="02010600030101010101" pitchFamily="2" charset="-122"/>
              </a:rPr>
              <a:t> work stream will be reviewed by the co-chairs</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Note1: Work stream 1 and 3 have meeting scheduled now. </a:t>
            </a:r>
          </a:p>
          <a:p>
            <a:pPr lvl="1">
              <a:spcBef>
                <a:spcPts val="0"/>
              </a:spcBef>
              <a:buFont typeface="Arial" panose="020B0604020202020204" pitchFamily="34" charset="0"/>
              <a:buChar char="•"/>
            </a:pPr>
            <a:r>
              <a:rPr lang="en-US" sz="1600" dirty="0"/>
              <a:t>Note2: Work steam 5 on Field/Outdoor Testing is being discussed. </a:t>
            </a:r>
            <a:endParaRPr lang="en-US" sz="16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FCC NPRM on 5.9GHz ex </a:t>
            </a:r>
            <a:r>
              <a:rPr lang="en-US" sz="1600" b="1" dirty="0" err="1">
                <a:solidFill>
                  <a:srgbClr val="333333"/>
                </a:solidFill>
                <a:effectLst/>
                <a:ea typeface="Times New Roman" panose="02020603050405020304" pitchFamily="18" charset="0"/>
              </a:rPr>
              <a:t>parte</a:t>
            </a:r>
            <a:r>
              <a:rPr lang="en-US" sz="1600" b="1" dirty="0">
                <a:solidFill>
                  <a:srgbClr val="333333"/>
                </a:solidFill>
                <a:effectLst/>
                <a:ea typeface="Times New Roman" panose="02020603050405020304" pitchFamily="18" charset="0"/>
              </a:rPr>
              <a:t> has been approved by the LMCS(EC) and is now uploaded.</a:t>
            </a: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Note the draft R&amp;O did come out yesterday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p>
          <a:p>
            <a:pPr marL="866775" lvl="2">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b="1" u="sng" dirty="0">
                <a:solidFill>
                  <a:srgbClr val="191919"/>
                </a:solidFill>
                <a:ea typeface="Times New Roman" panose="02020603050405020304" pitchFamily="18" charset="0"/>
              </a:rPr>
              <a:t>The Draft R&amp;O and FNPRM (117 pages): </a:t>
            </a:r>
          </a:p>
          <a:p>
            <a:pPr marL="866775" lvl="2">
              <a:spcBef>
                <a:spcPts val="0"/>
              </a:spcBef>
              <a:spcAft>
                <a:spcPts val="0"/>
              </a:spcAft>
              <a:buFont typeface="Arial" panose="020B0604020202020204" pitchFamily="34" charset="0"/>
              <a:buChar char="•"/>
            </a:pPr>
            <a:r>
              <a:rPr lang="en-US" sz="1200" b="0" dirty="0">
                <a:solidFill>
                  <a:srgbClr val="191919"/>
                </a:solidFill>
                <a:ea typeface="Times New Roman" panose="02020603050405020304" pitchFamily="18" charset="0"/>
                <a:hlinkClick r:id="rId5"/>
              </a:rPr>
              <a:t>https://mentor.ieee.org/802.18/dcn/20/18-20-0144-00-0000-fcc-r-o-draft-revisiting-use-of-the-5-850-5-925-ghz-band.docx</a:t>
            </a:r>
            <a:r>
              <a:rPr lang="en-US" sz="1200" b="0" dirty="0">
                <a:solidFill>
                  <a:srgbClr val="191919"/>
                </a:solidFill>
                <a:ea typeface="Times New Roman" panose="02020603050405020304" pitchFamily="18" charset="0"/>
              </a:rPr>
              <a:t> </a:t>
            </a:r>
            <a:endParaRPr lang="en-US" sz="1200" dirty="0">
              <a:solidFill>
                <a:srgbClr val="191919"/>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Points for discussion include, seemed more questions than answers in the end. </a:t>
            </a:r>
          </a:p>
          <a:p>
            <a:pPr marL="866775" lvl="2">
              <a:spcBef>
                <a:spcPts val="0"/>
              </a:spcBef>
              <a:spcAft>
                <a:spcPts val="0"/>
              </a:spcAft>
              <a:buFont typeface="Arial" panose="020B0604020202020204" pitchFamily="34" charset="0"/>
              <a:buChar char="•"/>
            </a:pPr>
            <a:r>
              <a:rPr lang="en-US" sz="1400" dirty="0">
                <a:solidFill>
                  <a:srgbClr val="191919"/>
                </a:solidFill>
                <a:ea typeface="Times New Roman" panose="02020603050405020304" pitchFamily="18" charset="0"/>
              </a:rPr>
              <a:t>Also, C-V2X brought out notably, but not till the end it was defined as </a:t>
            </a:r>
            <a:r>
              <a:rPr lang="en-US" sz="1400" dirty="0" err="1">
                <a:solidFill>
                  <a:srgbClr val="191919"/>
                </a:solidFill>
                <a:ea typeface="Times New Roman" panose="02020603050405020304" pitchFamily="18" charset="0"/>
              </a:rPr>
              <a:t>rel</a:t>
            </a:r>
            <a:r>
              <a:rPr lang="en-US" sz="1400" dirty="0">
                <a:solidFill>
                  <a:srgbClr val="191919"/>
                </a:solidFill>
                <a:ea typeface="Times New Roman" panose="02020603050405020304" pitchFamily="18" charset="0"/>
              </a:rPr>
              <a:t> 14 / 4G.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rPr>
              <a:t>Other points, Paragraph 38 reallocation of the 45MHz, indoo</a:t>
            </a:r>
            <a:r>
              <a:rPr lang="en-US" sz="1400" dirty="0">
                <a:solidFill>
                  <a:srgbClr val="191919"/>
                </a:solidFill>
                <a:ea typeface="Times New Roman" panose="02020603050405020304" pitchFamily="18" charset="0"/>
              </a:rPr>
              <a:t>r use of unlicensed and client to client operation.</a:t>
            </a:r>
          </a:p>
          <a:p>
            <a:pPr marL="866775"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It was also mentioned how radiolocation systems should be protected. Class 2 permissive change if software upgrade works. </a:t>
            </a:r>
          </a:p>
          <a:p>
            <a:pPr marL="866775" lvl="2">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asks for pointers to topics for FNPRM to be provided now. </a:t>
            </a:r>
          </a:p>
          <a:p>
            <a:pPr marL="1323975" lvl="3">
              <a:spcBef>
                <a:spcPts val="0"/>
              </a:spcBef>
              <a:spcAft>
                <a:spcPts val="0"/>
              </a:spcAft>
              <a:buFont typeface="Arial" panose="020B0604020202020204" pitchFamily="34" charset="0"/>
              <a:buChar char="•"/>
            </a:pPr>
            <a:r>
              <a:rPr lang="en-US" sz="1200" dirty="0">
                <a:solidFill>
                  <a:srgbClr val="000000"/>
                </a:solidFill>
                <a:effectLst/>
                <a:ea typeface="Calibri" panose="020F0502020204030204" pitchFamily="34" charset="0"/>
                <a:cs typeface="Times New Roman" panose="02020603050405020304" pitchFamily="18" charset="0"/>
              </a:rPr>
              <a:t>FNPRM </a:t>
            </a:r>
            <a:r>
              <a:rPr lang="en-US" sz="1200" dirty="0">
                <a:effectLst/>
                <a:ea typeface="Calibri" panose="020F0502020204030204" pitchFamily="34" charset="0"/>
                <a:cs typeface="Times New Roman" panose="02020603050405020304" pitchFamily="18" charset="0"/>
              </a:rPr>
              <a:t>Comment period likely will be 30 days from when the R&amp;O appears in the FR. Effective comment period probably is January. </a:t>
            </a: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that part depending on the pointer raised? </a:t>
            </a:r>
            <a:endParaRPr lang="en-US" sz="1400" b="0" dirty="0">
              <a:solidFill>
                <a:srgbClr val="00B0F0"/>
              </a:solidFill>
              <a:effectLst/>
              <a:ea typeface="Times New Roman" panose="02020603050405020304" pitchFamily="18" charset="0"/>
            </a:endParaRPr>
          </a:p>
          <a:p>
            <a:pPr marL="866775" lvl="2">
              <a:spcBef>
                <a:spcPts val="0"/>
              </a:spcBef>
              <a:spcAft>
                <a:spcPts val="0"/>
              </a:spcAft>
              <a:buFont typeface="Arial" panose="020B0604020202020204" pitchFamily="34" charset="0"/>
              <a:buChar char="•"/>
            </a:pPr>
            <a:endParaRPr lang="en-US" sz="1000" b="0" dirty="0">
              <a:solidFill>
                <a:srgbClr val="191919"/>
              </a:solidFill>
              <a:effectLst/>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600" b="0" dirty="0">
                <a:solidFill>
                  <a:srgbClr val="191919"/>
                </a:solidFill>
                <a:effectLst/>
                <a:ea typeface="Times New Roman" panose="02020603050405020304" pitchFamily="18" charset="0"/>
              </a:rPr>
              <a:t>FCC - Notice </a:t>
            </a:r>
            <a:r>
              <a:rPr lang="en-US" sz="1600" b="0" dirty="0">
                <a:solidFill>
                  <a:srgbClr val="333333"/>
                </a:solidFill>
                <a:effectLst/>
                <a:ea typeface="Times New Roman" panose="02020603050405020304" pitchFamily="18" charset="0"/>
              </a:rPr>
              <a:t>Termination of Dormant Proceedings </a:t>
            </a:r>
            <a:r>
              <a:rPr lang="en-US" sz="1600" b="0" dirty="0">
                <a:effectLst/>
                <a:ea typeface="Times New Roman" panose="02020603050405020304" pitchFamily="18" charset="0"/>
                <a:cs typeface="Calibri" panose="020F0502020204030204" pitchFamily="34" charset="0"/>
              </a:rPr>
              <a:t>FR Document:</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6"/>
              </a:rPr>
              <a:t>2020-23680</a:t>
            </a:r>
            <a:r>
              <a:rPr lang="en-US" sz="1600" b="0" dirty="0">
                <a:solidFill>
                  <a:srgbClr val="000000"/>
                </a:solidFill>
                <a:effectLst/>
                <a:ea typeface="Times New Roman" panose="02020603050405020304" pitchFamily="18" charset="0"/>
              </a:rPr>
              <a:t> </a:t>
            </a:r>
            <a:r>
              <a:rPr lang="en-US" sz="1600" b="0" dirty="0">
                <a:solidFill>
                  <a:srgbClr val="000000"/>
                </a:solidFill>
                <a:effectLst/>
                <a:ea typeface="Times New Roman" panose="02020603050405020304" pitchFamily="18" charset="0"/>
                <a:cs typeface="Calibri" panose="020F0502020204030204" pitchFamily="34" charset="0"/>
              </a:rPr>
              <a:t>Citation:</a:t>
            </a:r>
            <a:r>
              <a:rPr lang="en-US" sz="1600" b="0" dirty="0">
                <a:solidFill>
                  <a:srgbClr val="000000"/>
                </a:solidFill>
                <a:effectLst/>
                <a:ea typeface="Times New Roman" panose="02020603050405020304" pitchFamily="18" charset="0"/>
              </a:rPr>
              <a:t> 85 FR 68067  </a:t>
            </a:r>
            <a:r>
              <a:rPr lang="en-US" sz="1600" b="0" u="sng" dirty="0">
                <a:solidFill>
                  <a:srgbClr val="3071A9"/>
                </a:solidFill>
                <a:effectLst/>
                <a:ea typeface="Times New Roman" panose="02020603050405020304" pitchFamily="18" charset="0"/>
                <a:cs typeface="Calibri" panose="020F0502020204030204" pitchFamily="34" charset="0"/>
                <a:hlinkClick r:id="rId7"/>
              </a:rPr>
              <a:t>PDF</a:t>
            </a:r>
            <a:r>
              <a:rPr lang="en-US" sz="1600" b="0" dirty="0">
                <a:solidFill>
                  <a:srgbClr val="000000"/>
                </a:solidFill>
                <a:effectLst/>
                <a:ea typeface="Times New Roman" panose="02020603050405020304" pitchFamily="18" charset="0"/>
                <a:cs typeface="Calibri" panose="020F0502020204030204" pitchFamily="34" charset="0"/>
              </a:rPr>
              <a:t> </a:t>
            </a:r>
            <a:r>
              <a:rPr lang="en-US" sz="1600" b="0" dirty="0">
                <a:solidFill>
                  <a:srgbClr val="000000"/>
                </a:solidFill>
                <a:effectLst/>
                <a:ea typeface="Times New Roman" panose="02020603050405020304" pitchFamily="18" charset="0"/>
              </a:rPr>
              <a:t>Page 68067 </a:t>
            </a:r>
            <a:r>
              <a:rPr lang="en-US" sz="1600" b="0" i="1" dirty="0">
                <a:solidFill>
                  <a:srgbClr val="000000"/>
                </a:solidFill>
                <a:effectLst/>
                <a:ea typeface="Times New Roman" panose="02020603050405020304" pitchFamily="18" charset="0"/>
                <a:cs typeface="Calibri" panose="020F0502020204030204" pitchFamily="34" charset="0"/>
              </a:rPr>
              <a:t>(1 page) </a:t>
            </a:r>
            <a:r>
              <a:rPr lang="en-US" sz="16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600" b="0" dirty="0">
                <a:solidFill>
                  <a:srgbClr val="000000"/>
                </a:solidFill>
                <a:effectLst/>
                <a:ea typeface="Times New Roman" panose="02020603050405020304" pitchFamily="18" charset="0"/>
                <a:cs typeface="Calibri" panose="020F0502020204030204" pitchFamily="34" charset="0"/>
              </a:rPr>
              <a:t> </a:t>
            </a:r>
            <a:endParaRPr lang="en-US" sz="1600" b="0" dirty="0">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b="0" dirty="0">
                <a:solidFill>
                  <a:srgbClr val="000000"/>
                </a:solidFill>
                <a:effectLst/>
                <a:ea typeface="Times New Roman" panose="02020603050405020304" pitchFamily="18" charset="0"/>
                <a:cs typeface="Calibri" panose="020F0502020204030204" pitchFamily="34" charset="0"/>
              </a:rPr>
              <a:t>Abstract:</a:t>
            </a:r>
            <a:r>
              <a:rPr lang="en-US" sz="1400" b="0" dirty="0">
                <a:solidFill>
                  <a:srgbClr val="000000"/>
                </a:solidFill>
                <a:effectLst/>
                <a:ea typeface="Times New Roman" panose="02020603050405020304" pitchFamily="18" charset="0"/>
              </a:rPr>
              <a:t> In this document, the Consumer and Governmental Affairs Bureau announces the availability of FCC order terminating, as dormant, certain docketed Commission proceedings.  </a:t>
            </a:r>
            <a:r>
              <a:rPr lang="en-US" sz="1400" dirty="0">
                <a:ea typeface="Times New Roman" panose="02020603050405020304" pitchFamily="18" charset="0"/>
              </a:rPr>
              <a:t>(~</a:t>
            </a:r>
            <a:r>
              <a:rPr lang="en-US" sz="1400" b="0" dirty="0">
                <a:solidFill>
                  <a:srgbClr val="000000"/>
                </a:solidFill>
                <a:effectLst/>
                <a:ea typeface="Times New Roman" panose="02020603050405020304" pitchFamily="18" charset="0"/>
              </a:rPr>
              <a:t>655 dockets on list) </a:t>
            </a:r>
            <a:endParaRPr lang="en-US" sz="14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rPr>
              <a:t>Chair – finalize ITU-R contributions and be sure ITU-R liaison has them. </a:t>
            </a:r>
          </a:p>
          <a:p>
            <a:pPr marL="0" indent="0">
              <a:buClr>
                <a:srgbClr val="00B0F0"/>
              </a:buClr>
            </a:pPr>
            <a:r>
              <a:rPr lang="en-US" sz="1800" b="0" dirty="0">
                <a:solidFill>
                  <a:schemeClr val="tx1"/>
                </a:solidFill>
                <a:sym typeface="Wingdings" panose="05000000000000000000" pitchFamily="2" charset="2"/>
              </a:rPr>
              <a:t> </a:t>
            </a:r>
            <a:r>
              <a:rPr lang="en-US" sz="1800" b="0" dirty="0">
                <a:solidFill>
                  <a:schemeClr val="tx1"/>
                </a:solidFill>
              </a:rPr>
              <a:t>Chair – upload FCC 5.8GHz ex </a:t>
            </a:r>
            <a:r>
              <a:rPr lang="en-US" sz="1800" b="0" dirty="0" err="1">
                <a:solidFill>
                  <a:schemeClr val="tx1"/>
                </a:solidFill>
              </a:rPr>
              <a:t>parte</a:t>
            </a:r>
            <a:r>
              <a:rPr lang="en-US" sz="1800" b="0" dirty="0">
                <a:solidFill>
                  <a:schemeClr val="tx1"/>
                </a:solidFill>
              </a:rPr>
              <a:t> if approved and not done yet. </a:t>
            </a:r>
          </a:p>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endParaRPr 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29Oct20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For WRC-23 and did any AIs come over from previous WRCs, a member did find (thanks) WRC-19, did close out:</a:t>
            </a:r>
          </a:p>
          <a:p>
            <a:pPr marL="400050" lvl="1">
              <a:spcBef>
                <a:spcPts val="0"/>
              </a:spcBef>
              <a:spcAft>
                <a:spcPts val="0"/>
              </a:spcAft>
              <a:buFont typeface="Arial" panose="020B0604020202020204" pitchFamily="34" charset="0"/>
              <a:buChar char="•"/>
            </a:pPr>
            <a:r>
              <a:rPr lang="en-US" sz="1600" b="0" dirty="0">
                <a:solidFill>
                  <a:schemeClr val="tx1"/>
                </a:solidFill>
              </a:rPr>
              <a:t>AI 1.16 (to consider issues related to wireless access systems, including radio local area networks (WAS/RLAN), in the frequency bands between 5 150 MHz and 5 925 MHz) and </a:t>
            </a:r>
          </a:p>
          <a:p>
            <a:pPr marL="400050" lvl="1">
              <a:spcBef>
                <a:spcPts val="0"/>
              </a:spcBef>
              <a:spcAft>
                <a:spcPts val="0"/>
              </a:spcAft>
              <a:buFont typeface="Arial" panose="020B0604020202020204" pitchFamily="34" charset="0"/>
              <a:buChar char="•"/>
            </a:pPr>
            <a:r>
              <a:rPr lang="en-US" sz="1600" b="0" dirty="0">
                <a:solidFill>
                  <a:schemeClr val="tx1"/>
                </a:solidFill>
              </a:rPr>
              <a:t>AI 9.1.5 (</a:t>
            </a:r>
            <a:r>
              <a:rPr lang="en-US" sz="1600" b="0" dirty="0">
                <a:solidFill>
                  <a:schemeClr val="tx1"/>
                </a:solidFill>
                <a:effectLst/>
                <a:ea typeface="Calibri" panose="020F0502020204030204" pitchFamily="34" charset="0"/>
                <a:cs typeface="Times New Roman" panose="02020603050405020304" pitchFamily="18" charset="0"/>
              </a:rPr>
              <a:t>regulatory impacts on the services referred to in Nos. 5.447F and 5.450A that would result from referencing Recommendation ITU-R M.1638-1 in place of Recommendation ITU-R M.1638-0 in those footnotes.  And impacts from adding new reference in ITU-R M.1849-1.) </a:t>
            </a: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cs typeface="Times New Roman" panose="02020603050405020304" pitchFamily="18" charset="0"/>
              </a:rPr>
              <a:t>With that the list for WRC-23 AIs that is published and in    should be good for IEEE 802 to review.</a:t>
            </a: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_18_ and voters on-line: _12_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a:t>
            </a:r>
            <a:r>
              <a:rPr lang="en-US" sz="1800" dirty="0"/>
              <a:t>19Nov20–</a:t>
            </a:r>
            <a:r>
              <a:rPr lang="en-US" sz="1800" i="1" u="sng" dirty="0"/>
              <a:t>15:00–&lt;15:55</a:t>
            </a:r>
            <a:r>
              <a:rPr lang="en-US" sz="1800" dirty="0"/>
              <a:t> ET</a:t>
            </a:r>
            <a:r>
              <a:rPr lang="en-US" sz="2000" dirty="0"/>
              <a: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15:41</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29Oct20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32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32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29Oct20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29Oct20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29Oct20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29Oct20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Proceed with ITU-R submissions. </a:t>
            </a:r>
          </a:p>
          <a:p>
            <a:pPr lvl="1">
              <a:buFont typeface="Arial" panose="020B0604020202020204" pitchFamily="34" charset="0"/>
              <a:buChar char="•"/>
            </a:pPr>
            <a:r>
              <a:rPr lang="en-US" altLang="en-US" sz="1400" dirty="0">
                <a:solidFill>
                  <a:schemeClr val="tx1"/>
                </a:solidFill>
              </a:rPr>
              <a:t>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5.9GHz ex </a:t>
            </a:r>
            <a:r>
              <a:rPr lang="en-US" altLang="en-US" sz="1400" kern="0" dirty="0" err="1">
                <a:solidFill>
                  <a:schemeClr val="tx1"/>
                </a:solidFill>
              </a:rPr>
              <a:t>parte</a:t>
            </a:r>
            <a:r>
              <a:rPr lang="en-US" altLang="en-US" sz="1400" kern="0" dirty="0">
                <a:solidFill>
                  <a:schemeClr val="tx1"/>
                </a:solidFill>
              </a:rPr>
              <a:t> status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22 October 2020 in document </a:t>
            </a:r>
            <a:r>
              <a:rPr lang="en-GB" sz="1600" b="0" dirty="0">
                <a:solidFill>
                  <a:schemeClr val="bg1">
                    <a:lumMod val="75000"/>
                  </a:schemeClr>
                </a:solidFill>
                <a:ea typeface="SimSun" panose="02010600030101010101" pitchFamily="2" charset="-122"/>
                <a:hlinkClick r:id="rId3"/>
              </a:rPr>
              <a:t>https://mentor.ieee.org/802.18/dcn/20/18-20-0142-00-0000-minutes-22oct20-rrtag-teleconference.docx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23-Oct-2020 09:43:54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1800" dirty="0"/>
              <a:t>no changes</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is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u="sng" dirty="0">
                <a:solidFill>
                  <a:schemeClr val="tx1"/>
                </a:solidFill>
                <a:cs typeface="+mn-cs"/>
              </a:rPr>
              <a:t>As RR-TAG has done in plenaries, it will take attending both calls for attendance credit.</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r>
              <a:rPr lang="en-US" sz="1600" b="1" u="sng" dirty="0">
                <a:solidFill>
                  <a:schemeClr val="tx1"/>
                </a:solidFill>
                <a:cs typeface="+mn-cs"/>
              </a:rPr>
              <a:t>Note: </a:t>
            </a:r>
            <a:r>
              <a:rPr lang="en-US" sz="1600" dirty="0">
                <a:solidFill>
                  <a:schemeClr val="tx1"/>
                </a:solidFill>
                <a:cs typeface="+mn-cs"/>
              </a:rPr>
              <a:t>be sure your affiliation(s) is up to date, e.g. in my Project and when you sign in. </a:t>
            </a:r>
          </a:p>
          <a:p>
            <a:pPr lvl="1">
              <a:buFont typeface="Arial" panose="020B0604020202020204" pitchFamily="34" charset="0"/>
              <a:buChar char="•"/>
            </a:pPr>
            <a:endParaRPr lang="en-US" sz="1600" dirty="0">
              <a:solidFill>
                <a:schemeClr val="tx1"/>
              </a:solidFill>
              <a:cs typeface="+mn-cs"/>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29Oct20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55781</TotalTime>
  <Words>6984</Words>
  <Application>Microsoft Office PowerPoint</Application>
  <PresentationFormat>On-screen Show (4:3)</PresentationFormat>
  <Paragraphs>684</Paragraphs>
  <Slides>28</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1" baseType="lpstr">
      <vt:lpstr>Arial</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changes</vt:lpstr>
      <vt:lpstr>EU items to share -1</vt:lpstr>
      <vt:lpstr>EU items to share -2</vt:lpstr>
      <vt:lpstr>Other regions (outside EU-Stds and USA), items to share</vt:lpstr>
      <vt:lpstr>ITU-R items to share  -</vt:lpstr>
      <vt:lpstr>FCC 6 GHz</vt:lpstr>
      <vt:lpstr>General Discussion Items - fyi</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3419</cp:revision>
  <cp:lastPrinted>1601-01-01T00:00:00Z</cp:lastPrinted>
  <dcterms:created xsi:type="dcterms:W3CDTF">2016-03-03T14:54:45Z</dcterms:created>
  <dcterms:modified xsi:type="dcterms:W3CDTF">2020-10-30T14:43:30Z</dcterms:modified>
</cp:coreProperties>
</file>