
<file path=[Content_Types].xml><?xml version="1.0" encoding="utf-8"?>
<Types xmlns="http://schemas.openxmlformats.org/package/2006/content-types">
  <Default Extension="bin" ContentType="application/vnd.openxmlformats-officedocument.oleObject"/>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30"/>
  </p:notesMasterIdLst>
  <p:handoutMasterIdLst>
    <p:handoutMasterId r:id="rId31"/>
  </p:handoutMasterIdLst>
  <p:sldIdLst>
    <p:sldId id="256" r:id="rId2"/>
    <p:sldId id="341" r:id="rId3"/>
    <p:sldId id="329" r:id="rId4"/>
    <p:sldId id="604" r:id="rId5"/>
    <p:sldId id="624" r:id="rId6"/>
    <p:sldId id="605" r:id="rId7"/>
    <p:sldId id="516" r:id="rId8"/>
    <p:sldId id="596" r:id="rId9"/>
    <p:sldId id="690" r:id="rId10"/>
    <p:sldId id="603" r:id="rId11"/>
    <p:sldId id="606" r:id="rId12"/>
    <p:sldId id="735" r:id="rId13"/>
    <p:sldId id="608" r:id="rId14"/>
    <p:sldId id="691" r:id="rId15"/>
    <p:sldId id="685" r:id="rId16"/>
    <p:sldId id="650" r:id="rId17"/>
    <p:sldId id="498" r:id="rId18"/>
    <p:sldId id="402" r:id="rId19"/>
    <p:sldId id="403" r:id="rId20"/>
    <p:sldId id="692" r:id="rId21"/>
    <p:sldId id="736" r:id="rId22"/>
    <p:sldId id="728" r:id="rId23"/>
    <p:sldId id="425" r:id="rId24"/>
    <p:sldId id="652" r:id="rId25"/>
    <p:sldId id="689" r:id="rId26"/>
    <p:sldId id="549" r:id="rId27"/>
    <p:sldId id="656" r:id="rId28"/>
    <p:sldId id="655" r:id="rId2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FF9999"/>
    <a:srgbClr val="FF7C80"/>
    <a:srgbClr val="990033"/>
    <a:srgbClr val="993300"/>
    <a:srgbClr val="CC6600"/>
    <a:srgbClr val="85D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371" autoAdjust="0"/>
    <p:restoredTop sz="96135" autoAdjust="0"/>
  </p:normalViewPr>
  <p:slideViewPr>
    <p:cSldViewPr>
      <p:cViewPr varScale="1">
        <p:scale>
          <a:sx n="101" d="100"/>
          <a:sy n="101" d="100"/>
        </p:scale>
        <p:origin x="390" y="102"/>
      </p:cViewPr>
      <p:guideLst>
        <p:guide orient="horz" pos="2160"/>
        <p:guide pos="2880"/>
      </p:guideLst>
    </p:cSldViewPr>
  </p:slideViewPr>
  <p:outlineViewPr>
    <p:cViewPr varScale="1">
      <p:scale>
        <a:sx n="170" d="200"/>
        <a:sy n="170" d="200"/>
      </p:scale>
      <p:origin x="0" y="-165486"/>
    </p:cViewPr>
  </p:outlineViewPr>
  <p:notesTextViewPr>
    <p:cViewPr>
      <p:scale>
        <a:sx n="200" d="100"/>
        <a:sy n="200" d="100"/>
      </p:scale>
      <p:origin x="0" y="0"/>
    </p:cViewPr>
  </p:notesTextViewPr>
  <p:sorterViewPr>
    <p:cViewPr>
      <p:scale>
        <a:sx n="150" d="100"/>
        <a:sy n="150" d="100"/>
      </p:scale>
      <p:origin x="0" y="-688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28-Oct-20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urldefense.com/v3/__https:/www.federalregister.gov/agencies/federal-communications-commission?utm_campaign=subscription*mailing*list&amp;utm_source=federalregister.gov&amp;utm_medium=email__;Kys!!F7jv3iA!jNP9DqnQMVqfyGy4SA3ebmcxNv5j_oXYQb1WXuEzuYin7nAjotTFSsEeG7S-CS1qJQ$" TargetMode="External"/><Relationship Id="rId2" Type="http://schemas.openxmlformats.org/officeDocument/2006/relationships/slide" Target="../slides/slide15.xml"/><Relationship Id="rId1" Type="http://schemas.openxmlformats.org/officeDocument/2006/relationships/notesMaster" Target="../notesMasters/notesMaster1.xml"/><Relationship Id="rId6" Type="http://schemas.openxmlformats.org/officeDocument/2006/relationships/hyperlink" Target="https://urldefense.com/v3/__https:/www.federalregister.gov/d/2020-23680?utm_medium=email&amp;utm_campaign=subscription*mailing*list&amp;utm_source=federalregister.gov__;Kys!!F7jv3iA!jNP9DqnQMVqfyGy4SA3ebmcxNv5j_oXYQb1WXuEzuYin7nAjotTFSsEeG7TO3oQGLQ$" TargetMode="External"/><Relationship Id="rId5" Type="http://schemas.openxmlformats.org/officeDocument/2006/relationships/hyperlink" Target="https://urldefense.com/v3/__https:/www.govinfo.gov/content/pkg/FR-2020-10-27/pdf/2020-23680.pdf?utm_campaign=subscription*mailing*list&amp;utm_source=federalregister.gov&amp;utm_medium=email__;Kys!!F7jv3iA!jNP9DqnQMVqfyGy4SA3ebmcxNv5j_oXYQb1WXuEzuYin7nAjotTFSsEeG7QipQ8ppw$" TargetMode="External"/><Relationship Id="rId4" Type="http://schemas.openxmlformats.org/officeDocument/2006/relationships/hyperlink" Target="https://urldefense.com/v3/__https:/www.federalregister.gov/documents/2020/10/27/2020-23680/termination-of-dormant-proceedings?utm_medium=email&amp;utm_campaign=subscription*mailing*list&amp;utm_source=federalregister.gov__;Kys!!F7jv3iA!jNP9DqnQMVqfyGy4SA3ebmcxNv5j_oXYQb1WXuEzuYin7nAjotTFSsEeG7TF1aZxvQ$" TargetMode="Externa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8" Type="http://schemas.openxmlformats.org/officeDocument/2006/relationships/hyperlink" Target="https://portal.etsi.org/webapp/teldir/QueryOrgaInfo.asp?OrgaId=13790" TargetMode="External"/><Relationship Id="rId13" Type="http://schemas.openxmlformats.org/officeDocument/2006/relationships/hyperlink" Target="https://portal.etsi.org/tb.aspx?tbid=286&amp;SubTB=286" TargetMode="External"/><Relationship Id="rId18" Type="http://schemas.openxmlformats.org/officeDocument/2006/relationships/hyperlink" Target="https://portal.etsi.org/webapp/teldir/ListPersDetails.asp?PersId=79376" TargetMode="External"/><Relationship Id="rId26" Type="http://schemas.openxmlformats.org/officeDocument/2006/relationships/hyperlink" Target="https://portal.etsi.org/webapp/teldir/QueryOrgaInfo.asp?OrgaId=121" TargetMode="External"/><Relationship Id="rId3" Type="http://schemas.openxmlformats.org/officeDocument/2006/relationships/hyperlink" Target="https://portal.etsi.org/tb.aspx?tbid=287&amp;SubTB=287" TargetMode="External"/><Relationship Id="rId21" Type="http://schemas.openxmlformats.org/officeDocument/2006/relationships/hyperlink" Target="https://portal.etsi.org/webapp/teldir/ListPersDetails.asp?PersId=2582" TargetMode="External"/><Relationship Id="rId34" Type="http://schemas.openxmlformats.org/officeDocument/2006/relationships/hyperlink" Target="https://portal.etsi.org/webapp/teldir/ListPersDetails.asp?PersId=60301" TargetMode="External"/><Relationship Id="rId7" Type="http://schemas.openxmlformats.org/officeDocument/2006/relationships/hyperlink" Target="https://portal.etsi.org/webapp/teldir/ListPersDetails.asp?PersId=63180" TargetMode="External"/><Relationship Id="rId12" Type="http://schemas.openxmlformats.org/officeDocument/2006/relationships/hyperlink" Target="https://portal.etsi.org/webapp/teldir/QueryOrgaInfo.asp?OrgaId=1" TargetMode="External"/><Relationship Id="rId17" Type="http://schemas.openxmlformats.org/officeDocument/2006/relationships/hyperlink" Target="https://portal.etsi.org/webapp/teldir/QueryOrgaInfo.asp?OrgaId=15932" TargetMode="External"/><Relationship Id="rId25" Type="http://schemas.openxmlformats.org/officeDocument/2006/relationships/hyperlink" Target="https://portal.etsi.org/webapp/teldir/ListPersDetails.asp?PersId=54791" TargetMode="External"/><Relationship Id="rId33" Type="http://schemas.openxmlformats.org/officeDocument/2006/relationships/hyperlink" Target="https://portal.etsi.org/webapp/teldir/QueryOrgaInfo.asp?OrgaId=16055" TargetMode="External"/><Relationship Id="rId38" Type="http://schemas.openxmlformats.org/officeDocument/2006/relationships/hyperlink" Target="https://portal.etsi.org/webapp/teldir/ListPersDetails.asp?PersId=53812" TargetMode="External"/><Relationship Id="rId2" Type="http://schemas.openxmlformats.org/officeDocument/2006/relationships/slide" Target="../slides/slide10.xml"/><Relationship Id="rId16" Type="http://schemas.openxmlformats.org/officeDocument/2006/relationships/hyperlink" Target="https://portal.etsi.org/webapp/teldir/ListPersDetails.asp?PersId=77968" TargetMode="External"/><Relationship Id="rId20" Type="http://schemas.openxmlformats.org/officeDocument/2006/relationships/hyperlink" Target="https://portal.etsi.org/webapp/teldir/ListPersDetails.asp?PersId=13676" TargetMode="External"/><Relationship Id="rId29" Type="http://schemas.openxmlformats.org/officeDocument/2006/relationships/hyperlink" Target="https://portal.etsi.org/webapp/teldir/QueryOrgaInfo.asp?OrgaId=7380" TargetMode="External"/><Relationship Id="rId1" Type="http://schemas.openxmlformats.org/officeDocument/2006/relationships/notesMaster" Target="../notesMasters/notesMaster1.xml"/><Relationship Id="rId6" Type="http://schemas.openxmlformats.org/officeDocument/2006/relationships/hyperlink" Target="https://portal.etsi.org/webapp/teldir/QueryOrgaInfo.asp?OrgaId=14953" TargetMode="External"/><Relationship Id="rId11" Type="http://schemas.openxmlformats.org/officeDocument/2006/relationships/hyperlink" Target="https://portal.etsi.org/webapp/teldir/ListPersDetails.asp?PersId=26441" TargetMode="External"/><Relationship Id="rId24" Type="http://schemas.openxmlformats.org/officeDocument/2006/relationships/hyperlink" Target="https://portal.etsi.org/webapp/teldir/QueryOrgaInfo.asp?OrgaId=42" TargetMode="External"/><Relationship Id="rId32" Type="http://schemas.openxmlformats.org/officeDocument/2006/relationships/hyperlink" Target="https://portal.etsi.org/webapp/teldir/ListPersDetails.asp?PersId=78115" TargetMode="External"/><Relationship Id="rId37" Type="http://schemas.openxmlformats.org/officeDocument/2006/relationships/hyperlink" Target="https://portal.etsi.org/webapp/teldir/QueryOrgaInfo.asp?OrgaId=11945" TargetMode="External"/><Relationship Id="rId5" Type="http://schemas.openxmlformats.org/officeDocument/2006/relationships/hyperlink" Target="https://portal.etsi.org/webapp/teldir/ListPersDetails.asp?PersId=49485" TargetMode="External"/><Relationship Id="rId15" Type="http://schemas.openxmlformats.org/officeDocument/2006/relationships/hyperlink" Target="https://portal.etsi.org/webapp/teldir/QueryOrgaInfo.asp?OrgaId=5" TargetMode="External"/><Relationship Id="rId23" Type="http://schemas.openxmlformats.org/officeDocument/2006/relationships/hyperlink" Target="https://portal.etsi.org/webapp/teldir/ListPersDetails.asp?PersId=34395" TargetMode="External"/><Relationship Id="rId28" Type="http://schemas.openxmlformats.org/officeDocument/2006/relationships/hyperlink" Target="https://portal.etsi.org/webapp/teldir/QueryOrgaInfo.asp?OrgaId=8870" TargetMode="External"/><Relationship Id="rId36" Type="http://schemas.openxmlformats.org/officeDocument/2006/relationships/hyperlink" Target="https://portal.etsi.org/webapp/teldir/ListPersDetails.asp?PersId=26729" TargetMode="External"/><Relationship Id="rId10" Type="http://schemas.openxmlformats.org/officeDocument/2006/relationships/hyperlink" Target="https://portal.etsi.org/webapp/teldir/QueryOrgaInfo.asp?OrgaId=9173" TargetMode="External"/><Relationship Id="rId19" Type="http://schemas.openxmlformats.org/officeDocument/2006/relationships/hyperlink" Target="https://portal.etsi.org/webapp/teldir/ListPersDetails.asp?PersId=80177" TargetMode="External"/><Relationship Id="rId31" Type="http://schemas.openxmlformats.org/officeDocument/2006/relationships/hyperlink" Target="https://portal.etsi.org/tb.aspx?tbid=729&amp;SubTB=729" TargetMode="External"/><Relationship Id="rId4" Type="http://schemas.openxmlformats.org/officeDocument/2006/relationships/hyperlink" Target="https://portal.etsi.org/webapp/teldir/ListPersDetails.asp?PersId=6230" TargetMode="External"/><Relationship Id="rId9" Type="http://schemas.openxmlformats.org/officeDocument/2006/relationships/hyperlink" Target="https://portal.etsi.org/webapp/teldir/ListPersDetails.asp?PersId=33473" TargetMode="External"/><Relationship Id="rId14" Type="http://schemas.openxmlformats.org/officeDocument/2006/relationships/hyperlink" Target="https://portal.etsi.org/webapp/teldir/ListPersDetails.asp?PersId=26309" TargetMode="External"/><Relationship Id="rId22" Type="http://schemas.openxmlformats.org/officeDocument/2006/relationships/hyperlink" Target="https://portal.etsi.org/webapp/teldir/ListPersDetails.asp?PersId=10561" TargetMode="External"/><Relationship Id="rId27" Type="http://schemas.openxmlformats.org/officeDocument/2006/relationships/hyperlink" Target="https://portal.etsi.org/webapp/teldir/ListPersDetails.asp?PersId=72859" TargetMode="External"/><Relationship Id="rId30" Type="http://schemas.openxmlformats.org/officeDocument/2006/relationships/hyperlink" Target="https://portal.etsi.org/webapp/teldir/ListPersDetails.asp?PersId=61793" TargetMode="External"/><Relationship Id="rId35" Type="http://schemas.openxmlformats.org/officeDocument/2006/relationships/hyperlink" Target="https://portal.etsi.org/webapp/teldir/QueryOrgaInfo.asp?OrgaId=13818" TargetMode="Externa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cept.org/ecc/groups/ecc/wg-fm/fm-57/" TargetMode="External"/><Relationship Id="rId3" Type="http://schemas.openxmlformats.org/officeDocument/2006/relationships/hyperlink" Target="https://www.ecodocdb.dk/download/cc03c766-35f8/ECC%20Report%20302.pdf" TargetMode="External"/><Relationship Id="rId7" Type="http://schemas.openxmlformats.org/officeDocument/2006/relationships/hyperlink" Target="https://cept.org/ecc/groups/ecc/wg-se/se-45/" TargetMode="External"/><Relationship Id="rId2" Type="http://schemas.openxmlformats.org/officeDocument/2006/relationships/slide" Target="../slides/slide11.xml"/><Relationship Id="rId1" Type="http://schemas.openxmlformats.org/officeDocument/2006/relationships/notesMaster" Target="../notesMasters/notesMaster1.xml"/><Relationship Id="rId6" Type="http://schemas.openxmlformats.org/officeDocument/2006/relationships/hyperlink" Target="https://cept.org/ecc/groups/ecc/wg-se/se-24/" TargetMode="External"/><Relationship Id="rId5" Type="http://schemas.openxmlformats.org/officeDocument/2006/relationships/hyperlink" Target="https://cept.org/ecc/groups/ecc/wg-se/se-24/client/introduction/" TargetMode="External"/><Relationship Id="rId4" Type="http://schemas.openxmlformats.org/officeDocument/2006/relationships/hyperlink" Target="https://cept.org/ecc/groups/ecc/client/introduction/"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www.itu.int/en/ITU-R/study-groups/rcpm/Pages/wrc-23-studies.aspx" TargetMode="External"/><Relationship Id="rId2" Type="http://schemas.openxmlformats.org/officeDocument/2006/relationships/slide" Target="../slides/slide13.xml"/><Relationship Id="rId1" Type="http://schemas.openxmlformats.org/officeDocument/2006/relationships/notesMaster" Target="../notesMasters/notesMaster1.xml"/><Relationship Id="rId5" Type="http://schemas.openxmlformats.org/officeDocument/2006/relationships/hyperlink" Target="https://mentor.ieee.org/802.18/dcn/20/18-20-0107-00-0000-res-811-wrc-19-wrc-23-agenda-items.docx" TargetMode="External"/><Relationship Id="rId4" Type="http://schemas.openxmlformats.org/officeDocument/2006/relationships/hyperlink" Target="https://www.itu.int/dms_pub/itu-r/oth/0c/0a/R0C0A00000D0041PDFE.pdf" TargetMode="Externa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800" b="0" u="sng" dirty="0">
                <a:solidFill>
                  <a:srgbClr val="3071A9"/>
                </a:solidFill>
                <a:effectLst/>
                <a:latin typeface="Arial" panose="020B0604020202020204" pitchFamily="34" charset="0"/>
                <a:ea typeface="Times New Roman" panose="02020603050405020304" pitchFamily="18" charset="0"/>
                <a:hlinkClick r:id="rId3"/>
              </a:rPr>
              <a:t>Federal Communications Commission</a:t>
            </a:r>
            <a:r>
              <a:rPr lang="en-US" sz="1800" b="1" dirty="0">
                <a:solidFill>
                  <a:srgbClr val="5797CE"/>
                </a:solidFill>
                <a:effectLst/>
                <a:latin typeface="Arial" panose="020B0604020202020204" pitchFamily="34" charset="0"/>
                <a:ea typeface="Times New Roman" panose="02020603050405020304" pitchFamily="18" charset="0"/>
              </a:rPr>
              <a:t> </a:t>
            </a:r>
            <a:endParaRPr lang="en-US" sz="1800" dirty="0">
              <a:effectLst/>
              <a:latin typeface="Calibri" panose="020F0502020204030204" pitchFamily="34" charset="0"/>
              <a:ea typeface="Calibri" panose="020F0502020204030204" pitchFamily="34" charset="0"/>
            </a:endParaRPr>
          </a:p>
          <a:p>
            <a:pPr marL="66675" marR="0">
              <a:spcBef>
                <a:spcPts val="0"/>
              </a:spcBef>
              <a:spcAft>
                <a:spcPts val="0"/>
              </a:spcAft>
            </a:pPr>
            <a:r>
              <a:rPr lang="en-US" sz="1800" b="1" dirty="0">
                <a:solidFill>
                  <a:srgbClr val="191919"/>
                </a:solidFill>
                <a:effectLst/>
                <a:latin typeface="Arial" panose="020B0604020202020204" pitchFamily="34" charset="0"/>
                <a:ea typeface="Times New Roman" panose="02020603050405020304" pitchFamily="18" charset="0"/>
              </a:rPr>
              <a:t>Notice</a:t>
            </a:r>
            <a:endParaRPr lang="en-US" sz="1800" dirty="0">
              <a:effectLst/>
              <a:latin typeface="Calibri" panose="020F0502020204030204" pitchFamily="34" charset="0"/>
              <a:ea typeface="Calibri" panose="020F0502020204030204" pitchFamily="34" charset="0"/>
            </a:endParaRPr>
          </a:p>
          <a:p>
            <a:pPr marL="238125" marR="0">
              <a:spcBef>
                <a:spcPts val="0"/>
              </a:spcBef>
              <a:spcAft>
                <a:spcPts val="0"/>
              </a:spcAft>
            </a:pPr>
            <a:r>
              <a:rPr lang="en-US" sz="1800" b="1" dirty="0">
                <a:solidFill>
                  <a:srgbClr val="333333"/>
                </a:solidFill>
                <a:effectLst/>
                <a:latin typeface="Arial" panose="020B0604020202020204" pitchFamily="34" charset="0"/>
                <a:ea typeface="Times New Roman" panose="02020603050405020304" pitchFamily="18" charset="0"/>
              </a:rPr>
              <a:t>Termination of Dormant Proceedings</a:t>
            </a:r>
            <a:endParaRPr lang="en-US" sz="1800" dirty="0">
              <a:effectLst/>
              <a:latin typeface="Calibri" panose="020F0502020204030204" pitchFamily="34" charset="0"/>
              <a:ea typeface="Calibri" panose="020F0502020204030204" pitchFamily="34" charset="0"/>
            </a:endParaRPr>
          </a:p>
          <a:p>
            <a:pPr marL="95250" marR="0">
              <a:spcBef>
                <a:spcPts val="0"/>
              </a:spcBef>
              <a:spcAft>
                <a:spcPts val="0"/>
              </a:spcAft>
            </a:pPr>
            <a:r>
              <a:rPr lang="en-US" sz="1800" b="1" dirty="0">
                <a:effectLst/>
                <a:latin typeface="Helvetica Neue"/>
                <a:ea typeface="Times New Roman" panose="02020603050405020304" pitchFamily="18" charset="0"/>
                <a:cs typeface="Calibri" panose="020F0502020204030204" pitchFamily="34" charset="0"/>
              </a:rPr>
              <a:t>FR Document:</a:t>
            </a:r>
            <a:r>
              <a:rPr lang="en-US" sz="1800" dirty="0">
                <a:solidFill>
                  <a:srgbClr val="000000"/>
                </a:solidFill>
                <a:effectLst/>
                <a:latin typeface="Helvetica Neue"/>
                <a:ea typeface="Times New Roman" panose="02020603050405020304" pitchFamily="18" charset="0"/>
              </a:rPr>
              <a:t> </a:t>
            </a:r>
            <a:r>
              <a:rPr lang="en-US" sz="1800" u="sng" dirty="0">
                <a:solidFill>
                  <a:srgbClr val="3071A9"/>
                </a:solidFill>
                <a:effectLst/>
                <a:latin typeface="Helvetica Neue"/>
                <a:ea typeface="Times New Roman" panose="02020603050405020304" pitchFamily="18" charset="0"/>
                <a:hlinkClick r:id="rId4"/>
              </a:rPr>
              <a:t>2020-23680</a:t>
            </a:r>
            <a:r>
              <a:rPr lang="en-US" sz="1800" dirty="0">
                <a:solidFill>
                  <a:srgbClr val="000000"/>
                </a:solidFill>
                <a:effectLst/>
                <a:latin typeface="Helvetica Neue"/>
                <a:ea typeface="Times New Roman" panose="02020603050405020304" pitchFamily="18" charset="0"/>
              </a:rPr>
              <a:t> </a:t>
            </a:r>
            <a:br>
              <a:rPr lang="en-US" sz="1800" dirty="0">
                <a:solidFill>
                  <a:srgbClr val="000000"/>
                </a:solidFill>
                <a:effectLst/>
                <a:latin typeface="Helvetica Neue"/>
                <a:ea typeface="Times New Roman" panose="02020603050405020304" pitchFamily="18" charset="0"/>
              </a:rPr>
            </a:br>
            <a:r>
              <a:rPr lang="en-US" sz="1800" b="1" dirty="0">
                <a:solidFill>
                  <a:srgbClr val="000000"/>
                </a:solidFill>
                <a:effectLst/>
                <a:latin typeface="Helvetica Neue"/>
                <a:ea typeface="Times New Roman" panose="02020603050405020304" pitchFamily="18" charset="0"/>
                <a:cs typeface="Calibri" panose="020F0502020204030204" pitchFamily="34" charset="0"/>
              </a:rPr>
              <a:t>Citation:</a:t>
            </a:r>
            <a:r>
              <a:rPr lang="en-US" sz="1800" dirty="0">
                <a:solidFill>
                  <a:srgbClr val="000000"/>
                </a:solidFill>
                <a:effectLst/>
                <a:latin typeface="Helvetica Neue"/>
                <a:ea typeface="Times New Roman" panose="02020603050405020304" pitchFamily="18" charset="0"/>
              </a:rPr>
              <a:t> 85 FR 68067 </a:t>
            </a:r>
            <a:endParaRPr lang="en-US" sz="1800" dirty="0">
              <a:effectLst/>
              <a:latin typeface="Calibri" panose="020F0502020204030204" pitchFamily="34" charset="0"/>
              <a:ea typeface="Calibri" panose="020F0502020204030204" pitchFamily="34" charset="0"/>
            </a:endParaRPr>
          </a:p>
          <a:p>
            <a:pPr marL="95250" marR="0">
              <a:spcBef>
                <a:spcPts val="0"/>
              </a:spcBef>
              <a:spcAft>
                <a:spcPts val="0"/>
              </a:spcAft>
            </a:pPr>
            <a:r>
              <a:rPr lang="en-US" sz="1800" b="0" u="sng" dirty="0">
                <a:solidFill>
                  <a:srgbClr val="3071A9"/>
                </a:solidFill>
                <a:effectLst/>
                <a:latin typeface="Helvetica Neue"/>
                <a:ea typeface="Times New Roman" panose="02020603050405020304" pitchFamily="18" charset="0"/>
                <a:cs typeface="Calibri" panose="020F0502020204030204" pitchFamily="34" charset="0"/>
                <a:hlinkClick r:id="rId5"/>
              </a:rPr>
              <a:t>PDF</a:t>
            </a:r>
            <a:r>
              <a:rPr lang="en-US" sz="1800" b="1" dirty="0">
                <a:solidFill>
                  <a:srgbClr val="000000"/>
                </a:solidFill>
                <a:effectLst/>
                <a:latin typeface="Helvetica Neue"/>
                <a:ea typeface="Times New Roman" panose="02020603050405020304" pitchFamily="18" charset="0"/>
                <a:cs typeface="Calibri" panose="020F0502020204030204" pitchFamily="34" charset="0"/>
              </a:rPr>
              <a:t> </a:t>
            </a:r>
            <a:r>
              <a:rPr lang="en-US" sz="1800" dirty="0">
                <a:solidFill>
                  <a:srgbClr val="000000"/>
                </a:solidFill>
                <a:effectLst/>
                <a:latin typeface="Helvetica Neue"/>
                <a:ea typeface="Times New Roman" panose="02020603050405020304" pitchFamily="18" charset="0"/>
              </a:rPr>
              <a:t>Page 68067 </a:t>
            </a:r>
            <a:r>
              <a:rPr lang="en-US" sz="1800" i="1" dirty="0">
                <a:solidFill>
                  <a:srgbClr val="000000"/>
                </a:solidFill>
                <a:effectLst/>
                <a:latin typeface="Helvetica Neue"/>
                <a:ea typeface="Times New Roman" panose="02020603050405020304" pitchFamily="18" charset="0"/>
                <a:cs typeface="Calibri" panose="020F0502020204030204" pitchFamily="34" charset="0"/>
              </a:rPr>
              <a:t>(1 page)</a:t>
            </a:r>
            <a:r>
              <a:rPr lang="en-US" sz="1800" dirty="0">
                <a:solidFill>
                  <a:srgbClr val="000000"/>
                </a:solidFill>
                <a:effectLst/>
                <a:latin typeface="Helvetica Neue"/>
                <a:ea typeface="Times New Roman" panose="02020603050405020304" pitchFamily="18" charset="0"/>
              </a:rPr>
              <a:t> </a:t>
            </a:r>
            <a:br>
              <a:rPr lang="en-US" sz="1800" dirty="0">
                <a:solidFill>
                  <a:srgbClr val="000000"/>
                </a:solidFill>
                <a:effectLst/>
                <a:latin typeface="Helvetica Neue"/>
                <a:ea typeface="Times New Roman" panose="02020603050405020304" pitchFamily="18" charset="0"/>
              </a:rPr>
            </a:br>
            <a:r>
              <a:rPr lang="en-US" sz="1800" b="0" u="sng" dirty="0">
                <a:solidFill>
                  <a:srgbClr val="3071A9"/>
                </a:solidFill>
                <a:effectLst/>
                <a:latin typeface="Helvetica Neue"/>
                <a:ea typeface="Times New Roman" panose="02020603050405020304" pitchFamily="18" charset="0"/>
                <a:cs typeface="Calibri" panose="020F0502020204030204" pitchFamily="34" charset="0"/>
                <a:hlinkClick r:id="rId6"/>
              </a:rPr>
              <a:t>Permalink</a:t>
            </a:r>
            <a:r>
              <a:rPr lang="en-US" sz="1800" b="1" dirty="0">
                <a:solidFill>
                  <a:srgbClr val="000000"/>
                </a:solidFill>
                <a:effectLst/>
                <a:latin typeface="Helvetica Neue"/>
                <a:ea typeface="Times New Roman" panose="02020603050405020304" pitchFamily="18" charset="0"/>
                <a:cs typeface="Calibri" panose="020F0502020204030204" pitchFamily="34" charset="0"/>
              </a:rPr>
              <a:t> </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b="1" dirty="0">
                <a:solidFill>
                  <a:srgbClr val="000000"/>
                </a:solidFill>
                <a:effectLst/>
                <a:latin typeface="Helvetica Neue"/>
                <a:ea typeface="Times New Roman" panose="02020603050405020304" pitchFamily="18" charset="0"/>
                <a:cs typeface="Calibri" panose="020F0502020204030204" pitchFamily="34" charset="0"/>
              </a:rPr>
              <a:t>Abstract:</a:t>
            </a:r>
            <a:r>
              <a:rPr lang="en-US" sz="1800" dirty="0">
                <a:solidFill>
                  <a:srgbClr val="000000"/>
                </a:solidFill>
                <a:effectLst/>
                <a:latin typeface="Helvetica Neue"/>
                <a:ea typeface="Times New Roman" panose="02020603050405020304" pitchFamily="18" charset="0"/>
              </a:rPr>
              <a:t> In this document, the Consumer and Governmental Affairs Bureau announces the availability of the FCC order terminating, as dormant, certain docketed Commission proceedings. </a:t>
            </a:r>
            <a:endParaRPr lang="en-US" sz="1800" dirty="0">
              <a:effectLst/>
              <a:latin typeface="Calibri" panose="020F0502020204030204" pitchFamily="34" charset="0"/>
              <a:ea typeface="Calibri" panose="020F050202020403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33853138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19912935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12989783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de-DE" dirty="0">
                <a:solidFill>
                  <a:srgbClr val="999999"/>
                </a:solidFill>
                <a:effectLst/>
                <a:latin typeface="Roboto"/>
              </a:rPr>
              <a:t>When</a:t>
            </a:r>
            <a:r>
              <a:rPr lang="de-DE" dirty="0">
                <a:effectLst/>
                <a:latin typeface="Roboto"/>
              </a:rPr>
              <a:t>Thu Nov 12, 2020 6am – 7am (PST)</a:t>
            </a:r>
            <a:r>
              <a:rPr lang="de-DE" dirty="0">
                <a:solidFill>
                  <a:srgbClr val="999999"/>
                </a:solidFill>
                <a:effectLst/>
                <a:latin typeface="Roboto"/>
              </a:rPr>
              <a:t>Where </a:t>
            </a:r>
            <a:r>
              <a:rPr lang="de-DE" dirty="0">
                <a:effectLst/>
                <a:latin typeface="Roboto"/>
              </a:rPr>
              <a:t>https://ieeesa.webex.com/ieeesa/j.php?MTID=m6884083063467a5e1ae3d6ecdba7a3d3</a:t>
            </a:r>
            <a:endParaRPr lang="en-US" sz="1200" dirty="0">
              <a:effectLst/>
              <a:latin typeface="Calibri" panose="020F0502020204030204" pitchFamily="34" charset="0"/>
              <a:ea typeface="Calibri" panose="020F0502020204030204" pitchFamily="34" charset="0"/>
            </a:endParaRP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altLang="en-US" sz="1200" b="0" dirty="0">
                <a:hlinkClick r:id="rId3"/>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4"/>
            </a:endParaRPr>
          </a:p>
          <a:p>
            <a:r>
              <a:rPr lang="en-US" sz="1200" kern="1200" dirty="0">
                <a:solidFill>
                  <a:srgbClr val="000000"/>
                </a:solidFill>
                <a:effectLst/>
                <a:latin typeface="Times New Roman" pitchFamily="16" charset="0"/>
                <a:ea typeface="+mn-ea"/>
                <a:cs typeface="+mn-cs"/>
                <a:hlinkClick r:id="rId5"/>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6"/>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7"/>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8"/>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9"/>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0"/>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1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4"/>
            </a:endParaRPr>
          </a:p>
          <a:p>
            <a:r>
              <a:rPr lang="en-US" sz="1200" kern="1200" dirty="0">
                <a:solidFill>
                  <a:srgbClr val="000000"/>
                </a:solidFill>
                <a:effectLst/>
                <a:latin typeface="Times New Roman" pitchFamily="16" charset="0"/>
                <a:ea typeface="+mn-ea"/>
                <a:cs typeface="+mn-cs"/>
                <a:hlinkClick r:id="rId14"/>
              </a:rPr>
              <a:t>Butscheidt </a:t>
            </a:r>
            <a:r>
              <a:rPr lang="en-US" sz="1200" kern="1200" dirty="0" err="1">
                <a:solidFill>
                  <a:srgbClr val="000000"/>
                </a:solidFill>
                <a:effectLst/>
                <a:latin typeface="Times New Roman" pitchFamily="16" charset="0"/>
                <a:ea typeface="+mn-ea"/>
                <a:cs typeface="+mn-cs"/>
                <a:hlinkClick r:id="rId14"/>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5"/>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6"/>
              </a:rPr>
              <a:t>Marshall </a:t>
            </a:r>
            <a:r>
              <a:rPr lang="en-US" sz="1200" kern="1200" dirty="0" err="1">
                <a:solidFill>
                  <a:srgbClr val="000000"/>
                </a:solidFill>
                <a:effectLst/>
                <a:latin typeface="Times New Roman" pitchFamily="16" charset="0"/>
                <a:ea typeface="+mn-ea"/>
                <a:cs typeface="+mn-cs"/>
                <a:hlinkClick r:id="rId16"/>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7"/>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8"/>
              </a:rPr>
              <a:t>Mouquet </a:t>
            </a:r>
            <a:r>
              <a:rPr lang="en-US" sz="1200" kern="1200" dirty="0" err="1">
                <a:solidFill>
                  <a:srgbClr val="000000"/>
                </a:solidFill>
                <a:effectLst/>
                <a:latin typeface="Times New Roman" pitchFamily="16" charset="0"/>
                <a:ea typeface="+mn-ea"/>
                <a:cs typeface="+mn-cs"/>
                <a:hlinkClick r:id="rId18"/>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9"/>
              </a:rPr>
              <a:t>Vietti</a:t>
            </a:r>
            <a:r>
              <a:rPr lang="en-US" sz="1200" kern="1200" dirty="0">
                <a:solidFill>
                  <a:srgbClr val="000000"/>
                </a:solidFill>
                <a:effectLst/>
                <a:latin typeface="Times New Roman" pitchFamily="16" charset="0"/>
                <a:ea typeface="+mn-ea"/>
                <a:cs typeface="+mn-cs"/>
                <a:hlinkClick r:id="rId19"/>
              </a:rPr>
              <a:t> </a:t>
            </a:r>
            <a:r>
              <a:rPr lang="en-US" sz="1200" kern="1200" dirty="0" err="1">
                <a:solidFill>
                  <a:srgbClr val="000000"/>
                </a:solidFill>
                <a:effectLst/>
                <a:latin typeface="Times New Roman" pitchFamily="16" charset="0"/>
                <a:ea typeface="+mn-ea"/>
                <a:cs typeface="+mn-cs"/>
                <a:hlinkClick r:id="rId19"/>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0"/>
              </a:rPr>
              <a:t>Pagnozzi</a:t>
            </a:r>
            <a:r>
              <a:rPr lang="en-US" sz="1200" kern="1200" dirty="0">
                <a:solidFill>
                  <a:srgbClr val="000000"/>
                </a:solidFill>
                <a:effectLst/>
                <a:latin typeface="Times New Roman" pitchFamily="16" charset="0"/>
                <a:ea typeface="+mn-ea"/>
                <a:cs typeface="+mn-cs"/>
                <a:hlinkClick r:id="rId20"/>
              </a:rPr>
              <a:t> </a:t>
            </a:r>
            <a:r>
              <a:rPr lang="en-US" sz="1200" kern="1200" dirty="0" err="1">
                <a:solidFill>
                  <a:srgbClr val="000000"/>
                </a:solidFill>
                <a:effectLst/>
                <a:latin typeface="Times New Roman" pitchFamily="16" charset="0"/>
                <a:ea typeface="+mn-ea"/>
                <a:cs typeface="+mn-cs"/>
                <a:hlinkClick r:id="rId20"/>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1"/>
              </a:rPr>
              <a:t>Forina</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2"/>
              </a:rPr>
              <a:t>Schmidt</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5"/>
              </a:rPr>
              <a:t>Chiara </a:t>
            </a:r>
            <a:r>
              <a:rPr lang="en-US" sz="1200" kern="1200" dirty="0" err="1">
                <a:solidFill>
                  <a:srgbClr val="000000"/>
                </a:solidFill>
                <a:effectLst/>
                <a:latin typeface="Times New Roman" pitchFamily="16" charset="0"/>
                <a:ea typeface="+mn-ea"/>
                <a:cs typeface="+mn-cs"/>
                <a:hlinkClick r:id="rId25"/>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6"/>
              </a:rPr>
              <a:t>TELECOM</a:t>
            </a:r>
            <a:r>
              <a:rPr lang="en-US" sz="1200" kern="1200" dirty="0">
                <a:solidFill>
                  <a:srgbClr val="000000"/>
                </a:solidFill>
                <a:effectLst/>
                <a:latin typeface="Times New Roman" pitchFamily="16" charset="0"/>
                <a:ea typeface="+mn-ea"/>
                <a:cs typeface="+mn-cs"/>
                <a:hlinkClick r:id="rId26"/>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7"/>
              </a:rPr>
              <a:t>Blue </a:t>
            </a:r>
            <a:r>
              <a:rPr lang="en-US" sz="1200" kern="1200" dirty="0" err="1">
                <a:solidFill>
                  <a:srgbClr val="000000"/>
                </a:solidFill>
                <a:effectLst/>
                <a:latin typeface="Times New Roman" pitchFamily="16" charset="0"/>
                <a:ea typeface="+mn-ea"/>
                <a:cs typeface="+mn-cs"/>
                <a:hlinkClick r:id="rId27"/>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8"/>
              </a:rPr>
              <a:t>Microsoft</a:t>
            </a:r>
            <a:r>
              <a:rPr lang="en-US" sz="1200" kern="1200" dirty="0">
                <a:solidFill>
                  <a:srgbClr val="000000"/>
                </a:solidFill>
                <a:effectLst/>
                <a:latin typeface="Times New Roman" pitchFamily="16" charset="0"/>
                <a:ea typeface="+mn-ea"/>
                <a:cs typeface="+mn-cs"/>
                <a:hlinkClick r:id="rId28"/>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hlinkClick r:id="rId4"/>
            </a:endParaRPr>
          </a:p>
          <a:p>
            <a:endParaRPr lang="en-US" sz="1200" kern="1200" dirty="0">
              <a:solidFill>
                <a:srgbClr val="000000"/>
              </a:solidFill>
              <a:effectLst/>
              <a:latin typeface="Times New Roman" pitchFamily="16" charset="0"/>
              <a:ea typeface="+mn-ea"/>
              <a:cs typeface="+mn-cs"/>
              <a:hlinkClick r:id="rId4"/>
            </a:endParaRPr>
          </a:p>
          <a:p>
            <a:r>
              <a:rPr lang="en-US" sz="1200" kern="1200" dirty="0">
                <a:solidFill>
                  <a:srgbClr val="000000"/>
                </a:solidFill>
                <a:effectLst/>
                <a:latin typeface="Times New Roman" pitchFamily="16" charset="0"/>
                <a:ea typeface="+mn-ea"/>
                <a:cs typeface="+mn-cs"/>
                <a:hlinkClick r:id="rId4"/>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Prats </a:t>
            </a:r>
            <a:r>
              <a:rPr lang="en-US" sz="1200" kern="1200" dirty="0" err="1">
                <a:solidFill>
                  <a:srgbClr val="000000"/>
                </a:solidFill>
                <a:effectLst/>
                <a:latin typeface="Times New Roman" pitchFamily="16" charset="0"/>
                <a:ea typeface="+mn-ea"/>
                <a:cs typeface="+mn-cs"/>
                <a:hlinkClick r:id="rId30"/>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31"/>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Harrington </a:t>
            </a:r>
            <a:r>
              <a:rPr lang="en-US" sz="1200" kern="1200" dirty="0" err="1">
                <a:solidFill>
                  <a:srgbClr val="000000"/>
                </a:solidFill>
                <a:effectLst/>
                <a:latin typeface="Times New Roman" pitchFamily="16" charset="0"/>
                <a:ea typeface="+mn-ea"/>
                <a:cs typeface="+mn-cs"/>
                <a:hlinkClick r:id="rId32"/>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3"/>
              </a:rPr>
              <a:t>UWB</a:t>
            </a:r>
            <a:r>
              <a:rPr lang="en-US" sz="1200" kern="1200" dirty="0">
                <a:solidFill>
                  <a:srgbClr val="000000"/>
                </a:solidFill>
                <a:effectLst/>
                <a:latin typeface="Times New Roman" pitchFamily="16" charset="0"/>
                <a:ea typeface="+mn-ea"/>
                <a:cs typeface="+mn-cs"/>
                <a:hlinkClick r:id="rId33"/>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4"/>
              </a:rPr>
              <a:t>Neirynck</a:t>
            </a:r>
            <a:r>
              <a:rPr lang="en-US" sz="1200" kern="1200" dirty="0">
                <a:solidFill>
                  <a:srgbClr val="000000"/>
                </a:solidFill>
                <a:effectLst/>
                <a:latin typeface="Times New Roman" pitchFamily="16" charset="0"/>
                <a:ea typeface="+mn-ea"/>
                <a:cs typeface="+mn-cs"/>
                <a:hlinkClick r:id="rId34"/>
              </a:rPr>
              <a:t> </a:t>
            </a:r>
            <a:r>
              <a:rPr lang="en-US" sz="1200" kern="1200" dirty="0" err="1">
                <a:solidFill>
                  <a:srgbClr val="000000"/>
                </a:solidFill>
                <a:effectLst/>
                <a:latin typeface="Times New Roman" pitchFamily="16" charset="0"/>
                <a:ea typeface="+mn-ea"/>
                <a:cs typeface="+mn-cs"/>
                <a:hlinkClick r:id="rId34"/>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5"/>
              </a:rPr>
              <a:t>DecaWave</a:t>
            </a:r>
            <a:r>
              <a:rPr lang="en-US" sz="1200" kern="1200" dirty="0">
                <a:solidFill>
                  <a:srgbClr val="000000"/>
                </a:solidFill>
                <a:effectLst/>
                <a:latin typeface="Times New Roman" pitchFamily="16" charset="0"/>
                <a:ea typeface="+mn-ea"/>
                <a:cs typeface="+mn-cs"/>
                <a:hlinkClick r:id="rId35"/>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6"/>
              </a:rPr>
              <a:t>Johansson </a:t>
            </a:r>
            <a:r>
              <a:rPr lang="en-US" sz="1200" kern="1200" dirty="0" err="1">
                <a:solidFill>
                  <a:srgbClr val="000000"/>
                </a:solidFill>
                <a:effectLst/>
                <a:latin typeface="Times New Roman" pitchFamily="16" charset="0"/>
                <a:ea typeface="+mn-ea"/>
                <a:cs typeface="+mn-cs"/>
                <a:hlinkClick r:id="rId36"/>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7"/>
              </a:rPr>
              <a:t>Kapsch</a:t>
            </a:r>
            <a:r>
              <a:rPr lang="en-US" sz="1200" kern="1200" dirty="0">
                <a:solidFill>
                  <a:srgbClr val="000000"/>
                </a:solidFill>
                <a:effectLst/>
                <a:latin typeface="Times New Roman" pitchFamily="16" charset="0"/>
                <a:ea typeface="+mn-ea"/>
                <a:cs typeface="+mn-cs"/>
                <a:hlinkClick r:id="rId37"/>
              </a:rPr>
              <a:t> </a:t>
            </a:r>
            <a:r>
              <a:rPr lang="en-US" sz="1200" kern="1200" dirty="0" err="1">
                <a:solidFill>
                  <a:srgbClr val="000000"/>
                </a:solidFill>
                <a:effectLst/>
                <a:latin typeface="Times New Roman" pitchFamily="16" charset="0"/>
                <a:ea typeface="+mn-ea"/>
                <a:cs typeface="+mn-cs"/>
                <a:hlinkClick r:id="rId37"/>
              </a:rPr>
              <a:t>TrafficCom</a:t>
            </a:r>
            <a:r>
              <a:rPr lang="en-US" sz="1200" kern="1200" dirty="0">
                <a:solidFill>
                  <a:srgbClr val="000000"/>
                </a:solidFill>
                <a:effectLst/>
                <a:latin typeface="Times New Roman" pitchFamily="16" charset="0"/>
                <a:ea typeface="+mn-ea"/>
                <a:cs typeface="+mn-cs"/>
                <a:hlinkClick r:id="rId37"/>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8"/>
              </a:rPr>
              <a:t>Lorelli</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2"/>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3"/>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3"/>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5"/>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6"/>
            </a:endParaRPr>
          </a:p>
          <a:p>
            <a:endParaRPr lang="fr-FR" sz="1200" b="0" i="0" u="none" strike="noStrike" kern="1200" dirty="0">
              <a:solidFill>
                <a:srgbClr val="000000"/>
              </a:solidFill>
              <a:effectLst/>
              <a:latin typeface="Times New Roman" pitchFamily="16" charset="0"/>
              <a:ea typeface="+mn-ea"/>
              <a:cs typeface="+mn-cs"/>
              <a:hlinkClick r:id="rId6"/>
            </a:endParaRPr>
          </a:p>
          <a:p>
            <a:r>
              <a:rPr lang="fr-FR" sz="1200" b="0" i="0" u="none" strike="noStrike" kern="1200" dirty="0">
                <a:solidFill>
                  <a:srgbClr val="000000"/>
                </a:solidFill>
                <a:effectLst/>
                <a:latin typeface="Times New Roman" pitchFamily="16" charset="0"/>
                <a:ea typeface="+mn-ea"/>
                <a:cs typeface="+mn-cs"/>
                <a:hlinkClick r:id="rId6"/>
              </a:rPr>
              <a:t>SE 24 - Short Range </a:t>
            </a:r>
            <a:r>
              <a:rPr lang="fr-FR" sz="1200" b="0" i="0" u="none" strike="noStrike" kern="1200" dirty="0" err="1">
                <a:solidFill>
                  <a:srgbClr val="000000"/>
                </a:solidFill>
                <a:effectLst/>
                <a:latin typeface="Times New Roman" pitchFamily="16" charset="0"/>
                <a:ea typeface="+mn-ea"/>
                <a:cs typeface="+mn-cs"/>
                <a:hlinkClick r:id="rId6"/>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en-US" sz="1200" b="0" i="0" u="none" strike="noStrike" kern="1200" dirty="0">
                <a:solidFill>
                  <a:srgbClr val="000000"/>
                </a:solidFill>
                <a:effectLst/>
                <a:latin typeface="Times New Roman" pitchFamily="16" charset="0"/>
                <a:ea typeface="+mn-ea"/>
                <a:cs typeface="+mn-cs"/>
                <a:hlinkClick r:id="rId7"/>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0103958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3"/>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4"/>
              </a:rPr>
              <a:t>https://www.itu.int/dms_pub/itu-r/oth/0c/0a/R0C0A00000D0041PDFE.pdf</a:t>
            </a:r>
            <a:endParaRPr lang="en-US" sz="1200" dirty="0"/>
          </a:p>
          <a:p>
            <a:pPr lvl="1">
              <a:spcBef>
                <a:spcPts val="0"/>
              </a:spcBef>
              <a:buFont typeface="Arial" panose="020B0604020202020204" pitchFamily="34" charset="0"/>
              <a:buChar char="•"/>
            </a:pPr>
            <a:r>
              <a:rPr lang="en-US" sz="1200" dirty="0">
                <a:solidFill>
                  <a:srgbClr val="00B0F0"/>
                </a:solidFill>
                <a:hlinkClick r:id="rId5"/>
              </a:rPr>
              <a:t>https://mentor.ieee.org/802.18/dcn/20/18-20-0107-00-0000-res-811-wrc-19-wrc-23-agenda-items.docx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p>
          <a:p>
            <a:pPr lvl="1">
              <a:spcBef>
                <a:spcPts val="0"/>
              </a:spcBef>
              <a:buFont typeface="Arial" panose="020B0604020202020204" pitchFamily="34" charset="0"/>
              <a:buChar char="•"/>
            </a:pPr>
            <a:r>
              <a:rPr lang="en-US" sz="1200" dirty="0">
                <a:solidFill>
                  <a:srgbClr val="00B0F0"/>
                </a:solidFill>
              </a:rPr>
              <a:t>Learned some WRC-19 items are being carried over to WRC-23, </a:t>
            </a:r>
            <a:r>
              <a:rPr lang="en-US" sz="1200" dirty="0">
                <a:solidFill>
                  <a:schemeClr val="tx1"/>
                </a:solidFill>
              </a:rPr>
              <a:t>we should review those also. </a:t>
            </a:r>
          </a:p>
          <a:p>
            <a:pPr lvl="2">
              <a:spcBef>
                <a:spcPts val="0"/>
              </a:spcBef>
              <a:buFont typeface="Arial" panose="020B0604020202020204" pitchFamily="34" charset="0"/>
              <a:buChar char="•"/>
            </a:pPr>
            <a:r>
              <a:rPr lang="en-US" sz="1200" b="0" dirty="0">
                <a:solidFill>
                  <a:schemeClr val="tx1"/>
                </a:solidFill>
              </a:rPr>
              <a:t>1.11, </a:t>
            </a:r>
            <a:r>
              <a:rPr lang="en-US" sz="1200" b="1" u="sng" dirty="0">
                <a:solidFill>
                  <a:schemeClr val="tx1"/>
                </a:solidFill>
              </a:rPr>
              <a:t>1.12 (ITS-5.9GHz),</a:t>
            </a:r>
            <a:r>
              <a:rPr lang="en-US" sz="1200" b="0" dirty="0">
                <a:solidFill>
                  <a:schemeClr val="tx1"/>
                </a:solidFill>
              </a:rPr>
              <a:t> 1.13 from WRC-19 were not acted upon and should be brought forward. </a:t>
            </a:r>
          </a:p>
          <a:p>
            <a:pPr>
              <a:spcBef>
                <a:spcPts val="0"/>
              </a:spcBef>
              <a:buFont typeface="Arial" panose="020B0604020202020204" pitchFamily="34" charset="0"/>
              <a:buChar char="•"/>
            </a:pPr>
            <a:r>
              <a:rPr lang="en-US" sz="1200" b="1" dirty="0">
                <a:solidFill>
                  <a:schemeClr val="tx1"/>
                </a:solidFill>
              </a:rPr>
              <a:t>	</a:t>
            </a:r>
            <a:r>
              <a:rPr lang="en-US" sz="1200" b="0" dirty="0">
                <a:solidFill>
                  <a:schemeClr val="tx1"/>
                </a:solidFill>
              </a:rPr>
              <a:t> </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National Public Safety Telecommunications Council,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Utilities Technology Council</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Wi-Fi Alliance.</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Wireless Internet Service Providers Association</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5662792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29Oct20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29Oct20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29Oct20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802.18-20/0145r00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8" Type="http://schemas.openxmlformats.org/officeDocument/2006/relationships/hyperlink" Target="https://portal.etsi.org/tb.aspx?tbid=442&amp;SubTB=442"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286&amp;SubTB=286"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urldefense.com/v3/__http:/portal.etsi.org/ngppapp/ContributionCreation.aspx?primarykeys=207772__;!!F7jv3iA!gOtscDsi4peJollnd9saFWJkdl7bNH6QthDRto5jpgaCV2GaJinLnlsf2LL7hvqvag$"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_rels/slide11.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hyperlink" Target="https://cept.org/ecc/groups/ecc/client/introduction/" TargetMode="External"/><Relationship Id="rId7" Type="http://schemas.openxmlformats.org/officeDocument/2006/relationships/hyperlink" Target="https://cept.org/ecc/groups/ecc/wg-fm/fm-57/client/introduction/"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cept.org/ecc/groups/ecc/wg-fm/client/introduction/" TargetMode="External"/><Relationship Id="rId5" Type="http://schemas.openxmlformats.org/officeDocument/2006/relationships/hyperlink" Target="https://cept.org/ecc/groups/ecc/wg-se/se-45/client/introduction/" TargetMode="External"/><Relationship Id="rId4" Type="http://schemas.openxmlformats.org/officeDocument/2006/relationships/hyperlink" Target="https://cept.org/ecc/groups/ecc/wg-se/client/introduction/"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www.itu.int/en/ITU-R/study-groups/rsg5/rwp5d/Pages/default.asp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slide" Target="slide22.xml"/><Relationship Id="rId4" Type="http://schemas.openxmlformats.org/officeDocument/2006/relationships/hyperlink" Target="https://www.itu.int/events/eventdetails.asp?eventid=17587"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urldefense.com/v3/__https:/www.wirelessinnovation.org/6ghz-multistakeholder-committee__;!!F7jv3iA!miq8gKDh5u9EeBEqnJQ0xEKNYPoCPGlGj45FX_qjQNRwSaW1Br7N6myjjcdbTNciew$"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8" Type="http://schemas.openxmlformats.org/officeDocument/2006/relationships/hyperlink" Target="https://urldefense.com/v3/__https:/www.federalregister.gov/d/2020-23680?utm_medium=email&amp;utm_campaign=subscription*mailing*list&amp;utm_source=federalregister.gov__;Kys!!F7jv3iA!jNP9DqnQMVqfyGy4SA3ebmcxNv5j_oXYQb1WXuEzuYin7nAjotTFSsEeG7TO3oQGLQ$" TargetMode="External"/><Relationship Id="rId3" Type="http://schemas.openxmlformats.org/officeDocument/2006/relationships/hyperlink" Target="https://www.fcc.gov/ecfs/search/filings?proceedings_name=19-138&amp;sort=date_disseminated,DESC" TargetMode="External"/><Relationship Id="rId7" Type="http://schemas.openxmlformats.org/officeDocument/2006/relationships/hyperlink" Target="https://urldefense.com/v3/__https:/www.govinfo.gov/content/pkg/FR-2020-10-27/pdf/2020-23680.pdf?utm_campaign=subscription*mailing*list&amp;utm_source=federalregister.gov&amp;utm_medium=email__;Kys!!F7jv3iA!jNP9DqnQMVqfyGy4SA3ebmcxNv5j_oXYQb1WXuEzuYin7nAjotTFSsEeG7QipQ8ppw$"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hyperlink" Target="https://urldefense.com/v3/__https:/www.federalregister.gov/documents/2020/10/27/2020-23680/termination-of-dormant-proceedings?utm_medium=email&amp;utm_campaign=subscription*mailing*list&amp;utm_source=federalregister.gov__;Kys!!F7jv3iA!jNP9DqnQMVqfyGy4SA3ebmcxNv5j_oXYQb1WXuEzuYin7nAjotTFSsEeG7TF1aZxvQ$" TargetMode="External"/><Relationship Id="rId5" Type="http://schemas.openxmlformats.org/officeDocument/2006/relationships/hyperlink" Target="https://mentor.ieee.org/802.18/dcn/20/18-20-0144-00-0000-fcc-r-o-draft-revisiting-use-of-the-5-850-5-925-ghz-band.docx" TargetMode="External"/><Relationship Id="rId4" Type="http://schemas.openxmlformats.org/officeDocument/2006/relationships/hyperlink" Target="https://www.fcc.gov/document/modernizing-59-ghz-band-wi-fi-and-automotive-safety"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mf.org/~/media/Files/Publications/WEO/2020/October/English/data/WEOOctober-2020Ch2.ashx?la=en"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n/Publications/WEO/Issues/2020/09/30/world-economic-outlook-october-2020"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slide" Target="slide20.xml"/><Relationship Id="rId2" Type="http://schemas.openxmlformats.org/officeDocument/2006/relationships/hyperlink" Target="https://mentor.ieee.org/802.18/dcn/16/18-16-0038-16-0000-teleconference-call-in-info.pptx" TargetMode="Externa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802tele_calendar.html"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hyperlink" Target="http://standards.ieee.org/faqs/affiliationFAQ.html" TargetMode="External"/><Relationship Id="rId7"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standards.ieee.org/faqs/copyrights/index.html#1" TargetMode="External"/><Relationship Id="rId11" Type="http://schemas.openxmlformats.org/officeDocument/2006/relationships/image" Target="../media/image3.wmf"/><Relationship Id="rId5" Type="http://schemas.openxmlformats.org/officeDocument/2006/relationships/hyperlink" Target="http://www.ieee802.org/devdocs.shtml" TargetMode="External"/><Relationship Id="rId10" Type="http://schemas.openxmlformats.org/officeDocument/2006/relationships/oleObject" Target="../embeddings/oleObject3.bin"/><Relationship Id="rId4" Type="http://schemas.openxmlformats.org/officeDocument/2006/relationships/hyperlink" Target="http://standards.ieee.org/resources/antitrust-guidelines.pdf" TargetMode="External"/><Relationship Id="rId9" Type="http://schemas.openxmlformats.org/officeDocument/2006/relationships/image" Target="../media/image2.wmf"/></Relationships>
</file>

<file path=ppt/slides/_rels/slide20.xml.rels><?xml version="1.0" encoding="UTF-8" standalone="yes"?>
<Relationships xmlns="http://schemas.openxmlformats.org/package/2006/relationships"><Relationship Id="rId8" Type="http://schemas.openxmlformats.org/officeDocument/2006/relationships/hyperlink" Target="https://urldefense.com/v3/__http:/help.webex.com__;!!F7jv3iA!i3NusZ1ybSIkJTSPyXWhjlOosrt7l0gysL2GrZu-kUBWXmBDeVnSHCHmnVGOTYvFLg$" TargetMode="External"/><Relationship Id="rId3" Type="http://schemas.openxmlformats.org/officeDocument/2006/relationships/hyperlink" Target="https://ieeesa.webex.com/ieeesa/j.php?MTID=m89174bca2347d480f1f7b52309753d89" TargetMode="External"/><Relationship Id="rId7" Type="http://schemas.openxmlformats.org/officeDocument/2006/relationships/hyperlink" Target="https://urldefense.com/v3/__https:/ieeesa.webex.com/ieeesa/globalcallin.php?MTID=mc7c3ab2bcf2a6fe5184ab91434be5be3__;!!F7jv3iA!i3NusZ1ybSIkJTSPyXWhjlOosrt7l0gysL2GrZu-kUBWXmBDeVnSHCHmnVHf0dQOsQ$"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tel:%2B1-213-306-3065,,*01*1290259639%23%23*01*" TargetMode="External"/><Relationship Id="rId5" Type="http://schemas.openxmlformats.org/officeDocument/2006/relationships/hyperlink" Target="tel:%2B1-646-992-2010,,*01*1290259639%23%23*01*" TargetMode="External"/><Relationship Id="rId4" Type="http://schemas.openxmlformats.org/officeDocument/2006/relationships/hyperlink" Target="https://urldefense.com/v3/__https:/ieeesa.webex.com/ieeesa/j.php?MTID=m89174bca2347d480f1f7b52309753d89__;!!F7jv3iA!i3NusZ1ybSIkJTSPyXWhjlOosrt7l0gysL2GrZu-kUBWXmBDeVnSHCHmnVFH8PmoZg$"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ieeesa.webex.com/ieeesa/j.php?MTID=m67d7ca06d9e0d20ea6fbcacbe1b13b6d" TargetMode="External"/><Relationship Id="rId7" Type="http://schemas.openxmlformats.org/officeDocument/2006/relationships/hyperlink" Target="https://urldefense.com/v3/__http:/help.webex.com__;!!F7jv3iA!m1DIbZTVOGzUEQTpHAWE2I4yYMILgI8e4lrsrX-V2pVHIySgy_OTjsornqvImaUG-w$"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91a55284caa3579fadfcadbab62ea74a__;!!F7jv3iA!m1DIbZTVOGzUEQTpHAWE2I4yYMILgI8e4lrsrX-V2pVHIySgy_OTjsornquUZGCwRQ$" TargetMode="External"/><Relationship Id="rId5" Type="http://schemas.openxmlformats.org/officeDocument/2006/relationships/hyperlink" Target="tel:%2B1-213-306-3065,,*01*1737875314%23%23*01*" TargetMode="External"/><Relationship Id="rId4" Type="http://schemas.openxmlformats.org/officeDocument/2006/relationships/hyperlink" Target="tel:%2B1-646-992-2010,,*01*1737875314%23%23*01*"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myitu/Publications/2020/09/02/14/23/Radio-Regulations-2020" TargetMode="External"/><Relationship Id="rId18" Type="http://schemas.openxmlformats.org/officeDocument/2006/relationships/hyperlink" Target="https://www.itu.int/go/ITU-R/sg5" TargetMode="External"/><Relationship Id="rId3" Type="http://schemas.openxmlformats.org/officeDocument/2006/relationships/hyperlink" Target="https://www.itu.int/en/ITU-R/study-groups/rcpm/Pages/wrc-23-studies.aspx" TargetMode="External"/><Relationship Id="rId21" Type="http://schemas.openxmlformats.org/officeDocument/2006/relationships/hyperlink" Target="https://www.itu.int/events/eventdetails.asp?eventid=17206"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wp1c" TargetMode="External"/><Relationship Id="rId2" Type="http://schemas.openxmlformats.org/officeDocument/2006/relationships/notesSlide" Target="../notesSlides/notesSlide14.xml"/><Relationship Id="rId16" Type="http://schemas.openxmlformats.org/officeDocument/2006/relationships/hyperlink" Target="https://www.itu.int/go/ITU-R/wp1a" TargetMode="External"/><Relationship Id="rId20"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sg1"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go/ITU-R/wp5a"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en/events/Pages/Calendar-Events.aspx?sector=ITU-R"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0/18-20-0142-00-0000-minutes-22oct20-rrtag-teleconferenc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29Oct20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04921"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29 October 2020</a:t>
            </a:r>
          </a:p>
        </p:txBody>
      </p:sp>
      <p:graphicFrame>
        <p:nvGraphicFramePr>
          <p:cNvPr id="3075" name="Object 3"/>
          <p:cNvGraphicFramePr>
            <a:graphicFrameLocks noChangeAspect="1"/>
          </p:cNvGraphicFramePr>
          <p:nvPr>
            <p:extLst>
              <p:ext uri="{D42A27DB-BD31-4B8C-83A1-F6EECF244321}">
                <p14:modId xmlns:p14="http://schemas.microsoft.com/office/powerpoint/2010/main" val="2965039381"/>
              </p:ext>
            </p:extLst>
          </p:nvPr>
        </p:nvGraphicFramePr>
        <p:xfrm>
          <a:off x="604921" y="3581400"/>
          <a:ext cx="7824787" cy="2514600"/>
        </p:xfrm>
        <a:graphic>
          <a:graphicData uri="http://schemas.openxmlformats.org/presentationml/2006/ole">
            <mc:AlternateContent xmlns:mc="http://schemas.openxmlformats.org/markup-compatibility/2006">
              <mc:Choice xmlns:v="urn:schemas-microsoft-com:vml" Requires="v">
                <p:oleObj spid="_x0000_s10219"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604921" y="3581400"/>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990600"/>
            <a:ext cx="8382000" cy="5484813"/>
          </a:xfrm>
        </p:spPr>
        <p:txBody>
          <a:bodyPr/>
          <a:lstStyle/>
          <a:p>
            <a:pPr>
              <a:buFont typeface="Arial" panose="020B0604020202020204" pitchFamily="34" charset="0"/>
              <a:buChar char="•"/>
            </a:pPr>
            <a:r>
              <a:rPr lang="en-US" sz="1400" dirty="0">
                <a:solidFill>
                  <a:schemeClr val="tx1"/>
                </a:solidFill>
              </a:rPr>
              <a:t>General EU info: </a:t>
            </a:r>
            <a:r>
              <a:rPr lang="en-US" altLang="en-US" sz="1400" dirty="0"/>
              <a:t> </a:t>
            </a:r>
            <a:r>
              <a:rPr lang="en-US" altLang="en-US" sz="1400" b="0" dirty="0">
                <a:hlinkClick r:id="rId3"/>
              </a:rPr>
              <a:t>&lt;ojeu&gt;</a:t>
            </a:r>
            <a:r>
              <a:rPr lang="en-US" altLang="en-US" sz="1400" b="0" dirty="0"/>
              <a:t>   </a:t>
            </a:r>
            <a:r>
              <a:rPr lang="en-US" altLang="en-US" sz="1400" b="0" dirty="0">
                <a:hlinkClick r:id="rId4"/>
              </a:rPr>
              <a:t>&lt;HStds&gt;</a:t>
            </a:r>
            <a:r>
              <a:rPr lang="en-US" altLang="en-US" sz="1400" b="0" dirty="0"/>
              <a:t> </a:t>
            </a:r>
            <a:endParaRPr lang="en-US" sz="1400" dirty="0">
              <a:solidFill>
                <a:schemeClr val="tx1"/>
              </a:solidFill>
            </a:endParaRPr>
          </a:p>
          <a:p>
            <a:pPr>
              <a:spcBef>
                <a:spcPts val="0"/>
              </a:spcBef>
              <a:buFont typeface="Arial" panose="020B0604020202020204" pitchFamily="34" charset="0"/>
              <a:buChar char="•"/>
            </a:pPr>
            <a:r>
              <a:rPr lang="en-US" sz="1400" dirty="0">
                <a:solidFill>
                  <a:srgbClr val="0070C0"/>
                </a:solidFill>
              </a:rPr>
              <a:t>Remember – BRAN documents can be found in the 802.11 private area documents (1-week refresh)</a:t>
            </a:r>
            <a:endParaRPr lang="en-US" sz="14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call/meeting #108, 7-11Dec20</a:t>
            </a:r>
          </a:p>
          <a:p>
            <a:pPr lvl="1">
              <a:spcBef>
                <a:spcPts val="0"/>
              </a:spcBef>
              <a:buFont typeface="Arial" panose="020B0604020202020204" pitchFamily="34" charset="0"/>
              <a:buChar char="•"/>
            </a:pPr>
            <a:r>
              <a:rPr lang="en-US" sz="1600" dirty="0">
                <a:solidFill>
                  <a:schemeClr val="bg1">
                    <a:lumMod val="75000"/>
                  </a:schemeClr>
                </a:solidFill>
                <a:effectLst/>
                <a:ea typeface="Calibri" panose="020F0502020204030204" pitchFamily="34" charset="0"/>
              </a:rPr>
              <a:t> nothing to share today</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 </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 </a:t>
            </a:r>
          </a:p>
          <a:p>
            <a:pPr lvl="1">
              <a:spcBef>
                <a:spcPts val="0"/>
              </a:spcBef>
              <a:buFont typeface="Arial" panose="020B0604020202020204" pitchFamily="34" charset="0"/>
              <a:buChar char="•"/>
            </a:pPr>
            <a:r>
              <a:rPr lang="en-US" sz="1600" dirty="0">
                <a:solidFill>
                  <a:schemeClr val="tx1"/>
                </a:solidFill>
                <a:effectLst/>
                <a:ea typeface="Calibri" panose="020F0502020204030204" pitchFamily="34" charset="0"/>
              </a:rPr>
              <a:t> </a:t>
            </a:r>
          </a:p>
          <a:p>
            <a:pPr lvl="1">
              <a:spcBef>
                <a:spcPts val="0"/>
              </a:spcBef>
              <a:buFont typeface="Arial" panose="020B0604020202020204" pitchFamily="34" charset="0"/>
              <a:buChar char="•"/>
            </a:pPr>
            <a:r>
              <a:rPr lang="en-US" sz="1400" dirty="0">
                <a:solidFill>
                  <a:schemeClr val="tx1"/>
                </a:solidFill>
                <a:effectLst/>
                <a:ea typeface="Calibri" panose="020F0502020204030204" pitchFamily="34" charset="0"/>
              </a:rPr>
              <a:t>15Oct: A</a:t>
            </a:r>
            <a:r>
              <a:rPr lang="en-US" sz="1400" dirty="0">
                <a:effectLst/>
                <a:ea typeface="Calibri" panose="020F0502020204030204" pitchFamily="34" charset="0"/>
              </a:rPr>
              <a:t> draft v0.1 for EN 303 753 60 GHz is already available in the .11 members portal.  </a:t>
            </a:r>
            <a:r>
              <a:rPr lang="en-US" sz="1400" dirty="0">
                <a:ea typeface="Calibri" panose="020F0502020204030204" pitchFamily="34" charset="0"/>
              </a:rPr>
              <a:t>I</a:t>
            </a:r>
            <a:r>
              <a:rPr lang="en-US" sz="1400" dirty="0">
                <a:effectLst/>
                <a:ea typeface="Calibri" panose="020F0502020204030204" pitchFamily="34" charset="0"/>
              </a:rPr>
              <a:t>t </a:t>
            </a:r>
          </a:p>
          <a:p>
            <a:pPr lvl="2">
              <a:spcBef>
                <a:spcPts val="0"/>
              </a:spcBef>
              <a:buFont typeface="Arial" panose="020B0604020202020204" pitchFamily="34" charset="0"/>
              <a:buChar char="•"/>
            </a:pPr>
            <a:r>
              <a:rPr lang="en-US" sz="1400" dirty="0">
                <a:effectLst/>
                <a:ea typeface="Calibri" panose="020F0502020204030204" pitchFamily="34" charset="0"/>
              </a:rPr>
              <a:t>started with BRAN(20)107029.</a:t>
            </a:r>
            <a:endParaRPr lang="en-US" sz="1400" b="0" i="0" u="none" strike="noStrike" dirty="0">
              <a:solidFill>
                <a:schemeClr val="bg1">
                  <a:lumMod val="75000"/>
                </a:schemeClr>
              </a:solidFill>
              <a:effectLst/>
            </a:endParaRPr>
          </a:p>
          <a:p>
            <a:pPr lvl="2">
              <a:spcBef>
                <a:spcPts val="0"/>
              </a:spcBef>
              <a:buFont typeface="Arial" panose="020B0604020202020204" pitchFamily="34" charset="0"/>
              <a:buChar char="•"/>
            </a:pPr>
            <a:r>
              <a:rPr lang="en-US" sz="1400" dirty="0"/>
              <a:t>Proposed process is out on how to update the draft, with updates as contributions ahead of time, and notices sent out when new contributions come in, etc.</a:t>
            </a:r>
          </a:p>
          <a:p>
            <a:pPr lvl="2">
              <a:spcBef>
                <a:spcPts val="0"/>
              </a:spcBef>
              <a:buFont typeface="Arial" panose="020B0604020202020204" pitchFamily="34" charset="0"/>
              <a:buChar char="•"/>
            </a:pPr>
            <a:r>
              <a:rPr lang="en-US" sz="1400" dirty="0"/>
              <a:t>The key is no ‘editing’ on the screen, just review, adjust and then agree on contributions.</a:t>
            </a:r>
          </a:p>
          <a:p>
            <a:pPr lvl="2">
              <a:spcBef>
                <a:spcPts val="0"/>
              </a:spcBef>
              <a:buFont typeface="Arial" panose="020B0604020202020204" pitchFamily="34" charset="0"/>
              <a:buChar char="•"/>
            </a:pPr>
            <a:r>
              <a:rPr lang="en-US" sz="1400" dirty="0"/>
              <a:t>A similar process being used for 5GHz (TBD if done in #108)  and 6GHz (goal is ‘stable’ in #108) drafts. </a:t>
            </a:r>
          </a:p>
          <a:p>
            <a:pPr lvl="2">
              <a:spcBef>
                <a:spcPts val="0"/>
              </a:spcBef>
              <a:buFont typeface="Arial" panose="020B0604020202020204" pitchFamily="34" charset="0"/>
              <a:buChar char="•"/>
            </a:pPr>
            <a:r>
              <a:rPr lang="en-US" sz="1400" dirty="0"/>
              <a:t>These processes have been updated in the past week and where BRAN will be going moving forward. </a:t>
            </a:r>
          </a:p>
          <a:p>
            <a:pPr lvl="1">
              <a:spcBef>
                <a:spcPts val="0"/>
              </a:spcBef>
              <a:buFont typeface="Arial" panose="020B0604020202020204" pitchFamily="34" charset="0"/>
              <a:buChar char="•"/>
            </a:pPr>
            <a:r>
              <a:rPr lang="en-US" sz="1400" dirty="0"/>
              <a:t>01Oct:  </a:t>
            </a:r>
            <a:r>
              <a:rPr lang="en-US" sz="1400" b="0" i="0" u="none" strike="noStrike" dirty="0">
                <a:solidFill>
                  <a:srgbClr val="000000"/>
                </a:solidFill>
                <a:effectLst/>
              </a:rPr>
              <a:t>BRAN(20)107033rx </a:t>
            </a:r>
            <a:r>
              <a:rPr lang="en-US" sz="1400" b="0" dirty="0">
                <a:effectLst/>
                <a:ea typeface="Calibri" panose="020F0502020204030204" pitchFamily="34" charset="0"/>
                <a:cs typeface="Times New Roman" panose="02020603050405020304" pitchFamily="18" charset="0"/>
              </a:rPr>
              <a:t>is Notes for the week from the chair, lots of info in it, </a:t>
            </a:r>
          </a:p>
          <a:p>
            <a:pPr lvl="2">
              <a:spcBef>
                <a:spcPts val="0"/>
              </a:spcBef>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TR 103 721, 5 725-5 850MHz, draft visible as document</a:t>
            </a:r>
            <a:r>
              <a:rPr lang="en-US" sz="1400" dirty="0">
                <a:ea typeface="Calibri" panose="020F0502020204030204" pitchFamily="34" charset="0"/>
                <a:cs typeface="Times New Roman" panose="02020603050405020304" pitchFamily="18" charset="0"/>
              </a:rPr>
              <a:t> BRAN(20)</a:t>
            </a:r>
            <a:r>
              <a:rPr lang="en-US" sz="1400" b="0" dirty="0">
                <a:effectLst/>
                <a:ea typeface="Calibri" panose="020F0502020204030204" pitchFamily="34" charset="0"/>
                <a:cs typeface="Times New Roman" panose="02020603050405020304" pitchFamily="18" charset="0"/>
              </a:rPr>
              <a:t>107040r1  </a:t>
            </a:r>
          </a:p>
          <a:p>
            <a:pPr lvl="2">
              <a:spcBef>
                <a:spcPts val="0"/>
              </a:spcBef>
              <a:buFont typeface="Arial" panose="020B0604020202020204" pitchFamily="34" charset="0"/>
              <a:buChar char="•"/>
            </a:pPr>
            <a:r>
              <a:rPr lang="en-US" sz="1400" dirty="0">
                <a:ea typeface="Calibri" panose="020F0502020204030204" pitchFamily="34" charset="0"/>
                <a:cs typeface="Times New Roman" panose="02020603050405020304" pitchFamily="18" charset="0"/>
              </a:rPr>
              <a:t>6 GHz draft is out: </a:t>
            </a:r>
            <a:r>
              <a:rPr lang="en-US" sz="1400" u="sng" dirty="0">
                <a:solidFill>
                  <a:srgbClr val="0000FF"/>
                </a:solidFill>
                <a:ea typeface="Calibri" panose="020F0502020204030204" pitchFamily="34" charset="0"/>
                <a:hlinkClick r:id="rId6"/>
              </a:rPr>
              <a:t>BRAN(20)107048r1 - Proposed text for the next draft v0.0.10 of EN 303 687</a:t>
            </a:r>
            <a:r>
              <a:rPr lang="en-US" sz="1400" dirty="0">
                <a:ea typeface="Calibri" panose="020F0502020204030204" pitchFamily="34" charset="0"/>
              </a:rPr>
              <a:t> </a:t>
            </a:r>
            <a:endParaRPr lang="en-US" sz="1400" dirty="0">
              <a:ea typeface="Calibri" panose="020F0502020204030204" pitchFamily="34" charset="0"/>
              <a:cs typeface="Times New Roman" panose="02020603050405020304" pitchFamily="18" charset="0"/>
            </a:endParaRPr>
          </a:p>
          <a:p>
            <a:pPr marL="457200" lvl="1" indent="0">
              <a:spcBef>
                <a:spcPts val="0"/>
              </a:spcBef>
            </a:pPr>
            <a:r>
              <a:rPr lang="en-US" sz="1400" dirty="0">
                <a:solidFill>
                  <a:schemeClr val="tx1"/>
                </a:solidFill>
              </a:rPr>
              <a:t> </a:t>
            </a:r>
          </a:p>
          <a:p>
            <a:pPr>
              <a:spcBef>
                <a:spcPts val="0"/>
              </a:spcBef>
              <a:buFont typeface="Arial" panose="020B0604020202020204" pitchFamily="34" charset="0"/>
              <a:buChar char="•"/>
            </a:pPr>
            <a:r>
              <a:rPr lang="en-US" sz="1400" dirty="0">
                <a:solidFill>
                  <a:schemeClr val="tx1"/>
                </a:solidFill>
              </a:rPr>
              <a:t>ETSI</a:t>
            </a:r>
            <a:r>
              <a:rPr lang="en-US" sz="1400" b="0" dirty="0">
                <a:solidFill>
                  <a:schemeClr val="tx1"/>
                </a:solidFill>
              </a:rPr>
              <a:t> </a:t>
            </a:r>
            <a:r>
              <a:rPr lang="en-US" sz="1400" b="0" u="sng" dirty="0">
                <a:hlinkClick r:id="rId7"/>
              </a:rPr>
              <a:t>&lt;ERM&gt;</a:t>
            </a:r>
            <a:r>
              <a:rPr lang="en-US" sz="1400" b="0" dirty="0"/>
              <a:t> </a:t>
            </a:r>
            <a:r>
              <a:rPr lang="en-US" sz="1400" dirty="0">
                <a:solidFill>
                  <a:schemeClr val="tx1"/>
                </a:solidFill>
              </a:rPr>
              <a:t>next meeting #72,  03-06 Nov20   (</a:t>
            </a:r>
            <a:r>
              <a:rPr lang="en-US" sz="1400" dirty="0">
                <a:solidFill>
                  <a:schemeClr val="tx1"/>
                </a:solidFill>
                <a:sym typeface="Wingdings" panose="05000000000000000000" pitchFamily="2" charset="2"/>
              </a:rPr>
              <a:t>next week)</a:t>
            </a:r>
            <a:endParaRPr lang="en-US" sz="1400" b="0" dirty="0">
              <a:solidFill>
                <a:schemeClr val="tx1"/>
              </a:solidFill>
            </a:endParaRPr>
          </a:p>
          <a:p>
            <a:pPr lvl="1">
              <a:spcBef>
                <a:spcPts val="0"/>
              </a:spcBef>
              <a:buFont typeface="Arial" panose="020B0604020202020204" pitchFamily="34" charset="0"/>
              <a:buChar char="•"/>
            </a:pPr>
            <a:r>
              <a:rPr lang="en-US" sz="1200" dirty="0">
                <a:solidFill>
                  <a:schemeClr val="bg1">
                    <a:lumMod val="75000"/>
                  </a:schemeClr>
                </a:solidFill>
              </a:rPr>
              <a:t>nothing to share today</a:t>
            </a:r>
          </a:p>
          <a:p>
            <a:pPr>
              <a:spcBef>
                <a:spcPts val="0"/>
              </a:spcBef>
              <a:buFont typeface="Arial" panose="020B0604020202020204" pitchFamily="34" charset="0"/>
              <a:buChar char="•"/>
            </a:pPr>
            <a:r>
              <a:rPr lang="en-US" sz="1400" dirty="0">
                <a:solidFill>
                  <a:schemeClr val="tx1"/>
                </a:solidFill>
              </a:rPr>
              <a:t>ETSI - ERM - </a:t>
            </a:r>
            <a:r>
              <a:rPr lang="en-US" altLang="en-US" sz="1400" b="0" dirty="0">
                <a:hlinkClick r:id="rId8"/>
              </a:rPr>
              <a:t>&lt;TG-11&gt;</a:t>
            </a:r>
            <a:r>
              <a:rPr lang="en-US" altLang="en-US" sz="1400" b="0" dirty="0"/>
              <a:t>  </a:t>
            </a:r>
            <a:r>
              <a:rPr lang="en-US" sz="1400" dirty="0">
                <a:solidFill>
                  <a:schemeClr val="tx1"/>
                </a:solidFill>
              </a:rPr>
              <a:t>next  call, n/a</a:t>
            </a:r>
          </a:p>
          <a:p>
            <a:pPr lvl="1">
              <a:spcBef>
                <a:spcPts val="0"/>
              </a:spcBef>
              <a:buFont typeface="Arial" panose="020B0604020202020204" pitchFamily="34" charset="0"/>
              <a:buChar char="•"/>
            </a:pPr>
            <a:r>
              <a:rPr lang="en-US" sz="1400" b="0" u="none" strike="noStrike" dirty="0">
                <a:solidFill>
                  <a:srgbClr val="000000"/>
                </a:solidFill>
                <a:effectLst/>
              </a:rPr>
              <a:t>ERMTG11(20)000066ReportMeeting minutes of G2M#15 on the 2.4 GHz SRDoc TR 103 665</a:t>
            </a:r>
            <a:endParaRPr lang="en-US" sz="1600" b="0" u="none" strike="noStrike" dirty="0">
              <a:solidFill>
                <a:srgbClr val="000000"/>
              </a:solidFill>
              <a:effectLst/>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29Oct20</a:t>
            </a:r>
            <a:endParaRPr lang="en-GB" dirty="0"/>
          </a:p>
        </p:txBody>
      </p:sp>
    </p:spTree>
    <p:extLst>
      <p:ext uri="{BB962C8B-B14F-4D97-AF65-F5344CB8AC3E}">
        <p14:creationId xmlns:p14="http://schemas.microsoft.com/office/powerpoint/2010/main" val="7779606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690666" y="693761"/>
            <a:ext cx="8378520" cy="5781651"/>
          </a:xfrm>
        </p:spPr>
        <p:txBody>
          <a:bodyPr/>
          <a:lstStyle/>
          <a:p>
            <a:pPr>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1400" dirty="0">
                <a:solidFill>
                  <a:schemeClr val="tx1"/>
                </a:solidFill>
              </a:rPr>
              <a:t>CEPT – </a:t>
            </a:r>
            <a:r>
              <a:rPr lang="en-US" sz="1400" dirty="0">
                <a:solidFill>
                  <a:schemeClr val="tx1"/>
                </a:solidFill>
                <a:hlinkClick r:id="rId3"/>
              </a:rPr>
              <a:t>&lt;ECC&gt;</a:t>
            </a:r>
            <a:r>
              <a:rPr lang="en-US" sz="1400" dirty="0">
                <a:solidFill>
                  <a:schemeClr val="tx1"/>
                </a:solidFill>
              </a:rPr>
              <a:t> (themselves) next call,  #54 Plenary, 17-20Nov20,</a:t>
            </a:r>
            <a:endParaRPr lang="en-US" sz="1400" u="sng" dirty="0">
              <a:solidFill>
                <a:schemeClr val="tx1"/>
              </a:solidFill>
            </a:endParaRPr>
          </a:p>
          <a:p>
            <a:pPr lvl="1">
              <a:spcBef>
                <a:spcPts val="0"/>
              </a:spcBef>
              <a:buFont typeface="Arial" panose="020B0604020202020204" pitchFamily="34" charset="0"/>
              <a:buChar char="•"/>
            </a:pPr>
            <a:r>
              <a:rPr lang="en-US" sz="1200" dirty="0">
                <a:solidFill>
                  <a:schemeClr val="bg1">
                    <a:lumMod val="65000"/>
                  </a:schemeClr>
                </a:solidFill>
              </a:rPr>
              <a:t>nothing to share today</a:t>
            </a:r>
          </a:p>
          <a:p>
            <a:pPr>
              <a:buFont typeface="Wingdings" panose="05000000000000000000" pitchFamily="2" charset="2"/>
              <a:buChar char="v"/>
            </a:pPr>
            <a:r>
              <a:rPr lang="en-US" sz="1600" u="sng" dirty="0">
                <a:solidFill>
                  <a:schemeClr val="tx1"/>
                </a:solidFill>
              </a:rPr>
              <a:t>All paths are heading to be done before RSC (EC votes included) 10Dec20, with final decisions.  This is to make standards in the OJEU in April2021. </a:t>
            </a:r>
          </a:p>
          <a:p>
            <a:pPr>
              <a:buFont typeface="Arial" panose="020B0604020202020204" pitchFamily="34" charset="0"/>
              <a:buChar char="•"/>
            </a:pPr>
            <a:r>
              <a:rPr lang="en-US" sz="1600" dirty="0">
                <a:solidFill>
                  <a:schemeClr val="tx1"/>
                </a:solidFill>
              </a:rPr>
              <a:t>CEPT – ECC </a:t>
            </a:r>
            <a:r>
              <a:rPr lang="en-US" altLang="en-US" sz="1600" b="0" dirty="0">
                <a:hlinkClick r:id="rId4"/>
              </a:rPr>
              <a:t>&lt;WGSE&gt;</a:t>
            </a:r>
            <a:r>
              <a:rPr lang="en-US" altLang="en-US" sz="1600" b="0" dirty="0"/>
              <a:t> </a:t>
            </a:r>
            <a:r>
              <a:rPr lang="en-US" altLang="en-US" sz="1600" dirty="0"/>
              <a:t>next call/meeting  </a:t>
            </a:r>
            <a:r>
              <a:rPr lang="en-US" sz="1600" dirty="0"/>
              <a:t>#87,  11-15 Jan 21 </a:t>
            </a:r>
            <a:endParaRPr lang="en-US" sz="1600" dirty="0">
              <a:highlight>
                <a:srgbClr val="FFFF00"/>
              </a:highlight>
            </a:endParaRPr>
          </a:p>
          <a:p>
            <a:pPr lvl="1">
              <a:spcBef>
                <a:spcPts val="0"/>
              </a:spcBef>
              <a:buFont typeface="Arial" panose="020B0604020202020204" pitchFamily="34" charset="0"/>
              <a:buChar char="•"/>
            </a:pPr>
            <a:r>
              <a:rPr lang="en-US" sz="1200" dirty="0">
                <a:solidFill>
                  <a:schemeClr val="bg1">
                    <a:lumMod val="75000"/>
                  </a:schemeClr>
                </a:solidFill>
              </a:rPr>
              <a:t>nothing to share today</a:t>
            </a:r>
          </a:p>
          <a:p>
            <a:pPr>
              <a:spcBef>
                <a:spcPts val="0"/>
              </a:spcBef>
              <a:buFont typeface="Arial" panose="020B0604020202020204" pitchFamily="34" charset="0"/>
              <a:buChar char="•"/>
            </a:pPr>
            <a:r>
              <a:rPr lang="en-US" sz="1600" dirty="0">
                <a:solidFill>
                  <a:schemeClr val="tx1"/>
                </a:solidFill>
              </a:rPr>
              <a:t>CEPT – ECC </a:t>
            </a:r>
            <a:r>
              <a:rPr lang="en-US" altLang="en-US" sz="1600" b="0" dirty="0">
                <a:hlinkClick r:id="rId5"/>
              </a:rPr>
              <a:t>&lt;SE45&gt;</a:t>
            </a:r>
            <a:r>
              <a:rPr lang="en-US" altLang="en-US" sz="1600" b="0" dirty="0"/>
              <a:t> </a:t>
            </a:r>
            <a:r>
              <a:rPr lang="en-US" altLang="en-US" sz="1600" dirty="0"/>
              <a:t>next call/meeting: none</a:t>
            </a:r>
          </a:p>
          <a:p>
            <a:pPr>
              <a:buFont typeface="Arial" panose="020B0604020202020204" pitchFamily="34" charset="0"/>
              <a:buChar char="•"/>
            </a:pPr>
            <a:r>
              <a:rPr lang="en-US" sz="1600" dirty="0">
                <a:solidFill>
                  <a:schemeClr val="tx1"/>
                </a:solidFill>
              </a:rPr>
              <a:t>CEPT – ECC </a:t>
            </a:r>
            <a:r>
              <a:rPr lang="en-US" altLang="en-US" sz="1600" b="0" dirty="0">
                <a:hlinkClick r:id="rId6"/>
              </a:rPr>
              <a:t>&lt;WGFM&gt;</a:t>
            </a:r>
            <a:r>
              <a:rPr lang="en-US" altLang="en-US" sz="1600" b="0" dirty="0"/>
              <a:t>  </a:t>
            </a:r>
            <a:r>
              <a:rPr lang="en-US" altLang="en-US" sz="1600" dirty="0">
                <a:solidFill>
                  <a:schemeClr val="tx1"/>
                </a:solidFill>
              </a:rPr>
              <a:t>next meeting #98, 8-12Feb21</a:t>
            </a:r>
          </a:p>
          <a:p>
            <a:pPr lvl="1">
              <a:buFont typeface="Arial" panose="020B0604020202020204" pitchFamily="34" charset="0"/>
              <a:buChar char="•"/>
            </a:pPr>
            <a:r>
              <a:rPr lang="en-US" sz="1600" b="0" dirty="0">
                <a:latin typeface="Times New Roman" panose="02020603050405020304" pitchFamily="18" charset="0"/>
                <a:ea typeface="SimSun" panose="02010600030101010101" pitchFamily="2" charset="-122"/>
              </a:rPr>
              <a:t> </a:t>
            </a:r>
          </a:p>
          <a:p>
            <a:pPr lvl="1">
              <a:buFont typeface="Arial" panose="020B0604020202020204" pitchFamily="34" charset="0"/>
              <a:buChar char="•"/>
            </a:pPr>
            <a:r>
              <a:rPr lang="en-US" sz="1600" b="0" dirty="0">
                <a:latin typeface="Times New Roman" panose="02020603050405020304" pitchFamily="18" charset="0"/>
                <a:ea typeface="SimSun" panose="02010600030101010101" pitchFamily="2" charset="-122"/>
              </a:rPr>
              <a:t>22Oct: The draft </a:t>
            </a:r>
            <a:r>
              <a:rPr lang="en-US" sz="1600" dirty="0">
                <a:latin typeface="Times New Roman" panose="02020603050405020304" pitchFamily="18" charset="0"/>
                <a:ea typeface="SimSun" panose="02010600030101010101" pitchFamily="2" charset="-122"/>
              </a:rPr>
              <a:t>ECC decision has been posted: </a:t>
            </a:r>
          </a:p>
          <a:p>
            <a:pPr lvl="2">
              <a:buFont typeface="Arial" panose="020B0604020202020204" pitchFamily="34" charset="0"/>
              <a:buChar char="•"/>
            </a:pPr>
            <a:r>
              <a:rPr lang="en-US" sz="1600" b="0" dirty="0">
                <a:latin typeface="Times New Roman" panose="02020603050405020304" pitchFamily="18" charset="0"/>
                <a:ea typeface="SimSun" panose="02010600030101010101" pitchFamily="2" charset="-122"/>
              </a:rPr>
              <a:t>No Country Determination Capability required.</a:t>
            </a:r>
          </a:p>
          <a:p>
            <a:pPr lvl="2">
              <a:buFont typeface="Arial" panose="020B0604020202020204" pitchFamily="34" charset="0"/>
              <a:buChar char="•"/>
            </a:pPr>
            <a:r>
              <a:rPr lang="en-US" sz="1600" b="0" dirty="0">
                <a:latin typeface="Times New Roman" panose="02020603050405020304" pitchFamily="18" charset="0"/>
                <a:ea typeface="SimSun" panose="02010600030101010101" pitchFamily="2" charset="-122"/>
              </a:rPr>
              <a:t>Created 5915-5935 MHz urban rail private spectrum across 27 member states.</a:t>
            </a:r>
          </a:p>
          <a:p>
            <a:pPr lvl="2">
              <a:buFont typeface="Arial" panose="020B0604020202020204" pitchFamily="34" charset="0"/>
              <a:buChar char="•"/>
            </a:pPr>
            <a:endParaRPr lang="en-US" sz="1400" dirty="0">
              <a:latin typeface="Times New Roman" panose="02020603050405020304" pitchFamily="18" charset="0"/>
              <a:ea typeface="SimSun" panose="02010600030101010101" pitchFamily="2" charset="-122"/>
            </a:endParaRPr>
          </a:p>
          <a:p>
            <a:pPr marL="0" marR="0">
              <a:spcBef>
                <a:spcPts val="0"/>
              </a:spcBef>
              <a:spcAft>
                <a:spcPts val="0"/>
              </a:spcAft>
            </a:pPr>
            <a:r>
              <a:rPr lang="en-US" sz="1200" dirty="0">
                <a:effectLst/>
                <a:latin typeface="Times New Roman" panose="02020603050405020304" pitchFamily="18" charset="0"/>
                <a:ea typeface="SimSun" panose="02010600030101010101" pitchFamily="2" charset="-122"/>
              </a:rPr>
              <a:t> </a:t>
            </a:r>
            <a:r>
              <a:rPr lang="en-US" sz="1600" dirty="0">
                <a:solidFill>
                  <a:schemeClr val="tx1"/>
                </a:solidFill>
              </a:rPr>
              <a:t>CEPT – ECC </a:t>
            </a:r>
            <a:r>
              <a:rPr lang="en-US" altLang="en-US" sz="1600" b="0" dirty="0">
                <a:hlinkClick r:id="rId7"/>
              </a:rPr>
              <a:t>&lt;FM57&gt;</a:t>
            </a:r>
            <a:r>
              <a:rPr lang="en-US" altLang="en-US" sz="1600" b="0" dirty="0"/>
              <a:t>  </a:t>
            </a:r>
            <a:r>
              <a:rPr lang="en-US" altLang="en-US" sz="1600" dirty="0"/>
              <a:t>next call #13, </a:t>
            </a:r>
            <a:r>
              <a:rPr lang="en-US" sz="1600" dirty="0">
                <a:sym typeface="Wingdings" panose="05000000000000000000" pitchFamily="2" charset="2"/>
              </a:rPr>
              <a:t>18-21Jan21  					(#14, 12-15Apr21)</a:t>
            </a:r>
            <a:endParaRPr lang="en-US" sz="1400" dirty="0">
              <a:sym typeface="Wingdings" panose="05000000000000000000" pitchFamily="2" charset="2"/>
            </a:endParaRPr>
          </a:p>
          <a:p>
            <a:pPr lvl="1">
              <a:buFont typeface="Arial" panose="020B0604020202020204" pitchFamily="34" charset="0"/>
              <a:buChar char="•"/>
            </a:pPr>
            <a:r>
              <a:rPr lang="en-US" sz="1600" dirty="0">
                <a:effectLst/>
                <a:ea typeface="Calibri" panose="020F0502020204030204" pitchFamily="34" charset="0"/>
              </a:rPr>
              <a:t>  </a:t>
            </a:r>
          </a:p>
          <a:p>
            <a:pPr lvl="1">
              <a:spcBef>
                <a:spcPts val="0"/>
              </a:spcBef>
              <a:buFont typeface="Arial" panose="020B0604020202020204" pitchFamily="34" charset="0"/>
              <a:buChar char="•"/>
            </a:pPr>
            <a:r>
              <a:rPr lang="en-US" sz="1400" dirty="0">
                <a:effectLst/>
                <a:ea typeface="Calibri" panose="020F0502020204030204" pitchFamily="34" charset="0"/>
              </a:rPr>
              <a:t>15Oct: Posting drafts into WGFM, FR and DE put in for no country capability, Sweden agreed. </a:t>
            </a:r>
          </a:p>
          <a:p>
            <a:pPr lvl="2">
              <a:spcBef>
                <a:spcPts val="0"/>
              </a:spcBef>
              <a:buFont typeface="Arial" panose="020B0604020202020204" pitchFamily="34" charset="0"/>
              <a:buChar char="•"/>
            </a:pPr>
            <a:r>
              <a:rPr lang="en-US" sz="1400" dirty="0">
                <a:ea typeface="Calibri" panose="020F0502020204030204" pitchFamily="34" charset="0"/>
              </a:rPr>
              <a:t>UK contribution offering OOBE limits, if no agreement on what came out of FM57. </a:t>
            </a:r>
            <a:endParaRPr lang="en-US" sz="1400" dirty="0">
              <a:effectLst/>
              <a:ea typeface="Calibri" panose="020F0502020204030204" pitchFamily="34" charset="0"/>
            </a:endParaRPr>
          </a:p>
          <a:p>
            <a:pPr lvl="2">
              <a:spcBef>
                <a:spcPts val="0"/>
              </a:spcBef>
              <a:buFont typeface="Arial" panose="020B0604020202020204" pitchFamily="34" charset="0"/>
              <a:buChar char="•"/>
            </a:pPr>
            <a:r>
              <a:rPr lang="en-US" sz="1400" dirty="0">
                <a:ea typeface="Calibri" panose="020F0502020204030204" pitchFamily="34" charset="0"/>
              </a:rPr>
              <a:t>Next is WGFM meeting next week to work these.  </a:t>
            </a:r>
          </a:p>
          <a:p>
            <a:pPr lvl="1">
              <a:spcBef>
                <a:spcPts val="0"/>
              </a:spcBef>
              <a:buFont typeface="Arial" panose="020B0604020202020204" pitchFamily="34" charset="0"/>
              <a:buChar char="•"/>
            </a:pPr>
            <a:r>
              <a:rPr lang="en-US" sz="1400" dirty="0">
                <a:effectLst/>
                <a:ea typeface="Calibri" panose="020F0502020204030204" pitchFamily="34" charset="0"/>
              </a:rPr>
              <a:t>08Oct: After hours of discussion on 6 GHz draft report no real conclusions or decisions so sending WG SE </a:t>
            </a:r>
            <a:r>
              <a:rPr lang="en-US" sz="1400" dirty="0">
                <a:ea typeface="Calibri" panose="020F0502020204030204" pitchFamily="34" charset="0"/>
              </a:rPr>
              <a:t>version</a:t>
            </a:r>
            <a:r>
              <a:rPr lang="en-US" sz="1400" dirty="0">
                <a:effectLst/>
                <a:ea typeface="Calibri" panose="020F0502020204030204" pitchFamily="34" charset="0"/>
              </a:rPr>
              <a:t> with [] </a:t>
            </a:r>
            <a:r>
              <a:rPr lang="en-US" sz="1400" dirty="0">
                <a:ea typeface="Calibri" panose="020F0502020204030204" pitchFamily="34" charset="0"/>
              </a:rPr>
              <a:t>on</a:t>
            </a:r>
            <a:r>
              <a:rPr lang="en-US" sz="1400" dirty="0">
                <a:effectLst/>
                <a:ea typeface="Calibri" panose="020F0502020204030204" pitchFamily="34" charset="0"/>
              </a:rPr>
              <a:t> VLP , back to WG FM.</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29Oct20</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a:extLst>
              <a:ext uri="{FF2B5EF4-FFF2-40B4-BE49-F238E27FC236}">
                <a16:creationId xmlns:a16="http://schemas.microsoft.com/office/drawing/2014/main" id="{2C36D5ED-1A30-4F05-B307-9AAC83DC1F65}"/>
              </a:ext>
            </a:extLst>
          </p:cNvPr>
          <p:cNvSpPr txBox="1"/>
          <p:nvPr/>
        </p:nvSpPr>
        <p:spPr>
          <a:xfrm>
            <a:off x="685800" y="6136859"/>
            <a:ext cx="5012783" cy="338554"/>
          </a:xfrm>
          <a:prstGeom prst="rect">
            <a:avLst/>
          </a:prstGeom>
          <a:noFill/>
        </p:spPr>
        <p:txBody>
          <a:bodyPr wrap="none" rtlCol="0">
            <a:spAutoFit/>
          </a:bodyPr>
          <a:lstStyle/>
          <a:p>
            <a:pPr>
              <a:buFont typeface="Arial" panose="020B0604020202020204" pitchFamily="34" charset="0"/>
              <a:buChar char="•"/>
            </a:pPr>
            <a:r>
              <a:rPr lang="en-US" sz="1600" dirty="0">
                <a:solidFill>
                  <a:srgbClr val="0070C0"/>
                </a:solidFill>
              </a:rPr>
              <a:t>See notes on this slide for basics of Report A, B, 302, 316</a:t>
            </a:r>
          </a:p>
        </p:txBody>
      </p:sp>
    </p:spTree>
    <p:extLst>
      <p:ext uri="{BB962C8B-B14F-4D97-AF65-F5344CB8AC3E}">
        <p14:creationId xmlns:p14="http://schemas.microsoft.com/office/powerpoint/2010/main" val="1131599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737931" y="1219200"/>
            <a:ext cx="8271387" cy="5205391"/>
          </a:xfrm>
        </p:spPr>
        <p:txBody>
          <a:bodyPr/>
          <a:lstStyle/>
          <a:p>
            <a:pPr marL="800100" lvl="2">
              <a:spcBef>
                <a:spcPts val="0"/>
              </a:spcBef>
              <a:spcAft>
                <a:spcPts val="0"/>
              </a:spcAft>
              <a:buFont typeface="Arial" panose="020B0604020202020204" pitchFamily="34" charset="0"/>
              <a:buChar char="•"/>
            </a:pPr>
            <a:endParaRPr lang="en-US" sz="1000" dirty="0">
              <a:solidFill>
                <a:srgbClr val="000000"/>
              </a:solidFill>
              <a:effectLst/>
              <a:ea typeface="Calibri" panose="020F0502020204030204" pitchFamily="34" charset="0"/>
            </a:endParaRPr>
          </a:p>
          <a:p>
            <a:pPr marL="0">
              <a:spcBef>
                <a:spcPts val="0"/>
              </a:spcBef>
              <a:spcAft>
                <a:spcPts val="0"/>
              </a:spcAft>
              <a:buFont typeface="Arial" panose="020B0604020202020204" pitchFamily="34" charset="0"/>
              <a:buChar char="•"/>
            </a:pPr>
            <a:r>
              <a:rPr lang="en-US" sz="1400" b="0" dirty="0">
                <a:solidFill>
                  <a:schemeClr val="bg1">
                    <a:lumMod val="75000"/>
                  </a:schemeClr>
                </a:solidFill>
              </a:rPr>
              <a:t>nothing to share today</a:t>
            </a:r>
          </a:p>
          <a:p>
            <a:pPr marL="0">
              <a:spcBef>
                <a:spcPts val="0"/>
              </a:spcBef>
              <a:spcAft>
                <a:spcPts val="0"/>
              </a:spcAft>
              <a:buFont typeface="Arial" panose="020B0604020202020204" pitchFamily="34" charset="0"/>
              <a:buChar char="•"/>
            </a:pPr>
            <a:r>
              <a:rPr lang="en-US" sz="1800" dirty="0">
                <a:solidFill>
                  <a:schemeClr val="tx1"/>
                </a:solidFill>
              </a:rPr>
              <a:t> </a:t>
            </a:r>
          </a:p>
          <a:p>
            <a:pPr marL="0">
              <a:spcBef>
                <a:spcPts val="0"/>
              </a:spcBef>
              <a:spcAft>
                <a:spcPts val="0"/>
              </a:spcAft>
              <a:buFont typeface="Arial" panose="020B0604020202020204" pitchFamily="34" charset="0"/>
              <a:buChar char="•"/>
            </a:pPr>
            <a:r>
              <a:rPr lang="en-US" sz="1800" dirty="0">
                <a:solidFill>
                  <a:schemeClr val="tx1"/>
                </a:solidFill>
              </a:rPr>
              <a:t> </a:t>
            </a:r>
          </a:p>
          <a:p>
            <a:pPr marL="0">
              <a:spcBef>
                <a:spcPts val="0"/>
              </a:spcBef>
              <a:spcAft>
                <a:spcPts val="0"/>
              </a:spcAft>
              <a:buFont typeface="Arial" panose="020B0604020202020204" pitchFamily="34" charset="0"/>
              <a:buChar char="•"/>
            </a:pPr>
            <a:r>
              <a:rPr lang="en-US" sz="1800" dirty="0">
                <a:solidFill>
                  <a:schemeClr val="tx1"/>
                </a:solidFill>
              </a:rPr>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29Oct20</a:t>
            </a:r>
            <a:endParaRPr lang="en-GB" dirty="0"/>
          </a:p>
        </p:txBody>
      </p:sp>
    </p:spTree>
    <p:extLst>
      <p:ext uri="{BB962C8B-B14F-4D97-AF65-F5344CB8AC3E}">
        <p14:creationId xmlns:p14="http://schemas.microsoft.com/office/powerpoint/2010/main" val="708012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685800" y="1010418"/>
            <a:ext cx="8229600" cy="5463999"/>
          </a:xfrm>
        </p:spPr>
        <p:txBody>
          <a:bodyPr/>
          <a:lstStyle/>
          <a:p>
            <a:pPr marL="285750">
              <a:buFont typeface="Arial" panose="020B0604020202020204" pitchFamily="34" charset="0"/>
              <a:buChar char="•"/>
            </a:pPr>
            <a:r>
              <a:rPr lang="en-US" sz="1800" b="0" dirty="0">
                <a:solidFill>
                  <a:schemeClr val="tx1"/>
                </a:solidFill>
              </a:rPr>
              <a:t>For </a:t>
            </a:r>
            <a:r>
              <a:rPr lang="en-US" sz="1800" b="0" dirty="0">
                <a:solidFill>
                  <a:schemeClr val="tx1"/>
                </a:solidFill>
                <a:hlinkClick r:id="rId3"/>
              </a:rPr>
              <a:t>WP 5D</a:t>
            </a:r>
            <a:r>
              <a:rPr lang="en-US" sz="1800" b="0" dirty="0">
                <a:solidFill>
                  <a:schemeClr val="tx1"/>
                </a:solidFill>
              </a:rPr>
              <a:t> next call:  </a:t>
            </a:r>
            <a:r>
              <a:rPr lang="en-US" sz="1800" b="0" i="0" u="none" strike="noStrike" dirty="0">
                <a:solidFill>
                  <a:srgbClr val="3789BD"/>
                </a:solidFill>
                <a:effectLst/>
                <a:hlinkClick r:id="rId4"/>
              </a:rPr>
              <a:t>Monday 2020-10-05 - Friday 2020-10-16</a:t>
            </a:r>
            <a:endParaRPr lang="en-US" sz="1800" b="0" i="0" dirty="0">
              <a:solidFill>
                <a:srgbClr val="444444"/>
              </a:solidFill>
              <a:effectLst/>
            </a:endParaRPr>
          </a:p>
          <a:p>
            <a:pPr marL="685800" lvl="1">
              <a:spcBef>
                <a:spcPts val="0"/>
              </a:spcBef>
              <a:buFont typeface="Arial" panose="020B0604020202020204" pitchFamily="34" charset="0"/>
              <a:buChar char="•"/>
            </a:pPr>
            <a:r>
              <a:rPr lang="en-US" sz="1600" b="0" dirty="0">
                <a:solidFill>
                  <a:schemeClr val="tx1"/>
                </a:solidFill>
              </a:rPr>
              <a:t>6 GHz is part of this, WRC-23 AI 1.     And s</a:t>
            </a:r>
            <a:r>
              <a:rPr lang="en-US" sz="1600" dirty="0">
                <a:solidFill>
                  <a:schemeClr val="tx1"/>
                </a:solidFill>
              </a:rPr>
              <a:t>haring studies due June 2021</a:t>
            </a:r>
            <a:endParaRPr lang="en-US" sz="1600" b="0" dirty="0">
              <a:solidFill>
                <a:schemeClr val="tx1"/>
              </a:solidFill>
            </a:endParaRPr>
          </a:p>
          <a:p>
            <a:pPr marL="685800" lvl="1">
              <a:spcBef>
                <a:spcPts val="0"/>
              </a:spcBef>
              <a:buFont typeface="Arial" panose="020B0604020202020204" pitchFamily="34" charset="0"/>
              <a:buChar char="•"/>
            </a:pPr>
            <a:r>
              <a:rPr lang="en-US" sz="1800" dirty="0">
                <a:effectLst/>
                <a:latin typeface="Times New Roman" panose="02020603050405020304" pitchFamily="18" charset="0"/>
                <a:ea typeface="SimSun" panose="02010600030101010101" pitchFamily="2" charset="-122"/>
              </a:rPr>
              <a:t>Update is coming</a:t>
            </a:r>
          </a:p>
          <a:p>
            <a:pPr marL="685800" lvl="1">
              <a:spcBef>
                <a:spcPts val="0"/>
              </a:spcBef>
              <a:buFont typeface="Arial" panose="020B0604020202020204" pitchFamily="34" charset="0"/>
              <a:buChar char="•"/>
            </a:pPr>
            <a:r>
              <a:rPr lang="en-US" sz="1600" dirty="0">
                <a:solidFill>
                  <a:schemeClr val="tx1"/>
                </a:solidFill>
              </a:rPr>
              <a:t> </a:t>
            </a:r>
          </a:p>
          <a:p>
            <a:pPr marL="685800" lvl="1">
              <a:spcBef>
                <a:spcPts val="0"/>
              </a:spcBef>
              <a:buFont typeface="Arial" panose="020B0604020202020204" pitchFamily="34" charset="0"/>
              <a:buChar char="•"/>
            </a:pPr>
            <a:r>
              <a:rPr lang="en-US" sz="1600" dirty="0">
                <a:solidFill>
                  <a:schemeClr val="tx1"/>
                </a:solidFill>
              </a:rPr>
              <a:t> </a:t>
            </a:r>
          </a:p>
          <a:p>
            <a:pPr marL="685800" lvl="1">
              <a:spcBef>
                <a:spcPts val="0"/>
              </a:spcBef>
              <a:buFont typeface="Arial" panose="020B0604020202020204" pitchFamily="34" charset="0"/>
              <a:buChar char="•"/>
            </a:pPr>
            <a:r>
              <a:rPr lang="en-US" sz="1600" dirty="0">
                <a:solidFill>
                  <a:schemeClr val="tx1"/>
                </a:solidFill>
              </a:rPr>
              <a:t> </a:t>
            </a:r>
          </a:p>
          <a:p>
            <a:pPr marL="685800" lvl="1">
              <a:spcBef>
                <a:spcPts val="0"/>
              </a:spcBef>
              <a:buFont typeface="Arial" panose="020B0604020202020204" pitchFamily="34" charset="0"/>
              <a:buChar char="•"/>
            </a:pPr>
            <a:endParaRPr lang="en-US" sz="1400" b="0" dirty="0">
              <a:solidFill>
                <a:schemeClr val="tx1"/>
              </a:solidFill>
            </a:endParaRPr>
          </a:p>
          <a:p>
            <a:pPr marL="685800" lvl="1">
              <a:spcBef>
                <a:spcPts val="0"/>
              </a:spcBef>
              <a:buFont typeface="Arial" panose="020B0604020202020204" pitchFamily="34" charset="0"/>
              <a:buChar char="•"/>
            </a:pPr>
            <a:endParaRPr lang="en-US" sz="1400" b="0" dirty="0">
              <a:solidFill>
                <a:schemeClr val="tx1"/>
              </a:solidFill>
            </a:endParaRPr>
          </a:p>
          <a:p>
            <a:pPr marL="685800" lvl="1">
              <a:spcBef>
                <a:spcPts val="0"/>
              </a:spcBef>
              <a:buFont typeface="Arial" panose="020B0604020202020204" pitchFamily="34" charset="0"/>
              <a:buChar char="•"/>
            </a:pPr>
            <a:endParaRPr lang="en-US" sz="1400" dirty="0">
              <a:solidFill>
                <a:schemeClr val="tx1"/>
              </a:solidFill>
            </a:endParaRPr>
          </a:p>
          <a:p>
            <a:pPr lvl="3">
              <a:spcBef>
                <a:spcPts val="0"/>
              </a:spcBef>
              <a:buFont typeface="Arial" panose="020B0604020202020204" pitchFamily="34" charset="0"/>
              <a:buChar char="•"/>
            </a:pPr>
            <a:endParaRPr lang="en-US" sz="800" b="0" dirty="0">
              <a:solidFill>
                <a:schemeClr val="tx1"/>
              </a:solidFill>
            </a:endParaRPr>
          </a:p>
          <a:p>
            <a:pPr>
              <a:spcBef>
                <a:spcPts val="0"/>
              </a:spcBef>
              <a:buFont typeface="Arial" panose="020B0604020202020204" pitchFamily="34" charset="0"/>
              <a:buChar char="•"/>
            </a:pPr>
            <a:r>
              <a:rPr lang="en-US" sz="1800" u="sng" dirty="0">
                <a:solidFill>
                  <a:schemeClr val="tx1"/>
                </a:solidFill>
              </a:rPr>
              <a:t>APG </a:t>
            </a:r>
            <a:r>
              <a:rPr lang="en-US" sz="1800" b="0" dirty="0">
                <a:solidFill>
                  <a:schemeClr val="tx1"/>
                </a:solidFill>
              </a:rPr>
              <a:t>– WRC-23 prep-any feedback on 6GHz and 7GHz, 7025-7125MHz changes? </a:t>
            </a:r>
          </a:p>
          <a:p>
            <a:pPr lvl="1">
              <a:spcBef>
                <a:spcPts val="0"/>
              </a:spcBef>
              <a:buFont typeface="Arial" panose="020B0604020202020204" pitchFamily="34" charset="0"/>
              <a:buChar char="•"/>
            </a:pPr>
            <a:r>
              <a:rPr lang="en-US" sz="1600" b="1" u="sng" dirty="0">
                <a:solidFill>
                  <a:schemeClr val="tx1"/>
                </a:solidFill>
              </a:rPr>
              <a:t>Contributions are welcomed</a:t>
            </a:r>
            <a:r>
              <a:rPr lang="en-US" sz="1600" dirty="0">
                <a:solidFill>
                  <a:schemeClr val="tx1"/>
                </a:solidFill>
              </a:rPr>
              <a:t> and ne</a:t>
            </a:r>
            <a:r>
              <a:rPr lang="en-US" sz="1600" b="0" dirty="0">
                <a:solidFill>
                  <a:schemeClr val="tx1"/>
                </a:solidFill>
              </a:rPr>
              <a:t>xt meeting in Ap</a:t>
            </a:r>
            <a:r>
              <a:rPr lang="en-US" sz="1600" dirty="0">
                <a:solidFill>
                  <a:schemeClr val="tx1"/>
                </a:solidFill>
              </a:rPr>
              <a:t>ril 2021. </a:t>
            </a:r>
          </a:p>
          <a:p>
            <a:pPr lvl="1">
              <a:spcBef>
                <a:spcPts val="0"/>
              </a:spcBef>
              <a:buFont typeface="Arial" panose="020B0604020202020204" pitchFamily="34" charset="0"/>
              <a:buChar char="•"/>
            </a:pPr>
            <a:r>
              <a:rPr lang="en-US" sz="1600" dirty="0">
                <a:solidFill>
                  <a:schemeClr val="tx1"/>
                </a:solidFill>
              </a:rPr>
              <a:t>IEEE 802 should consider a contribution to APG.  </a:t>
            </a:r>
          </a:p>
          <a:p>
            <a:pPr lvl="2">
              <a:spcBef>
                <a:spcPts val="0"/>
              </a:spcBef>
              <a:buFont typeface="Arial" panose="020B0604020202020204" pitchFamily="34" charset="0"/>
              <a:buChar char="•"/>
            </a:pPr>
            <a:r>
              <a:rPr lang="en-US" sz="1400" dirty="0">
                <a:solidFill>
                  <a:schemeClr val="tx1"/>
                </a:solidFill>
              </a:rPr>
              <a:t>We have some time though could get away from us. </a:t>
            </a: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r>
              <a:rPr lang="en-US" sz="1600" b="0" dirty="0">
                <a:solidFill>
                  <a:srgbClr val="00B0F0"/>
                </a:solidFill>
              </a:rPr>
              <a:t>All – consider and pass along some basic text for the start of a contribution to APG for their WRC-23 prep on the 6GHz band from our viewpoint to be considered. </a:t>
            </a:r>
          </a:p>
          <a:p>
            <a:pPr lvl="1">
              <a:spcBef>
                <a:spcPts val="0"/>
              </a:spcBef>
              <a:buFont typeface="Arial" panose="020B0604020202020204" pitchFamily="34" charset="0"/>
              <a:buChar char="•"/>
            </a:pPr>
            <a:r>
              <a:rPr lang="en-US" sz="1600" dirty="0">
                <a:solidFill>
                  <a:srgbClr val="00B0F0"/>
                </a:solidFill>
              </a:rPr>
              <a:t> </a:t>
            </a:r>
          </a:p>
          <a:p>
            <a:pPr lvl="1">
              <a:spcBef>
                <a:spcPts val="0"/>
              </a:spcBef>
              <a:buFont typeface="Arial" panose="020B0604020202020204" pitchFamily="34" charset="0"/>
              <a:buChar char="•"/>
            </a:pPr>
            <a:r>
              <a:rPr lang="en-US" sz="1200" dirty="0">
                <a:solidFill>
                  <a:schemeClr val="tx1"/>
                </a:solidFill>
              </a:rPr>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29Oct20</a:t>
            </a:r>
            <a:endParaRPr lang="en-GB" dirty="0"/>
          </a:p>
        </p:txBody>
      </p:sp>
      <p:sp>
        <p:nvSpPr>
          <p:cNvPr id="7" name="TextBox 6">
            <a:extLst>
              <a:ext uri="{FF2B5EF4-FFF2-40B4-BE49-F238E27FC236}">
                <a16:creationId xmlns:a16="http://schemas.microsoft.com/office/drawing/2014/main" id="{A818EA94-ED1F-46D8-B2D5-99F35CD1EA2E}"/>
              </a:ext>
            </a:extLst>
          </p:cNvPr>
          <p:cNvSpPr txBox="1"/>
          <p:nvPr/>
        </p:nvSpPr>
        <p:spPr>
          <a:xfrm>
            <a:off x="685800" y="5920917"/>
            <a:ext cx="8052782" cy="553998"/>
          </a:xfrm>
          <a:prstGeom prst="rect">
            <a:avLst/>
          </a:prstGeom>
          <a:noFill/>
        </p:spPr>
        <p:txBody>
          <a:bodyPr wrap="none" rtlCol="0">
            <a:spAutoFit/>
          </a:bodyPr>
          <a:lstStyle/>
          <a:p>
            <a:pPr marL="285750" indent="-285750">
              <a:spcBef>
                <a:spcPts val="0"/>
              </a:spcBef>
              <a:buFont typeface="Wingdings" panose="05000000000000000000" pitchFamily="2" charset="2"/>
              <a:buChar char="Ø"/>
            </a:pPr>
            <a:r>
              <a:rPr lang="en-US" sz="1400" b="0" dirty="0">
                <a:solidFill>
                  <a:schemeClr val="tx1"/>
                </a:solidFill>
              </a:rPr>
              <a:t>With 18-20/0107, we will over time </a:t>
            </a:r>
            <a:r>
              <a:rPr lang="en-US" sz="1400" dirty="0">
                <a:solidFill>
                  <a:schemeClr val="tx1"/>
                </a:solidFill>
              </a:rPr>
              <a:t>ID </a:t>
            </a:r>
            <a:r>
              <a:rPr lang="en-US" sz="1400" b="0" dirty="0">
                <a:solidFill>
                  <a:schemeClr val="tx1"/>
                </a:solidFill>
              </a:rPr>
              <a:t>the Agenda Items of interest to IEEE 802,  to form viewpoints.     </a:t>
            </a:r>
          </a:p>
          <a:p>
            <a:pPr marL="285750" indent="-285750">
              <a:spcBef>
                <a:spcPts val="0"/>
              </a:spcBef>
              <a:buFont typeface="Wingdings" panose="05000000000000000000" pitchFamily="2" charset="2"/>
              <a:buChar char="Ø"/>
            </a:pPr>
            <a:r>
              <a:rPr lang="en-US" sz="1600" dirty="0">
                <a:solidFill>
                  <a:schemeClr val="tx1"/>
                </a:solidFill>
              </a:rPr>
              <a:t>For miscellaneous links for ITU-R , SGs, WPs and calendars, </a:t>
            </a:r>
            <a:r>
              <a:rPr lang="en-US" sz="1600" dirty="0">
                <a:solidFill>
                  <a:schemeClr val="tx1"/>
                </a:solidFill>
                <a:hlinkClick r:id="rId5" action="ppaction://hlinksldjump"/>
              </a:rPr>
              <a:t>see back up slides later</a:t>
            </a:r>
            <a:r>
              <a:rPr lang="en-US" sz="1200" dirty="0">
                <a:solidFill>
                  <a:schemeClr val="tx1"/>
                </a:solidFill>
                <a:hlinkClick r:id="rId5" action="ppaction://hlinksldjump"/>
              </a:rPr>
              <a:t>. </a:t>
            </a:r>
            <a:endParaRPr lang="en-US" sz="300" dirty="0"/>
          </a:p>
        </p:txBody>
      </p:sp>
    </p:spTree>
    <p:extLst>
      <p:ext uri="{BB962C8B-B14F-4D97-AF65-F5344CB8AC3E}">
        <p14:creationId xmlns:p14="http://schemas.microsoft.com/office/powerpoint/2010/main" val="10787814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6 GHz</a:t>
            </a:r>
            <a:endParaRPr lang="en-US" sz="2400" dirty="0"/>
          </a:p>
        </p:txBody>
      </p:sp>
      <p:sp>
        <p:nvSpPr>
          <p:cNvPr id="3" name="Content Placeholder 2"/>
          <p:cNvSpPr>
            <a:spLocks noGrp="1"/>
          </p:cNvSpPr>
          <p:nvPr>
            <p:ph idx="1"/>
          </p:nvPr>
        </p:nvSpPr>
        <p:spPr>
          <a:xfrm>
            <a:off x="698889" y="942973"/>
            <a:ext cx="7987911" cy="5532439"/>
          </a:xfrm>
        </p:spPr>
        <p:txBody>
          <a:bodyPr/>
          <a:lstStyle/>
          <a:p>
            <a:pPr>
              <a:buFont typeface="Arial" panose="020B0604020202020204" pitchFamily="34" charset="0"/>
              <a:buChar char="•"/>
            </a:pPr>
            <a:r>
              <a:rPr lang="en-US" sz="1800" dirty="0"/>
              <a:t>Any news on 1</a:t>
            </a:r>
            <a:r>
              <a:rPr lang="en-US" sz="1800" baseline="30000" dirty="0"/>
              <a:t>st</a:t>
            </a:r>
            <a:r>
              <a:rPr lang="en-US" sz="1800" dirty="0"/>
              <a:t> circuit court of appeals? </a:t>
            </a:r>
          </a:p>
          <a:p>
            <a:pPr lvl="1">
              <a:buFont typeface="Arial" panose="020B0604020202020204" pitchFamily="34" charset="0"/>
              <a:buChar char="•"/>
            </a:pPr>
            <a:r>
              <a:rPr lang="en-US" sz="1400" dirty="0"/>
              <a:t>As reported, they denied motions to the stay and denied motions to expedite, so now there is basically no more clock to get to done.  So now this extends to get it finished to months +.</a:t>
            </a:r>
          </a:p>
          <a:p>
            <a:pPr>
              <a:buFont typeface="Arial" panose="020B0604020202020204" pitchFamily="34" charset="0"/>
              <a:buChar char="•"/>
            </a:pPr>
            <a:endParaRPr lang="en-US" sz="1800" dirty="0"/>
          </a:p>
          <a:p>
            <a:pPr>
              <a:buFont typeface="Arial" panose="020B0604020202020204" pitchFamily="34" charset="0"/>
              <a:buChar char="•"/>
            </a:pPr>
            <a:r>
              <a:rPr lang="en-US" sz="1800" dirty="0"/>
              <a:t>The one - Multi-stake holder group (MSG) to discuss 6 GHz and what happens in the band.  </a:t>
            </a:r>
          </a:p>
          <a:p>
            <a:pPr lvl="1">
              <a:buFont typeface="Arial" panose="020B0604020202020204" pitchFamily="34" charset="0"/>
              <a:buChar char="•"/>
            </a:pPr>
            <a:r>
              <a:rPr lang="en-US" sz="1400" dirty="0"/>
              <a:t>The MSG site is not public but open to any interested party that wants to join in, </a:t>
            </a:r>
            <a:r>
              <a:rPr lang="en-US" sz="1400" i="1" u="sng" dirty="0"/>
              <a:t>you do have to register and apply.</a:t>
            </a:r>
            <a:r>
              <a:rPr lang="en-US" sz="1400" dirty="0"/>
              <a:t>  Was renamed to the “6GHz M.S. Committee”.</a:t>
            </a:r>
          </a:p>
          <a:p>
            <a:pPr lvl="1">
              <a:buFont typeface="Arial" panose="020B0604020202020204" pitchFamily="34" charset="0"/>
              <a:buChar char="•"/>
            </a:pPr>
            <a:r>
              <a:rPr lang="en-US" sz="1400" u="sng" dirty="0">
                <a:solidFill>
                  <a:srgbClr val="0563C1"/>
                </a:solidFill>
                <a:ea typeface="Calibri" panose="020F0502020204030204" pitchFamily="34" charset="0"/>
                <a:hlinkClick r:id="rId3"/>
              </a:rPr>
              <a:t>https://www.wirelessinnovation.org/6ghz-multistakeholder-committee</a:t>
            </a:r>
            <a:r>
              <a:rPr lang="en-US" sz="1400" dirty="0">
                <a:ea typeface="Calibri" panose="020F0502020204030204" pitchFamily="34" charset="0"/>
              </a:rPr>
              <a:t> </a:t>
            </a:r>
          </a:p>
          <a:p>
            <a:pPr lvl="1">
              <a:spcBef>
                <a:spcPts val="0"/>
              </a:spcBef>
              <a:buFont typeface="Arial" panose="020B0604020202020204" pitchFamily="34" charset="0"/>
              <a:buChar char="•"/>
            </a:pPr>
            <a:r>
              <a:rPr lang="en-US" sz="1400" dirty="0"/>
              <a:t>Work streams: </a:t>
            </a:r>
          </a:p>
          <a:p>
            <a:pPr lvl="2">
              <a:spcBef>
                <a:spcPts val="0"/>
              </a:spcBef>
              <a:buFont typeface="Arial" panose="020B0604020202020204" pitchFamily="34" charset="0"/>
              <a:buChar char="•"/>
            </a:pPr>
            <a:r>
              <a:rPr lang="en-US" sz="1400" dirty="0"/>
              <a:t>Work stream 1 - interference protection and resolution (</a:t>
            </a:r>
            <a:r>
              <a:rPr lang="en-US" sz="1400" dirty="0" err="1"/>
              <a:t>CableLabs</a:t>
            </a:r>
            <a:r>
              <a:rPr lang="en-US" sz="1400" dirty="0"/>
              <a:t>, EPRI, Lake </a:t>
            </a:r>
            <a:r>
              <a:rPr lang="en-US" sz="1400" dirty="0" err="1"/>
              <a:t>Cty</a:t>
            </a:r>
            <a:r>
              <a:rPr lang="en-US" sz="1400" dirty="0"/>
              <a:t>, APCO)</a:t>
            </a:r>
          </a:p>
          <a:p>
            <a:pPr lvl="2">
              <a:spcBef>
                <a:spcPts val="0"/>
              </a:spcBef>
              <a:buFont typeface="Arial" panose="020B0604020202020204" pitchFamily="34" charset="0"/>
              <a:buChar char="•"/>
            </a:pPr>
            <a:r>
              <a:rPr lang="en-US" sz="1400" dirty="0"/>
              <a:t>Work stream 2 - correct incumbent data (ULS) (</a:t>
            </a:r>
            <a:r>
              <a:rPr lang="en-US" sz="1400" dirty="0" err="1"/>
              <a:t>Comsearch</a:t>
            </a:r>
            <a:r>
              <a:rPr lang="en-US" sz="1400" dirty="0"/>
              <a:t>, APCO) </a:t>
            </a:r>
          </a:p>
          <a:p>
            <a:pPr lvl="2">
              <a:spcBef>
                <a:spcPts val="0"/>
              </a:spcBef>
              <a:buFont typeface="Arial" panose="020B0604020202020204" pitchFamily="34" charset="0"/>
              <a:buChar char="•"/>
            </a:pPr>
            <a:r>
              <a:rPr lang="en-US" sz="1400" dirty="0"/>
              <a:t>Work stream 3 - AFC and how it provides protection, etc. (Charter, Google, UTC)</a:t>
            </a:r>
          </a:p>
          <a:p>
            <a:pPr>
              <a:spcBef>
                <a:spcPts val="0"/>
              </a:spcBef>
              <a:buFont typeface="Arial" panose="020B0604020202020204" pitchFamily="34" charset="0"/>
              <a:buChar char="•"/>
            </a:pPr>
            <a:r>
              <a:rPr lang="en-US" sz="1800" dirty="0"/>
              <a:t>Next MSG meeting – 30Oct20		</a:t>
            </a:r>
            <a:r>
              <a:rPr lang="en-US" sz="1800" b="0" dirty="0">
                <a:sym typeface="Wingdings" panose="05000000000000000000" pitchFamily="2" charset="2"/>
              </a:rPr>
              <a:t> tomorrow</a:t>
            </a:r>
            <a:r>
              <a:rPr lang="en-US" sz="1800" b="0" dirty="0"/>
              <a:t>	</a:t>
            </a:r>
            <a:r>
              <a:rPr lang="en-US" sz="1800" dirty="0"/>
              <a:t>	</a:t>
            </a:r>
          </a:p>
          <a:p>
            <a:pPr lvl="1">
              <a:spcBef>
                <a:spcPts val="0"/>
              </a:spcBef>
              <a:buFont typeface="Arial" panose="020B0604020202020204" pitchFamily="34" charset="0"/>
              <a:buChar char="•"/>
            </a:pPr>
            <a:r>
              <a:rPr lang="en-US" sz="1600" dirty="0"/>
              <a:t>Overall </a:t>
            </a:r>
            <a:r>
              <a:rPr lang="en-US" sz="1600" b="0" dirty="0"/>
              <a:t>Co-chairs:  NPSTC(APCO), UTC, WFA, WISPA</a:t>
            </a:r>
          </a:p>
          <a:p>
            <a:pPr lvl="1">
              <a:spcBef>
                <a:spcPts val="0"/>
              </a:spcBef>
              <a:buFont typeface="Arial" panose="020B0604020202020204" pitchFamily="34" charset="0"/>
              <a:buChar char="•"/>
            </a:pPr>
            <a:r>
              <a:rPr lang="en-US" sz="1600" dirty="0">
                <a:effectLst/>
                <a:ea typeface="SimSun" panose="02010600030101010101" pitchFamily="2" charset="-122"/>
              </a:rPr>
              <a:t>4</a:t>
            </a:r>
            <a:r>
              <a:rPr lang="en-US" sz="1600" baseline="30000" dirty="0">
                <a:effectLst/>
                <a:ea typeface="SimSun" panose="02010600030101010101" pitchFamily="2" charset="-122"/>
              </a:rPr>
              <a:t>th</a:t>
            </a:r>
            <a:r>
              <a:rPr lang="en-US" sz="1600" dirty="0">
                <a:effectLst/>
                <a:ea typeface="SimSun" panose="02010600030101010101" pitchFamily="2" charset="-122"/>
              </a:rPr>
              <a:t> work stream will be reviewed by the co-chairs</a:t>
            </a:r>
          </a:p>
          <a:p>
            <a:pPr lvl="1">
              <a:spcBef>
                <a:spcPts val="0"/>
              </a:spcBef>
              <a:buFont typeface="Arial" panose="020B0604020202020204" pitchFamily="34" charset="0"/>
              <a:buChar char="•"/>
            </a:pPr>
            <a:r>
              <a:rPr lang="en-US" sz="1600" dirty="0"/>
              <a:t> </a:t>
            </a:r>
            <a:endParaRPr lang="en-US" sz="1600" b="0" dirty="0"/>
          </a:p>
          <a:p>
            <a:pPr marL="0" indent="0">
              <a:spcBef>
                <a:spcPts val="0"/>
              </a:spcBef>
            </a:pPr>
            <a:endParaRPr lang="en-US" sz="1800" b="0" dirty="0"/>
          </a:p>
          <a:p>
            <a:pPr marL="0" indent="0">
              <a:spcBef>
                <a:spcPts val="0"/>
              </a:spcBef>
            </a:pPr>
            <a:endParaRPr lang="en-US" sz="2000" dirty="0"/>
          </a:p>
          <a:p>
            <a:pPr marL="457200" lvl="1" indent="0"/>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29Oct20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200702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altLang="en-US" sz="2400" dirty="0"/>
              <a:t>General Discussion Items - fyi</a:t>
            </a:r>
            <a:endParaRPr lang="en-US" sz="2400" dirty="0"/>
          </a:p>
        </p:txBody>
      </p:sp>
      <p:sp>
        <p:nvSpPr>
          <p:cNvPr id="3" name="Content Placeholder 2"/>
          <p:cNvSpPr>
            <a:spLocks noGrp="1"/>
          </p:cNvSpPr>
          <p:nvPr>
            <p:ph idx="1"/>
          </p:nvPr>
        </p:nvSpPr>
        <p:spPr>
          <a:xfrm>
            <a:off x="700548" y="1030458"/>
            <a:ext cx="8153400" cy="5477022"/>
          </a:xfrm>
        </p:spPr>
        <p:txBody>
          <a:bodyPr/>
          <a:lstStyle/>
          <a:p>
            <a:pPr marL="285750" marR="0" indent="-285750">
              <a:spcBef>
                <a:spcPts val="0"/>
              </a:spcBef>
              <a:spcAft>
                <a:spcPts val="0"/>
              </a:spcAft>
              <a:buFont typeface="Arial" panose="020B0604020202020204" pitchFamily="34" charset="0"/>
              <a:buChar char="•"/>
            </a:pPr>
            <a:endParaRPr lang="en-US" sz="1800" b="1" dirty="0">
              <a:solidFill>
                <a:srgbClr val="333333"/>
              </a:solidFill>
              <a:effectLst/>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800" b="1" dirty="0">
                <a:solidFill>
                  <a:srgbClr val="333333"/>
                </a:solidFill>
                <a:effectLst/>
                <a:ea typeface="Times New Roman" panose="02020603050405020304" pitchFamily="18" charset="0"/>
              </a:rPr>
              <a:t>FCC NPRM on 5.9GHz ex </a:t>
            </a:r>
            <a:r>
              <a:rPr lang="en-US" sz="1800" b="1" dirty="0" err="1">
                <a:solidFill>
                  <a:srgbClr val="333333"/>
                </a:solidFill>
                <a:effectLst/>
                <a:ea typeface="Times New Roman" panose="02020603050405020304" pitchFamily="18" charset="0"/>
              </a:rPr>
              <a:t>parte</a:t>
            </a:r>
            <a:r>
              <a:rPr lang="en-US" sz="1800" b="1" dirty="0">
                <a:solidFill>
                  <a:srgbClr val="333333"/>
                </a:solidFill>
                <a:effectLst/>
                <a:ea typeface="Times New Roman" panose="02020603050405020304" pitchFamily="18" charset="0"/>
              </a:rPr>
              <a:t> has been approved by the LMCS(EC) and if not uploaded already will be quick.</a:t>
            </a:r>
          </a:p>
          <a:p>
            <a:pPr marL="685800" lvl="1">
              <a:spcBef>
                <a:spcPts val="0"/>
              </a:spcBef>
              <a:spcAft>
                <a:spcPts val="0"/>
              </a:spcAft>
              <a:buFont typeface="Arial" panose="020B0604020202020204" pitchFamily="34" charset="0"/>
              <a:buChar char="•"/>
            </a:pPr>
            <a:r>
              <a:rPr lang="en-US" sz="1600" b="1" dirty="0">
                <a:solidFill>
                  <a:srgbClr val="333333"/>
                </a:solidFill>
                <a:ea typeface="Times New Roman" panose="02020603050405020304" pitchFamily="18" charset="0"/>
              </a:rPr>
              <a:t>Note the draft R&amp;O did come out yesterday (28Oct20) as predicted.</a:t>
            </a:r>
          </a:p>
          <a:p>
            <a:pPr marL="685800" lvl="1">
              <a:spcBef>
                <a:spcPts val="0"/>
              </a:spcBef>
              <a:spcAft>
                <a:spcPts val="0"/>
              </a:spcAft>
              <a:buFont typeface="Arial" panose="020B0604020202020204" pitchFamily="34" charset="0"/>
              <a:buChar char="•"/>
            </a:pPr>
            <a:r>
              <a:rPr lang="en-US" sz="1600" b="1" dirty="0">
                <a:solidFill>
                  <a:srgbClr val="333333"/>
                </a:solidFill>
                <a:ea typeface="Times New Roman" panose="02020603050405020304" pitchFamily="18" charset="0"/>
              </a:rPr>
              <a:t>Proceeding: </a:t>
            </a:r>
          </a:p>
          <a:p>
            <a:pPr marL="685800" lvl="1">
              <a:spcBef>
                <a:spcPts val="0"/>
              </a:spcBef>
              <a:spcAft>
                <a:spcPts val="0"/>
              </a:spcAft>
              <a:buFont typeface="Arial" panose="020B0604020202020204" pitchFamily="34" charset="0"/>
              <a:buChar char="•"/>
            </a:pPr>
            <a:r>
              <a:rPr lang="en-US" sz="1600" u="sng" dirty="0">
                <a:solidFill>
                  <a:srgbClr val="0563C1"/>
                </a:solidFill>
                <a:effectLst/>
                <a:ea typeface="Calibri" panose="020F0502020204030204" pitchFamily="34" charset="0"/>
                <a:hlinkClick r:id="rId3"/>
              </a:rPr>
              <a:t>https://www.fcc.gov/ecfs/search/filings?proceedings_name=19-138&amp;sort=date_disseminated,DESC</a:t>
            </a:r>
            <a:r>
              <a:rPr lang="en-US" sz="1600" dirty="0">
                <a:effectLst/>
                <a:ea typeface="Calibri" panose="020F0502020204030204" pitchFamily="34" charset="0"/>
              </a:rPr>
              <a:t>   </a:t>
            </a:r>
          </a:p>
          <a:p>
            <a:pPr marL="466725" lvl="1">
              <a:spcBef>
                <a:spcPts val="0"/>
              </a:spcBef>
              <a:spcAft>
                <a:spcPts val="0"/>
              </a:spcAft>
              <a:buFont typeface="Arial" panose="020B0604020202020204" pitchFamily="34" charset="0"/>
              <a:buChar char="•"/>
            </a:pPr>
            <a:r>
              <a:rPr lang="en-US" sz="1600" b="0" dirty="0">
                <a:solidFill>
                  <a:srgbClr val="191919"/>
                </a:solidFill>
                <a:effectLst/>
                <a:ea typeface="Times New Roman" panose="02020603050405020304" pitchFamily="18" charset="0"/>
              </a:rPr>
              <a:t>November Agenda Item: </a:t>
            </a:r>
          </a:p>
          <a:p>
            <a:pPr marL="866775" lvl="2">
              <a:spcBef>
                <a:spcPts val="0"/>
              </a:spcBef>
              <a:spcAft>
                <a:spcPts val="0"/>
              </a:spcAft>
              <a:buFont typeface="Arial" panose="020B0604020202020204" pitchFamily="34" charset="0"/>
              <a:buChar char="•"/>
            </a:pPr>
            <a:r>
              <a:rPr lang="en-US" sz="1600" b="0" dirty="0">
                <a:solidFill>
                  <a:srgbClr val="191919"/>
                </a:solidFill>
                <a:effectLst/>
                <a:ea typeface="Times New Roman" panose="02020603050405020304" pitchFamily="18" charset="0"/>
                <a:hlinkClick r:id="rId4"/>
              </a:rPr>
              <a:t>https://www.fcc.gov/document/modernizing-59-ghz-band-wi-fi-and-automotive-safety</a:t>
            </a:r>
            <a:r>
              <a:rPr lang="en-US" sz="1600" dirty="0">
                <a:solidFill>
                  <a:srgbClr val="191919"/>
                </a:solidFill>
                <a:ea typeface="Times New Roman" panose="02020603050405020304" pitchFamily="18" charset="0"/>
              </a:rPr>
              <a:t> </a:t>
            </a:r>
            <a:r>
              <a:rPr lang="en-US" sz="1600" b="0" dirty="0">
                <a:solidFill>
                  <a:srgbClr val="191919"/>
                </a:solidFill>
                <a:effectLst/>
                <a:ea typeface="Times New Roman" panose="02020603050405020304" pitchFamily="18" charset="0"/>
              </a:rPr>
              <a:t> </a:t>
            </a:r>
            <a:endParaRPr lang="en-US" sz="1000" b="0" dirty="0">
              <a:solidFill>
                <a:srgbClr val="191919"/>
              </a:solidFill>
              <a:effectLst/>
              <a:ea typeface="Times New Roman" panose="02020603050405020304" pitchFamily="18" charset="0"/>
            </a:endParaRPr>
          </a:p>
          <a:p>
            <a:pPr marL="466725" lvl="1">
              <a:spcBef>
                <a:spcPts val="0"/>
              </a:spcBef>
              <a:spcAft>
                <a:spcPts val="0"/>
              </a:spcAft>
              <a:buFont typeface="Arial" panose="020B0604020202020204" pitchFamily="34" charset="0"/>
              <a:buChar char="•"/>
            </a:pPr>
            <a:r>
              <a:rPr lang="en-US" sz="1600" b="0" dirty="0">
                <a:solidFill>
                  <a:srgbClr val="191919"/>
                </a:solidFill>
                <a:ea typeface="Times New Roman" panose="02020603050405020304" pitchFamily="18" charset="0"/>
              </a:rPr>
              <a:t>The Draft R&amp;O: </a:t>
            </a:r>
          </a:p>
          <a:p>
            <a:pPr marL="866775" lvl="2">
              <a:spcBef>
                <a:spcPts val="0"/>
              </a:spcBef>
              <a:spcAft>
                <a:spcPts val="0"/>
              </a:spcAft>
              <a:buFont typeface="Arial" panose="020B0604020202020204" pitchFamily="34" charset="0"/>
              <a:buChar char="•"/>
            </a:pPr>
            <a:r>
              <a:rPr lang="en-US" sz="1400" b="0" dirty="0">
                <a:solidFill>
                  <a:srgbClr val="191919"/>
                </a:solidFill>
                <a:ea typeface="Times New Roman" panose="02020603050405020304" pitchFamily="18" charset="0"/>
                <a:hlinkClick r:id="rId5"/>
              </a:rPr>
              <a:t>https://mentor.ieee.org/802.18/dcn/20/18-20-0144-00-0000-fcc-r-o-draft-revisiting-use-of-the-5-850-5-925-ghz-band.docx</a:t>
            </a:r>
            <a:r>
              <a:rPr lang="en-US" sz="1400" b="0" dirty="0">
                <a:solidFill>
                  <a:srgbClr val="191919"/>
                </a:solidFill>
                <a:ea typeface="Times New Roman" panose="02020603050405020304" pitchFamily="18" charset="0"/>
              </a:rPr>
              <a:t> </a:t>
            </a:r>
            <a:endParaRPr lang="en-US" sz="1400" b="0" dirty="0">
              <a:solidFill>
                <a:srgbClr val="191919"/>
              </a:solidFill>
              <a:effectLst/>
              <a:ea typeface="Times New Roman" panose="02020603050405020304" pitchFamily="18" charset="0"/>
            </a:endParaRPr>
          </a:p>
          <a:p>
            <a:pPr marL="66675" marR="0">
              <a:spcBef>
                <a:spcPts val="0"/>
              </a:spcBef>
              <a:spcAft>
                <a:spcPts val="0"/>
              </a:spcAft>
              <a:buFont typeface="Arial" panose="020B0604020202020204" pitchFamily="34" charset="0"/>
              <a:buChar char="•"/>
            </a:pPr>
            <a:endParaRPr lang="en-US" sz="1600" b="0" dirty="0">
              <a:solidFill>
                <a:srgbClr val="191919"/>
              </a:solidFill>
              <a:ea typeface="Times New Roman" panose="02020603050405020304" pitchFamily="18" charset="0"/>
            </a:endParaRPr>
          </a:p>
          <a:p>
            <a:pPr marL="66675" marR="0">
              <a:spcBef>
                <a:spcPts val="0"/>
              </a:spcBef>
              <a:spcAft>
                <a:spcPts val="0"/>
              </a:spcAft>
              <a:buFont typeface="Arial" panose="020B0604020202020204" pitchFamily="34" charset="0"/>
              <a:buChar char="•"/>
            </a:pPr>
            <a:endParaRPr lang="en-US" sz="1600" b="0" dirty="0">
              <a:solidFill>
                <a:srgbClr val="191919"/>
              </a:solidFill>
              <a:effectLst/>
              <a:ea typeface="Times New Roman" panose="02020603050405020304" pitchFamily="18" charset="0"/>
            </a:endParaRPr>
          </a:p>
          <a:p>
            <a:pPr marL="66675" marR="0">
              <a:spcBef>
                <a:spcPts val="0"/>
              </a:spcBef>
              <a:spcAft>
                <a:spcPts val="0"/>
              </a:spcAft>
              <a:buFont typeface="Arial" panose="020B0604020202020204" pitchFamily="34" charset="0"/>
              <a:buChar char="•"/>
            </a:pPr>
            <a:endParaRPr lang="en-US" sz="1600" b="0" dirty="0">
              <a:solidFill>
                <a:srgbClr val="191919"/>
              </a:solidFill>
              <a:ea typeface="Times New Roman" panose="02020603050405020304" pitchFamily="18" charset="0"/>
            </a:endParaRPr>
          </a:p>
          <a:p>
            <a:pPr marL="66675" marR="0">
              <a:spcBef>
                <a:spcPts val="0"/>
              </a:spcBef>
              <a:spcAft>
                <a:spcPts val="0"/>
              </a:spcAft>
              <a:buFont typeface="Arial" panose="020B0604020202020204" pitchFamily="34" charset="0"/>
              <a:buChar char="•"/>
            </a:pPr>
            <a:endParaRPr lang="en-US" sz="1600" b="0" dirty="0">
              <a:solidFill>
                <a:srgbClr val="191919"/>
              </a:solidFill>
              <a:effectLst/>
              <a:ea typeface="Times New Roman" panose="02020603050405020304" pitchFamily="18" charset="0"/>
            </a:endParaRPr>
          </a:p>
          <a:p>
            <a:pPr marL="66675" marR="0">
              <a:spcBef>
                <a:spcPts val="0"/>
              </a:spcBef>
              <a:spcAft>
                <a:spcPts val="0"/>
              </a:spcAft>
              <a:buFont typeface="Arial" panose="020B0604020202020204" pitchFamily="34" charset="0"/>
              <a:buChar char="•"/>
            </a:pPr>
            <a:r>
              <a:rPr lang="en-US" sz="1800" b="0" dirty="0">
                <a:solidFill>
                  <a:srgbClr val="191919"/>
                </a:solidFill>
                <a:effectLst/>
                <a:ea typeface="Times New Roman" panose="02020603050405020304" pitchFamily="18" charset="0"/>
              </a:rPr>
              <a:t>FCC - Notice </a:t>
            </a:r>
            <a:r>
              <a:rPr lang="en-US" sz="1800" b="0" dirty="0">
                <a:solidFill>
                  <a:srgbClr val="333333"/>
                </a:solidFill>
                <a:effectLst/>
                <a:ea typeface="Times New Roman" panose="02020603050405020304" pitchFamily="18" charset="0"/>
              </a:rPr>
              <a:t>Termination of Dormant Proceedings </a:t>
            </a:r>
            <a:r>
              <a:rPr lang="en-US" sz="1800" b="0" dirty="0">
                <a:effectLst/>
                <a:ea typeface="Times New Roman" panose="02020603050405020304" pitchFamily="18" charset="0"/>
                <a:cs typeface="Calibri" panose="020F0502020204030204" pitchFamily="34" charset="0"/>
              </a:rPr>
              <a:t>FR Document:</a:t>
            </a:r>
            <a:r>
              <a:rPr lang="en-US" sz="1800" b="0" dirty="0">
                <a:solidFill>
                  <a:srgbClr val="000000"/>
                </a:solidFill>
                <a:effectLst/>
                <a:ea typeface="Times New Roman" panose="02020603050405020304" pitchFamily="18" charset="0"/>
              </a:rPr>
              <a:t> </a:t>
            </a:r>
            <a:r>
              <a:rPr lang="en-US" sz="1800" b="0" u="sng" dirty="0">
                <a:solidFill>
                  <a:srgbClr val="3071A9"/>
                </a:solidFill>
                <a:effectLst/>
                <a:ea typeface="Times New Roman" panose="02020603050405020304" pitchFamily="18" charset="0"/>
                <a:hlinkClick r:id="rId6"/>
              </a:rPr>
              <a:t>2020-23680</a:t>
            </a:r>
            <a:r>
              <a:rPr lang="en-US" sz="1800" b="0" dirty="0">
                <a:solidFill>
                  <a:srgbClr val="000000"/>
                </a:solidFill>
                <a:effectLst/>
                <a:ea typeface="Times New Roman" panose="02020603050405020304" pitchFamily="18" charset="0"/>
              </a:rPr>
              <a:t> </a:t>
            </a:r>
            <a:r>
              <a:rPr lang="en-US" sz="1800" b="0" dirty="0">
                <a:solidFill>
                  <a:srgbClr val="000000"/>
                </a:solidFill>
                <a:effectLst/>
                <a:ea typeface="Times New Roman" panose="02020603050405020304" pitchFamily="18" charset="0"/>
                <a:cs typeface="Calibri" panose="020F0502020204030204" pitchFamily="34" charset="0"/>
              </a:rPr>
              <a:t>Citation:</a:t>
            </a:r>
            <a:r>
              <a:rPr lang="en-US" sz="1800" b="0" dirty="0">
                <a:solidFill>
                  <a:srgbClr val="000000"/>
                </a:solidFill>
                <a:effectLst/>
                <a:ea typeface="Times New Roman" panose="02020603050405020304" pitchFamily="18" charset="0"/>
              </a:rPr>
              <a:t> 85 FR 68067  </a:t>
            </a:r>
            <a:r>
              <a:rPr lang="en-US" sz="1800" b="0" u="sng" dirty="0">
                <a:solidFill>
                  <a:srgbClr val="3071A9"/>
                </a:solidFill>
                <a:effectLst/>
                <a:ea typeface="Times New Roman" panose="02020603050405020304" pitchFamily="18" charset="0"/>
                <a:cs typeface="Calibri" panose="020F0502020204030204" pitchFamily="34" charset="0"/>
                <a:hlinkClick r:id="rId7"/>
              </a:rPr>
              <a:t>PDF</a:t>
            </a:r>
            <a:r>
              <a:rPr lang="en-US" sz="1800" b="0" dirty="0">
                <a:solidFill>
                  <a:srgbClr val="000000"/>
                </a:solidFill>
                <a:effectLst/>
                <a:ea typeface="Times New Roman" panose="02020603050405020304" pitchFamily="18" charset="0"/>
                <a:cs typeface="Calibri" panose="020F0502020204030204" pitchFamily="34" charset="0"/>
              </a:rPr>
              <a:t> </a:t>
            </a:r>
            <a:r>
              <a:rPr lang="en-US" sz="1800" b="0" dirty="0">
                <a:solidFill>
                  <a:srgbClr val="000000"/>
                </a:solidFill>
                <a:effectLst/>
                <a:ea typeface="Times New Roman" panose="02020603050405020304" pitchFamily="18" charset="0"/>
              </a:rPr>
              <a:t>Page 68067 </a:t>
            </a:r>
            <a:r>
              <a:rPr lang="en-US" sz="1800" b="0" i="1" dirty="0">
                <a:solidFill>
                  <a:srgbClr val="000000"/>
                </a:solidFill>
                <a:effectLst/>
                <a:ea typeface="Times New Roman" panose="02020603050405020304" pitchFamily="18" charset="0"/>
                <a:cs typeface="Calibri" panose="020F0502020204030204" pitchFamily="34" charset="0"/>
              </a:rPr>
              <a:t>(1 page) </a:t>
            </a:r>
            <a:r>
              <a:rPr lang="en-US" sz="1800" b="0" u="sng" dirty="0">
                <a:solidFill>
                  <a:srgbClr val="3071A9"/>
                </a:solidFill>
                <a:effectLst/>
                <a:ea typeface="Times New Roman" panose="02020603050405020304" pitchFamily="18" charset="0"/>
                <a:cs typeface="Calibri" panose="020F0502020204030204" pitchFamily="34" charset="0"/>
                <a:hlinkClick r:id="rId8"/>
              </a:rPr>
              <a:t>Permalink</a:t>
            </a:r>
            <a:r>
              <a:rPr lang="en-US" sz="1800" b="0" dirty="0">
                <a:solidFill>
                  <a:srgbClr val="000000"/>
                </a:solidFill>
                <a:effectLst/>
                <a:ea typeface="Times New Roman" panose="02020603050405020304" pitchFamily="18" charset="0"/>
                <a:cs typeface="Calibri" panose="020F0502020204030204" pitchFamily="34" charset="0"/>
              </a:rPr>
              <a:t> </a:t>
            </a:r>
            <a:endParaRPr lang="en-US" sz="1800" b="0" dirty="0">
              <a:ea typeface="Times New Roman" panose="02020603050405020304" pitchFamily="18" charset="0"/>
            </a:endParaRPr>
          </a:p>
          <a:p>
            <a:pPr marL="466725" lvl="1">
              <a:spcBef>
                <a:spcPts val="0"/>
              </a:spcBef>
              <a:spcAft>
                <a:spcPts val="0"/>
              </a:spcAft>
              <a:buFont typeface="Arial" panose="020B0604020202020204" pitchFamily="34" charset="0"/>
              <a:buChar char="•"/>
            </a:pPr>
            <a:r>
              <a:rPr lang="en-US" sz="1600" b="0" dirty="0">
                <a:solidFill>
                  <a:srgbClr val="000000"/>
                </a:solidFill>
                <a:effectLst/>
                <a:ea typeface="Times New Roman" panose="02020603050405020304" pitchFamily="18" charset="0"/>
                <a:cs typeface="Calibri" panose="020F0502020204030204" pitchFamily="34" charset="0"/>
              </a:rPr>
              <a:t>Abstract:</a:t>
            </a:r>
            <a:r>
              <a:rPr lang="en-US" sz="1600" b="0" dirty="0">
                <a:solidFill>
                  <a:srgbClr val="000000"/>
                </a:solidFill>
                <a:effectLst/>
                <a:ea typeface="Times New Roman" panose="02020603050405020304" pitchFamily="18" charset="0"/>
              </a:rPr>
              <a:t> In this document, the Consumer and Governmental Affairs Bureau announces the availability of the FCC order terminating, as dormant, certain docketed Commission proceedings.   </a:t>
            </a:r>
            <a:r>
              <a:rPr lang="en-US" sz="1600" dirty="0">
                <a:ea typeface="Times New Roman" panose="02020603050405020304" pitchFamily="18" charset="0"/>
              </a:rPr>
              <a:t>(~</a:t>
            </a:r>
            <a:r>
              <a:rPr lang="en-US" sz="1600" b="0" dirty="0">
                <a:solidFill>
                  <a:srgbClr val="000000"/>
                </a:solidFill>
                <a:effectLst/>
                <a:ea typeface="Times New Roman" panose="02020603050405020304" pitchFamily="18" charset="0"/>
              </a:rPr>
              <a:t>655 dockets on the list) </a:t>
            </a:r>
            <a:endParaRPr lang="en-US" sz="1600" b="0" dirty="0">
              <a:effectLst/>
              <a:ea typeface="Calibri" panose="020F0502020204030204" pitchFamily="34" charset="0"/>
            </a:endParaRPr>
          </a:p>
          <a:p>
            <a:pPr marL="285750" marR="0" indent="-285750">
              <a:spcBef>
                <a:spcPts val="0"/>
              </a:spcBef>
              <a:spcAft>
                <a:spcPts val="0"/>
              </a:spcAft>
              <a:buFont typeface="Arial" panose="020B0604020202020204" pitchFamily="34" charset="0"/>
              <a:buChar char="•"/>
            </a:pPr>
            <a:endParaRPr lang="en-US" sz="18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29Oct20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528931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3798739"/>
          </a:xfrm>
        </p:spPr>
        <p:txBody>
          <a:bodyPr/>
          <a:lstStyle/>
          <a:p>
            <a:pPr marL="285750" indent="-285750">
              <a:buClr>
                <a:srgbClr val="00B0F0"/>
              </a:buClr>
              <a:buFont typeface="Wingdings" panose="05000000000000000000" pitchFamily="2" charset="2"/>
              <a:buChar char="q"/>
            </a:pPr>
            <a:r>
              <a:rPr lang="en-US" sz="1800" b="0" dirty="0">
                <a:solidFill>
                  <a:srgbClr val="00B0F0"/>
                </a:solidFill>
              </a:rPr>
              <a:t>Chair – finalize ITU-R contributions and be sure ITU-R liaison has them. </a:t>
            </a:r>
          </a:p>
          <a:p>
            <a:pPr marL="285750" indent="-285750">
              <a:buClr>
                <a:srgbClr val="00B0F0"/>
              </a:buClr>
              <a:buFont typeface="Wingdings" panose="05000000000000000000" pitchFamily="2" charset="2"/>
              <a:buChar char="q"/>
            </a:pPr>
            <a:r>
              <a:rPr lang="en-US" sz="1800" b="0" dirty="0">
                <a:solidFill>
                  <a:srgbClr val="00B0F0"/>
                </a:solidFill>
              </a:rPr>
              <a:t> Chair – upload FCC 5.8GHz ex </a:t>
            </a:r>
            <a:r>
              <a:rPr lang="en-US" sz="1800" b="0" dirty="0" err="1">
                <a:solidFill>
                  <a:srgbClr val="00B0F0"/>
                </a:solidFill>
              </a:rPr>
              <a:t>parte</a:t>
            </a:r>
            <a:r>
              <a:rPr lang="en-US" sz="1800" b="0" dirty="0">
                <a:solidFill>
                  <a:srgbClr val="00B0F0"/>
                </a:solidFill>
              </a:rPr>
              <a:t> if approved and not done yet. </a:t>
            </a:r>
          </a:p>
          <a:p>
            <a:pPr marL="285750" indent="-285750">
              <a:buClr>
                <a:srgbClr val="00B0F0"/>
              </a:buClr>
              <a:buFont typeface="Wingdings" panose="05000000000000000000" pitchFamily="2" charset="2"/>
              <a:buChar char="q"/>
            </a:pPr>
            <a:r>
              <a:rPr lang="en-US" sz="1800" b="0" dirty="0">
                <a:solidFill>
                  <a:srgbClr val="00B0F0"/>
                </a:solidFill>
              </a:rPr>
              <a:t>All – consider and pass along some basic text for the start of a contribution to APG for their WRC-23 prep on the 6GHz band from our viewpoint to be considered. </a:t>
            </a:r>
          </a:p>
          <a:p>
            <a:pPr marL="285750" indent="-285750">
              <a:buClr>
                <a:srgbClr val="00B0F0"/>
              </a:buClr>
              <a:buFont typeface="Wingdings" panose="05000000000000000000" pitchFamily="2" charset="2"/>
              <a:buChar char="q"/>
            </a:pPr>
            <a:endParaRPr lang="en-US" sz="1800" b="0" dirty="0">
              <a:solidFill>
                <a:srgbClr val="00B0F0"/>
              </a:solidFill>
            </a:endParaRPr>
          </a:p>
          <a:p>
            <a:pPr marL="285750" indent="-285750">
              <a:buFont typeface="Wingdings" panose="05000000000000000000" pitchFamily="2" charset="2"/>
              <a:buChar char="q"/>
            </a:pPr>
            <a:endParaRPr 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29Oct20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698889" y="4690309"/>
            <a:ext cx="7220438" cy="1785104"/>
          </a:xfrm>
          <a:prstGeom prst="rect">
            <a:avLst/>
          </a:prstGeom>
          <a:noFill/>
        </p:spPr>
        <p:txBody>
          <a:bodyPr wrap="none" rtlCol="0">
            <a:spAutoFit/>
          </a:bodyPr>
          <a:lstStyle/>
          <a:p>
            <a:pPr>
              <a:spcBef>
                <a:spcPts val="0"/>
              </a:spcBef>
              <a:buFont typeface="Arial" panose="020B0604020202020204" pitchFamily="34" charset="0"/>
              <a:buChar char="•"/>
            </a:pPr>
            <a:r>
              <a:rPr lang="en-US" sz="1400" b="0" dirty="0">
                <a:solidFill>
                  <a:schemeClr val="tx1"/>
                </a:solidFill>
              </a:rPr>
              <a:t>Monitor:  </a:t>
            </a:r>
          </a:p>
          <a:p>
            <a:pPr lvl="1">
              <a:spcBef>
                <a:spcPts val="0"/>
              </a:spcBef>
              <a:buFont typeface="Arial" panose="020B0604020202020204" pitchFamily="34" charset="0"/>
              <a:buChar char="•"/>
            </a:pPr>
            <a:r>
              <a:rPr lang="en-US" sz="1200" b="0" dirty="0">
                <a:solidFill>
                  <a:schemeClr val="tx1"/>
                </a:solidFill>
              </a:rPr>
              <a:t>WPT use of license-exempt bands and UWB in cell phones</a:t>
            </a:r>
          </a:p>
          <a:p>
            <a:pPr lvl="1">
              <a:spcBef>
                <a:spcPts val="0"/>
              </a:spcBef>
              <a:buFont typeface="Arial" panose="020B0604020202020204" pitchFamily="34" charset="0"/>
              <a:buChar char="•"/>
            </a:pPr>
            <a:r>
              <a:rPr lang="en-US" sz="1200" b="0" dirty="0">
                <a:solidFill>
                  <a:schemeClr val="tx1"/>
                </a:solidFill>
              </a:rPr>
              <a:t>Digital Divide, how can we help? </a:t>
            </a:r>
          </a:p>
          <a:p>
            <a:pPr>
              <a:spcBef>
                <a:spcPts val="0"/>
              </a:spcBef>
              <a:buFont typeface="Arial" panose="020B0604020202020204" pitchFamily="34" charset="0"/>
              <a:buChar char="•"/>
            </a:pPr>
            <a:r>
              <a:rPr lang="en-US" sz="1400" b="0" dirty="0">
                <a:solidFill>
                  <a:schemeClr val="tx1"/>
                </a:solidFill>
              </a:rPr>
              <a:t>General Info:  </a:t>
            </a:r>
          </a:p>
          <a:p>
            <a:pPr lvl="1">
              <a:spcBef>
                <a:spcPts val="0"/>
              </a:spcBef>
              <a:buFont typeface="Arial" panose="020B0604020202020204" pitchFamily="34" charset="0"/>
              <a:buChar char="•"/>
            </a:pPr>
            <a:r>
              <a:rPr lang="en-US" sz="1200" dirty="0">
                <a:solidFill>
                  <a:schemeClr val="tx1"/>
                </a:solidFill>
              </a:rPr>
              <a:t>Latest Cisco Annual Internet Report, 	</a:t>
            </a:r>
          </a:p>
          <a:p>
            <a:pPr marL="914400" lvl="2" indent="0">
              <a:spcBef>
                <a:spcPts val="0"/>
              </a:spcBef>
            </a:pPr>
            <a:r>
              <a:rPr lang="en-US" sz="1100" dirty="0">
                <a:hlinkClick r:id="rId2"/>
              </a:rPr>
              <a:t>https://www.cisco.com/c/en/us/solutions/executive-perspectives/annual-internet-report/air-highlights.html</a:t>
            </a:r>
            <a:endParaRPr lang="en-US" sz="1100" dirty="0"/>
          </a:p>
          <a:p>
            <a:pPr lvl="1">
              <a:spcBef>
                <a:spcPts val="0"/>
              </a:spcBef>
              <a:buFont typeface="Arial" panose="020B0604020202020204" pitchFamily="34" charset="0"/>
              <a:buChar char="•"/>
            </a:pPr>
            <a:r>
              <a:rPr lang="en-US" sz="1200" dirty="0">
                <a:solidFill>
                  <a:schemeClr val="tx1"/>
                </a:solidFill>
              </a:rPr>
              <a:t>Latest World Economic Outlook</a:t>
            </a:r>
            <a:r>
              <a:rPr lang="en-US" sz="1200" b="1" dirty="0">
                <a:solidFill>
                  <a:schemeClr val="tx1"/>
                </a:solidFill>
              </a:rPr>
              <a:t>.  </a:t>
            </a:r>
            <a:r>
              <a:rPr lang="en-US" sz="1200" dirty="0">
                <a:solidFill>
                  <a:schemeClr val="tx1"/>
                </a:solidFill>
              </a:rPr>
              <a:t>(October’s 2020, twice a year) </a:t>
            </a:r>
            <a:r>
              <a:rPr lang="en-US" sz="1200" u="sng" dirty="0">
                <a:hlinkClick r:id="rId3"/>
              </a:rPr>
              <a:t>&lt;click for oct2020 spreadsheet&gt;</a:t>
            </a:r>
            <a:endParaRPr lang="en-US" sz="1200" u="sng" dirty="0"/>
          </a:p>
          <a:p>
            <a:pPr lvl="1">
              <a:spcBef>
                <a:spcPts val="0"/>
              </a:spcBef>
              <a:buFont typeface="Arial" panose="020B0604020202020204" pitchFamily="34" charset="0"/>
              <a:buChar char="•"/>
            </a:pPr>
            <a:r>
              <a:rPr lang="en-US" sz="1200" b="0" dirty="0">
                <a:solidFill>
                  <a:schemeClr val="tx1"/>
                </a:solidFill>
                <a:hlinkClick r:id="rId4"/>
              </a:rPr>
              <a:t>https://www.imf.org/en/Publications/WEO/Issues/2020/09/30/world-economic-outlook-october-2020</a:t>
            </a:r>
            <a:r>
              <a:rPr lang="en-US" sz="1200" b="0" dirty="0">
                <a:solidFill>
                  <a:schemeClr val="tx1"/>
                </a:solidFill>
              </a:rPr>
              <a:t> </a:t>
            </a:r>
            <a:endParaRPr lang="en-US" sz="1200" u="sng" dirty="0"/>
          </a:p>
          <a:p>
            <a:pPr lvl="1">
              <a:spcBef>
                <a:spcPts val="0"/>
              </a:spcBef>
              <a:buFont typeface="Arial" panose="020B0604020202020204" pitchFamily="34" charset="0"/>
              <a:buChar char="•"/>
            </a:pP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521896"/>
          </a:xfrm>
        </p:spPr>
        <p:txBody>
          <a:bodyPr/>
          <a:lstStyle/>
          <a:p>
            <a:r>
              <a:rPr lang="en-US" sz="2400" dirty="0"/>
              <a:t>Any Other Business</a:t>
            </a:r>
          </a:p>
        </p:txBody>
      </p:sp>
      <p:sp>
        <p:nvSpPr>
          <p:cNvPr id="3" name="Content Placeholder 2"/>
          <p:cNvSpPr>
            <a:spLocks noGrp="1"/>
          </p:cNvSpPr>
          <p:nvPr>
            <p:ph idx="1"/>
          </p:nvPr>
        </p:nvSpPr>
        <p:spPr>
          <a:xfrm>
            <a:off x="695474" y="1142999"/>
            <a:ext cx="7846864" cy="5332414"/>
          </a:xfrm>
        </p:spPr>
        <p:txBody>
          <a:bodyPr/>
          <a:lstStyle/>
          <a:p>
            <a:pPr marL="0">
              <a:spcBef>
                <a:spcPts val="0"/>
              </a:spcBef>
              <a:spcAft>
                <a:spcPts val="0"/>
              </a:spcAft>
              <a:buFont typeface="Arial" panose="020B0604020202020204" pitchFamily="34" charset="0"/>
              <a:buChar char="•"/>
            </a:pPr>
            <a:r>
              <a:rPr lang="en-US" sz="1800" b="0" dirty="0">
                <a:solidFill>
                  <a:schemeClr val="bg1">
                    <a:lumMod val="75000"/>
                  </a:schemeClr>
                </a:solidFill>
              </a:rPr>
              <a:t>None heard </a:t>
            </a:r>
          </a:p>
          <a:p>
            <a:pPr marL="0">
              <a:spcBef>
                <a:spcPts val="0"/>
              </a:spcBef>
              <a:spcAft>
                <a:spcPts val="0"/>
              </a:spcAft>
              <a:buFont typeface="Arial" panose="020B0604020202020204" pitchFamily="34" charset="0"/>
              <a:buChar char="•"/>
            </a:pPr>
            <a:r>
              <a:rPr lang="en-US" sz="1800" b="0" dirty="0">
                <a:solidFill>
                  <a:schemeClr val="tx1"/>
                </a:solidFill>
              </a:rPr>
              <a:t> </a:t>
            </a:r>
          </a:p>
          <a:p>
            <a:pPr marL="0">
              <a:spcBef>
                <a:spcPts val="0"/>
              </a:spcBef>
              <a:spcAft>
                <a:spcPts val="0"/>
              </a:spcAft>
              <a:buFont typeface="Arial" panose="020B0604020202020204" pitchFamily="34" charset="0"/>
              <a:buChar char="•"/>
            </a:pPr>
            <a:r>
              <a:rPr lang="en-US" sz="1800" b="0" dirty="0">
                <a:solidFill>
                  <a:schemeClr val="tx1"/>
                </a:solidFill>
              </a:rPr>
              <a:t> </a:t>
            </a:r>
          </a:p>
          <a:p>
            <a:pPr marL="285750" indent="-285750">
              <a:buClr>
                <a:srgbClr val="00B0F0"/>
              </a:buClr>
              <a:buFont typeface="Wingdings" panose="05000000000000000000" pitchFamily="2" charset="2"/>
              <a:buChar char="q"/>
            </a:pPr>
            <a:endParaRPr lang="en-US" sz="1800" b="0" dirty="0">
              <a:solidFill>
                <a:srgbClr val="00B0F0"/>
              </a:solidFill>
            </a:endParaRPr>
          </a:p>
          <a:p>
            <a:pPr marL="285750" indent="-285750">
              <a:buClr>
                <a:srgbClr val="00B0F0"/>
              </a:buClr>
              <a:buFont typeface="Wingdings" panose="05000000000000000000" pitchFamily="2" charset="2"/>
              <a:buChar char="q"/>
            </a:pPr>
            <a:endParaRPr lang="en-US" sz="1800" b="0" dirty="0">
              <a:solidFill>
                <a:srgbClr val="00B0F0"/>
              </a:solidFill>
            </a:endParaRPr>
          </a:p>
          <a:p>
            <a:pPr marL="285750" indent="-285750">
              <a:buClr>
                <a:srgbClr val="00B0F0"/>
              </a:buClr>
              <a:buFont typeface="Wingdings" panose="05000000000000000000" pitchFamily="2" charset="2"/>
              <a:buChar char="q"/>
            </a:pPr>
            <a:endParaRPr lang="en-US" sz="1800" b="0" dirty="0">
              <a:solidFill>
                <a:srgbClr val="00B0F0"/>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29Oct20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552681"/>
          </a:xfrm>
        </p:spPr>
        <p:txBody>
          <a:bodyPr/>
          <a:lstStyle/>
          <a:p>
            <a:r>
              <a:rPr lang="en-US" sz="2400" dirty="0"/>
              <a:t>Adjourn</a:t>
            </a:r>
          </a:p>
        </p:txBody>
      </p:sp>
      <p:sp>
        <p:nvSpPr>
          <p:cNvPr id="3" name="Content Placeholder 2"/>
          <p:cNvSpPr>
            <a:spLocks noGrp="1"/>
          </p:cNvSpPr>
          <p:nvPr>
            <p:ph idx="1"/>
          </p:nvPr>
        </p:nvSpPr>
        <p:spPr>
          <a:xfrm>
            <a:off x="685800" y="1096962"/>
            <a:ext cx="8305800" cy="5378451"/>
          </a:xfrm>
        </p:spPr>
        <p:txBody>
          <a:bodyPr/>
          <a:lstStyle/>
          <a:p>
            <a:pPr marL="285750" indent="-285750">
              <a:buFont typeface="Arial" panose="020B0604020202020204" pitchFamily="34" charset="0"/>
              <a:buChar char="•"/>
            </a:pPr>
            <a:r>
              <a:rPr lang="en-US" sz="2000" b="0" dirty="0">
                <a:solidFill>
                  <a:schemeClr val="tx1"/>
                </a:solidFill>
              </a:rPr>
              <a:t>Attendance on-line today: ___ and voters on-line: ___</a:t>
            </a:r>
          </a:p>
          <a:p>
            <a:pPr marL="285750" indent="-285750">
              <a:buFont typeface="Arial" panose="020B0604020202020204" pitchFamily="34" charset="0"/>
              <a:buChar char="•"/>
            </a:pPr>
            <a:r>
              <a:rPr lang="en-US" sz="2000" dirty="0"/>
              <a:t>Next “weekly” teleconference </a:t>
            </a:r>
            <a:r>
              <a:rPr lang="en-US" sz="1400" dirty="0"/>
              <a:t>(</a:t>
            </a:r>
            <a:r>
              <a:rPr lang="en-US" sz="1400" dirty="0" err="1"/>
              <a:t>sched’d</a:t>
            </a:r>
            <a:r>
              <a:rPr lang="en-US" sz="1400" dirty="0"/>
              <a:t> to 07jan)</a:t>
            </a:r>
            <a:r>
              <a:rPr lang="en-US" sz="2000" dirty="0"/>
              <a:t>: ) </a:t>
            </a:r>
            <a:r>
              <a:rPr lang="en-US" sz="1800" dirty="0"/>
              <a:t>19Nov20–</a:t>
            </a:r>
            <a:r>
              <a:rPr lang="en-US" sz="1800" i="1" u="sng" dirty="0"/>
              <a:t>15:00–&lt;15:55</a:t>
            </a:r>
            <a:r>
              <a:rPr lang="en-US" sz="1800" dirty="0"/>
              <a:t> ET</a:t>
            </a:r>
            <a:r>
              <a:rPr lang="en-US" sz="2000" dirty="0"/>
              <a:t> </a:t>
            </a:r>
          </a:p>
          <a:p>
            <a:pPr lvl="1">
              <a:buFont typeface="Arial" panose="020B0604020202020204" pitchFamily="34" charset="0"/>
              <a:buChar char="•"/>
            </a:pPr>
            <a:r>
              <a:rPr lang="en-US" sz="1800" dirty="0"/>
              <a:t>Call in info: </a:t>
            </a:r>
            <a:r>
              <a:rPr lang="en-US" sz="1800" dirty="0">
                <a:hlinkClick r:id="rId2"/>
              </a:rPr>
              <a:t>https://mentor.ieee.org/802.18/dcn/16/18-16-0038-16-0000-teleconference-call-in-info.pptx</a:t>
            </a:r>
            <a:r>
              <a:rPr lang="en-US" sz="1800" dirty="0"/>
              <a:t>  </a:t>
            </a:r>
            <a:r>
              <a:rPr lang="en-US" altLang="en-US" sz="1200" dirty="0"/>
              <a:t>(</a:t>
            </a:r>
            <a:r>
              <a:rPr lang="en-US" altLang="en-US" sz="1200" i="1" u="sng" dirty="0"/>
              <a:t>or latest)</a:t>
            </a:r>
            <a:endParaRPr lang="en-US" altLang="en-US" sz="1800" b="1" i="1" dirty="0"/>
          </a:p>
          <a:p>
            <a:pPr lvl="2">
              <a:buFont typeface="Arial" panose="020B0604020202020204" pitchFamily="34" charset="0"/>
              <a:buChar char="•"/>
            </a:pPr>
            <a:r>
              <a:rPr lang="en-US" altLang="en-US" dirty="0"/>
              <a:t>Also, see </a:t>
            </a:r>
            <a:r>
              <a:rPr lang="en-US" altLang="en-US" dirty="0">
                <a:hlinkClick r:id="rId3" action="ppaction://hlinksldjump"/>
              </a:rPr>
              <a:t>back up slide in this agenda</a:t>
            </a:r>
            <a:r>
              <a:rPr lang="en-US" altLang="en-US" dirty="0"/>
              <a:t>. </a:t>
            </a:r>
          </a:p>
          <a:p>
            <a:pPr lvl="1">
              <a:buFont typeface="Arial" panose="020B0604020202020204" pitchFamily="34" charset="0"/>
              <a:buChar char="•"/>
            </a:pPr>
            <a:r>
              <a:rPr lang="en-US" sz="1800" dirty="0"/>
              <a:t>All late changes/cancellations will be sent out to the 802.18 list server. </a:t>
            </a:r>
          </a:p>
          <a:p>
            <a:pPr>
              <a:buFont typeface="Arial" panose="020B0604020202020204" pitchFamily="34" charset="0"/>
              <a:buChar char="•"/>
            </a:pPr>
            <a:r>
              <a:rPr lang="en-US" sz="1800" dirty="0"/>
              <a:t>Overall IEEE 802 schedule: </a:t>
            </a:r>
            <a:r>
              <a:rPr lang="en-US" sz="1800" dirty="0">
                <a:hlinkClick r:id="rId4"/>
              </a:rPr>
              <a:t>http://ieee802.org/802tele_calendar.html</a:t>
            </a:r>
            <a:endParaRPr lang="en-US" sz="1800" dirty="0"/>
          </a:p>
          <a:p>
            <a:pPr lvl="1">
              <a:buFont typeface="Arial" panose="020B0604020202020204" pitchFamily="34" charset="0"/>
              <a:buChar char="•"/>
            </a:pPr>
            <a:r>
              <a:rPr lang="en-US" sz="1800" dirty="0"/>
              <a:t>or only 802.18:  </a:t>
            </a:r>
            <a:r>
              <a:rPr lang="en-US" sz="1800" dirty="0">
                <a:hlinkClick r:id="rId5"/>
              </a:rPr>
              <a:t>IEEE 802.18 TAG Calendar</a:t>
            </a:r>
            <a:endParaRPr lang="en-US" sz="18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15:____________________56</a:t>
            </a:r>
          </a:p>
          <a:p>
            <a:pPr>
              <a:spcBef>
                <a:spcPts val="0"/>
              </a:spcBef>
              <a:buFont typeface="Arial" panose="020B0604020202020204" pitchFamily="34" charset="0"/>
              <a:buChar char="•"/>
            </a:pPr>
            <a:endParaRPr lang="en-US" sz="1800" u="sng" dirty="0"/>
          </a:p>
          <a:p>
            <a:pPr>
              <a:spcBef>
                <a:spcPts val="0"/>
              </a:spcBef>
              <a:buFont typeface="Arial" panose="020B0604020202020204" pitchFamily="34" charset="0"/>
              <a:buChar char="•"/>
            </a:pPr>
            <a:r>
              <a:rPr lang="en-US" sz="1800" dirty="0"/>
              <a:t>The next face to face meeting is tbd.   </a:t>
            </a:r>
          </a:p>
          <a:p>
            <a:pPr>
              <a:spcBef>
                <a:spcPts val="0"/>
              </a:spcBef>
              <a:buFont typeface="Arial" panose="020B0604020202020204" pitchFamily="34" charset="0"/>
              <a:buChar char="•"/>
            </a:pPr>
            <a:r>
              <a:rPr lang="en-US" sz="1800" dirty="0"/>
              <a:t>The next IEEE 802 plenary will be electronic from 30Oct20 to 13Nov20.</a:t>
            </a:r>
          </a:p>
          <a:p>
            <a:pPr>
              <a:spcBef>
                <a:spcPts val="0"/>
              </a:spcBef>
              <a:buFont typeface="Arial" panose="020B0604020202020204" pitchFamily="34" charset="0"/>
              <a:buChar char="•"/>
            </a:pPr>
            <a:r>
              <a:rPr lang="en-US" sz="1800" dirty="0"/>
              <a:t>Thank You</a:t>
            </a:r>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29Oct20</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29Oct20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19</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45 (7 on LMSC)</a:t>
            </a:r>
            <a:r>
              <a:rPr lang="en-US" altLang="en-US" sz="1800" dirty="0">
                <a:solidFill>
                  <a:schemeClr val="tx1"/>
                </a:solidFill>
              </a:rPr>
              <a:t>;  Nearly Voter: 2;  Aspirant members: 19</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spcBef>
                <a:spcPts val="0"/>
              </a:spcBef>
              <a:defRPr/>
            </a:pPr>
            <a:r>
              <a:rPr lang="en-US" sz="1600" kern="1600" dirty="0"/>
              <a:t>Affiliation - </a:t>
            </a:r>
            <a:r>
              <a:rPr lang="en-US" sz="1600" u="sng" kern="1600" dirty="0">
                <a:hlinkClick r:id="rId3"/>
              </a:rPr>
              <a:t>http://standards.ieee.org/faqs/affiliationFAQ.html</a:t>
            </a:r>
            <a:endParaRPr lang="en-US" sz="1600" u="sng" kern="1600" dirty="0"/>
          </a:p>
          <a:p>
            <a:pPr>
              <a:spcBef>
                <a:spcPts val="0"/>
              </a:spcBef>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8">
              <a:defRPr/>
            </a:pPr>
            <a:r>
              <a:rPr lang="en-US" sz="1200" dirty="0">
                <a:hlinkClick r:id="rId6"/>
              </a:rPr>
              <a:t>https://standards.ieee.org/faqs/copyrights/index.html#1</a:t>
            </a:r>
            <a:endParaRPr lang="en-US" sz="1200" kern="1600" dirty="0">
              <a:sym typeface="Wingdings" panose="05000000000000000000" pitchFamily="2" charset="2"/>
            </a:endParaRP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7"/>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29Oct20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698767016"/>
              </p:ext>
            </p:extLst>
          </p:nvPr>
        </p:nvGraphicFramePr>
        <p:xfrm>
          <a:off x="6115938" y="4954206"/>
          <a:ext cx="2390775" cy="498988"/>
        </p:xfrm>
        <a:graphic>
          <a:graphicData uri="http://schemas.openxmlformats.org/presentationml/2006/ole">
            <mc:AlternateContent xmlns:mc="http://schemas.openxmlformats.org/markup-compatibility/2006">
              <mc:Choice xmlns:v="urn:schemas-microsoft-com:vml" Requires="v">
                <p:oleObj spid="_x0000_s11312" name="Packager Shell Object" showAsIcon="1" r:id="rId8" imgW="2391120" imgH="534600" progId="Package">
                  <p:embed/>
                </p:oleObj>
              </mc:Choice>
              <mc:Fallback>
                <p:oleObj name="Packager Shell Object" showAsIcon="1" r:id="rId8" imgW="2391120" imgH="534600" progId="Package">
                  <p:embed/>
                  <p:pic>
                    <p:nvPicPr>
                      <p:cNvPr id="0" name=""/>
                      <p:cNvPicPr/>
                      <p:nvPr/>
                    </p:nvPicPr>
                    <p:blipFill>
                      <a:blip r:embed="rId9"/>
                      <a:stretch>
                        <a:fillRect/>
                      </a:stretch>
                    </p:blipFill>
                    <p:spPr>
                      <a:xfrm>
                        <a:off x="6115938" y="4954206"/>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3424450284"/>
              </p:ext>
            </p:extLst>
          </p:nvPr>
        </p:nvGraphicFramePr>
        <p:xfrm>
          <a:off x="4570412" y="4794297"/>
          <a:ext cx="2076140" cy="498988"/>
        </p:xfrm>
        <a:graphic>
          <a:graphicData uri="http://schemas.openxmlformats.org/presentationml/2006/ole">
            <mc:AlternateContent xmlns:mc="http://schemas.openxmlformats.org/markup-compatibility/2006">
              <mc:Choice xmlns:v="urn:schemas-microsoft-com:vml" Requires="v">
                <p:oleObj spid="_x0000_s11313" name="Packager Shell Object" showAsIcon="1" r:id="rId10" imgW="2035440" imgH="534600" progId="Package">
                  <p:embed/>
                </p:oleObj>
              </mc:Choice>
              <mc:Fallback>
                <p:oleObj name="Packager Shell Object" showAsIcon="1" r:id="rId10" imgW="2035440" imgH="534600" progId="Package">
                  <p:embed/>
                  <p:pic>
                    <p:nvPicPr>
                      <p:cNvPr id="0" name=""/>
                      <p:cNvPicPr/>
                      <p:nvPr/>
                    </p:nvPicPr>
                    <p:blipFill>
                      <a:blip r:embed="rId11"/>
                      <a:stretch>
                        <a:fillRect/>
                      </a:stretch>
                    </p:blipFill>
                    <p:spPr>
                      <a:xfrm>
                        <a:off x="4570412" y="479429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29Oct20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20</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701225" y="1030737"/>
            <a:ext cx="7989888"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400" b="1" dirty="0">
                <a:effectLst/>
                <a:latin typeface="Consolas" panose="020B0609020204030204" pitchFamily="49" charset="0"/>
                <a:ea typeface="Times New Roman" panose="02020603050405020304" pitchFamily="18" charset="0"/>
              </a:rPr>
              <a:t>Subject:</a:t>
            </a:r>
            <a:r>
              <a:rPr lang="en-US" sz="1400" dirty="0">
                <a:effectLst/>
                <a:latin typeface="Consolas" panose="020B0609020204030204" pitchFamily="49" charset="0"/>
                <a:ea typeface="Times New Roman" panose="02020603050405020304" pitchFamily="18" charset="0"/>
              </a:rPr>
              <a:t> [EXTERNAL] </a:t>
            </a:r>
            <a:r>
              <a:rPr lang="en-US" sz="1400" dirty="0" err="1">
                <a:effectLst/>
                <a:latin typeface="Consolas" panose="020B0609020204030204" pitchFamily="49" charset="0"/>
                <a:ea typeface="Times New Roman" panose="02020603050405020304" pitchFamily="18" charset="0"/>
              </a:rPr>
              <a:t>Webex</a:t>
            </a:r>
            <a:r>
              <a:rPr lang="en-US" sz="1400" dirty="0">
                <a:effectLst/>
                <a:latin typeface="Consolas" panose="020B0609020204030204" pitchFamily="49" charset="0"/>
                <a:ea typeface="Times New Roman" panose="02020603050405020304" pitchFamily="18" charset="0"/>
              </a:rPr>
              <a:t> meeting invitation: 802.18 weekly teleconferences</a:t>
            </a:r>
            <a:br>
              <a:rPr lang="en-US" sz="1400" dirty="0">
                <a:effectLst/>
                <a:latin typeface="Consolas" panose="020B0609020204030204" pitchFamily="49" charset="0"/>
                <a:ea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rPr>
              <a:t>When:</a:t>
            </a:r>
            <a:r>
              <a:rPr lang="en-US" sz="1400" dirty="0">
                <a:effectLst/>
                <a:latin typeface="Consolas" panose="020B0609020204030204" pitchFamily="49" charset="0"/>
                <a:ea typeface="Times New Roman" panose="02020603050405020304" pitchFamily="18" charset="0"/>
              </a:rPr>
              <a:t> Occurs every Thursday effective 30-Jul-20 until 06*-Jan-21 from 15:00 to 16:00 America/</a:t>
            </a:r>
            <a:r>
              <a:rPr lang="en-US" sz="1400" dirty="0" err="1">
                <a:effectLst/>
                <a:latin typeface="Consolas" panose="020B0609020204030204" pitchFamily="49" charset="0"/>
                <a:ea typeface="Times New Roman" panose="02020603050405020304" pitchFamily="18" charset="0"/>
              </a:rPr>
              <a:t>New_York</a:t>
            </a:r>
            <a:r>
              <a:rPr lang="en-US" sz="1400" dirty="0">
                <a:effectLst/>
                <a:latin typeface="Consolas" panose="020B0609020204030204" pitchFamily="49" charset="0"/>
                <a:ea typeface="Times New Roman" panose="02020603050405020304" pitchFamily="18" charset="0"/>
              </a:rPr>
              <a:t>.						(*-bug, really 7</a:t>
            </a:r>
            <a:r>
              <a:rPr lang="en-US" sz="1400" baseline="30000" dirty="0">
                <a:effectLst/>
                <a:latin typeface="Consolas" panose="020B0609020204030204" pitchFamily="49" charset="0"/>
                <a:ea typeface="Times New Roman" panose="02020603050405020304" pitchFamily="18" charset="0"/>
              </a:rPr>
              <a:t>th</a:t>
            </a:r>
            <a:r>
              <a:rPr lang="en-US" sz="1400" dirty="0">
                <a:effectLst/>
                <a:latin typeface="Consolas" panose="020B0609020204030204" pitchFamily="49" charset="0"/>
                <a:ea typeface="Times New Roman" panose="02020603050405020304" pitchFamily="18" charset="0"/>
              </a:rPr>
              <a:t>see below)</a:t>
            </a:r>
            <a:br>
              <a:rPr lang="en-US" sz="1400" dirty="0">
                <a:effectLst/>
                <a:latin typeface="Consolas" panose="020B0609020204030204" pitchFamily="49" charset="0"/>
                <a:ea typeface="Times New Roman" panose="02020603050405020304" pitchFamily="18" charset="0"/>
              </a:rPr>
            </a:br>
            <a:br>
              <a:rPr lang="en-US" sz="1000" dirty="0">
                <a:effectLst/>
                <a:latin typeface="Consolas" panose="020B0609020204030204" pitchFamily="49" charset="0"/>
                <a:ea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rPr>
              <a:t>Where:</a:t>
            </a:r>
            <a:r>
              <a:rPr lang="en-US" sz="1400" dirty="0">
                <a:effectLst/>
                <a:latin typeface="Consolas" panose="020B0609020204030204" pitchFamily="49" charset="0"/>
                <a:ea typeface="Times New Roman" panose="02020603050405020304" pitchFamily="18" charset="0"/>
              </a:rPr>
              <a:t> </a:t>
            </a:r>
            <a:r>
              <a:rPr lang="en-US" sz="1400" u="sng" dirty="0">
                <a:solidFill>
                  <a:srgbClr val="0000FF"/>
                </a:solidFill>
                <a:effectLst/>
                <a:latin typeface="Consolas" panose="020B0609020204030204" pitchFamily="49" charset="0"/>
                <a:ea typeface="Times New Roman" panose="02020603050405020304" pitchFamily="18" charset="0"/>
                <a:hlinkClick r:id="rId3"/>
              </a:rPr>
              <a:t>https://ieeesa.webex.com/ieeesa/j.php?MTID=m89174bca2347d480f1f7b52309753d89</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Meeting number (access code): 129 025 9639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Meeting password: rrtag20c</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0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dirty="0">
                <a:solidFill>
                  <a:srgbClr val="666666"/>
                </a:solidFill>
                <a:effectLst/>
                <a:latin typeface="Consolas" panose="020B0609020204030204" pitchFamily="49" charset="0"/>
                <a:ea typeface="Calibri" panose="020F0502020204030204" pitchFamily="34" charset="0"/>
              </a:rPr>
              <a:t>Occurs every Thursday effective Thursday, July 30, 2020 until Thursday, January 7, 2021 from 3:00 PM to 4:00 PM, (UTC-04:00) Eastern Time (US &amp; Canada)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666666"/>
                </a:solidFill>
                <a:effectLst/>
                <a:latin typeface="Consolas" panose="020B0609020204030204" pitchFamily="49" charset="0"/>
                <a:ea typeface="Calibri" panose="020F0502020204030204" pitchFamily="34" charset="0"/>
              </a:rPr>
              <a:t>3:00 pm  |  (UTC-04:00) Eastern Time (US &amp; Canada)  |  1 </a:t>
            </a:r>
            <a:r>
              <a:rPr lang="en-US" sz="1400" dirty="0" err="1">
                <a:solidFill>
                  <a:srgbClr val="666666"/>
                </a:solidFill>
                <a:effectLst/>
                <a:latin typeface="Consolas" panose="020B0609020204030204" pitchFamily="49" charset="0"/>
                <a:ea typeface="Calibri" panose="020F0502020204030204" pitchFamily="34" charset="0"/>
              </a:rPr>
              <a:t>hr</a:t>
            </a:r>
            <a:r>
              <a:rPr lang="en-US" sz="1400" dirty="0">
                <a:solidFill>
                  <a:srgbClr val="666666"/>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u="sng" dirty="0">
                <a:solidFill>
                  <a:srgbClr val="FF0000"/>
                </a:solidFill>
                <a:effectLst/>
                <a:latin typeface="Consolas" panose="020B0609020204030204" pitchFamily="49" charset="0"/>
                <a:ea typeface="Calibri" panose="020F0502020204030204" pitchFamily="34" charset="0"/>
                <a:hlinkClick r:id="rId4"/>
              </a:rPr>
              <a:t>Join meeting</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cs typeface="Times New Roman" panose="02020603050405020304" pitchFamily="18"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rPr>
              <a:t>Join by phone</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999999"/>
                </a:solidFill>
                <a:effectLst/>
                <a:latin typeface="Consolas" panose="020B0609020204030204" pitchFamily="49" charset="0"/>
                <a:ea typeface="Calibri" panose="020F0502020204030204" pitchFamily="34" charset="0"/>
              </a:rPr>
              <a:t>Tap to call in from a mobile device (attendees only)</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5"/>
              </a:rPr>
              <a:t>+1-646-992-2010</a:t>
            </a:r>
            <a:r>
              <a:rPr lang="en-US" sz="1400" dirty="0">
                <a:effectLst/>
                <a:latin typeface="Consolas" panose="020B0609020204030204" pitchFamily="49" charset="0"/>
                <a:ea typeface="Calibri" panose="020F0502020204030204" pitchFamily="34" charset="0"/>
              </a:rPr>
              <a:t> United States Toll (New York City)</a:t>
            </a: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6"/>
              </a:rPr>
              <a:t>+1-213-306-3065</a:t>
            </a:r>
            <a:r>
              <a:rPr lang="en-US" sz="1400" dirty="0">
                <a:effectLst/>
                <a:latin typeface="Consolas" panose="020B0609020204030204" pitchFamily="49" charset="0"/>
                <a:ea typeface="Calibri" panose="020F0502020204030204" pitchFamily="34" charset="0"/>
              </a:rPr>
              <a:t> United States Toll (Los Angeles)</a:t>
            </a: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7"/>
              </a:rPr>
              <a:t>Global call-in numbers</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Need help? Go to </a:t>
            </a:r>
            <a:r>
              <a:rPr lang="en-US" sz="1400" u="sng" dirty="0">
                <a:solidFill>
                  <a:srgbClr val="049FD9"/>
                </a:solidFill>
                <a:effectLst/>
                <a:latin typeface="Consolas" panose="020B0609020204030204" pitchFamily="49" charset="0"/>
                <a:ea typeface="Calibri" panose="020F0502020204030204" pitchFamily="34" charset="0"/>
                <a:hlinkClick r:id="rId8"/>
              </a:rPr>
              <a:t>http://help.webex.com</a:t>
            </a:r>
            <a:r>
              <a:rPr lang="en-US" sz="1400" dirty="0">
                <a:solidFill>
                  <a:srgbClr val="000000"/>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r>
              <a:rPr lang="en-US" sz="1100" dirty="0">
                <a:latin typeface="Times New Roman" pitchFamily="16" charset="0"/>
              </a:rPr>
              <a:t>IMPORTANT NOTICE: Please note that this </a:t>
            </a:r>
            <a:r>
              <a:rPr lang="en-US" sz="1100" dirty="0" err="1">
                <a:latin typeface="Times New Roman" pitchFamily="16" charset="0"/>
              </a:rPr>
              <a:t>Webex</a:t>
            </a:r>
            <a:r>
              <a:rPr lang="en-US" sz="1100" dirty="0">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 </a:t>
            </a:r>
            <a:r>
              <a:rPr lang="en-US" sz="2400" dirty="0">
                <a:highlight>
                  <a:srgbClr val="808080"/>
                </a:highlight>
              </a:rPr>
              <a:t>weekly </a:t>
            </a:r>
            <a:r>
              <a:rPr lang="en-US" sz="2400" dirty="0"/>
              <a:t>teleconference call-in, </a:t>
            </a:r>
            <a:r>
              <a:rPr lang="en-US" sz="2400" dirty="0">
                <a:highlight>
                  <a:srgbClr val="808080"/>
                </a:highlight>
              </a:rPr>
              <a:t>30Jul20 to 07Jan21</a:t>
            </a:r>
          </a:p>
        </p:txBody>
      </p:sp>
    </p:spTree>
    <p:extLst>
      <p:ext uri="{BB962C8B-B14F-4D97-AF65-F5344CB8AC3E}">
        <p14:creationId xmlns:p14="http://schemas.microsoft.com/office/powerpoint/2010/main" val="24901764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29Oct20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21</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701225" y="1030737"/>
            <a:ext cx="7989888"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200" b="1" dirty="0">
                <a:effectLst/>
                <a:latin typeface="Times New Roman" panose="02020603050405020304" pitchFamily="18" charset="0"/>
                <a:ea typeface="Times New Roman" panose="02020603050405020304" pitchFamily="18" charset="0"/>
              </a:rPr>
              <a:t>When:</a:t>
            </a:r>
            <a:r>
              <a:rPr lang="en-US" sz="1200" dirty="0">
                <a:effectLst/>
                <a:latin typeface="Times New Roman" panose="02020603050405020304" pitchFamily="18" charset="0"/>
                <a:ea typeface="Times New Roman" panose="02020603050405020304" pitchFamily="18" charset="0"/>
              </a:rPr>
              <a:t> Occurs every Thursday effective 05-Nov-20 (1 </a:t>
            </a:r>
            <a:r>
              <a:rPr lang="en-US" sz="1200" dirty="0" err="1">
                <a:effectLst/>
                <a:latin typeface="Times New Roman" panose="02020603050405020304" pitchFamily="18" charset="0"/>
                <a:ea typeface="Times New Roman" panose="02020603050405020304" pitchFamily="18" charset="0"/>
              </a:rPr>
              <a:t>Hr</a:t>
            </a:r>
            <a:r>
              <a:rPr lang="en-US" sz="1200" dirty="0">
                <a:effectLst/>
                <a:latin typeface="Times New Roman" panose="02020603050405020304" pitchFamily="18" charset="0"/>
                <a:ea typeface="Times New Roman" panose="02020603050405020304" pitchFamily="18" charset="0"/>
              </a:rPr>
              <a:t>) until 12-Nov-20 (2 </a:t>
            </a:r>
            <a:r>
              <a:rPr lang="en-US" sz="1200" dirty="0" err="1">
                <a:effectLst/>
                <a:latin typeface="Times New Roman" panose="02020603050405020304" pitchFamily="18" charset="0"/>
                <a:ea typeface="Times New Roman" panose="02020603050405020304" pitchFamily="18" charset="0"/>
              </a:rPr>
              <a:t>Hr</a:t>
            </a:r>
            <a:r>
              <a:rPr lang="en-US" sz="1200" dirty="0">
                <a:effectLst/>
                <a:latin typeface="Times New Roman" panose="02020603050405020304" pitchFamily="18" charset="0"/>
                <a:ea typeface="Times New Roman" panose="02020603050405020304" pitchFamily="18" charset="0"/>
              </a:rPr>
              <a:t>) from 15:00 to 16:00/17:00 America/</a:t>
            </a:r>
            <a:r>
              <a:rPr lang="en-US" sz="1200" dirty="0" err="1">
                <a:effectLst/>
                <a:latin typeface="Times New Roman" panose="02020603050405020304" pitchFamily="18" charset="0"/>
                <a:ea typeface="Times New Roman" panose="02020603050405020304" pitchFamily="18" charset="0"/>
              </a:rPr>
              <a:t>New_York</a:t>
            </a:r>
            <a:r>
              <a:rPr lang="en-US" sz="1200" dirty="0">
                <a:effectLst/>
                <a:latin typeface="Times New Roman" panose="02020603050405020304" pitchFamily="18" charset="0"/>
                <a:ea typeface="Times New Roman" panose="02020603050405020304" pitchFamily="18" charset="0"/>
              </a:rPr>
              <a:t>.</a:t>
            </a:r>
            <a:br>
              <a:rPr lang="en-US" sz="1200" dirty="0">
                <a:effectLst/>
                <a:latin typeface="Times New Roman" panose="02020603050405020304" pitchFamily="18" charset="0"/>
                <a:ea typeface="Times New Roman" panose="02020603050405020304" pitchFamily="18" charset="0"/>
              </a:rPr>
            </a:br>
            <a:endParaRPr lang="en-US" sz="12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600" b="1" dirty="0">
                <a:effectLst/>
                <a:latin typeface="Times New Roman" panose="02020603050405020304" pitchFamily="18" charset="0"/>
                <a:ea typeface="Times New Roman" panose="02020603050405020304" pitchFamily="18" charset="0"/>
              </a:rPr>
              <a:t>Where:</a:t>
            </a:r>
            <a:r>
              <a:rPr lang="en-US" sz="1600"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hlinkClick r:id="rId3"/>
              </a:rPr>
              <a:t>https://ieeesa.webex.com/ieeesa/j.php?MTID=m67d7ca06d9e0d20ea6fbcacbe1b13b6d</a:t>
            </a:r>
            <a:r>
              <a:rPr lang="en-US" sz="1600" dirty="0">
                <a:effectLst/>
                <a:latin typeface="Times New Roman" panose="02020603050405020304" pitchFamily="18" charset="0"/>
                <a:ea typeface="Times New Roman" panose="02020603050405020304" pitchFamily="18" charset="0"/>
              </a:rPr>
              <a:t> </a:t>
            </a:r>
            <a:endParaRPr lang="en-US" sz="16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200" dirty="0">
                <a:effectLst/>
                <a:latin typeface="Times New Roman" panose="02020603050405020304" pitchFamily="18" charset="0"/>
                <a:ea typeface="Calibri" panose="020F0502020204030204" pitchFamily="34" charset="0"/>
              </a:rPr>
              <a:t> </a:t>
            </a:r>
          </a:p>
          <a:p>
            <a:pPr marL="0" marR="0">
              <a:spcBef>
                <a:spcPts val="0"/>
              </a:spcBef>
              <a:spcAft>
                <a:spcPts val="0"/>
              </a:spcAft>
            </a:pPr>
            <a:r>
              <a:rPr lang="en-US" sz="1200" b="1" dirty="0">
                <a:solidFill>
                  <a:srgbClr val="000000"/>
                </a:solidFill>
                <a:effectLst/>
                <a:latin typeface="Times New Roman" panose="02020603050405020304" pitchFamily="18" charset="0"/>
                <a:ea typeface="Calibri" panose="020F0502020204030204" pitchFamily="34" charset="0"/>
              </a:rPr>
              <a:t>Jay Holcomb invites you to join this </a:t>
            </a:r>
            <a:r>
              <a:rPr lang="en-US" sz="1200" b="1" dirty="0" err="1">
                <a:solidFill>
                  <a:srgbClr val="000000"/>
                </a:solidFill>
                <a:effectLst/>
                <a:latin typeface="Times New Roman" panose="02020603050405020304" pitchFamily="18" charset="0"/>
                <a:ea typeface="Calibri" panose="020F0502020204030204" pitchFamily="34" charset="0"/>
              </a:rPr>
              <a:t>Webex</a:t>
            </a:r>
            <a:r>
              <a:rPr lang="en-US" sz="1200" b="1" dirty="0">
                <a:solidFill>
                  <a:srgbClr val="000000"/>
                </a:solidFill>
                <a:effectLst/>
                <a:latin typeface="Times New Roman" panose="02020603050405020304" pitchFamily="18" charset="0"/>
                <a:ea typeface="Calibri" panose="020F0502020204030204" pitchFamily="34" charset="0"/>
              </a:rPr>
              <a:t> meeting. </a:t>
            </a:r>
            <a:endParaRPr lang="en-US" sz="12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200" dirty="0">
                <a:effectLst/>
                <a:latin typeface="Times New Roman" panose="02020603050405020304" pitchFamily="18" charset="0"/>
                <a:ea typeface="Calibri" panose="020F0502020204030204" pitchFamily="34" charset="0"/>
              </a:rPr>
              <a:t> </a:t>
            </a:r>
          </a:p>
          <a:p>
            <a:pPr marL="0" marR="0">
              <a:spcBef>
                <a:spcPts val="0"/>
              </a:spcBef>
              <a:spcAft>
                <a:spcPts val="0"/>
              </a:spcAft>
            </a:pPr>
            <a:r>
              <a:rPr lang="en-US" sz="1400" dirty="0">
                <a:solidFill>
                  <a:srgbClr val="000000"/>
                </a:solidFill>
                <a:effectLst/>
                <a:latin typeface="Times New Roman" panose="02020603050405020304" pitchFamily="18" charset="0"/>
                <a:ea typeface="Calibri" panose="020F0502020204030204" pitchFamily="34" charset="0"/>
              </a:rPr>
              <a:t>Meeting number (access code): 173 787 5314 </a:t>
            </a:r>
            <a:r>
              <a:rPr lang="en-US" sz="1400" dirty="0">
                <a:latin typeface="Times New Roman" panose="02020603050405020304" pitchFamily="18" charset="0"/>
                <a:ea typeface="Calibri" panose="020F0502020204030204" pitchFamily="34" charset="0"/>
              </a:rPr>
              <a:t>		</a:t>
            </a:r>
            <a:r>
              <a:rPr lang="en-US" sz="1400" dirty="0">
                <a:solidFill>
                  <a:srgbClr val="000000"/>
                </a:solidFill>
                <a:effectLst/>
                <a:latin typeface="Times New Roman" panose="02020603050405020304" pitchFamily="18" charset="0"/>
                <a:ea typeface="Calibri" panose="020F0502020204030204" pitchFamily="34" charset="0"/>
              </a:rPr>
              <a:t>Meeting password: rrtag2011</a:t>
            </a:r>
            <a:endParaRPr lang="en-US" sz="14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200" dirty="0">
                <a:effectLst/>
                <a:latin typeface="Times New Roman" panose="02020603050405020304" pitchFamily="18" charset="0"/>
                <a:ea typeface="Calibri" panose="020F0502020204030204" pitchFamily="34" charset="0"/>
              </a:rPr>
              <a:t> </a:t>
            </a:r>
          </a:p>
          <a:p>
            <a:pPr marL="0" marR="0">
              <a:spcBef>
                <a:spcPts val="0"/>
              </a:spcBef>
              <a:spcAft>
                <a:spcPts val="0"/>
              </a:spcAft>
            </a:pPr>
            <a:r>
              <a:rPr lang="en-US" sz="1200" dirty="0">
                <a:solidFill>
                  <a:srgbClr val="666666"/>
                </a:solidFill>
                <a:effectLst/>
                <a:latin typeface="Times New Roman" panose="02020603050405020304" pitchFamily="18" charset="0"/>
                <a:ea typeface="Calibri" panose="020F0502020204030204" pitchFamily="34" charset="0"/>
              </a:rPr>
              <a:t>Occurs every Thursday effective Thursday, November 5, 2020 (1 </a:t>
            </a:r>
            <a:r>
              <a:rPr lang="en-US" sz="1200" dirty="0" err="1">
                <a:solidFill>
                  <a:srgbClr val="666666"/>
                </a:solidFill>
                <a:effectLst/>
                <a:latin typeface="Times New Roman" panose="02020603050405020304" pitchFamily="18" charset="0"/>
                <a:ea typeface="Calibri" panose="020F0502020204030204" pitchFamily="34" charset="0"/>
              </a:rPr>
              <a:t>Hr</a:t>
            </a:r>
            <a:r>
              <a:rPr lang="en-US" sz="1200" dirty="0">
                <a:solidFill>
                  <a:srgbClr val="666666"/>
                </a:solidFill>
                <a:effectLst/>
                <a:latin typeface="Times New Roman" panose="02020603050405020304" pitchFamily="18" charset="0"/>
                <a:ea typeface="Calibri" panose="020F0502020204030204" pitchFamily="34" charset="0"/>
              </a:rPr>
              <a:t>) until Thursday, November 12, 2020 (2 </a:t>
            </a:r>
            <a:r>
              <a:rPr lang="en-US" sz="1200" dirty="0" err="1">
                <a:solidFill>
                  <a:srgbClr val="666666"/>
                </a:solidFill>
                <a:effectLst/>
                <a:latin typeface="Times New Roman" panose="02020603050405020304" pitchFamily="18" charset="0"/>
                <a:ea typeface="Calibri" panose="020F0502020204030204" pitchFamily="34" charset="0"/>
              </a:rPr>
              <a:t>Hr</a:t>
            </a:r>
            <a:r>
              <a:rPr lang="en-US" sz="1200" dirty="0">
                <a:solidFill>
                  <a:srgbClr val="666666"/>
                </a:solidFill>
                <a:effectLst/>
                <a:latin typeface="Times New Roman" panose="02020603050405020304" pitchFamily="18" charset="0"/>
                <a:ea typeface="Calibri" panose="020F0502020204030204" pitchFamily="34" charset="0"/>
              </a:rPr>
              <a:t>) from 3:00 PM to 4:00 / 5:00 PM, (UTC-04:00) Eastern Time (US &amp; Canada) </a:t>
            </a:r>
            <a:endParaRPr lang="en-US" sz="12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200" dirty="0">
                <a:solidFill>
                  <a:srgbClr val="666666"/>
                </a:solidFill>
                <a:effectLst/>
                <a:latin typeface="Times New Roman" panose="02020603050405020304" pitchFamily="18" charset="0"/>
                <a:ea typeface="Calibri" panose="020F0502020204030204" pitchFamily="34" charset="0"/>
              </a:rPr>
              <a:t> </a:t>
            </a:r>
            <a:endParaRPr lang="en-US" sz="12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200" u="none" strike="noStrike" dirty="0">
                <a:solidFill>
                  <a:srgbClr val="FF0000"/>
                </a:solidFill>
                <a:effectLst/>
                <a:highlight>
                  <a:srgbClr val="00FFFF"/>
                </a:highlight>
                <a:latin typeface="Times New Roman" panose="02020603050405020304" pitchFamily="18" charset="0"/>
                <a:ea typeface="Calibri" panose="020F0502020204030204" pitchFamily="34" charset="0"/>
                <a:hlinkClick r:id="rId3"/>
              </a:rPr>
              <a:t>Join meeting</a:t>
            </a:r>
            <a:endParaRPr lang="en-US" sz="12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200" dirty="0">
                <a:effectLst/>
                <a:latin typeface="Times New Roman" panose="02020603050405020304" pitchFamily="18" charset="0"/>
                <a:ea typeface="Calibri" panose="020F0502020204030204" pitchFamily="34" charset="0"/>
              </a:rPr>
              <a:t> </a:t>
            </a:r>
          </a:p>
          <a:p>
            <a:pPr marL="0" marR="0">
              <a:spcBef>
                <a:spcPts val="0"/>
              </a:spcBef>
              <a:spcAft>
                <a:spcPts val="0"/>
              </a:spcAft>
            </a:pPr>
            <a:r>
              <a:rPr lang="en-US" sz="1200" b="1" dirty="0">
                <a:solidFill>
                  <a:srgbClr val="FF0000"/>
                </a:solidFill>
                <a:effectLst/>
                <a:latin typeface="Helvetica" panose="020B0604020202020204" pitchFamily="34" charset="0"/>
                <a:ea typeface="Calibri" panose="020F0502020204030204" pitchFamily="34" charset="0"/>
              </a:rPr>
              <a:t>note:   The call on Thursday 05 November 2020 (the first week) is only 1 hour long, from 15:00-16:00 ET.   I wanted just one call in number for the November 802.18 Plenary. </a:t>
            </a:r>
            <a:endParaRPr lang="en-US" sz="12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200" b="1" dirty="0">
                <a:solidFill>
                  <a:srgbClr val="000000"/>
                </a:solidFill>
                <a:effectLst/>
                <a:latin typeface="Times New Roman" panose="02020603050405020304" pitchFamily="18" charset="0"/>
                <a:ea typeface="Calibri" panose="020F0502020204030204" pitchFamily="34" charset="0"/>
              </a:rPr>
              <a:t>Tap to join from a mobile device (attendees only)</a:t>
            </a:r>
            <a:endParaRPr lang="en-US" sz="12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200" u="none" strike="noStrike" dirty="0">
                <a:solidFill>
                  <a:srgbClr val="00AFF9"/>
                </a:solidFill>
                <a:effectLst/>
                <a:latin typeface="Times New Roman" panose="02020603050405020304" pitchFamily="18" charset="0"/>
                <a:ea typeface="Calibri" panose="020F0502020204030204" pitchFamily="34" charset="0"/>
                <a:hlinkClick r:id="rId4"/>
              </a:rPr>
              <a:t>+1-646-992-2010,,1737875314##</a:t>
            </a:r>
            <a:r>
              <a:rPr lang="en-US" sz="1200" dirty="0">
                <a:effectLst/>
                <a:latin typeface="Times New Roman" panose="02020603050405020304" pitchFamily="18" charset="0"/>
                <a:ea typeface="Calibri" panose="020F0502020204030204" pitchFamily="34" charset="0"/>
              </a:rPr>
              <a:t> United States Toll (New York City)</a:t>
            </a:r>
          </a:p>
          <a:p>
            <a:pPr marL="0" marR="0">
              <a:spcBef>
                <a:spcPts val="0"/>
              </a:spcBef>
              <a:spcAft>
                <a:spcPts val="0"/>
              </a:spcAft>
            </a:pPr>
            <a:r>
              <a:rPr lang="en-US" sz="1200" u="none" strike="noStrike" dirty="0">
                <a:solidFill>
                  <a:srgbClr val="00AFF9"/>
                </a:solidFill>
                <a:effectLst/>
                <a:latin typeface="Times New Roman" panose="02020603050405020304" pitchFamily="18" charset="0"/>
                <a:ea typeface="Calibri" panose="020F0502020204030204" pitchFamily="34" charset="0"/>
                <a:hlinkClick r:id="rId5"/>
              </a:rPr>
              <a:t>+1-213-306-3065,,1737875314##</a:t>
            </a:r>
            <a:r>
              <a:rPr lang="en-US" sz="1200" dirty="0">
                <a:effectLst/>
                <a:latin typeface="Times New Roman" panose="02020603050405020304" pitchFamily="18" charset="0"/>
                <a:ea typeface="Calibri" panose="020F0502020204030204" pitchFamily="34" charset="0"/>
              </a:rPr>
              <a:t> United States Toll (Los Angeles)</a:t>
            </a:r>
          </a:p>
          <a:p>
            <a:pPr marL="0" marR="0">
              <a:spcBef>
                <a:spcPts val="0"/>
              </a:spcBef>
              <a:spcAft>
                <a:spcPts val="0"/>
              </a:spcAft>
            </a:pPr>
            <a:r>
              <a:rPr lang="en-US" sz="1200" b="1" dirty="0">
                <a:solidFill>
                  <a:srgbClr val="000000"/>
                </a:solidFill>
                <a:effectLst/>
                <a:latin typeface="Times New Roman" panose="02020603050405020304" pitchFamily="18" charset="0"/>
                <a:ea typeface="Calibri" panose="020F0502020204030204" pitchFamily="34" charset="0"/>
              </a:rPr>
              <a:t>Join by phone</a:t>
            </a:r>
            <a:endParaRPr lang="en-US" sz="12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200" dirty="0">
                <a:effectLst/>
                <a:latin typeface="Times New Roman" panose="02020603050405020304" pitchFamily="18" charset="0"/>
                <a:ea typeface="Calibri" panose="020F0502020204030204" pitchFamily="34" charset="0"/>
              </a:rPr>
              <a:t>+1-646-992-2010 United States Toll (New York City)</a:t>
            </a:r>
          </a:p>
          <a:p>
            <a:pPr marL="0" marR="0">
              <a:spcBef>
                <a:spcPts val="0"/>
              </a:spcBef>
              <a:spcAft>
                <a:spcPts val="0"/>
              </a:spcAft>
            </a:pPr>
            <a:r>
              <a:rPr lang="en-US" sz="1200" dirty="0">
                <a:effectLst/>
                <a:latin typeface="Times New Roman" panose="02020603050405020304" pitchFamily="18" charset="0"/>
                <a:ea typeface="Calibri" panose="020F0502020204030204" pitchFamily="34" charset="0"/>
              </a:rPr>
              <a:t>+1-213-306-3065 United States Toll (Los Angeles)</a:t>
            </a:r>
          </a:p>
          <a:p>
            <a:pPr marL="0" marR="0">
              <a:spcBef>
                <a:spcPts val="0"/>
              </a:spcBef>
              <a:spcAft>
                <a:spcPts val="0"/>
              </a:spcAft>
            </a:pPr>
            <a:r>
              <a:rPr lang="en-US" sz="1200" u="none" strike="noStrike" dirty="0">
                <a:solidFill>
                  <a:srgbClr val="00AFF9"/>
                </a:solidFill>
                <a:effectLst/>
                <a:latin typeface="Times New Roman" panose="02020603050405020304" pitchFamily="18" charset="0"/>
                <a:ea typeface="Calibri" panose="020F0502020204030204" pitchFamily="34" charset="0"/>
                <a:hlinkClick r:id="rId6"/>
              </a:rPr>
              <a:t>Global call-in numbers</a:t>
            </a:r>
            <a:endParaRPr lang="en-US" sz="12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200" dirty="0">
                <a:solidFill>
                  <a:srgbClr val="000000"/>
                </a:solidFill>
                <a:effectLst/>
                <a:latin typeface="Times New Roman" panose="02020603050405020304" pitchFamily="18" charset="0"/>
                <a:ea typeface="Calibri" panose="020F0502020204030204" pitchFamily="34" charset="0"/>
              </a:rPr>
              <a:t>Need help? Go to </a:t>
            </a:r>
            <a:r>
              <a:rPr lang="en-US" sz="1200" u="none" strike="noStrike" dirty="0">
                <a:solidFill>
                  <a:srgbClr val="049FD9"/>
                </a:solidFill>
                <a:effectLst/>
                <a:latin typeface="Times New Roman" panose="02020603050405020304" pitchFamily="18" charset="0"/>
                <a:ea typeface="Calibri" panose="020F0502020204030204" pitchFamily="34" charset="0"/>
                <a:hlinkClick r:id="rId7"/>
              </a:rPr>
              <a:t>http://help.webex.com</a:t>
            </a:r>
            <a:r>
              <a:rPr lang="en-US" sz="1200" dirty="0">
                <a:solidFill>
                  <a:srgbClr val="000000"/>
                </a:solidFill>
                <a:effectLst/>
                <a:latin typeface="Times New Roman" panose="02020603050405020304" pitchFamily="18" charset="0"/>
                <a:ea typeface="Calibri" panose="020F0502020204030204" pitchFamily="34" charset="0"/>
              </a:rPr>
              <a:t> </a:t>
            </a:r>
            <a:endParaRPr lang="en-US" sz="12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800" dirty="0">
                <a:effectLst/>
                <a:latin typeface="Times New Roman" panose="02020603050405020304" pitchFamily="18" charset="0"/>
                <a:ea typeface="Calibri" panose="020F0502020204030204" pitchFamily="34" charset="0"/>
              </a:rPr>
              <a:t> </a:t>
            </a:r>
            <a:r>
              <a:rPr lang="en-US" sz="1100" dirty="0">
                <a:latin typeface="Times New Roman" pitchFamily="16" charset="0"/>
              </a:rPr>
              <a:t>IMPORTANT NOTICE: Please note that this </a:t>
            </a:r>
            <a:r>
              <a:rPr lang="en-US" sz="1100" dirty="0" err="1">
                <a:latin typeface="Times New Roman" pitchFamily="16" charset="0"/>
              </a:rPr>
              <a:t>Webex</a:t>
            </a:r>
            <a:r>
              <a:rPr lang="en-US" sz="1100" dirty="0">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 </a:t>
            </a:r>
            <a:r>
              <a:rPr lang="en-US" sz="2400" dirty="0">
                <a:highlight>
                  <a:srgbClr val="FFFF00"/>
                </a:highlight>
              </a:rPr>
              <a:t>plenary</a:t>
            </a:r>
            <a:r>
              <a:rPr lang="en-US" sz="2400" dirty="0"/>
              <a:t> teleconference call-in, </a:t>
            </a:r>
            <a:r>
              <a:rPr lang="en-US" sz="2000" dirty="0">
                <a:highlight>
                  <a:srgbClr val="FFFF00"/>
                </a:highlight>
              </a:rPr>
              <a:t>05 &amp; 12 Nov 2020</a:t>
            </a:r>
            <a:endParaRPr lang="en-US" sz="2400" dirty="0">
              <a:highlight>
                <a:srgbClr val="FFFF00"/>
              </a:highlight>
            </a:endParaRPr>
          </a:p>
        </p:txBody>
      </p:sp>
    </p:spTree>
    <p:extLst>
      <p:ext uri="{BB962C8B-B14F-4D97-AF65-F5344CB8AC3E}">
        <p14:creationId xmlns:p14="http://schemas.microsoft.com/office/powerpoint/2010/main" val="24147626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727841" y="1010418"/>
            <a:ext cx="8353245" cy="5464995"/>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1085850" lvl="2">
              <a:spcBef>
                <a:spcPts val="0"/>
              </a:spcBef>
              <a:buFont typeface="Arial" panose="020B0604020202020204" pitchFamily="34" charset="0"/>
              <a:buChar char="•"/>
            </a:pPr>
            <a:endParaRPr lang="en-US" sz="4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r>
              <a:rPr lang="en-US" sz="1400" dirty="0">
                <a:ea typeface="Calibri" panose="020F0502020204030204" pitchFamily="34" charset="0"/>
              </a:rPr>
              <a:t>Purva Rajkotia &lt;</a:t>
            </a:r>
            <a:r>
              <a:rPr lang="en-US" sz="1400" u="sng" dirty="0">
                <a:solidFill>
                  <a:srgbClr val="0000FF"/>
                </a:solidFill>
                <a:ea typeface="Calibri" panose="020F0502020204030204" pitchFamily="34" charset="0"/>
                <a:hlinkClick r:id="rId6"/>
              </a:rPr>
              <a:t>p.rajkotia@ieee.org</a:t>
            </a:r>
            <a:r>
              <a:rPr lang="en-US" sz="1400" dirty="0">
                <a:ea typeface="Calibri" panose="020F0502020204030204" pitchFamily="34" charset="0"/>
              </a:rPr>
              <a:t>&gt;</a:t>
            </a:r>
            <a:r>
              <a:rPr lang="en-US" sz="1200" dirty="0">
                <a:solidFill>
                  <a:schemeClr val="tx1"/>
                </a:solidFill>
              </a:rPr>
              <a:t>. </a:t>
            </a:r>
          </a:p>
          <a:p>
            <a:pPr marL="1085850" lvl="2">
              <a:spcBef>
                <a:spcPts val="0"/>
              </a:spcBef>
              <a:buFont typeface="Arial" panose="020B0604020202020204" pitchFamily="34" charset="0"/>
              <a:buChar char="•"/>
            </a:pPr>
            <a:endParaRPr lang="en-US" sz="8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marL="285750" lvl="0" indent="-285750">
              <a:buFont typeface="Arial" panose="020B0604020202020204" pitchFamily="34" charset="0"/>
              <a:buChar char="•"/>
            </a:pPr>
            <a:r>
              <a:rPr lang="en-US" sz="1600" dirty="0">
                <a:solidFill>
                  <a:schemeClr val="tx1"/>
                </a:solidFill>
                <a:effectLst/>
                <a:ea typeface="Calibri" panose="020F0502020204030204" pitchFamily="34" charset="0"/>
              </a:rPr>
              <a:t>ITU published Radio Regulations (2020 edition), free to download!</a:t>
            </a:r>
          </a:p>
          <a:p>
            <a:pPr marL="685800" lvl="1">
              <a:buFont typeface="Arial" panose="020B0604020202020204" pitchFamily="34" charset="0"/>
              <a:buChar char="•"/>
            </a:pPr>
            <a:r>
              <a:rPr lang="en-US" sz="1400" u="sng" dirty="0">
                <a:solidFill>
                  <a:srgbClr val="0563C1"/>
                </a:solidFill>
                <a:effectLst/>
                <a:ea typeface="Calibri" panose="020F0502020204030204" pitchFamily="34" charset="0"/>
                <a:hlinkClick r:id="rId13"/>
              </a:rPr>
              <a:t>https://www.itu.int/en/myitu/Publications/2020/09/02/14/23/Radio-Regulations-2020</a:t>
            </a:r>
            <a:endParaRPr lang="en-US" sz="1400" b="1" u="sng" dirty="0">
              <a:ea typeface="Calibri" panose="020F0502020204030204" pitchFamily="34" charset="0"/>
            </a:endParaRPr>
          </a:p>
          <a:p>
            <a:pPr>
              <a:spcBef>
                <a:spcPts val="0"/>
              </a:spcBef>
              <a:buFont typeface="Arial" panose="020B0604020202020204" pitchFamily="34" charset="0"/>
              <a:buChar char="•"/>
            </a:pPr>
            <a:r>
              <a:rPr lang="en-US" sz="1800" dirty="0"/>
              <a:t>Calendar: </a:t>
            </a:r>
            <a:r>
              <a:rPr lang="en-US" sz="1200" dirty="0">
                <a:hlinkClick r:id="rId14"/>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5"/>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6"/>
              </a:rPr>
              <a:t>Working Party 1A (WP 1A) - Spectrum engineering techniques</a:t>
            </a:r>
            <a:r>
              <a:rPr lang="en-US" sz="1100" u="sng" dirty="0"/>
              <a:t>     and     </a:t>
            </a:r>
            <a:r>
              <a:rPr lang="en-US" sz="1100" dirty="0">
                <a:hlinkClick r:id="rId17"/>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8"/>
              </a:rPr>
              <a:t>Study Group 5 (SG 5) Terrestrial </a:t>
            </a:r>
            <a:r>
              <a:rPr lang="en-US" sz="1400" b="0" dirty="0">
                <a:hlinkClick r:id="rId18"/>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9"/>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050" b="1" i="0" u="none" strike="noStrike" dirty="0">
                <a:solidFill>
                  <a:srgbClr val="3789BD"/>
                </a:solidFill>
                <a:effectLst/>
                <a:latin typeface="Arial" panose="020B0604020202020204" pitchFamily="34" charset="0"/>
                <a:hlinkClick r:id="rId20"/>
              </a:rPr>
              <a:t>Working Party 5D (WP 5D) - IMT Systems</a:t>
            </a:r>
            <a:r>
              <a:rPr lang="en-US" sz="1100" dirty="0"/>
              <a:t>      </a:t>
            </a:r>
            <a:r>
              <a:rPr lang="en-US" sz="1000" dirty="0">
                <a:hlinkClick r:id="rId21"/>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29Oct20</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(&amp;TAG)Officers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29Oct20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100"/>
              </a:spcBef>
            </a:pPr>
            <a:r>
              <a:rPr lang="en-US" sz="900" dirty="0"/>
              <a:t>3.4.1 Chair</a:t>
            </a:r>
          </a:p>
          <a:p>
            <a:pPr>
              <a:spcBef>
                <a:spcPts val="100"/>
              </a:spcBef>
            </a:pPr>
            <a:r>
              <a:rPr lang="en-US" sz="900" b="0" dirty="0"/>
              <a:t>The responsibilities of the Chair or his or her designee shall include</a:t>
            </a:r>
          </a:p>
          <a:p>
            <a:pPr>
              <a:spcBef>
                <a:spcPts val="100"/>
              </a:spcBef>
            </a:pPr>
            <a:r>
              <a:rPr lang="en-US" sz="900" b="0" dirty="0"/>
              <a:t>a) Leading the activity according to all of the relevant Policies and Procedures.</a:t>
            </a:r>
          </a:p>
          <a:p>
            <a:pPr>
              <a:spcBef>
                <a:spcPts val="100"/>
              </a:spcBef>
            </a:pPr>
            <a:r>
              <a:rPr lang="en-US" sz="900" b="0" dirty="0"/>
              <a:t>b) Being objective.</a:t>
            </a:r>
          </a:p>
          <a:p>
            <a:pPr>
              <a:spcBef>
                <a:spcPts val="100"/>
              </a:spcBef>
            </a:pPr>
            <a:r>
              <a:rPr lang="en-US" sz="900" b="0" dirty="0"/>
              <a:t>c) Entertaining motions, but not making motions.</a:t>
            </a:r>
          </a:p>
          <a:p>
            <a:pPr>
              <a:spcBef>
                <a:spcPts val="100"/>
              </a:spcBef>
            </a:pPr>
            <a:r>
              <a:rPr lang="en-US" sz="900" b="0" dirty="0"/>
              <a:t>d) Not biasing discussions.</a:t>
            </a:r>
          </a:p>
          <a:p>
            <a:pPr>
              <a:spcBef>
                <a:spcPts val="100"/>
              </a:spcBef>
            </a:pPr>
            <a:r>
              <a:rPr lang="en-US" sz="900" b="0" dirty="0"/>
              <a:t>e) Delegating necessary functions.</a:t>
            </a:r>
          </a:p>
          <a:p>
            <a:pPr>
              <a:spcBef>
                <a:spcPts val="100"/>
              </a:spcBef>
            </a:pPr>
            <a:r>
              <a:rPr lang="en-US" sz="900" b="0" dirty="0"/>
              <a:t>f) Ensuring that all parties have the opportunity to express their views.</a:t>
            </a:r>
          </a:p>
          <a:p>
            <a:pPr>
              <a:spcBef>
                <a:spcPts val="100"/>
              </a:spcBef>
            </a:pPr>
            <a:r>
              <a:rPr lang="en-US" sz="900" b="0" dirty="0"/>
              <a:t>g) Setting goals and deadlines and adhere to them.</a:t>
            </a:r>
          </a:p>
          <a:p>
            <a:pPr>
              <a:spcBef>
                <a:spcPts val="100"/>
              </a:spcBef>
            </a:pPr>
            <a:r>
              <a:rPr lang="en-US" sz="900" b="0" dirty="0"/>
              <a:t>h) Being knowledgeable in IEEE standards processes and parliamentary procedures and</a:t>
            </a:r>
          </a:p>
          <a:p>
            <a:pPr>
              <a:spcBef>
                <a:spcPts val="100"/>
              </a:spcBef>
            </a:pPr>
            <a:r>
              <a:rPr lang="en-US" sz="900" b="0" dirty="0"/>
              <a:t>ensuring that the processes and procedures are followed.</a:t>
            </a:r>
          </a:p>
          <a:p>
            <a:pPr>
              <a:spcBef>
                <a:spcPts val="100"/>
              </a:spcBef>
            </a:pPr>
            <a:r>
              <a:rPr lang="en-US" sz="900" b="0" dirty="0" err="1"/>
              <a:t>i</a:t>
            </a:r>
            <a:r>
              <a:rPr lang="en-US" sz="900" b="0" dirty="0"/>
              <a:t>) Seeking consensus as a means of resolving issues.</a:t>
            </a:r>
          </a:p>
          <a:p>
            <a:pPr>
              <a:spcBef>
                <a:spcPts val="100"/>
              </a:spcBef>
            </a:pPr>
            <a:r>
              <a:rPr lang="en-US" sz="900" b="0" dirty="0"/>
              <a:t>j) Prioritizing work to best serve the group and its goals.</a:t>
            </a:r>
          </a:p>
          <a:p>
            <a:pPr>
              <a:spcBef>
                <a:spcPts val="100"/>
              </a:spcBef>
            </a:pPr>
            <a:r>
              <a:rPr lang="en-US" sz="900" b="0" dirty="0"/>
              <a:t>k) Complying with the IEEE-SA Intellectual Property Policies, including but not limited to IEEE-SA Patent Policy (see </a:t>
            </a:r>
            <a:r>
              <a:rPr lang="en-US" sz="900" b="0" i="1" dirty="0"/>
              <a:t>IEEE-SA Standards Board Operations Manual </a:t>
            </a:r>
            <a:r>
              <a:rPr lang="en-US" sz="900" b="0" dirty="0"/>
              <a:t>6.3.2, </a:t>
            </a:r>
          </a:p>
          <a:p>
            <a:pPr>
              <a:spcBef>
                <a:spcPts val="100"/>
              </a:spcBef>
            </a:pPr>
            <a:r>
              <a:rPr lang="en-US" sz="900" b="0" dirty="0"/>
              <a:t>http://standards.ieee.org/board/pat/index.html) and IEEE-SA Copyright Policy (see </a:t>
            </a:r>
            <a:r>
              <a:rPr lang="en-US" sz="900" b="0" i="1" dirty="0"/>
              <a:t>IEEE-SA Standards Board Bylaws </a:t>
            </a:r>
            <a:r>
              <a:rPr lang="en-US" sz="900" b="0" dirty="0"/>
              <a:t>7, http://standards.ieee.org/guides/bylaws/sect6-</a:t>
            </a:r>
          </a:p>
          <a:p>
            <a:pPr>
              <a:spcBef>
                <a:spcPts val="100"/>
              </a:spcBef>
            </a:pPr>
            <a:r>
              <a:rPr lang="en-US" sz="900" b="0" dirty="0"/>
              <a:t>7.html#7).</a:t>
            </a:r>
          </a:p>
          <a:p>
            <a:pPr>
              <a:spcBef>
                <a:spcPts val="100"/>
              </a:spcBef>
            </a:pPr>
            <a:r>
              <a:rPr lang="en-US" sz="900" b="0" dirty="0"/>
              <a:t>l) Fulfilling any financial </a:t>
            </a:r>
            <a:r>
              <a:rPr lang="en-US" sz="900" b="0" dirty="0" err="1"/>
              <a:t>repor</a:t>
            </a:r>
            <a:r>
              <a:rPr lang="en-US" sz="900" dirty="0"/>
              <a:t> </a:t>
            </a:r>
            <a:r>
              <a:rPr lang="en-US" sz="900" b="0" dirty="0"/>
              <a:t>ting requirements of the IEEE, in the absence of a Treasurer.</a:t>
            </a:r>
          </a:p>
          <a:p>
            <a:pPr>
              <a:spcBef>
                <a:spcPts val="100"/>
              </a:spcBef>
            </a:pPr>
            <a:r>
              <a:rPr lang="en-US" sz="900" b="0" dirty="0"/>
              <a:t>m) Participating as needed in meetings of the Sponsor to represent the Working Group and, in the case of a “Directed Position”, vote the will of the Working Group in accordance with the Directed Position Procedure (See “Procedure for establishing a directed position” subclause of the IEEE 802 LMSC OM [5]).</a:t>
            </a:r>
          </a:p>
          <a:p>
            <a:pPr>
              <a:spcBef>
                <a:spcPts val="100"/>
              </a:spcBef>
            </a:pPr>
            <a:r>
              <a:rPr lang="en-US" sz="900" b="0" dirty="0"/>
              <a:t>n) Being familiar with training materials available through IEEE Standards Development Online.</a:t>
            </a:r>
          </a:p>
          <a:p>
            <a:pPr>
              <a:spcBef>
                <a:spcPts val="100"/>
              </a:spcBef>
            </a:pPr>
            <a:r>
              <a:rPr lang="en-US" sz="900" b="0" dirty="0"/>
              <a:t>o) Call meetings and issue a notice for each meeting at least 30 calendar days prior to the meeting</a:t>
            </a:r>
          </a:p>
          <a:p>
            <a:pPr>
              <a:spcBef>
                <a:spcPts val="100"/>
              </a:spcBef>
            </a:pPr>
            <a:r>
              <a:rPr lang="en-US" sz="900" b="0" dirty="0"/>
              <a:t>p) Ensure agendas are published at least 14 calendar days before a meeting</a:t>
            </a:r>
          </a:p>
          <a:p>
            <a:pPr>
              <a:spcBef>
                <a:spcPts val="100"/>
              </a:spcBef>
            </a:pPr>
            <a:r>
              <a:rPr lang="en-US" sz="900" b="0" dirty="0"/>
              <a:t>q) Ensure important requested documents are issued to members of the Working Group, the Sponsor, and liaison groups.</a:t>
            </a:r>
          </a:p>
          <a:p>
            <a:pPr>
              <a:spcBef>
                <a:spcPts val="100"/>
              </a:spcBef>
            </a:pPr>
            <a:r>
              <a:rPr lang="en-US" sz="900" b="0" dirty="0"/>
              <a:t>r) Ensure a membership roster is created and maintained</a:t>
            </a:r>
          </a:p>
          <a:p>
            <a:pPr>
              <a:spcBef>
                <a:spcPts val="100"/>
              </a:spcBef>
            </a:pPr>
            <a:r>
              <a:rPr lang="en-US" sz="900" b="0" dirty="0"/>
              <a:t>s) Ensure participant attendance is recorded at each meeting</a:t>
            </a:r>
          </a:p>
          <a:p>
            <a:pPr>
              <a:spcBef>
                <a:spcPts val="100"/>
              </a:spcBef>
            </a:pPr>
            <a:r>
              <a:rPr lang="en-US" sz="900" b="0" dirty="0"/>
              <a:t>t) Be responsible for the management and distribution of Working Group documentation in compliance with IEEE-SA guidelines, including but not limited to guidelines with regard to posting and distribution of drafts and approved IEEE standards.</a:t>
            </a:r>
          </a:p>
          <a:p>
            <a:pPr>
              <a:spcBef>
                <a:spcPts val="100"/>
              </a:spcBef>
            </a:pPr>
            <a:r>
              <a:rPr lang="en-US" sz="900" b="0" dirty="0"/>
              <a:t>u) Maintain liaison with other organizations at the direction of the Sponsor or at the discretion of the Working Group Chair with the approval of the Sponsor</a:t>
            </a:r>
          </a:p>
          <a:p>
            <a:pPr>
              <a:spcBef>
                <a:spcPts val="100"/>
              </a:spcBef>
            </a:pPr>
            <a:r>
              <a:rPr lang="en-US" sz="900" b="0" dirty="0"/>
              <a:t>v) Ensure that any financial operations of the Working Group comply with the requirements of the IEEE 802 LMSC Operations Manual</a:t>
            </a:r>
          </a:p>
          <a:p>
            <a:pPr>
              <a:spcBef>
                <a:spcPts val="100"/>
              </a:spcBef>
            </a:pPr>
            <a:r>
              <a:rPr lang="en-US" sz="900" b="0" dirty="0"/>
              <a:t>w) Assign/unassign subtasks and task leaders (e.g., secretary, subgroup chair, etc.)</a:t>
            </a:r>
          </a:p>
          <a:p>
            <a:pPr>
              <a:spcBef>
                <a:spcPts val="100"/>
              </a:spcBef>
            </a:pPr>
            <a:r>
              <a:rPr lang="en-US" sz="900" b="0" dirty="0"/>
              <a:t>x) Determine if the Working Group is dominated by an organization and, if so, treat that organizations’ vote as one (with the approval of the Sponsor)</a:t>
            </a:r>
          </a:p>
          <a:p>
            <a:pPr>
              <a:spcBef>
                <a:spcPts val="100"/>
              </a:spcBef>
            </a:pPr>
            <a:r>
              <a:rPr lang="en-US" sz="900" b="0" dirty="0"/>
              <a:t>y) Manage balloting of projects</a:t>
            </a:r>
          </a:p>
          <a:p>
            <a:pPr>
              <a:spcBef>
                <a:spcPts val="100"/>
              </a:spcBef>
            </a:pPr>
            <a:r>
              <a:rPr lang="en-US" sz="900" b="0" dirty="0"/>
              <a:t>z) Decide which matters are procedural and which matters are technical</a:t>
            </a:r>
          </a:p>
          <a:p>
            <a:pPr>
              <a:spcBef>
                <a:spcPts val="100"/>
              </a:spcBef>
            </a:pPr>
            <a:r>
              <a:rPr lang="en-US" sz="900" b="0" dirty="0"/>
              <a:t>aa) Decide procedural matters or defer them to a vote by the Working Group</a:t>
            </a:r>
          </a:p>
          <a:p>
            <a:pPr>
              <a:spcBef>
                <a:spcPts val="100"/>
              </a:spcBef>
            </a:pPr>
            <a:r>
              <a:rPr lang="en-US" sz="900" b="0" dirty="0"/>
              <a:t>bb) Place issues to a vote by Working Group members</a:t>
            </a:r>
          </a:p>
          <a:p>
            <a:pPr>
              <a:spcBef>
                <a:spcPts val="100"/>
              </a:spcBef>
            </a:pPr>
            <a:r>
              <a:rPr lang="en-US" sz="900" b="0" dirty="0"/>
              <a:t>cc) Preside over Working Group meetings and activities of the Working Group according to all of the relevant policies and procedures</a:t>
            </a:r>
            <a:endParaRPr lang="en-US" sz="9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29Oct20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(or TAG) Chair</a:t>
            </a:r>
            <a:endParaRPr lang="en-US" altLang="en-US" sz="2400" dirty="0"/>
          </a:p>
        </p:txBody>
      </p:sp>
    </p:spTree>
    <p:extLst>
      <p:ext uri="{BB962C8B-B14F-4D97-AF65-F5344CB8AC3E}">
        <p14:creationId xmlns:p14="http://schemas.microsoft.com/office/powerpoint/2010/main" val="2611501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29Oct20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(or TAG) Vice Chair</a:t>
            </a:r>
            <a:endParaRPr lang="en-US" altLang="en-US" sz="2400" dirty="0"/>
          </a:p>
        </p:txBody>
      </p:sp>
    </p:spTree>
    <p:extLst>
      <p:ext uri="{BB962C8B-B14F-4D97-AF65-F5344CB8AC3E}">
        <p14:creationId xmlns:p14="http://schemas.microsoft.com/office/powerpoint/2010/main" val="41485967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(or TAG)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26</a:t>
            </a:fld>
            <a:endParaRPr lang="en-US" altLang="en-US" sz="1200" b="0" dirty="0"/>
          </a:p>
        </p:txBody>
      </p:sp>
      <p:sp>
        <p:nvSpPr>
          <p:cNvPr id="2" name="Date Placeholder 1"/>
          <p:cNvSpPr>
            <a:spLocks noGrp="1"/>
          </p:cNvSpPr>
          <p:nvPr>
            <p:ph type="dt" idx="15"/>
          </p:nvPr>
        </p:nvSpPr>
        <p:spPr/>
        <p:txBody>
          <a:bodyPr/>
          <a:lstStyle/>
          <a:p>
            <a:r>
              <a:rPr lang="en-US"/>
              <a:t>29Oct20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29Oct20</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27</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0" y="309330"/>
            <a:ext cx="9144000" cy="6347058"/>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29Oct20</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28</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304800" y="7551"/>
            <a:ext cx="8534399" cy="684289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29Oct20</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29Oct20</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653396"/>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29Oct20</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77486" y="1676399"/>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29Oct20</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29Oct20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455611" y="889002"/>
            <a:ext cx="4725989" cy="5474748"/>
          </a:xfrm>
        </p:spPr>
        <p:txBody>
          <a:bodyPr/>
          <a:lstStyle/>
          <a:p>
            <a:pPr>
              <a:buFont typeface="Arial" panose="020B0604020202020204" pitchFamily="34" charset="0"/>
              <a:buChar char="•"/>
            </a:pPr>
            <a:r>
              <a:rPr lang="en-US" altLang="en-US" sz="1600" dirty="0">
                <a:solidFill>
                  <a:schemeClr val="tx1"/>
                </a:solidFill>
              </a:rPr>
              <a:t>Call to Order</a:t>
            </a:r>
          </a:p>
          <a:p>
            <a:pPr lvl="1">
              <a:spcBef>
                <a:spcPts val="0"/>
              </a:spcBef>
              <a:buFont typeface="Arial" panose="020B0604020202020204" pitchFamily="34" charset="0"/>
              <a:buChar char="•"/>
            </a:pPr>
            <a:r>
              <a:rPr lang="en-US" altLang="en-US" sz="800" b="1" u="sng" dirty="0">
                <a:solidFill>
                  <a:schemeClr val="bg1"/>
                </a:solidFill>
              </a:rPr>
              <a:t>Attendance server is open</a:t>
            </a:r>
          </a:p>
          <a:p>
            <a:pPr lvl="1">
              <a:spcBef>
                <a:spcPts val="0"/>
              </a:spcBef>
              <a:buFont typeface="Arial" panose="020B0604020202020204" pitchFamily="34" charset="0"/>
              <a:buChar char="•"/>
            </a:pPr>
            <a:r>
              <a:rPr lang="en-US" altLang="en-US" sz="1200" b="1" u="sng" dirty="0">
                <a:solidFill>
                  <a:schemeClr val="tx1"/>
                </a:solidFill>
              </a:rPr>
              <a:t>Remember to mute when not speaking, thanks.</a:t>
            </a:r>
          </a:p>
          <a:p>
            <a:pPr lvl="1">
              <a:spcBef>
                <a:spcPts val="0"/>
              </a:spcBef>
              <a:buFont typeface="Arial" panose="020B0604020202020204" pitchFamily="34" charset="0"/>
              <a:buChar char="•"/>
            </a:pPr>
            <a:r>
              <a:rPr lang="en-US" altLang="en-US" sz="1200" b="1" u="sng" dirty="0">
                <a:solidFill>
                  <a:schemeClr val="tx1"/>
                </a:solidFill>
              </a:rPr>
              <a:t>Please request Q in chat window.</a:t>
            </a:r>
          </a:p>
          <a:p>
            <a:pPr>
              <a:buFont typeface="Arial" panose="020B0604020202020204" pitchFamily="34" charset="0"/>
              <a:buChar char="•"/>
            </a:pPr>
            <a:r>
              <a:rPr lang="en-US" altLang="en-US" sz="1600" dirty="0">
                <a:solidFill>
                  <a:schemeClr val="tx1"/>
                </a:solidFill>
              </a:rPr>
              <a:t>Administrative items</a:t>
            </a:r>
          </a:p>
          <a:p>
            <a:pPr lvl="1">
              <a:spcBef>
                <a:spcPts val="0"/>
              </a:spcBef>
              <a:buFont typeface="Arial" panose="020B0604020202020204" pitchFamily="34" charset="0"/>
              <a:buChar char="•"/>
            </a:pPr>
            <a:r>
              <a:rPr lang="en-US" altLang="en-US" sz="1400" dirty="0">
                <a:solidFill>
                  <a:schemeClr val="tx1"/>
                </a:solidFill>
              </a:rPr>
              <a:t>Someone to take some notes, Peter E.</a:t>
            </a:r>
          </a:p>
          <a:p>
            <a:pPr lvl="1">
              <a:spcBef>
                <a:spcPts val="0"/>
              </a:spcBef>
              <a:buFont typeface="Arial" panose="020B0604020202020204" pitchFamily="34" charset="0"/>
              <a:buChar char="•"/>
            </a:pPr>
            <a:r>
              <a:rPr lang="en-US" altLang="en-US" sz="1400" dirty="0">
                <a:solidFill>
                  <a:schemeClr val="tx1"/>
                </a:solidFill>
              </a:rPr>
              <a:t>Attendance &amp; monitor chat window, Stuart K  </a:t>
            </a:r>
          </a:p>
          <a:p>
            <a:pPr>
              <a:buFont typeface="Arial" panose="020B0604020202020204" pitchFamily="34" charset="0"/>
              <a:buChar char="•"/>
            </a:pPr>
            <a:r>
              <a:rPr lang="en-US" altLang="en-US" sz="1600" dirty="0">
                <a:solidFill>
                  <a:schemeClr val="tx1"/>
                </a:solidFill>
              </a:rPr>
              <a:t>Approve agenda, last minutes</a:t>
            </a:r>
            <a:r>
              <a:rPr lang="en-US" altLang="en-US" sz="1400" dirty="0">
                <a:solidFill>
                  <a:schemeClr val="tx1"/>
                </a:solidFill>
              </a:rPr>
              <a:t>  &amp; announcements</a:t>
            </a:r>
          </a:p>
          <a:p>
            <a:pPr>
              <a:buFont typeface="Arial" panose="020B0604020202020204" pitchFamily="34" charset="0"/>
              <a:buChar char="•"/>
            </a:pPr>
            <a:r>
              <a:rPr lang="en-US" altLang="en-US" sz="1600" dirty="0">
                <a:solidFill>
                  <a:schemeClr val="tx1"/>
                </a:solidFill>
              </a:rPr>
              <a:t>Discussion items</a:t>
            </a:r>
            <a:endParaRPr lang="en-US" altLang="en-US" sz="1400" dirty="0">
              <a:solidFill>
                <a:schemeClr val="tx1"/>
              </a:solidFill>
            </a:endParaRP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FCC 6 GHz </a:t>
            </a:r>
          </a:p>
          <a:p>
            <a:pPr lvl="1">
              <a:spcBef>
                <a:spcPts val="0"/>
              </a:spcBef>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Proceed with ITU-R submissions. </a:t>
            </a:r>
          </a:p>
          <a:p>
            <a:pPr lvl="1">
              <a:buFont typeface="Arial" panose="020B0604020202020204" pitchFamily="34" charset="0"/>
              <a:buChar char="•"/>
            </a:pPr>
            <a:r>
              <a:rPr lang="en-US" altLang="en-US" sz="1400" dirty="0">
                <a:solidFill>
                  <a:schemeClr val="tx1"/>
                </a:solidFill>
              </a:rPr>
              <a:t>FCC 5.9 GHz ex </a:t>
            </a:r>
            <a:r>
              <a:rPr lang="en-US" altLang="en-US" sz="1400" dirty="0" err="1">
                <a:solidFill>
                  <a:schemeClr val="tx1"/>
                </a:solidFill>
              </a:rPr>
              <a:t>parte</a:t>
            </a:r>
            <a:r>
              <a:rPr lang="en-US" altLang="en-US" sz="1400" dirty="0">
                <a:solidFill>
                  <a:schemeClr val="tx1"/>
                </a:solidFill>
              </a:rPr>
              <a:t> </a:t>
            </a:r>
          </a:p>
          <a:p>
            <a:pPr lvl="1">
              <a:buFont typeface="Arial" panose="020B0604020202020204" pitchFamily="34" charset="0"/>
              <a:buChar char="•"/>
            </a:pPr>
            <a:r>
              <a:rPr lang="en-US" altLang="en-US" sz="1400" dirty="0">
                <a:solidFill>
                  <a:schemeClr val="tx1"/>
                </a:solidFill>
              </a:rPr>
              <a:t>APG contribution input</a:t>
            </a:r>
          </a:p>
          <a:p>
            <a:pPr lvl="1">
              <a:buFont typeface="Arial" panose="020B0604020202020204" pitchFamily="34" charset="0"/>
              <a:buChar char="•"/>
            </a:pPr>
            <a:r>
              <a:rPr lang="en-US" sz="1400" dirty="0">
                <a:effectLst/>
                <a:ea typeface="SimSun" panose="02010600030101010101" pitchFamily="2" charset="-122"/>
              </a:rPr>
              <a:t>Anything new today</a:t>
            </a:r>
          </a:p>
          <a:p>
            <a:pPr lvl="1">
              <a:buFont typeface="Arial" panose="020B0604020202020204" pitchFamily="34" charset="0"/>
              <a:buChar char="•"/>
            </a:pPr>
            <a:endParaRPr lang="en-US" sz="1400" dirty="0">
              <a:effectLst/>
              <a:ea typeface="SimSun" panose="02010600030101010101" pitchFamily="2" charset="-122"/>
            </a:endParaRP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796559" y="1193802"/>
            <a:ext cx="3966441" cy="52816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endParaRPr lang="en-GB"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endParaRPr lang="en-US" altLang="en-US" sz="140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r>
              <a:rPr lang="en-US" altLang="en-US" sz="1400" dirty="0">
                <a:solidFill>
                  <a:schemeClr val="tx1"/>
                </a:solidFill>
              </a:rPr>
              <a:t>ITU-R contributions status</a:t>
            </a:r>
          </a:p>
          <a:p>
            <a:pPr lvl="1">
              <a:spcBef>
                <a:spcPts val="0"/>
              </a:spcBef>
              <a:buFont typeface="Arial" panose="020B0604020202020204" pitchFamily="34" charset="0"/>
              <a:buChar char="•"/>
            </a:pPr>
            <a:r>
              <a:rPr lang="en-US" altLang="en-US" sz="1400" kern="0" dirty="0">
                <a:solidFill>
                  <a:schemeClr val="tx1"/>
                </a:solidFill>
              </a:rPr>
              <a:t>WRC-23 AIs</a:t>
            </a:r>
          </a:p>
          <a:p>
            <a:pPr marL="457200" lvl="1" indent="0">
              <a:spcBef>
                <a:spcPts val="0"/>
              </a:spcBef>
            </a:pPr>
            <a:endParaRPr lang="en-US" altLang="en-US" sz="140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FCC 6 GHz</a:t>
            </a:r>
          </a:p>
          <a:p>
            <a:pPr lvl="1">
              <a:spcBef>
                <a:spcPts val="0"/>
              </a:spcBef>
              <a:buFont typeface="Arial" panose="020B0604020202020204" pitchFamily="34" charset="0"/>
              <a:buChar char="•"/>
            </a:pPr>
            <a:r>
              <a:rPr lang="en-US" altLang="en-US" sz="1400" kern="0" dirty="0">
                <a:solidFill>
                  <a:schemeClr val="tx1"/>
                </a:solidFill>
              </a:rPr>
              <a:t>Multi stake-holder group</a:t>
            </a:r>
          </a:p>
          <a:p>
            <a:pPr>
              <a:spcBef>
                <a:spcPts val="0"/>
              </a:spcBef>
              <a:buFont typeface="Arial" panose="020B0604020202020204" pitchFamily="34" charset="0"/>
              <a:buChar char="•"/>
            </a:pPr>
            <a:endParaRPr lang="en-US" altLang="en-US" sz="1400" b="0" kern="0" dirty="0">
              <a:solidFill>
                <a:schemeClr val="tx1"/>
              </a:solidFill>
            </a:endParaRPr>
          </a:p>
          <a:p>
            <a:pPr lvl="1">
              <a:spcBef>
                <a:spcPts val="0"/>
              </a:spcBef>
              <a:buFont typeface="Arial" panose="020B0604020202020204" pitchFamily="34" charset="0"/>
              <a:buChar char="•"/>
            </a:pPr>
            <a:endParaRPr lang="en-US" altLang="en-US" sz="140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kern="0" dirty="0">
                <a:solidFill>
                  <a:schemeClr val="tx1"/>
                </a:solidFill>
              </a:rPr>
              <a:t>FCC 5.9GHz ex </a:t>
            </a:r>
            <a:r>
              <a:rPr lang="en-US" altLang="en-US" sz="1400" kern="0" dirty="0" err="1">
                <a:solidFill>
                  <a:schemeClr val="tx1"/>
                </a:solidFill>
              </a:rPr>
              <a:t>parte</a:t>
            </a:r>
            <a:r>
              <a:rPr lang="en-US" altLang="en-US" sz="1400" kern="0" dirty="0">
                <a:solidFill>
                  <a:schemeClr val="tx1"/>
                </a:solidFill>
              </a:rPr>
              <a:t> status </a:t>
            </a:r>
          </a:p>
          <a:p>
            <a:pPr lvl="1">
              <a:spcBef>
                <a:spcPts val="0"/>
              </a:spcBef>
              <a:buFont typeface="Arial" panose="020B0604020202020204" pitchFamily="34" charset="0"/>
              <a:buChar char="•"/>
            </a:pPr>
            <a:endParaRPr lang="en-US" altLang="en-US" sz="1400" b="0" kern="0" dirty="0">
              <a:solidFill>
                <a:schemeClr val="tx1"/>
              </a:solidFill>
            </a:endParaRP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594577"/>
            <a:ext cx="8229602"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US" altLang="en-US" sz="1800" b="0" dirty="0"/>
              <a:t>To approve the agenda as presented on previous slide</a:t>
            </a:r>
          </a:p>
          <a:p>
            <a:pPr>
              <a:spcBef>
                <a:spcPts val="0"/>
              </a:spcBef>
            </a:pPr>
            <a:r>
              <a:rPr lang="en-US" altLang="en-US" sz="1800" b="1" dirty="0"/>
              <a:t>	</a:t>
            </a:r>
            <a:r>
              <a:rPr lang="en-US" altLang="en-US" sz="1800" b="1" dirty="0">
                <a:solidFill>
                  <a:schemeClr val="tx1"/>
                </a:solidFill>
              </a:rPr>
              <a:t>	</a:t>
            </a:r>
            <a:r>
              <a:rPr lang="en-US" altLang="en-US" sz="1800" b="0" dirty="0">
                <a:solidFill>
                  <a:schemeClr val="tx1"/>
                </a:solidFill>
              </a:rPr>
              <a:t>Moved by: 	</a:t>
            </a:r>
            <a:r>
              <a:rPr lang="en-US" altLang="en-US" sz="1800" b="0" dirty="0">
                <a:solidFill>
                  <a:schemeClr val="bg1">
                    <a:lumMod val="75000"/>
                  </a:schemeClr>
                </a:solidFill>
              </a:rPr>
              <a:t>Stuart K.</a:t>
            </a:r>
          </a:p>
          <a:p>
            <a:pPr>
              <a:spcBef>
                <a:spcPts val="0"/>
              </a:spcBef>
            </a:pPr>
            <a:r>
              <a:rPr lang="en-US" altLang="en-US" sz="1800" b="0" dirty="0">
                <a:solidFill>
                  <a:schemeClr val="bg1">
                    <a:lumMod val="75000"/>
                  </a:schemeClr>
                </a:solidFill>
              </a:rPr>
              <a:t>		Seconded by: 	Vijay A.</a:t>
            </a:r>
          </a:p>
          <a:p>
            <a:pPr>
              <a:spcBef>
                <a:spcPts val="0"/>
              </a:spcBef>
            </a:pPr>
            <a:r>
              <a:rPr lang="en-US" altLang="en-US" sz="1800" b="0" dirty="0">
                <a:solidFill>
                  <a:schemeClr val="bg1">
                    <a:lumMod val="75000"/>
                  </a:schemeClr>
                </a:solidFill>
              </a:rPr>
              <a:t>		Discussion?  	None</a:t>
            </a:r>
          </a:p>
          <a:p>
            <a:pPr lvl="1">
              <a:spcBef>
                <a:spcPts val="0"/>
              </a:spcBef>
            </a:pPr>
            <a:r>
              <a:rPr lang="en-US" altLang="en-US" sz="1800" dirty="0">
                <a:solidFill>
                  <a:schemeClr val="bg1">
                    <a:lumMod val="75000"/>
                  </a:schemeClr>
                </a:solidFill>
              </a:rPr>
              <a:t>Vote:  Approved by unanimous consent</a:t>
            </a:r>
          </a:p>
          <a:p>
            <a:pPr>
              <a:spcBef>
                <a:spcPts val="400"/>
              </a:spcBef>
              <a:buFont typeface="Arial" panose="020B0604020202020204" pitchFamily="34" charset="0"/>
              <a:buChar char="•"/>
            </a:pPr>
            <a:endParaRPr lang="en-US" altLang="en-US" sz="1800" u="sng" dirty="0">
              <a:solidFill>
                <a:schemeClr val="bg1">
                  <a:lumMod val="75000"/>
                </a:schemeClr>
              </a:solidFill>
            </a:endParaRPr>
          </a:p>
          <a:p>
            <a:pPr>
              <a:spcBef>
                <a:spcPts val="400"/>
              </a:spcBef>
              <a:buFont typeface="Arial" panose="020B0604020202020204" pitchFamily="34" charset="0"/>
              <a:buChar char="•"/>
            </a:pPr>
            <a:r>
              <a:rPr lang="en-US" altLang="en-US" sz="1800" u="sng" dirty="0"/>
              <a:t>Motion:</a:t>
            </a:r>
            <a:r>
              <a:rPr lang="en-US" altLang="en-US" sz="1800" dirty="0"/>
              <a:t> </a:t>
            </a:r>
            <a:r>
              <a:rPr lang="en-GB" sz="1600" b="0" dirty="0">
                <a:effectLst/>
                <a:ea typeface="SimSun" panose="02010600030101010101" pitchFamily="2" charset="-122"/>
              </a:rPr>
              <a:t>To approve the minutes from the IEEE 802.18 Teleconference 22 October 2020 in document </a:t>
            </a:r>
            <a:r>
              <a:rPr lang="en-GB" sz="1600" b="0" dirty="0">
                <a:solidFill>
                  <a:schemeClr val="bg1">
                    <a:lumMod val="75000"/>
                  </a:schemeClr>
                </a:solidFill>
                <a:ea typeface="SimSun" panose="02010600030101010101" pitchFamily="2" charset="-122"/>
                <a:hlinkClick r:id="rId3"/>
              </a:rPr>
              <a:t>https://mentor.ieee.org/802.18/dcn/20/18-20-0142-00-0000-minutes-22oct20-rrtag-teleconference.docx</a:t>
            </a:r>
            <a:r>
              <a:rPr lang="en-GB" sz="1600" b="0" dirty="0">
                <a:solidFill>
                  <a:schemeClr val="bg1">
                    <a:lumMod val="75000"/>
                  </a:schemeClr>
                </a:solidFill>
                <a:ea typeface="SimSun" panose="02010600030101010101" pitchFamily="2" charset="-122"/>
              </a:rPr>
              <a:t>  </a:t>
            </a:r>
            <a:r>
              <a:rPr lang="en-US" sz="1600" b="0" i="0" dirty="0">
                <a:solidFill>
                  <a:srgbClr val="000000"/>
                </a:solidFill>
                <a:effectLst/>
              </a:rPr>
              <a:t>23-Oct-2020 09:43:54 ET</a:t>
            </a:r>
            <a:r>
              <a:rPr lang="en-US" sz="1600" b="0" dirty="0">
                <a:effectLst/>
                <a:ea typeface="SimSun" panose="02010600030101010101" pitchFamily="2" charset="-122"/>
              </a:rPr>
              <a:t>, with editorial privilege for the 802.18 chair.</a:t>
            </a:r>
            <a:r>
              <a:rPr lang="en-US" altLang="en-US" sz="1600" b="0" dirty="0">
                <a:solidFill>
                  <a:schemeClr val="tx1"/>
                </a:solidFill>
              </a:rPr>
              <a:t>	</a:t>
            </a:r>
          </a:p>
          <a:p>
            <a:pPr marL="0" indent="0">
              <a:spcBef>
                <a:spcPts val="400"/>
              </a:spcBef>
            </a:pPr>
            <a:r>
              <a:rPr lang="en-US" altLang="en-US" sz="1800" b="0" dirty="0">
                <a:solidFill>
                  <a:schemeClr val="tx1"/>
                </a:solidFill>
              </a:rPr>
              <a:t> 	Moved by:  	</a:t>
            </a:r>
            <a:r>
              <a:rPr lang="en-US" altLang="en-US" sz="1800" b="0" dirty="0">
                <a:solidFill>
                  <a:schemeClr val="bg1">
                    <a:lumMod val="75000"/>
                  </a:schemeClr>
                </a:solidFill>
              </a:rPr>
              <a:t>Stuart K.</a:t>
            </a:r>
          </a:p>
          <a:p>
            <a:pPr marL="0" indent="0">
              <a:spcBef>
                <a:spcPts val="0"/>
              </a:spcBef>
            </a:pPr>
            <a:r>
              <a:rPr lang="en-US" altLang="en-US" sz="1800" b="0" dirty="0">
                <a:solidFill>
                  <a:schemeClr val="bg1">
                    <a:lumMod val="75000"/>
                  </a:schemeClr>
                </a:solidFill>
              </a:rPr>
              <a:t>	Seconded by:  Edward A.</a:t>
            </a:r>
          </a:p>
          <a:p>
            <a:pPr marL="0" indent="0">
              <a:spcBef>
                <a:spcPts val="0"/>
              </a:spcBef>
            </a:pPr>
            <a:r>
              <a:rPr lang="en-US" altLang="en-US" sz="1800" b="0" dirty="0">
                <a:solidFill>
                  <a:schemeClr val="bg1">
                    <a:lumMod val="75000"/>
                  </a:schemeClr>
                </a:solidFill>
              </a:rPr>
              <a:t>	Discussion?  	None</a:t>
            </a:r>
          </a:p>
          <a:p>
            <a:pPr lvl="1">
              <a:spcBef>
                <a:spcPts val="0"/>
              </a:spcBef>
            </a:pPr>
            <a:r>
              <a:rPr lang="en-US" altLang="en-US" sz="1800" dirty="0">
                <a:solidFill>
                  <a:schemeClr val="bg1">
                    <a:lumMod val="75000"/>
                  </a:schemeClr>
                </a:solidFill>
              </a:rPr>
              <a:t>Vote:  Approved by unanimous consent</a:t>
            </a:r>
          </a:p>
          <a:p>
            <a:pPr lvl="2">
              <a:spcBef>
                <a:spcPts val="0"/>
              </a:spcBef>
              <a:buFont typeface="Arial" panose="020B0604020202020204" pitchFamily="34" charset="0"/>
              <a:buChar char="•"/>
            </a:pPr>
            <a:endParaRPr lang="en-US" altLang="en-US" sz="1200" b="0" dirty="0">
              <a:solidFill>
                <a:schemeClr val="bg1">
                  <a:lumMod val="75000"/>
                </a:schemeClr>
              </a:solidFill>
            </a:endParaRPr>
          </a:p>
          <a:p>
            <a:pPr marL="685800" lvl="1">
              <a:spcBef>
                <a:spcPts val="400"/>
              </a:spcBef>
              <a:buFont typeface="Arial" panose="020B0604020202020204" pitchFamily="34" charset="0"/>
              <a:buChar char="•"/>
            </a:pPr>
            <a:endParaRPr lang="en-US" altLang="en-US" sz="14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29Oct20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8001001" cy="469235"/>
          </a:xfrm>
        </p:spPr>
        <p:txBody>
          <a:bodyPr/>
          <a:lstStyle/>
          <a:p>
            <a:r>
              <a:rPr lang="en-US" altLang="en-US" sz="2400" dirty="0"/>
              <a:t>Administrative–moving forward –  </a:t>
            </a:r>
            <a:r>
              <a:rPr lang="en-US" altLang="en-US" sz="1800" dirty="0"/>
              <a:t>no changes</a:t>
            </a:r>
            <a:endParaRPr lang="en-US" altLang="en-US" sz="2400" i="1" u="sng" dirty="0">
              <a:solidFill>
                <a:srgbClr val="00B050"/>
              </a:solidFill>
            </a:endParaRPr>
          </a:p>
        </p:txBody>
      </p:sp>
      <p:sp>
        <p:nvSpPr>
          <p:cNvPr id="16387" name="Content Placeholder 2"/>
          <p:cNvSpPr>
            <a:spLocks noGrp="1"/>
          </p:cNvSpPr>
          <p:nvPr>
            <p:ph idx="1"/>
          </p:nvPr>
        </p:nvSpPr>
        <p:spPr>
          <a:xfrm>
            <a:off x="685799" y="808038"/>
            <a:ext cx="8382001" cy="5667376"/>
          </a:xfrm>
        </p:spPr>
        <p:txBody>
          <a:bodyPr/>
          <a:lstStyle/>
          <a:p>
            <a:pPr lvl="4">
              <a:buFont typeface="Arial" panose="020B0604020202020204" pitchFamily="34" charset="0"/>
              <a:buChar char="•"/>
            </a:pPr>
            <a:endParaRPr lang="en-US" altLang="en-US" sz="800" dirty="0"/>
          </a:p>
          <a:p>
            <a:pPr marL="285750" indent="-285750">
              <a:spcBef>
                <a:spcPts val="400"/>
              </a:spcBef>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November 2020 </a:t>
            </a:r>
            <a:r>
              <a:rPr lang="en-US" altLang="en-US" sz="1800" b="0" dirty="0">
                <a:solidFill>
                  <a:schemeClr val="tx1"/>
                </a:solidFill>
              </a:rPr>
              <a:t>is electronic from </a:t>
            </a:r>
            <a:r>
              <a:rPr lang="en-US" altLang="en-US" sz="1600" dirty="0">
                <a:solidFill>
                  <a:schemeClr val="tx1"/>
                </a:solidFill>
              </a:rPr>
              <a:t>30Oct20 to 13Nov20.  </a:t>
            </a:r>
          </a:p>
          <a:p>
            <a:pPr marL="685800" lvl="1">
              <a:spcBef>
                <a:spcPts val="400"/>
              </a:spcBef>
              <a:buFont typeface="Arial" panose="020B0604020202020204" pitchFamily="34" charset="0"/>
              <a:buChar char="•"/>
            </a:pPr>
            <a:r>
              <a:rPr lang="en-US" altLang="en-US" sz="1600" b="0" dirty="0">
                <a:solidFill>
                  <a:schemeClr val="tx1"/>
                </a:solidFill>
              </a:rPr>
              <a:t>This will allow 802.18 to have our </a:t>
            </a:r>
            <a:r>
              <a:rPr lang="en-US" altLang="en-US" sz="1600" b="0" dirty="0">
                <a:solidFill>
                  <a:schemeClr val="tx1"/>
                </a:solidFill>
                <a:highlight>
                  <a:srgbClr val="D5F4FF"/>
                </a:highlight>
              </a:rPr>
              <a:t>2 Thursday meetings</a:t>
            </a:r>
            <a:r>
              <a:rPr lang="en-US" altLang="en-US" sz="1600" b="0" dirty="0">
                <a:solidFill>
                  <a:schemeClr val="tx1"/>
                </a:solidFill>
              </a:rPr>
              <a:t>, like the July Plenary.</a:t>
            </a:r>
          </a:p>
          <a:p>
            <a:pPr lvl="1">
              <a:spcBef>
                <a:spcPts val="400"/>
              </a:spcBef>
              <a:buFont typeface="Wingdings" panose="05000000000000000000" pitchFamily="2" charset="2"/>
              <a:buChar char="Ø"/>
            </a:pPr>
            <a:r>
              <a:rPr lang="en-US" altLang="en-US" sz="1600" b="1" u="sng" dirty="0">
                <a:solidFill>
                  <a:schemeClr val="tx1"/>
                </a:solidFill>
                <a:highlight>
                  <a:srgbClr val="D5F4FF"/>
                </a:highlight>
              </a:rPr>
              <a:t>For .18 we will meet 1hr the 1</a:t>
            </a:r>
            <a:r>
              <a:rPr lang="en-US" altLang="en-US" sz="1600" b="1" u="sng" baseline="30000" dirty="0">
                <a:solidFill>
                  <a:schemeClr val="tx1"/>
                </a:solidFill>
                <a:highlight>
                  <a:srgbClr val="D5F4FF"/>
                </a:highlight>
              </a:rPr>
              <a:t>st</a:t>
            </a:r>
            <a:r>
              <a:rPr lang="en-US" altLang="en-US" sz="1600" b="1" u="sng" dirty="0">
                <a:solidFill>
                  <a:schemeClr val="tx1"/>
                </a:solidFill>
                <a:highlight>
                  <a:srgbClr val="D5F4FF"/>
                </a:highlight>
              </a:rPr>
              <a:t> week(1500-1600et), 05Nov20.</a:t>
            </a:r>
          </a:p>
          <a:p>
            <a:pPr lvl="1">
              <a:spcBef>
                <a:spcPts val="400"/>
              </a:spcBef>
              <a:buFont typeface="Wingdings" panose="05000000000000000000" pitchFamily="2" charset="2"/>
              <a:buChar char="Ø"/>
            </a:pPr>
            <a:r>
              <a:rPr lang="en-US" altLang="en-US" sz="1600" b="1" u="sng" dirty="0">
                <a:solidFill>
                  <a:schemeClr val="tx1"/>
                </a:solidFill>
                <a:highlight>
                  <a:srgbClr val="D5F4FF"/>
                </a:highlight>
              </a:rPr>
              <a:t>And 2hr the 2</a:t>
            </a:r>
            <a:r>
              <a:rPr lang="en-US" altLang="en-US" sz="1600" b="1" u="sng" baseline="30000" dirty="0">
                <a:solidFill>
                  <a:schemeClr val="tx1"/>
                </a:solidFill>
                <a:highlight>
                  <a:srgbClr val="D5F4FF"/>
                </a:highlight>
              </a:rPr>
              <a:t>nd</a:t>
            </a:r>
            <a:r>
              <a:rPr lang="en-US" altLang="en-US" sz="1600" b="1" u="sng" dirty="0">
                <a:solidFill>
                  <a:schemeClr val="tx1"/>
                </a:solidFill>
                <a:highlight>
                  <a:srgbClr val="D5F4FF"/>
                </a:highlight>
              </a:rPr>
              <a:t> week(1500-1700et), 12Nov20</a:t>
            </a:r>
          </a:p>
          <a:p>
            <a:pPr lvl="1">
              <a:spcBef>
                <a:spcPts val="400"/>
              </a:spcBef>
              <a:buFont typeface="Wingdings" panose="05000000000000000000" pitchFamily="2" charset="2"/>
              <a:buChar char="v"/>
            </a:pPr>
            <a:r>
              <a:rPr lang="en-US" altLang="en-US" sz="1600" b="1" u="sng" dirty="0">
                <a:solidFill>
                  <a:srgbClr val="00B050"/>
                </a:solidFill>
              </a:rPr>
              <a:t>The 1hr/2hr days have been flipped from earlier discussions</a:t>
            </a:r>
            <a:r>
              <a:rPr lang="en-US" altLang="en-US" sz="1600" b="1" u="sng" dirty="0">
                <a:solidFill>
                  <a:schemeClr val="tx1"/>
                </a:solidFill>
              </a:rPr>
              <a:t>.  Call-in in backup slides</a:t>
            </a:r>
            <a:endParaRPr lang="en-US" altLang="en-US" sz="1400" dirty="0">
              <a:solidFill>
                <a:schemeClr val="tx1"/>
              </a:solidFill>
            </a:endParaRPr>
          </a:p>
          <a:p>
            <a:pPr lvl="1">
              <a:buFont typeface="Arial" panose="020B0604020202020204" pitchFamily="34" charset="0"/>
              <a:buChar char="•"/>
            </a:pPr>
            <a:r>
              <a:rPr lang="en-US" sz="1600" u="sng" dirty="0">
                <a:solidFill>
                  <a:schemeClr val="tx1"/>
                </a:solidFill>
                <a:cs typeface="+mn-cs"/>
              </a:rPr>
              <a:t>As RR-TAG has done in plenaries, it will take attending both calls for attendance credit.</a:t>
            </a:r>
          </a:p>
          <a:p>
            <a:pPr lvl="1">
              <a:buFont typeface="Arial" panose="020B0604020202020204" pitchFamily="34" charset="0"/>
              <a:buChar char="•"/>
            </a:pPr>
            <a:r>
              <a:rPr lang="en-US" sz="1600" b="1" u="sng" dirty="0">
                <a:solidFill>
                  <a:schemeClr val="tx1"/>
                </a:solidFill>
                <a:cs typeface="+mn-cs"/>
              </a:rPr>
              <a:t>IMAT is setup and will be used for voting membership attendance credit.</a:t>
            </a:r>
          </a:p>
          <a:p>
            <a:pPr lvl="1">
              <a:buFont typeface="Arial" panose="020B0604020202020204" pitchFamily="34" charset="0"/>
              <a:buChar char="•"/>
            </a:pPr>
            <a:r>
              <a:rPr lang="en-US" sz="1600" b="1" u="sng" dirty="0">
                <a:solidFill>
                  <a:schemeClr val="tx1"/>
                </a:solidFill>
                <a:cs typeface="+mn-cs"/>
              </a:rPr>
              <a:t>Note: </a:t>
            </a:r>
            <a:r>
              <a:rPr lang="en-US" sz="1600" dirty="0">
                <a:solidFill>
                  <a:schemeClr val="tx1"/>
                </a:solidFill>
                <a:cs typeface="+mn-cs"/>
              </a:rPr>
              <a:t>be sure your affiliation(s) are up to date, e.g. in my Project and when you sign in. </a:t>
            </a:r>
          </a:p>
          <a:p>
            <a:pPr lvl="1">
              <a:buFont typeface="Arial" panose="020B0604020202020204" pitchFamily="34" charset="0"/>
              <a:buChar char="•"/>
            </a:pPr>
            <a:endParaRPr lang="en-US" sz="1600" dirty="0">
              <a:solidFill>
                <a:schemeClr val="tx1"/>
              </a:solidFill>
              <a:cs typeface="+mn-cs"/>
            </a:endParaRPr>
          </a:p>
          <a:p>
            <a:pPr>
              <a:buFont typeface="Arial" panose="020B0604020202020204" pitchFamily="34" charset="0"/>
              <a:buChar char="•"/>
            </a:pPr>
            <a:r>
              <a:rPr lang="en-US" altLang="en-US" sz="1600" b="0" dirty="0">
                <a:solidFill>
                  <a:schemeClr val="tx1"/>
                </a:solidFill>
              </a:rPr>
              <a:t>For </a:t>
            </a:r>
            <a:r>
              <a:rPr lang="en-US" altLang="en-US" sz="1600" dirty="0">
                <a:solidFill>
                  <a:schemeClr val="tx1"/>
                </a:solidFill>
              </a:rPr>
              <a:t>January</a:t>
            </a:r>
            <a:r>
              <a:rPr lang="en-US" altLang="en-US" sz="1600" b="0" dirty="0">
                <a:solidFill>
                  <a:schemeClr val="tx1"/>
                </a:solidFill>
              </a:rPr>
              <a:t> </a:t>
            </a:r>
            <a:r>
              <a:rPr lang="en-US" altLang="en-US" sz="1600" dirty="0">
                <a:solidFill>
                  <a:schemeClr val="tx1"/>
                </a:solidFill>
              </a:rPr>
              <a:t>2021 </a:t>
            </a:r>
            <a:r>
              <a:rPr lang="en-US" altLang="en-US" sz="1600" b="0" dirty="0">
                <a:solidFill>
                  <a:schemeClr val="tx1"/>
                </a:solidFill>
              </a:rPr>
              <a:t>Wireless Interim (Irvine) the Wireless Chairs met 30Sep20 and have cancelled the face to face meeting in Irvine, CA.   This leaves open for the WGs to decide on their own if they do an electronic Interim or not. </a:t>
            </a:r>
          </a:p>
          <a:p>
            <a:pPr>
              <a:buFont typeface="Arial" panose="020B0604020202020204" pitchFamily="34" charset="0"/>
              <a:buChar char="•"/>
            </a:pPr>
            <a:r>
              <a:rPr lang="en-US" altLang="en-US" sz="1600" b="0" dirty="0">
                <a:solidFill>
                  <a:schemeClr val="tx1"/>
                </a:solidFill>
              </a:rPr>
              <a:t>For </a:t>
            </a:r>
            <a:r>
              <a:rPr lang="en-US" altLang="en-US" sz="1600" dirty="0">
                <a:solidFill>
                  <a:schemeClr val="tx1"/>
                </a:solidFill>
              </a:rPr>
              <a:t>March 2021 </a:t>
            </a:r>
            <a:r>
              <a:rPr lang="en-US" altLang="en-US" sz="1600" b="0" dirty="0">
                <a:solidFill>
                  <a:schemeClr val="tx1"/>
                </a:solidFill>
              </a:rPr>
              <a:t>there was a presentation from F2F on the EC 06Oct20 EC call of what all the Hyatt Denver is doing (w/450 guess on attendees) and from an SME on the international hotel industry. At this time the EC will take it up again in their Dec 2020 call, though could wait till Jan21 call, which seemed to be the lean. </a:t>
            </a:r>
          </a:p>
          <a:p>
            <a:pPr>
              <a:buFont typeface="Arial" panose="020B0604020202020204" pitchFamily="34" charset="0"/>
              <a:buChar char="•"/>
            </a:pPr>
            <a:r>
              <a:rPr lang="en-US" altLang="en-US" sz="1600" b="0" dirty="0">
                <a:solidFill>
                  <a:schemeClr val="tx1"/>
                </a:solidFill>
              </a:rPr>
              <a:t>For </a:t>
            </a:r>
            <a:r>
              <a:rPr lang="en-US" altLang="en-US" sz="1600" dirty="0">
                <a:solidFill>
                  <a:schemeClr val="tx1"/>
                </a:solidFill>
              </a:rPr>
              <a:t>May 2021 </a:t>
            </a:r>
            <a:r>
              <a:rPr lang="en-US" altLang="en-US" sz="1600" b="0" dirty="0">
                <a:solidFill>
                  <a:schemeClr val="tx1"/>
                </a:solidFill>
              </a:rPr>
              <a:t>at the Hilton in Panama City, Panama, the straw poll was to continue with the contract with clear cancellation policies.  With that, the IEEE has new language on cancellation policies, considering the pandemic, so it is much clearer. </a:t>
            </a:r>
          </a:p>
          <a:p>
            <a:pPr>
              <a:buFont typeface="Arial" panose="020B0604020202020204" pitchFamily="34" charset="0"/>
              <a:buChar char="•"/>
            </a:pPr>
            <a:endParaRPr lang="en-US" sz="2000" dirty="0">
              <a:solidFill>
                <a:schemeClr val="tx1"/>
              </a:solidFill>
              <a:cs typeface="+mn-cs"/>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29Oct20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24393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55694</TotalTime>
  <Words>6640</Words>
  <Application>Microsoft Office PowerPoint</Application>
  <PresentationFormat>On-screen Show (4:3)</PresentationFormat>
  <Paragraphs>677</Paragraphs>
  <Slides>28</Slides>
  <Notes>14</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2</vt:i4>
      </vt:variant>
      <vt:variant>
        <vt:lpstr>Slide Titles</vt:lpstr>
      </vt:variant>
      <vt:variant>
        <vt:i4>28</vt:i4>
      </vt:variant>
    </vt:vector>
  </HeadingPairs>
  <TitlesOfParts>
    <vt:vector size="41" baseType="lpstr">
      <vt:lpstr>Arial</vt:lpstr>
      <vt:lpstr>Calibri</vt:lpstr>
      <vt:lpstr>Century Gothic</vt:lpstr>
      <vt:lpstr>Consolas</vt:lpstr>
      <vt:lpstr>Helvetica</vt:lpstr>
      <vt:lpstr>Helvetica Neue</vt:lpstr>
      <vt:lpstr>Monotype Sorts</vt:lpstr>
      <vt:lpstr>Roboto</vt:lpstr>
      <vt:lpstr>Times New Roman</vt:lpstr>
      <vt:lpstr>Wingdings</vt:lpstr>
      <vt:lpstr>Office Theme</vt:lpstr>
      <vt:lpstr>Document</vt:lpstr>
      <vt:lpstr>Packager Shell Object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Administrative–moving forward –  no changes</vt:lpstr>
      <vt:lpstr>EU items to share -1</vt:lpstr>
      <vt:lpstr>EU items to share -2</vt:lpstr>
      <vt:lpstr>Other regions (outside EU-Stds and USA), items to share</vt:lpstr>
      <vt:lpstr>ITU-R items to share  -</vt:lpstr>
      <vt:lpstr>FCC 6 GHz</vt:lpstr>
      <vt:lpstr>General Discussion Items - fyi</vt:lpstr>
      <vt:lpstr>Actions Required</vt:lpstr>
      <vt:lpstr>Any Other Business</vt:lpstr>
      <vt:lpstr>Adjourn</vt:lpstr>
      <vt:lpstr>PowerPoint Presentation</vt:lpstr>
      <vt:lpstr>PowerPoint Presentation</vt:lpstr>
      <vt:lpstr>PowerPoint Presentation</vt:lpstr>
      <vt:lpstr>ITU-R links &amp; general info</vt:lpstr>
      <vt:lpstr>Responsibilities of Working Group (&amp;TAG)Officers</vt:lpstr>
      <vt:lpstr>Responsibilities of WG (or TAG) Chair</vt:lpstr>
      <vt:lpstr>Responsibilities of WG (or TAG) Vice Chair</vt:lpstr>
      <vt:lpstr>Responsibilities of WG (or TAG) Secretary</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Holcomb, Jay</dc:creator>
  <cp:lastModifiedBy>Holcomb, Jay</cp:lastModifiedBy>
  <cp:revision>3409</cp:revision>
  <cp:lastPrinted>1601-01-01T00:00:00Z</cp:lastPrinted>
  <dcterms:created xsi:type="dcterms:W3CDTF">2016-03-03T14:54:45Z</dcterms:created>
  <dcterms:modified xsi:type="dcterms:W3CDTF">2020-10-29T03:08:27Z</dcterms:modified>
</cp:coreProperties>
</file>