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737" r:id="rId16"/>
    <p:sldId id="671" r:id="rId17"/>
    <p:sldId id="685" r:id="rId18"/>
    <p:sldId id="650" r:id="rId19"/>
    <p:sldId id="498" r:id="rId20"/>
    <p:sldId id="402" r:id="rId21"/>
    <p:sldId id="403" r:id="rId22"/>
    <p:sldId id="692" r:id="rId23"/>
    <p:sldId id="736" r:id="rId24"/>
    <p:sldId id="728" r:id="rId25"/>
    <p:sldId id="425" r:id="rId26"/>
    <p:sldId id="652" r:id="rId27"/>
    <p:sldId id="689" r:id="rId28"/>
    <p:sldId id="549" r:id="rId29"/>
    <p:sldId id="656" r:id="rId30"/>
    <p:sldId id="655"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71" autoAdjust="0"/>
    <p:restoredTop sz="96275" autoAdjust="0"/>
  </p:normalViewPr>
  <p:slideViewPr>
    <p:cSldViewPr>
      <p:cViewPr varScale="1">
        <p:scale>
          <a:sx n="84" d="100"/>
          <a:sy n="84" d="100"/>
        </p:scale>
        <p:origin x="108" y="684"/>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buFont typeface="Arial" panose="020B0604020202020204" pitchFamily="34" charset="0"/>
              <a:buChar char="•"/>
            </a:pPr>
            <a:r>
              <a:rPr lang="en-US" sz="1200" b="0" dirty="0">
                <a:solidFill>
                  <a:schemeClr val="tx1"/>
                </a:solidFill>
              </a:rPr>
              <a:t>Annex D: </a:t>
            </a:r>
          </a:p>
          <a:p>
            <a:pPr marL="0" marR="0">
              <a:spcBef>
                <a:spcPts val="0"/>
              </a:spcBef>
              <a:spcAft>
                <a:spcPts val="0"/>
              </a:spcAft>
              <a:buFont typeface="Arial" panose="020B0604020202020204" pitchFamily="34" charset="0"/>
              <a:buChar char="•"/>
            </a:pPr>
            <a:r>
              <a:rPr lang="en-US" sz="1200" b="0" dirty="0">
                <a:solidFill>
                  <a:schemeClr val="tx1"/>
                </a:solidFill>
              </a:rPr>
              <a:t>47 CFR [B6], Part 15,</a:t>
            </a:r>
          </a:p>
          <a:p>
            <a:pPr marL="0" marR="0">
              <a:spcBef>
                <a:spcPts val="0"/>
              </a:spcBef>
              <a:spcAft>
                <a:spcPts val="0"/>
              </a:spcAft>
              <a:buFont typeface="Arial" panose="020B0604020202020204" pitchFamily="34" charset="0"/>
              <a:buChar char="•"/>
            </a:pPr>
            <a:r>
              <a:rPr lang="en-US" sz="1200" b="0" dirty="0">
                <a:solidFill>
                  <a:schemeClr val="tx1"/>
                </a:solidFill>
              </a:rPr>
              <a:t>Sections 15.205, 15.209, 15.247 and</a:t>
            </a:r>
          </a:p>
          <a:p>
            <a:pPr marL="0" marR="0">
              <a:spcBef>
                <a:spcPts val="0"/>
              </a:spcBef>
              <a:spcAft>
                <a:spcPts val="0"/>
              </a:spcAft>
              <a:buFont typeface="Arial" panose="020B0604020202020204" pitchFamily="34" charset="0"/>
              <a:buChar char="•"/>
            </a:pPr>
            <a:r>
              <a:rPr lang="en-US" sz="1200" b="0" dirty="0">
                <a:solidFill>
                  <a:schemeClr val="tx1"/>
                </a:solidFill>
              </a:rPr>
              <a:t>15.255; and Subpart E,</a:t>
            </a:r>
          </a:p>
          <a:p>
            <a:pPr marL="0" marR="0">
              <a:spcBef>
                <a:spcPts val="0"/>
              </a:spcBef>
              <a:spcAft>
                <a:spcPts val="0"/>
              </a:spcAft>
              <a:buFont typeface="Arial" panose="020B0604020202020204" pitchFamily="34" charset="0"/>
              <a:buChar char="•"/>
            </a:pPr>
            <a:r>
              <a:rPr lang="en-US" sz="1200" b="0" dirty="0">
                <a:solidFill>
                  <a:schemeClr val="tx1"/>
                </a:solidFill>
              </a:rPr>
              <a:t>Sections 15.401–15.407, and</a:t>
            </a:r>
          </a:p>
          <a:p>
            <a:pPr marL="0" marR="0">
              <a:spcBef>
                <a:spcPts val="0"/>
              </a:spcBef>
              <a:spcAft>
                <a:spcPts val="0"/>
              </a:spcAft>
              <a:buFont typeface="Arial" panose="020B0604020202020204" pitchFamily="34" charset="0"/>
              <a:buChar char="•"/>
            </a:pPr>
            <a:r>
              <a:rPr lang="en-US" sz="1200" b="0" dirty="0">
                <a:solidFill>
                  <a:schemeClr val="tx1"/>
                </a:solidFill>
              </a:rPr>
              <a:t>Subpart H, Sections 15.701–15.716,</a:t>
            </a:r>
          </a:p>
          <a:p>
            <a:pPr marL="0" marR="0">
              <a:spcBef>
                <a:spcPts val="0"/>
              </a:spcBef>
              <a:spcAft>
                <a:spcPts val="0"/>
              </a:spcAft>
              <a:buFont typeface="Arial" panose="020B0604020202020204" pitchFamily="34" charset="0"/>
              <a:buChar char="•"/>
            </a:pPr>
            <a:r>
              <a:rPr lang="en-US" sz="1200" b="0" dirty="0">
                <a:solidFill>
                  <a:schemeClr val="tx1"/>
                </a:solidFill>
              </a:rPr>
              <a:t>Section 90.210,</a:t>
            </a:r>
          </a:p>
          <a:p>
            <a:pPr marL="0" marR="0">
              <a:spcBef>
                <a:spcPts val="0"/>
              </a:spcBef>
              <a:spcAft>
                <a:spcPts val="0"/>
              </a:spcAft>
              <a:buFont typeface="Arial" panose="020B0604020202020204" pitchFamily="34" charset="0"/>
              <a:buChar char="•"/>
            </a:pPr>
            <a:r>
              <a:rPr lang="en-US" sz="1200" b="0" dirty="0">
                <a:solidFill>
                  <a:schemeClr val="tx1"/>
                </a:solidFill>
              </a:rPr>
              <a:t>Sections 90.371–383,</a:t>
            </a:r>
          </a:p>
          <a:p>
            <a:pPr marL="0" marR="0">
              <a:spcBef>
                <a:spcPts val="0"/>
              </a:spcBef>
              <a:spcAft>
                <a:spcPts val="0"/>
              </a:spcAft>
              <a:buFont typeface="Arial" panose="020B0604020202020204" pitchFamily="34" charset="0"/>
              <a:buChar char="•"/>
            </a:pPr>
            <a:r>
              <a:rPr lang="en-US" sz="1200" b="0" dirty="0">
                <a:solidFill>
                  <a:schemeClr val="tx1"/>
                </a:solidFill>
              </a:rPr>
              <a:t>Sections 90.1201–90.1217,</a:t>
            </a:r>
          </a:p>
          <a:p>
            <a:pPr marL="0" marR="0">
              <a:spcBef>
                <a:spcPts val="0"/>
              </a:spcBef>
              <a:spcAft>
                <a:spcPts val="0"/>
              </a:spcAft>
              <a:buFont typeface="Arial" panose="020B0604020202020204" pitchFamily="34" charset="0"/>
              <a:buChar char="•"/>
            </a:pPr>
            <a:r>
              <a:rPr lang="en-US" sz="1200" b="0" dirty="0">
                <a:solidFill>
                  <a:schemeClr val="tx1"/>
                </a:solidFill>
              </a:rPr>
              <a:t>Sections 90.1301–90.1337,</a:t>
            </a:r>
          </a:p>
          <a:p>
            <a:pPr marL="0" marR="0">
              <a:spcBef>
                <a:spcPts val="0"/>
              </a:spcBef>
              <a:spcAft>
                <a:spcPts val="0"/>
              </a:spcAft>
              <a:buFont typeface="Arial" panose="020B0604020202020204" pitchFamily="34" charset="0"/>
              <a:buChar char="•"/>
            </a:pPr>
            <a:r>
              <a:rPr lang="en-US" sz="1200" b="0" dirty="0">
                <a:solidFill>
                  <a:schemeClr val="tx1"/>
                </a:solidFill>
              </a:rPr>
              <a:t>Section 95.639,</a:t>
            </a:r>
          </a:p>
          <a:p>
            <a:pPr marL="0" marR="0">
              <a:spcBef>
                <a:spcPts val="0"/>
              </a:spcBef>
              <a:spcAft>
                <a:spcPts val="0"/>
              </a:spcAft>
              <a:buFont typeface="Arial" panose="020B0604020202020204" pitchFamily="34" charset="0"/>
              <a:buChar char="•"/>
            </a:pPr>
            <a:r>
              <a:rPr lang="en-US" sz="1200" b="0" dirty="0">
                <a:solidFill>
                  <a:schemeClr val="tx1"/>
                </a:solidFill>
              </a:rPr>
              <a:t>Sections 95.1501–1511</a:t>
            </a:r>
          </a:p>
          <a:p>
            <a:pPr marL="0" marR="0">
              <a:spcBef>
                <a:spcPts val="0"/>
              </a:spcBef>
              <a:spcAft>
                <a:spcPts val="0"/>
              </a:spcAft>
              <a:buFont typeface="Arial" panose="020B0604020202020204" pitchFamily="34" charset="0"/>
              <a:buChar char="•"/>
            </a:pPr>
            <a:r>
              <a:rPr lang="en-US" sz="1200" b="0" dirty="0" err="1">
                <a:solidFill>
                  <a:schemeClr val="bg1">
                    <a:lumMod val="75000"/>
                  </a:schemeClr>
                </a:solidFill>
              </a:rPr>
              <a:t>THere</a:t>
            </a:r>
            <a:r>
              <a:rPr lang="en-US" sz="1200" b="0" dirty="0">
                <a:solidFill>
                  <a:schemeClr val="bg1">
                    <a:lumMod val="75000"/>
                  </a:schemeClr>
                </a:solidFill>
              </a:rPr>
              <a:t> are unique Operating Class for ITS application</a:t>
            </a:r>
          </a:p>
          <a:p>
            <a:pPr marL="0" marR="0">
              <a:spcBef>
                <a:spcPts val="0"/>
              </a:spcBef>
              <a:spcAft>
                <a:spcPts val="0"/>
              </a:spcAft>
              <a:buFont typeface="Arial" panose="020B0604020202020204" pitchFamily="34" charset="0"/>
              <a:buChar char="•"/>
            </a:pPr>
            <a:r>
              <a:rPr lang="en-US" sz="1200" dirty="0">
                <a:solidFill>
                  <a:schemeClr val="bg1">
                    <a:lumMod val="75000"/>
                  </a:schemeClr>
                </a:solidFill>
              </a:rPr>
              <a:t>I note that Annex E.2.3 currently includes this statement: "A STA shall have dot11OCBActivated equal to true".  Is that perhaps a sufficient call out for an FCC requirement?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45384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819165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 </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22Oct20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802.18-20/0141r01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24.xml"/><Relationship Id="rId4" Type="http://schemas.openxmlformats.org/officeDocument/2006/relationships/hyperlink" Target="https://www.itu.int/events/eventdetails.asp?eventid=1758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143-02-0000-fcc-ex-parte-on-how-to-cite-ieee-802-11-standards-in-5-9-ghz-band-rule.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0-00-0000-minutes-15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22Oct20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20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nothing to share today</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15Oct: A</a:t>
            </a:r>
            <a:r>
              <a:rPr lang="en-US" sz="1400" dirty="0">
                <a:effectLst/>
                <a:ea typeface="Calibri" panose="020F0502020204030204" pitchFamily="34" charset="0"/>
              </a:rPr>
              <a:t> draft v0.1 for EN 303 753 60 GHz is already available in the .11 members portal.  </a:t>
            </a:r>
            <a:r>
              <a:rPr lang="en-US" sz="1400" dirty="0">
                <a:ea typeface="Calibri" panose="020F0502020204030204" pitchFamily="34" charset="0"/>
              </a:rPr>
              <a:t>I</a:t>
            </a:r>
            <a:r>
              <a:rPr lang="en-US" sz="1400" dirty="0">
                <a:effectLst/>
                <a:ea typeface="Calibri" panose="020F0502020204030204" pitchFamily="34" charset="0"/>
              </a:rPr>
              <a:t>t </a:t>
            </a:r>
          </a:p>
          <a:p>
            <a:pPr lvl="2">
              <a:spcBef>
                <a:spcPts val="0"/>
              </a:spcBef>
              <a:buFont typeface="Arial" panose="020B0604020202020204" pitchFamily="34" charset="0"/>
              <a:buChar char="•"/>
            </a:pPr>
            <a:r>
              <a:rPr lang="en-US" sz="1400" dirty="0">
                <a:effectLst/>
                <a:ea typeface="Calibri" panose="020F0502020204030204" pitchFamily="34" charset="0"/>
              </a:rPr>
              <a:t>started with BRAN(20)107029.</a:t>
            </a:r>
            <a:endParaRPr lang="en-US" sz="1400" b="0" i="0" u="none" strike="noStrike" dirty="0">
              <a:solidFill>
                <a:schemeClr val="bg1">
                  <a:lumMod val="75000"/>
                </a:schemeClr>
              </a:solidFill>
              <a:effectLst/>
            </a:endParaRPr>
          </a:p>
          <a:p>
            <a:pPr lvl="2">
              <a:spcBef>
                <a:spcPts val="0"/>
              </a:spcBef>
              <a:buFont typeface="Arial" panose="020B0604020202020204" pitchFamily="34" charset="0"/>
              <a:buChar char="•"/>
            </a:pPr>
            <a:r>
              <a:rPr lang="en-US" sz="1400" dirty="0"/>
              <a:t>Proposed process is out on how to update the draft, with updates as contributions ahead of time, and notices sent out when new contributions come in, etc.</a:t>
            </a:r>
          </a:p>
          <a:p>
            <a:pPr lvl="2">
              <a:spcBef>
                <a:spcPts val="0"/>
              </a:spcBef>
              <a:buFont typeface="Arial" panose="020B0604020202020204" pitchFamily="34" charset="0"/>
              <a:buChar char="•"/>
            </a:pPr>
            <a:r>
              <a:rPr lang="en-US" sz="1400" dirty="0"/>
              <a:t>The key is no ‘editing’ on the screen, just review, adjust and then agree on contributions.</a:t>
            </a:r>
          </a:p>
          <a:p>
            <a:pPr lvl="2">
              <a:spcBef>
                <a:spcPts val="0"/>
              </a:spcBef>
              <a:buFont typeface="Arial" panose="020B0604020202020204" pitchFamily="34" charset="0"/>
              <a:buChar char="•"/>
            </a:pPr>
            <a:r>
              <a:rPr lang="en-US" sz="1400" dirty="0"/>
              <a:t>A similar process being used for 5GHz (TBD if done in #108)  and 6GHz (goal is ‘stable’ in #108) drafts. </a:t>
            </a:r>
          </a:p>
          <a:p>
            <a:pPr lvl="2">
              <a:spcBef>
                <a:spcPts val="0"/>
              </a:spcBef>
              <a:buFont typeface="Arial" panose="020B0604020202020204" pitchFamily="34" charset="0"/>
              <a:buChar char="•"/>
            </a:pPr>
            <a:r>
              <a:rPr lang="en-US" sz="1400" dirty="0"/>
              <a:t>These processes have been updated in the past week and where BRAN will be going moving forward. </a:t>
            </a: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2"/>
            <a:ext cx="8378520" cy="521904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17-20Nov20,</a:t>
            </a:r>
            <a:endParaRPr lang="en-US" sz="1400" u="sng"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April2021.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call/meeting  </a:t>
            </a:r>
            <a:r>
              <a:rPr lang="en-US" sz="1600" dirty="0"/>
              <a:t>#87,  11-15 Jan 21 </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#97, </a:t>
            </a:r>
            <a:r>
              <a:rPr lang="en-US" altLang="en-US" sz="1600" dirty="0">
                <a:solidFill>
                  <a:schemeClr val="tx1"/>
                </a:solidFill>
                <a:highlight>
                  <a:srgbClr val="C0C0C0"/>
                </a:highlight>
              </a:rPr>
              <a:t>19-23Oct20</a:t>
            </a:r>
            <a:r>
              <a:rPr lang="en-US" altLang="en-US" sz="1600" dirty="0">
                <a:solidFill>
                  <a:schemeClr val="tx1"/>
                </a:solidFill>
              </a:rPr>
              <a:t>,		            (#98, 8-12Feb21)</a:t>
            </a:r>
          </a:p>
          <a:p>
            <a:pPr lvl="1">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The draft </a:t>
            </a:r>
            <a:r>
              <a:rPr lang="en-US" sz="1600" dirty="0">
                <a:latin typeface="Times New Roman" panose="02020603050405020304" pitchFamily="18" charset="0"/>
                <a:ea typeface="SimSun" panose="02010600030101010101" pitchFamily="2" charset="-122"/>
              </a:rPr>
              <a:t>ECC decision has been posted: </a:t>
            </a:r>
          </a:p>
          <a:p>
            <a:pPr lvl="2">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No Country Determination Capability required.</a:t>
            </a:r>
          </a:p>
          <a:p>
            <a:pPr lvl="2">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Created 5915-5935 MHz urban rail private spectrum across 27 member states.</a:t>
            </a:r>
          </a:p>
          <a:p>
            <a:pPr lvl="2">
              <a:buFont typeface="Arial" panose="020B0604020202020204" pitchFamily="34" charset="0"/>
              <a:buChar char="•"/>
            </a:pPr>
            <a:endParaRPr lang="en-US" sz="1400" dirty="0">
              <a:latin typeface="Times New Roman" panose="02020603050405020304" pitchFamily="18" charset="0"/>
              <a:ea typeface="SimSun" panose="02010600030101010101" pitchFamily="2" charset="-122"/>
            </a:endParaRPr>
          </a:p>
          <a:p>
            <a:pPr lvl="1">
              <a:buFont typeface="Arial" panose="020B0604020202020204" pitchFamily="34" charset="0"/>
              <a:buChar char="•"/>
            </a:pPr>
            <a:endParaRPr lang="en-US" sz="1600" dirty="0">
              <a:latin typeface="Times New Roman" panose="02020603050405020304" pitchFamily="18" charset="0"/>
              <a:ea typeface="SimSun" panose="02010600030101010101" pitchFamily="2" charset="-122"/>
            </a:endParaRPr>
          </a:p>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r>
              <a:rPr lang="en-US" sz="1600" dirty="0">
                <a:solidFill>
                  <a:schemeClr val="tx1"/>
                </a:solidFill>
              </a:rPr>
              <a:t>CEPT – ECC </a:t>
            </a:r>
            <a:r>
              <a:rPr lang="en-US" altLang="en-US" sz="1600" b="0" dirty="0">
                <a:hlinkClick r:id="rId7"/>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a:p>
            <a:pPr lvl="2">
              <a:spcBef>
                <a:spcPts val="0"/>
              </a:spcBef>
              <a:buFont typeface="Arial" panose="020B0604020202020204" pitchFamily="34" charset="0"/>
              <a:buChar char="•"/>
            </a:pPr>
            <a:r>
              <a:rPr lang="en-US" sz="1400" dirty="0">
                <a:ea typeface="Calibri" panose="020F0502020204030204" pitchFamily="34" charset="0"/>
              </a:rPr>
              <a:t>Next is WGFM meeting next week to work these.  </a:t>
            </a:r>
          </a:p>
          <a:p>
            <a:pPr lvl="1">
              <a:spcBef>
                <a:spcPts val="0"/>
              </a:spcBef>
              <a:buFont typeface="Arial" panose="020B0604020202020204" pitchFamily="34" charset="0"/>
              <a:buChar char="•"/>
            </a:pPr>
            <a:r>
              <a:rPr lang="en-US" sz="1400" dirty="0">
                <a:effectLst/>
                <a:ea typeface="Calibri" panose="020F0502020204030204" pitchFamily="34" charset="0"/>
              </a:rPr>
              <a:t>08Oct: After hours of discussion on 6 GHz draft report no real conclusions or decisions so sending WG SE </a:t>
            </a:r>
            <a:r>
              <a:rPr lang="en-US" sz="1400" dirty="0">
                <a:ea typeface="Calibri" panose="020F0502020204030204" pitchFamily="34" charset="0"/>
              </a:rPr>
              <a:t>version</a:t>
            </a:r>
            <a:r>
              <a:rPr lang="en-US" sz="1400" dirty="0">
                <a:effectLst/>
                <a:ea typeface="Calibri" panose="020F0502020204030204" pitchFamily="34" charset="0"/>
              </a:rPr>
              <a:t> with [] </a:t>
            </a:r>
            <a:r>
              <a:rPr lang="en-US" sz="1400" dirty="0">
                <a:ea typeface="Calibri" panose="020F0502020204030204" pitchFamily="34" charset="0"/>
              </a:rPr>
              <a:t>on</a:t>
            </a:r>
            <a:r>
              <a:rPr lang="en-US" sz="1400" dirty="0">
                <a:effectLst/>
                <a:ea typeface="Calibri" panose="020F0502020204030204" pitchFamily="34" charset="0"/>
              </a:rPr>
              <a:t> VLP , back to WG FM.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0"/>
            <a:ext cx="8271387" cy="5205391"/>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solidFill>
                  <a:schemeClr val="tx1"/>
                </a:solidFill>
              </a:rPr>
              <a:t>nothing to share today</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229600" cy="5463999"/>
          </a:xfrm>
        </p:spPr>
        <p:txBody>
          <a:bodyPr/>
          <a:lstStyle/>
          <a:p>
            <a:pPr marL="285750">
              <a:buFont typeface="Arial" panose="020B0604020202020204" pitchFamily="34" charset="0"/>
              <a:buChar char="•"/>
            </a:pPr>
            <a:r>
              <a:rPr lang="en-US" sz="1800" b="0" dirty="0">
                <a:solidFill>
                  <a:schemeClr val="tx1"/>
                </a:solidFill>
              </a:rPr>
              <a:t>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     And s</a:t>
            </a:r>
            <a:r>
              <a:rPr lang="en-US" sz="1600" dirty="0">
                <a:solidFill>
                  <a:schemeClr val="tx1"/>
                </a:solidFill>
              </a:rPr>
              <a:t>haring studies due June 2021</a:t>
            </a:r>
            <a:endParaRPr lang="en-US" sz="1600" b="0" dirty="0">
              <a:solidFill>
                <a:schemeClr val="tx1"/>
              </a:solidFill>
            </a:endParaRPr>
          </a:p>
          <a:p>
            <a:pPr marL="685800" lvl="1">
              <a:spcBef>
                <a:spcPts val="0"/>
              </a:spcBef>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Will hear an update next week (29Oct)</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dirty="0">
              <a:solidFill>
                <a:schemeClr val="tx1"/>
              </a:solidFill>
            </a:endParaRPr>
          </a:p>
          <a:p>
            <a:pPr lvl="3">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800" u="sng" dirty="0">
                <a:solidFill>
                  <a:schemeClr val="tx1"/>
                </a:solidFill>
              </a:rPr>
              <a:t>APG </a:t>
            </a:r>
            <a:r>
              <a:rPr lang="en-US" sz="18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2">
              <a:spcBef>
                <a:spcPts val="0"/>
              </a:spcBef>
              <a:buFont typeface="Arial" panose="020B0604020202020204" pitchFamily="34" charset="0"/>
              <a:buChar char="•"/>
            </a:pPr>
            <a:r>
              <a:rPr lang="en-US" sz="1400" dirty="0">
                <a:solidFill>
                  <a:schemeClr val="tx1"/>
                </a:solidFill>
              </a:rPr>
              <a:t>We have some time though could get away from us.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a:p>
            <a:pPr lvl="1">
              <a:spcBef>
                <a:spcPts val="0"/>
              </a:spcBef>
              <a:buFont typeface="Arial" panose="020B0604020202020204" pitchFamily="34" charset="0"/>
              <a:buChar char="•"/>
            </a:pPr>
            <a:r>
              <a:rPr lang="en-US" sz="1600" dirty="0">
                <a:solidFill>
                  <a:srgbClr val="00B0F0"/>
                </a:solidFill>
              </a:rPr>
              <a:t> </a:t>
            </a:r>
          </a:p>
          <a:p>
            <a:pPr lvl="1">
              <a:spcBef>
                <a:spcPts val="0"/>
              </a:spcBef>
              <a:buFont typeface="Arial" panose="020B0604020202020204" pitchFamily="34" charset="0"/>
              <a:buChar char="•"/>
            </a:pPr>
            <a:r>
              <a:rPr lang="en-US" sz="12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Work streams: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a:spcBef>
                <a:spcPts val="0"/>
              </a:spcBef>
              <a:buFont typeface="Arial" panose="020B0604020202020204" pitchFamily="34" charset="0"/>
              <a:buChar char="•"/>
            </a:pPr>
            <a:r>
              <a:rPr lang="en-US" sz="1800" dirty="0"/>
              <a:t>Next MSG meeting – 30Oct20		</a:t>
            </a:r>
          </a:p>
          <a:p>
            <a:pPr lvl="1">
              <a:spcBef>
                <a:spcPts val="0"/>
              </a:spcBef>
              <a:buFont typeface="Arial" panose="020B0604020202020204" pitchFamily="34" charset="0"/>
              <a:buChar char="•"/>
            </a:pPr>
            <a:r>
              <a:rPr lang="en-US" sz="1600" dirty="0"/>
              <a:t>Overall </a:t>
            </a:r>
            <a:r>
              <a:rPr lang="en-US" sz="1600" b="0" dirty="0"/>
              <a:t>Co-chairs:  NPSTC(APCO), UTC, WFA, WISPA</a:t>
            </a:r>
          </a:p>
          <a:p>
            <a:pPr lvl="1">
              <a:spcBef>
                <a:spcPts val="0"/>
              </a:spcBef>
              <a:buFont typeface="Arial" panose="020B0604020202020204" pitchFamily="34" charset="0"/>
              <a:buChar char="•"/>
            </a:pPr>
            <a:r>
              <a:rPr lang="en-US" sz="1600" dirty="0">
                <a:effectLst/>
                <a:ea typeface="SimSun" panose="02010600030101010101" pitchFamily="2" charset="-122"/>
              </a:rPr>
              <a:t>4</a:t>
            </a:r>
            <a:r>
              <a:rPr lang="en-US" sz="1600" baseline="30000" dirty="0">
                <a:effectLst/>
                <a:ea typeface="SimSun" panose="02010600030101010101" pitchFamily="2" charset="-122"/>
              </a:rPr>
              <a:t>th</a:t>
            </a:r>
            <a:r>
              <a:rPr lang="en-US" sz="1600" dirty="0">
                <a:effectLst/>
                <a:ea typeface="SimSun" panose="02010600030101010101" pitchFamily="2" charset="-122"/>
              </a:rPr>
              <a:t> work stream will be reviewed by the co-chairs</a:t>
            </a:r>
          </a:p>
          <a:p>
            <a:pPr lvl="1">
              <a:spcBef>
                <a:spcPts val="0"/>
              </a:spcBef>
              <a:buFont typeface="Arial" panose="020B0604020202020204" pitchFamily="34" charset="0"/>
              <a:buChar char="•"/>
            </a:pPr>
            <a:r>
              <a:rPr lang="en-US" sz="1600" dirty="0"/>
              <a:t> </a:t>
            </a:r>
            <a:endParaRPr lang="en-US" sz="16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22Oct20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FCC 5.9 GHz R&amp;O coming</a:t>
            </a:r>
          </a:p>
        </p:txBody>
      </p:sp>
      <p:sp>
        <p:nvSpPr>
          <p:cNvPr id="3" name="Content Placeholder 2"/>
          <p:cNvSpPr>
            <a:spLocks noGrp="1"/>
          </p:cNvSpPr>
          <p:nvPr>
            <p:ph idx="1"/>
          </p:nvPr>
        </p:nvSpPr>
        <p:spPr>
          <a:xfrm>
            <a:off x="695474" y="1066800"/>
            <a:ext cx="7846864" cy="5332414"/>
          </a:xfrm>
        </p:spPr>
        <p:txBody>
          <a:bodyPr/>
          <a:lstStyle/>
          <a:p>
            <a:pPr marL="0" marR="0">
              <a:spcBef>
                <a:spcPts val="0"/>
              </a:spcBef>
              <a:spcAft>
                <a:spcPts val="0"/>
              </a:spcAft>
              <a:buFont typeface="Arial" panose="020B0604020202020204" pitchFamily="34" charset="0"/>
              <a:buChar char="•"/>
            </a:pPr>
            <a:r>
              <a:rPr lang="en-US" sz="1800" b="0" dirty="0">
                <a:solidFill>
                  <a:schemeClr val="tx1"/>
                </a:solidFill>
              </a:rPr>
              <a:t>5.9 GHz R&amp;O will be coming and how DSRC will be referred to, e.g. our standard ‘p’ before and now to ‘bd’ once it is published, </a:t>
            </a:r>
            <a:r>
              <a:rPr lang="en-US" sz="1800" dirty="0">
                <a:solidFill>
                  <a:schemeClr val="tx1"/>
                </a:solidFill>
              </a:rPr>
              <a:t>were we clear on what we would like them to do?</a:t>
            </a:r>
            <a:r>
              <a:rPr lang="en-US" sz="1800" b="0" dirty="0">
                <a:solidFill>
                  <a:schemeClr val="tx1"/>
                </a:solidFill>
              </a:rPr>
              <a:t>  </a:t>
            </a:r>
          </a:p>
          <a:p>
            <a:pPr marL="400050" lvl="1">
              <a:spcBef>
                <a:spcPts val="0"/>
              </a:spcBef>
              <a:spcAft>
                <a:spcPts val="0"/>
              </a:spcAft>
              <a:buFont typeface="Arial" panose="020B0604020202020204" pitchFamily="34" charset="0"/>
              <a:buChar char="•"/>
            </a:pPr>
            <a:r>
              <a:rPr lang="en-US" sz="1600" b="0" dirty="0">
                <a:solidFill>
                  <a:schemeClr val="tx1"/>
                </a:solidFill>
              </a:rPr>
              <a:t>Should we consider an ex </a:t>
            </a:r>
            <a:r>
              <a:rPr lang="en-US" sz="1600" b="0" dirty="0" err="1">
                <a:solidFill>
                  <a:schemeClr val="tx1"/>
                </a:solidFill>
              </a:rPr>
              <a:t>parte</a:t>
            </a:r>
            <a:r>
              <a:rPr lang="en-US" sz="1600" b="0" dirty="0">
                <a:solidFill>
                  <a:schemeClr val="tx1"/>
                </a:solidFill>
              </a:rPr>
              <a:t> now, it will be too late if we wait for when the draft R&amp;O comes out. </a:t>
            </a:r>
          </a:p>
          <a:p>
            <a:pPr marL="400050" lvl="1">
              <a:spcBef>
                <a:spcPts val="0"/>
              </a:spcBef>
              <a:spcAft>
                <a:spcPts val="0"/>
              </a:spcAft>
              <a:buFont typeface="Arial" panose="020B0604020202020204" pitchFamily="34" charset="0"/>
              <a:buChar char="•"/>
            </a:pPr>
            <a:r>
              <a:rPr lang="en-US" sz="1600" b="0" dirty="0">
                <a:solidFill>
                  <a:schemeClr val="tx1"/>
                </a:solidFill>
              </a:rPr>
              <a:t>White copy/Draft is due 28Oct20.</a:t>
            </a:r>
          </a:p>
          <a:p>
            <a:pPr marL="400050" lvl="1">
              <a:spcBef>
                <a:spcPts val="0"/>
              </a:spcBef>
              <a:spcAft>
                <a:spcPts val="0"/>
              </a:spcAft>
              <a:buFont typeface="Arial" panose="020B0604020202020204" pitchFamily="34" charset="0"/>
              <a:buChar char="•"/>
            </a:pPr>
            <a:r>
              <a:rPr lang="en-US" sz="1600" b="0" dirty="0">
                <a:solidFill>
                  <a:schemeClr val="tx1"/>
                </a:solidFill>
              </a:rPr>
              <a:t>There was agreement with many on the call (15Oct20) on doing an ex </a:t>
            </a:r>
            <a:r>
              <a:rPr lang="en-US" sz="1600" b="0" dirty="0" err="1">
                <a:solidFill>
                  <a:schemeClr val="tx1"/>
                </a:solidFill>
              </a:rPr>
              <a:t>parte</a:t>
            </a:r>
            <a:r>
              <a:rPr lang="en-US" sz="1600" b="0" dirty="0">
                <a:solidFill>
                  <a:schemeClr val="tx1"/>
                </a:solidFill>
              </a:rPr>
              <a:t>,   Sunset starts 11Nov20 which is the </a:t>
            </a:r>
            <a:r>
              <a:rPr lang="en-US" sz="1600" dirty="0">
                <a:solidFill>
                  <a:schemeClr val="tx1"/>
                </a:solidFill>
              </a:rPr>
              <a:t>hard deadline</a:t>
            </a:r>
          </a:p>
          <a:p>
            <a:pPr marL="400050" lvl="1">
              <a:spcBef>
                <a:spcPts val="0"/>
              </a:spcBef>
              <a:spcAft>
                <a:spcPts val="0"/>
              </a:spcAft>
              <a:buFont typeface="Arial" panose="020B0604020202020204" pitchFamily="34" charset="0"/>
              <a:buChar char="•"/>
            </a:pPr>
            <a:r>
              <a:rPr lang="en-US" sz="1800" b="0" dirty="0">
                <a:solidFill>
                  <a:schemeClr val="tx1"/>
                </a:solidFill>
              </a:rPr>
              <a:t>Small group discussed possible ex </a:t>
            </a:r>
            <a:r>
              <a:rPr lang="en-US" sz="1800" b="0" dirty="0" err="1">
                <a:solidFill>
                  <a:schemeClr val="tx1"/>
                </a:solidFill>
              </a:rPr>
              <a:t>parte</a:t>
            </a:r>
            <a:r>
              <a:rPr lang="en-US" sz="1800" b="0" dirty="0">
                <a:solidFill>
                  <a:schemeClr val="tx1"/>
                </a:solidFill>
              </a:rPr>
              <a:t> on 5.9GHz / DSRC for input to FCC before the R&amp;O Sunset start on 11 November.  </a:t>
            </a:r>
          </a:p>
          <a:p>
            <a:pPr marL="285750" indent="-285750">
              <a:buClrTx/>
              <a:buFont typeface="Arial" panose="020B0604020202020204" pitchFamily="34" charset="0"/>
              <a:buChar char="•"/>
            </a:pPr>
            <a:r>
              <a:rPr lang="en-US" sz="1800" b="0" dirty="0">
                <a:solidFill>
                  <a:schemeClr val="tx1"/>
                </a:solidFill>
              </a:rPr>
              <a:t> </a:t>
            </a:r>
          </a:p>
          <a:p>
            <a:pPr marL="285750" indent="-285750">
              <a:buClrTx/>
              <a:buFont typeface="Arial" panose="020B0604020202020204" pitchFamily="34" charset="0"/>
              <a:buChar char="•"/>
            </a:pPr>
            <a:r>
              <a:rPr lang="en-US" sz="1800" b="0" dirty="0">
                <a:solidFill>
                  <a:schemeClr val="tx1"/>
                </a:solidFill>
              </a:rPr>
              <a:t> </a:t>
            </a:r>
          </a:p>
          <a:p>
            <a:pPr marL="285750" indent="-285750">
              <a:buClrTx/>
              <a:buFont typeface="Arial" panose="020B0604020202020204" pitchFamily="34" charset="0"/>
              <a:buChar char="•"/>
            </a:pPr>
            <a:endParaRPr lang="en-US" sz="1800" b="0" dirty="0">
              <a:solidFill>
                <a:schemeClr val="tx1"/>
              </a:solidFill>
            </a:endParaRPr>
          </a:p>
          <a:p>
            <a:pPr marL="285750" indent="-285750">
              <a:buClrTx/>
              <a:buFont typeface="Arial" panose="020B0604020202020204" pitchFamily="34" charset="0"/>
              <a:buChar char="•"/>
            </a:pPr>
            <a:r>
              <a:rPr lang="en-US" sz="1800" b="0" dirty="0">
                <a:solidFill>
                  <a:schemeClr val="tx1"/>
                </a:solidFill>
              </a:rPr>
              <a:t>Possible dates for .18 and LMSC/EC approval :  </a:t>
            </a:r>
          </a:p>
          <a:p>
            <a:pPr marL="685800" lvl="1">
              <a:buClrTx/>
              <a:buFont typeface="Arial" panose="020B0604020202020204" pitchFamily="34" charset="0"/>
              <a:buChar char="•"/>
            </a:pPr>
            <a:r>
              <a:rPr lang="en-US" sz="1400" b="0" dirty="0">
                <a:solidFill>
                  <a:schemeClr val="tx1"/>
                </a:solidFill>
              </a:rPr>
              <a:t>EC Plenary opening call is 30Oct, could vote on ex </a:t>
            </a:r>
            <a:r>
              <a:rPr lang="en-US" sz="1400" b="0" dirty="0" err="1">
                <a:solidFill>
                  <a:schemeClr val="tx1"/>
                </a:solidFill>
              </a:rPr>
              <a:t>parte</a:t>
            </a:r>
            <a:r>
              <a:rPr lang="en-US" sz="1400" dirty="0">
                <a:solidFill>
                  <a:schemeClr val="tx1"/>
                </a:solidFill>
              </a:rPr>
              <a:t>.</a:t>
            </a:r>
            <a:r>
              <a:rPr lang="en-US" sz="1400" b="0" dirty="0">
                <a:solidFill>
                  <a:schemeClr val="tx1"/>
                </a:solidFill>
              </a:rPr>
              <a:t> </a:t>
            </a:r>
            <a:r>
              <a:rPr lang="en-US" sz="1400" dirty="0">
                <a:solidFill>
                  <a:schemeClr val="tx1"/>
                </a:solidFill>
              </a:rPr>
              <a:t> .18 should approve today. </a:t>
            </a:r>
            <a:endParaRPr lang="en-US" sz="1400" b="0" dirty="0">
              <a:solidFill>
                <a:schemeClr val="tx1"/>
              </a:solidFill>
            </a:endParaRPr>
          </a:p>
          <a:p>
            <a:pPr marL="685800" lvl="1">
              <a:buClrTx/>
              <a:buFont typeface="Arial" panose="020B0604020202020204" pitchFamily="34" charset="0"/>
              <a:buChar char="•"/>
            </a:pPr>
            <a:r>
              <a:rPr lang="en-US" sz="1400" b="0" dirty="0">
                <a:solidFill>
                  <a:schemeClr val="tx1"/>
                </a:solidFill>
              </a:rPr>
              <a:t>For a 10day email ballot would also have to start 30Oct</a:t>
            </a:r>
            <a:r>
              <a:rPr lang="en-US" sz="1400" dirty="0">
                <a:solidFill>
                  <a:schemeClr val="tx1"/>
                </a:solidFill>
              </a:rPr>
              <a:t>, a</a:t>
            </a:r>
            <a:r>
              <a:rPr lang="en-US" sz="1400" b="0" dirty="0">
                <a:solidFill>
                  <a:schemeClr val="tx1"/>
                </a:solidFill>
              </a:rPr>
              <a:t>t the latest.</a:t>
            </a:r>
          </a:p>
          <a:p>
            <a:pPr marL="685800" lvl="1">
              <a:buClrTx/>
              <a:buFont typeface="Arial" panose="020B0604020202020204" pitchFamily="34" charset="0"/>
              <a:buChar char="•"/>
            </a:pPr>
            <a:r>
              <a:rPr lang="en-US" sz="1400" b="0" dirty="0">
                <a:solidFill>
                  <a:schemeClr val="tx1"/>
                </a:solidFill>
              </a:rPr>
              <a:t>However after some discussion we should go ahead and try an early close again and not wait.  Do what we can to upload by 28 Oct or as soon thereafter.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22Oct20</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7289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ex </a:t>
            </a:r>
            <a:r>
              <a:rPr lang="en-US" altLang="en-US" sz="2400" dirty="0" err="1">
                <a:solidFill>
                  <a:schemeClr val="tx1"/>
                </a:solidFill>
              </a:rPr>
              <a:t>parte</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85800" y="1536815"/>
            <a:ext cx="8279622" cy="4938597"/>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ex </a:t>
            </a:r>
            <a:r>
              <a:rPr lang="en-US" sz="1800" b="0" dirty="0" err="1">
                <a:solidFill>
                  <a:schemeClr val="tx1"/>
                </a:solidFill>
              </a:rPr>
              <a:t>parte</a:t>
            </a:r>
            <a:r>
              <a:rPr lang="en-US" sz="1800" b="0" dirty="0">
                <a:solidFill>
                  <a:schemeClr val="tx1"/>
                </a:solidFill>
              </a:rPr>
              <a:t> comments in </a:t>
            </a:r>
            <a:r>
              <a:rPr lang="en-US" sz="1800" b="0" dirty="0">
                <a:solidFill>
                  <a:schemeClr val="tx1"/>
                </a:solidFill>
                <a:hlinkClick r:id="rId3"/>
              </a:rPr>
              <a:t>https://mentor.ieee.org/802.18/dcn/20/18-20-0143-02-0000-fcc-ex-parte-on-how-to-cite-ieee-802-11-standards-in-5-9-ghz-band-rule.docx</a:t>
            </a:r>
            <a:r>
              <a:rPr lang="en-US" sz="1800" b="0" dirty="0">
                <a:solidFill>
                  <a:schemeClr val="tx1"/>
                </a:solidFill>
              </a:rPr>
              <a:t>  ; to FCC NPRM (ET Docket No. 19-138) on Use of the 5.850-5.925 GHz Band. </a:t>
            </a:r>
            <a:r>
              <a:rPr lang="en-GB" sz="1800" b="0" dirty="0">
                <a:solidFill>
                  <a:schemeClr val="tx1"/>
                </a:solidFill>
              </a:rPr>
              <a:t> For review and approval by the LMSC (EC) for uploading to the FCC on or before 11Nov20. With the Chair of 802.18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John K </a:t>
            </a:r>
          </a:p>
          <a:p>
            <a:pPr lvl="1"/>
            <a:r>
              <a:rPr lang="en-US" altLang="en-US" sz="1600" b="1" dirty="0">
                <a:solidFill>
                  <a:schemeClr val="tx1"/>
                </a:solidFill>
              </a:rPr>
              <a:t>Seconded by:  	Ben R </a:t>
            </a:r>
          </a:p>
          <a:p>
            <a:pPr lvl="1"/>
            <a:r>
              <a:rPr lang="en-US" altLang="en-US" sz="1600" b="1" dirty="0">
                <a:solidFill>
                  <a:schemeClr val="tx1"/>
                </a:solidFill>
              </a:rPr>
              <a:t>Discussion?	none</a:t>
            </a:r>
          </a:p>
          <a:p>
            <a:pPr lvl="1"/>
            <a:r>
              <a:rPr lang="en-US" altLang="en-US" sz="1600" b="1" dirty="0">
                <a:solidFill>
                  <a:schemeClr val="tx1"/>
                </a:solidFill>
              </a:rPr>
              <a:t>Vote:  		 _14_ Y   /  _0_N   /  _0_A </a:t>
            </a:r>
          </a:p>
          <a:p>
            <a:pPr lvl="1"/>
            <a:r>
              <a:rPr lang="en-US" altLang="en-US" sz="1600" b="1" dirty="0">
                <a:solidFill>
                  <a:schemeClr val="tx1"/>
                </a:solidFill>
              </a:rPr>
              <a:t>Voters:  </a:t>
            </a:r>
            <a:r>
              <a:rPr lang="en-US" altLang="en-US" sz="1600" dirty="0">
                <a:solidFill>
                  <a:schemeClr val="tx1"/>
                </a:solidFill>
              </a:rPr>
              <a:t>_14_</a:t>
            </a:r>
          </a:p>
          <a:p>
            <a:pPr lvl="1"/>
            <a:r>
              <a:rPr lang="en-US" altLang="en-US" sz="1600" b="1" dirty="0">
                <a:solidFill>
                  <a:schemeClr val="tx1"/>
                </a:solidFill>
              </a:rPr>
              <a:t>Motion - 		Passes</a:t>
            </a:r>
          </a:p>
          <a:p>
            <a:pPr lvl="1"/>
            <a:r>
              <a:rPr lang="en-US" altLang="en-US" sz="1600" dirty="0">
                <a:solidFill>
                  <a:schemeClr val="tx1"/>
                </a:solidFill>
              </a:rPr>
              <a:t>_18_ on the call</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22Oct20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None today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22Oct20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rPr>
              <a:t>Chair – finalize 3 ITU-R contributions and be sure ITU-R liaison has them.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r>
              <a:rPr lang="en-US" sz="1800" b="0" dirty="0">
                <a:solidFill>
                  <a:srgbClr val="00B0F0"/>
                </a:solidFill>
              </a:rPr>
              <a:t>Anything on 5.9 GHz ex </a:t>
            </a:r>
            <a:r>
              <a:rPr lang="en-US" sz="1800" b="0" dirty="0" err="1">
                <a:solidFill>
                  <a:srgbClr val="00B0F0"/>
                </a:solidFill>
              </a:rPr>
              <a:t>parte</a:t>
            </a:r>
            <a:r>
              <a:rPr lang="en-US" sz="1800" b="0" dirty="0">
                <a:solidFill>
                  <a:srgbClr val="00B0F0"/>
                </a:solidFill>
              </a:rPr>
              <a:t>: chair to start EC early close ballot</a:t>
            </a:r>
          </a:p>
          <a:p>
            <a:pPr marL="285750" indent="-285750">
              <a:buClr>
                <a:srgbClr val="00B0F0"/>
              </a:buClr>
              <a:buFont typeface="Wingdings" panose="05000000000000000000" pitchFamily="2" charset="2"/>
              <a:buChar char="q"/>
            </a:pPr>
            <a:endParaRPr lang="en-US" sz="1800" dirty="0">
              <a:solidFill>
                <a:srgbClr val="00B0F0"/>
              </a:solidFill>
            </a:endParaRPr>
          </a:p>
          <a:p>
            <a:pPr marL="285750" indent="-285750">
              <a:buClr>
                <a:srgbClr val="00B0F0"/>
              </a:buClr>
              <a:buFont typeface="Wingdings" panose="05000000000000000000" pitchFamily="2" charset="2"/>
              <a:buChar char="q"/>
            </a:pPr>
            <a:r>
              <a:rPr lang="en-US" sz="1800" b="0" dirty="0">
                <a:solidFill>
                  <a:srgbClr val="00B0F0"/>
                </a:solidFill>
              </a:rPr>
              <a:t>All – consider and pass along some basic text for the start of a contribution to APG for their WRC-23 prep  on the 6GHz band from our viewpoint to be considered.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22Oct20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22Oct20</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28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28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_18__ and voters on-line: _14__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29Oct20–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22Oct20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22Oct20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22Oct20</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22Oct20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22Oct20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22Oct20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22Oct20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22Oct20</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sz="1400" dirty="0"/>
              <a:t>FCC 5.9 GHz R&amp;O coming</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Proceed with ITU-R submissions. </a:t>
            </a:r>
          </a:p>
          <a:p>
            <a:pPr lvl="1">
              <a:buFont typeface="Arial" panose="020B0604020202020204" pitchFamily="34" charset="0"/>
              <a:buChar char="•"/>
            </a:pPr>
            <a:r>
              <a:rPr lang="en-US" altLang="en-US" sz="1400" dirty="0">
                <a:solidFill>
                  <a:schemeClr val="tx1"/>
                </a:solidFill>
              </a:rPr>
              <a:t>FCC 5.9 GHz ex </a:t>
            </a:r>
            <a:r>
              <a:rPr lang="en-US" altLang="en-US" sz="1400" dirty="0" err="1">
                <a:solidFill>
                  <a:schemeClr val="tx1"/>
                </a:solidFill>
              </a:rPr>
              <a:t>parte</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APG contribution input</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t>FCC 5.9 GHz R&amp;O coming</a:t>
            </a:r>
            <a:endParaRPr lang="en-US" sz="1400" b="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Approval of ex </a:t>
            </a:r>
            <a:r>
              <a:rPr lang="en-US" altLang="en-US" sz="1400" kern="0" dirty="0" err="1">
                <a:solidFill>
                  <a:schemeClr val="tx1"/>
                </a:solidFill>
              </a:rPr>
              <a:t>parte</a:t>
            </a:r>
            <a:r>
              <a:rPr lang="en-US" altLang="en-US" sz="1400" kern="0" dirty="0">
                <a:solidFill>
                  <a:schemeClr val="tx1"/>
                </a:solidFill>
              </a:rPr>
              <a:t> </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15</a:t>
            </a:r>
            <a:r>
              <a:rPr lang="en-GB" sz="1600" b="0" dirty="0">
                <a:effectLst/>
                <a:ea typeface="SimSun" panose="02010600030101010101" pitchFamily="2" charset="-122"/>
              </a:rPr>
              <a:t> October 2020 in document </a:t>
            </a:r>
            <a:r>
              <a:rPr lang="en-GB" sz="1600" b="0" dirty="0">
                <a:solidFill>
                  <a:schemeClr val="bg1">
                    <a:lumMod val="75000"/>
                  </a:schemeClr>
                </a:solidFill>
                <a:ea typeface="SimSun" panose="02010600030101010101" pitchFamily="2" charset="-122"/>
                <a:hlinkClick r:id="rId3"/>
              </a:rPr>
              <a:t>https://mentor.ieee.org/802.18/dcn/20/18-20-0140-00-0000-minutes-15oct20-rrtag-teleconference.docx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16-Oct-2020 09:35:01 ET</a:t>
            </a:r>
            <a:r>
              <a:rPr lang="en-US" sz="16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22Oct20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1800" dirty="0"/>
              <a:t>no changes</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07Jul20 call approved to cancel the venue.  Then has approved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u="sng" dirty="0">
                <a:solidFill>
                  <a:schemeClr val="tx1"/>
                </a:solidFill>
                <a:cs typeface="+mn-cs"/>
              </a:rPr>
              <a:t>As RR-TAG has done in plenaries, it will take attending both calls for attendance credit.</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 to 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22Oct20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55547</TotalTime>
  <Words>6936</Words>
  <Application>Microsoft Office PowerPoint</Application>
  <PresentationFormat>On-screen Show (4:3)</PresentationFormat>
  <Paragraphs>716</Paragraphs>
  <Slides>30</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Calibri</vt:lpstr>
      <vt:lpstr>Century Gothic</vt:lpstr>
      <vt:lpstr>Consolas</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changes</vt:lpstr>
      <vt:lpstr>EU items to share -1</vt:lpstr>
      <vt:lpstr>EU items to share -2</vt:lpstr>
      <vt:lpstr>Other regions (outside EU-Stds and USA), items to share</vt:lpstr>
      <vt:lpstr>ITU-R items to share  -</vt:lpstr>
      <vt:lpstr>FCC 6 GHz</vt:lpstr>
      <vt:lpstr>FCC 5.9 GHz R&amp;O coming</vt:lpstr>
      <vt:lpstr>FCC NPRM – ex parte Revisiting-use-of-the-5850-5925-MHz-band</vt:lpstr>
      <vt:lpstr>General Discussion Items - fyi</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3396</cp:revision>
  <cp:lastPrinted>1601-01-01T00:00:00Z</cp:lastPrinted>
  <dcterms:created xsi:type="dcterms:W3CDTF">2016-03-03T14:54:45Z</dcterms:created>
  <dcterms:modified xsi:type="dcterms:W3CDTF">2020-10-23T13:27:47Z</dcterms:modified>
</cp:coreProperties>
</file>