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91" r:id="rId15"/>
    <p:sldId id="685" r:id="rId16"/>
    <p:sldId id="650" r:id="rId17"/>
    <p:sldId id="498" r:id="rId18"/>
    <p:sldId id="402" r:id="rId19"/>
    <p:sldId id="403" r:id="rId20"/>
    <p:sldId id="692" r:id="rId21"/>
    <p:sldId id="736" r:id="rId22"/>
    <p:sldId id="728" r:id="rId23"/>
    <p:sldId id="425" r:id="rId24"/>
    <p:sldId id="652" r:id="rId25"/>
    <p:sldId id="689" r:id="rId26"/>
    <p:sldId id="549" r:id="rId27"/>
    <p:sldId id="656" r:id="rId28"/>
    <p:sldId id="655"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391" autoAdjust="0"/>
  </p:normalViewPr>
  <p:slideViewPr>
    <p:cSldViewPr>
      <p:cViewPr varScale="1">
        <p:scale>
          <a:sx n="111" d="100"/>
          <a:sy n="111" d="100"/>
        </p:scale>
        <p:origin x="234" y="10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16-Oct-20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buFont typeface="Arial" panose="020B0604020202020204" pitchFamily="34" charset="0"/>
              <a:buChar char="•"/>
            </a:pPr>
            <a:r>
              <a:rPr lang="en-US" sz="1200" b="0" dirty="0">
                <a:solidFill>
                  <a:schemeClr val="tx1"/>
                </a:solidFill>
              </a:rPr>
              <a:t>Annex D: </a:t>
            </a:r>
          </a:p>
          <a:p>
            <a:pPr marL="0" marR="0">
              <a:spcBef>
                <a:spcPts val="0"/>
              </a:spcBef>
              <a:spcAft>
                <a:spcPts val="0"/>
              </a:spcAft>
              <a:buFont typeface="Arial" panose="020B0604020202020204" pitchFamily="34" charset="0"/>
              <a:buChar char="•"/>
            </a:pPr>
            <a:r>
              <a:rPr lang="en-US" sz="1200" b="0" dirty="0">
                <a:solidFill>
                  <a:schemeClr val="tx1"/>
                </a:solidFill>
              </a:rPr>
              <a:t>47 CFR [B6], Part 15,</a:t>
            </a:r>
          </a:p>
          <a:p>
            <a:pPr marL="0" marR="0">
              <a:spcBef>
                <a:spcPts val="0"/>
              </a:spcBef>
              <a:spcAft>
                <a:spcPts val="0"/>
              </a:spcAft>
              <a:buFont typeface="Arial" panose="020B0604020202020204" pitchFamily="34" charset="0"/>
              <a:buChar char="•"/>
            </a:pPr>
            <a:r>
              <a:rPr lang="en-US" sz="1200" b="0" dirty="0">
                <a:solidFill>
                  <a:schemeClr val="tx1"/>
                </a:solidFill>
              </a:rPr>
              <a:t>Sections 15.205, 15.209, 15.247 and</a:t>
            </a:r>
          </a:p>
          <a:p>
            <a:pPr marL="0" marR="0">
              <a:spcBef>
                <a:spcPts val="0"/>
              </a:spcBef>
              <a:spcAft>
                <a:spcPts val="0"/>
              </a:spcAft>
              <a:buFont typeface="Arial" panose="020B0604020202020204" pitchFamily="34" charset="0"/>
              <a:buChar char="•"/>
            </a:pPr>
            <a:r>
              <a:rPr lang="en-US" sz="1200" b="0" dirty="0">
                <a:solidFill>
                  <a:schemeClr val="tx1"/>
                </a:solidFill>
              </a:rPr>
              <a:t>15.255; and Subpart E,</a:t>
            </a:r>
          </a:p>
          <a:p>
            <a:pPr marL="0" marR="0">
              <a:spcBef>
                <a:spcPts val="0"/>
              </a:spcBef>
              <a:spcAft>
                <a:spcPts val="0"/>
              </a:spcAft>
              <a:buFont typeface="Arial" panose="020B0604020202020204" pitchFamily="34" charset="0"/>
              <a:buChar char="•"/>
            </a:pPr>
            <a:r>
              <a:rPr lang="en-US" sz="1200" b="0" dirty="0">
                <a:solidFill>
                  <a:schemeClr val="tx1"/>
                </a:solidFill>
              </a:rPr>
              <a:t>Sections 15.401–15.407, and</a:t>
            </a:r>
          </a:p>
          <a:p>
            <a:pPr marL="0" marR="0">
              <a:spcBef>
                <a:spcPts val="0"/>
              </a:spcBef>
              <a:spcAft>
                <a:spcPts val="0"/>
              </a:spcAft>
              <a:buFont typeface="Arial" panose="020B0604020202020204" pitchFamily="34" charset="0"/>
              <a:buChar char="•"/>
            </a:pPr>
            <a:r>
              <a:rPr lang="en-US" sz="1200" b="0" dirty="0">
                <a:solidFill>
                  <a:schemeClr val="tx1"/>
                </a:solidFill>
              </a:rPr>
              <a:t>Subpart H, Sections 15.701–15.716,</a:t>
            </a:r>
          </a:p>
          <a:p>
            <a:pPr marL="0" marR="0">
              <a:spcBef>
                <a:spcPts val="0"/>
              </a:spcBef>
              <a:spcAft>
                <a:spcPts val="0"/>
              </a:spcAft>
              <a:buFont typeface="Arial" panose="020B0604020202020204" pitchFamily="34" charset="0"/>
              <a:buChar char="•"/>
            </a:pPr>
            <a:r>
              <a:rPr lang="en-US" sz="1200" b="0" dirty="0">
                <a:solidFill>
                  <a:schemeClr val="tx1"/>
                </a:solidFill>
              </a:rPr>
              <a:t>Section 90.210,</a:t>
            </a:r>
          </a:p>
          <a:p>
            <a:pPr marL="0" marR="0">
              <a:spcBef>
                <a:spcPts val="0"/>
              </a:spcBef>
              <a:spcAft>
                <a:spcPts val="0"/>
              </a:spcAft>
              <a:buFont typeface="Arial" panose="020B0604020202020204" pitchFamily="34" charset="0"/>
              <a:buChar char="•"/>
            </a:pPr>
            <a:r>
              <a:rPr lang="en-US" sz="1200" b="0" dirty="0">
                <a:solidFill>
                  <a:schemeClr val="tx1"/>
                </a:solidFill>
              </a:rPr>
              <a:t>Sections 90.371–383,</a:t>
            </a:r>
          </a:p>
          <a:p>
            <a:pPr marL="0" marR="0">
              <a:spcBef>
                <a:spcPts val="0"/>
              </a:spcBef>
              <a:spcAft>
                <a:spcPts val="0"/>
              </a:spcAft>
              <a:buFont typeface="Arial" panose="020B0604020202020204" pitchFamily="34" charset="0"/>
              <a:buChar char="•"/>
            </a:pPr>
            <a:r>
              <a:rPr lang="en-US" sz="1200" b="0" dirty="0">
                <a:solidFill>
                  <a:schemeClr val="tx1"/>
                </a:solidFill>
              </a:rPr>
              <a:t>Sections 90.1201–90.1217,</a:t>
            </a:r>
          </a:p>
          <a:p>
            <a:pPr marL="0" marR="0">
              <a:spcBef>
                <a:spcPts val="0"/>
              </a:spcBef>
              <a:spcAft>
                <a:spcPts val="0"/>
              </a:spcAft>
              <a:buFont typeface="Arial" panose="020B0604020202020204" pitchFamily="34" charset="0"/>
              <a:buChar char="•"/>
            </a:pPr>
            <a:r>
              <a:rPr lang="en-US" sz="1200" b="0" dirty="0">
                <a:solidFill>
                  <a:schemeClr val="tx1"/>
                </a:solidFill>
              </a:rPr>
              <a:t>Sections 90.1301–90.1337,</a:t>
            </a:r>
          </a:p>
          <a:p>
            <a:pPr marL="0" marR="0">
              <a:spcBef>
                <a:spcPts val="0"/>
              </a:spcBef>
              <a:spcAft>
                <a:spcPts val="0"/>
              </a:spcAft>
              <a:buFont typeface="Arial" panose="020B0604020202020204" pitchFamily="34" charset="0"/>
              <a:buChar char="•"/>
            </a:pPr>
            <a:r>
              <a:rPr lang="en-US" sz="1200" b="0" dirty="0">
                <a:solidFill>
                  <a:schemeClr val="tx1"/>
                </a:solidFill>
              </a:rPr>
              <a:t>Section 95.639,</a:t>
            </a:r>
          </a:p>
          <a:p>
            <a:pPr marL="0" marR="0">
              <a:spcBef>
                <a:spcPts val="0"/>
              </a:spcBef>
              <a:spcAft>
                <a:spcPts val="0"/>
              </a:spcAft>
              <a:buFont typeface="Arial" panose="020B0604020202020204" pitchFamily="34" charset="0"/>
              <a:buChar char="•"/>
            </a:pPr>
            <a:r>
              <a:rPr lang="en-US" sz="1200" b="0" dirty="0">
                <a:solidFill>
                  <a:schemeClr val="tx1"/>
                </a:solidFill>
              </a:rPr>
              <a:t>Sections 95.1501–1511</a:t>
            </a:r>
          </a:p>
          <a:p>
            <a:pPr marL="0" marR="0">
              <a:spcBef>
                <a:spcPts val="0"/>
              </a:spcBef>
              <a:spcAft>
                <a:spcPts val="0"/>
              </a:spcAft>
              <a:buFont typeface="Arial" panose="020B0604020202020204" pitchFamily="34" charset="0"/>
              <a:buChar char="•"/>
            </a:pPr>
            <a:r>
              <a:rPr lang="en-US" sz="1200" b="0" dirty="0" err="1">
                <a:solidFill>
                  <a:schemeClr val="bg1">
                    <a:lumMod val="75000"/>
                  </a:schemeClr>
                </a:solidFill>
              </a:rPr>
              <a:t>THere</a:t>
            </a:r>
            <a:r>
              <a:rPr lang="en-US" sz="1200" b="0" dirty="0">
                <a:solidFill>
                  <a:schemeClr val="bg1">
                    <a:lumMod val="75000"/>
                  </a:schemeClr>
                </a:solidFill>
              </a:rPr>
              <a:t> are unique Operating Class for ITS application</a:t>
            </a:r>
          </a:p>
          <a:p>
            <a:pPr marL="0" marR="0">
              <a:spcBef>
                <a:spcPts val="0"/>
              </a:spcBef>
              <a:spcAft>
                <a:spcPts val="0"/>
              </a:spcAft>
              <a:buFont typeface="Arial" panose="020B0604020202020204" pitchFamily="34" charset="0"/>
              <a:buChar char="•"/>
            </a:pPr>
            <a:r>
              <a:rPr lang="en-US" sz="1200" dirty="0">
                <a:solidFill>
                  <a:schemeClr val="bg1">
                    <a:lumMod val="75000"/>
                  </a:schemeClr>
                </a:solidFill>
              </a:rPr>
              <a:t>I note that Annex E.2.3 currently includes this statement: "A STA shall have dot11OCBActivated equal to true".  Is that perhaps a sufficient call out for an FCC requirement?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6627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15Oct20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15Oct20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15Oct20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802.18-20/0139r01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urldefense.com/v3/__http:/portal.etsi.org/ngppapp/ContributionCreation.aspx?primarykeys=207772__;!!F7jv3iA!gOtscDsi4peJollnd9saFWJkdl7bNH6QthDRto5jpgaCV2GaJinLnlsf2LL7hvqvag$"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bundesnetzagentur.de/SharedDocs/Downloads/EN/Areas/Telecommunications/Companies/TelecomRegulation/FrequencyManagement/ElectronicCommunicationsServices/SpectrumCompass2020.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sg5/rwp5d/Pages/default.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slide" Target="slide22.xml"/><Relationship Id="rId4" Type="http://schemas.openxmlformats.org/officeDocument/2006/relationships/hyperlink" Target="https://www.itu.int/events/eventdetails.asp?eventid=17587"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urldefense.com/v3/__https:/www.federalregister.gov/d/2020-22538?utm_campaign=subscription*mailing*list&amp;utm_source=federalregister.gov&amp;utm_medium=email__;Kys!!F7jv3iA!l4Dg3kx1RWyRRPEyLre8Y1E8e5_7i0AxNAX1Kk0RF2CK1evabq0Ku0jLtsV2zlaHWw$" TargetMode="External"/><Relationship Id="rId3" Type="http://schemas.openxmlformats.org/officeDocument/2006/relationships/hyperlink" Target="https://urldefense.com/v3/__https:/www.federalregister.gov/documents/2020/10/13/2020-19544/rule-modifications-reflecting-new-address-location-of-commission-headquarters?utm_campaign=subscription*mailing*list&amp;utm_source=federalregister.gov&amp;utm_medium=email__;Kys!!F7jv3iA!l4Dg3kx1RWyRRPEyLre8Y1E8e5_7i0AxNAX1Kk0RF2CK1evabq0Ku0jLtsVrCCv2Lw$" TargetMode="External"/><Relationship Id="rId7" Type="http://schemas.openxmlformats.org/officeDocument/2006/relationships/hyperlink" Target="https://urldefense.com/v3/__https:/www.govinfo.gov/content/pkg/FR-2020-10-13/pdf/2020-22538.pdf?utm_campaign=subscription*mailing*list&amp;utm_source=federalregister.gov&amp;utm_medium=email__;Kys!!F7jv3iA!l4Dg3kx1RWyRRPEyLre8Y1E8e5_7i0AxNAX1Kk0RF2CK1evabq0Ku0jLtsVDm7699Q$"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0/10/13/2020-22538/second-meeting-of-the-world-radiocommunication-conference-advisory-committee?utm_campaign=subscription*mailing*list&amp;utm_source=federalregister.gov&amp;utm_medium=email__;Kys!!F7jv3iA!l4Dg3kx1RWyRRPEyLre8Y1E8e5_7i0AxNAX1Kk0RF2CK1evabq0Ku0jLtsWkjH-QZw$" TargetMode="External"/><Relationship Id="rId5" Type="http://schemas.openxmlformats.org/officeDocument/2006/relationships/hyperlink" Target="https://urldefense.com/v3/__https:/www.federalregister.gov/d/2020-19544?utm_medium=email&amp;utm_campaign=subscription*mailing*list&amp;utm_source=federalregister.gov__;Kys!!F7jv3iA!l4Dg3kx1RWyRRPEyLre8Y1E8e5_7i0AxNAX1Kk0RF2CK1evabq0Ku0jLtsV3KD5NNw$" TargetMode="External"/><Relationship Id="rId4" Type="http://schemas.openxmlformats.org/officeDocument/2006/relationships/hyperlink" Target="https://urldefense.com/v3/__https:/www.govinfo.gov/content/pkg/FR-2020-10-13/pdf/2020-19544.pdf?utm_medium=email&amp;utm_campaign=subscription*mailing*list&amp;utm_source=federalregister.gov__;Kys!!F7jv3iA!l4Dg3kx1RWyRRPEyLre8Y1E8e5_7i0AxNAX1Kk0RF2CK1evabq0Ku0jLtsVHRozQeA$"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ieeesa.webex.com/ieeesa/j.php?MTID=m67d7ca06d9e0d20ea6fbcacbe1b13b6d" TargetMode="External"/><Relationship Id="rId7" Type="http://schemas.openxmlformats.org/officeDocument/2006/relationships/hyperlink" Target="https://urldefense.com/v3/__http:/help.webex.com__;!!F7jv3iA!m1DIbZTVOGzUEQTpHAWE2I4yYMILgI8e4lrsrX-V2pVHIySgy_OTjsornqvImaUG-w$"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1a55284caa3579fadfcadbab62ea74a__;!!F7jv3iA!m1DIbZTVOGzUEQTpHAWE2I4yYMILgI8e4lrsrX-V2pVHIySgy_OTjsornquUZGCwRQ$" TargetMode="External"/><Relationship Id="rId5" Type="http://schemas.openxmlformats.org/officeDocument/2006/relationships/hyperlink" Target="tel:%2B1-213-306-3065,,*01*1737875314%23%23*01*" TargetMode="External"/><Relationship Id="rId4" Type="http://schemas.openxmlformats.org/officeDocument/2006/relationships/hyperlink" Target="tel:%2B1-646-992-2010,,*01*1737875314%23%23*01*"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4.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38-00-0000-minutes-08oct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15Oct20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15 October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18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A</a:t>
            </a:r>
            <a:r>
              <a:rPr lang="en-US" sz="1600" dirty="0">
                <a:effectLst/>
                <a:ea typeface="Calibri" panose="020F0502020204030204" pitchFamily="34" charset="0"/>
              </a:rPr>
              <a:t> draft v0.1 for EN 303 753 60 GHz is already available in the .11 members portal.  </a:t>
            </a:r>
            <a:r>
              <a:rPr lang="en-US" sz="1600" dirty="0">
                <a:ea typeface="Calibri" panose="020F0502020204030204" pitchFamily="34" charset="0"/>
              </a:rPr>
              <a:t>I</a:t>
            </a:r>
            <a:r>
              <a:rPr lang="en-US" sz="1600" dirty="0">
                <a:effectLst/>
                <a:ea typeface="Calibri" panose="020F0502020204030204" pitchFamily="34" charset="0"/>
              </a:rPr>
              <a:t>t </a:t>
            </a:r>
          </a:p>
          <a:p>
            <a:pPr lvl="1">
              <a:spcBef>
                <a:spcPts val="0"/>
              </a:spcBef>
              <a:buFont typeface="Arial" panose="020B0604020202020204" pitchFamily="34" charset="0"/>
              <a:buChar char="•"/>
            </a:pPr>
            <a:r>
              <a:rPr lang="en-US" sz="1600" dirty="0">
                <a:effectLst/>
                <a:ea typeface="Calibri" panose="020F0502020204030204" pitchFamily="34" charset="0"/>
              </a:rPr>
              <a:t>started with BRAN(20)107029.</a:t>
            </a:r>
            <a:endParaRPr lang="en-US" sz="1400" b="0" i="0" u="none" strike="noStrike" dirty="0">
              <a:solidFill>
                <a:schemeClr val="bg1">
                  <a:lumMod val="75000"/>
                </a:schemeClr>
              </a:solidFill>
              <a:effectLst/>
            </a:endParaRPr>
          </a:p>
          <a:p>
            <a:pPr lvl="1">
              <a:spcBef>
                <a:spcPts val="0"/>
              </a:spcBef>
              <a:buFont typeface="Arial" panose="020B0604020202020204" pitchFamily="34" charset="0"/>
              <a:buChar char="•"/>
            </a:pPr>
            <a:r>
              <a:rPr lang="en-US" sz="1600" dirty="0"/>
              <a:t>Proposed process is out on how to update the draft, with updates as contributions ahead of time, and notices sent out when new contributions come in, etc.</a:t>
            </a:r>
          </a:p>
          <a:p>
            <a:pPr lvl="1">
              <a:spcBef>
                <a:spcPts val="0"/>
              </a:spcBef>
              <a:buFont typeface="Arial" panose="020B0604020202020204" pitchFamily="34" charset="0"/>
              <a:buChar char="•"/>
            </a:pPr>
            <a:r>
              <a:rPr lang="en-US" sz="1600" dirty="0"/>
              <a:t>The key is no ‘editing’ on the screen, just review, adjust and then agree on contributions.</a:t>
            </a:r>
          </a:p>
          <a:p>
            <a:pPr lvl="1">
              <a:spcBef>
                <a:spcPts val="0"/>
              </a:spcBef>
              <a:buFont typeface="Arial" panose="020B0604020202020204" pitchFamily="34" charset="0"/>
              <a:buChar char="•"/>
            </a:pPr>
            <a:r>
              <a:rPr lang="en-US" sz="1600" dirty="0"/>
              <a:t>A similar process being used for 5GHz (TBD if done in #108)  and 6GHz (goal is ‘stable’ in #108) drafts. </a:t>
            </a:r>
          </a:p>
          <a:p>
            <a:pPr lvl="1">
              <a:spcBef>
                <a:spcPts val="0"/>
              </a:spcBef>
              <a:buFont typeface="Arial" panose="020B0604020202020204" pitchFamily="34" charset="0"/>
              <a:buChar char="•"/>
            </a:pPr>
            <a:r>
              <a:rPr lang="en-US" sz="1600" dirty="0"/>
              <a:t>These processes have been updated in the past week and where BRAN will be going moving forward.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400" dirty="0"/>
              <a:t>01Oct:  </a:t>
            </a:r>
            <a:r>
              <a:rPr lang="en-US" sz="1400" b="0" i="0" u="none" strike="noStrike" dirty="0">
                <a:solidFill>
                  <a:srgbClr val="000000"/>
                </a:solidFill>
                <a:effectLst/>
              </a:rPr>
              <a:t>BRAN(20)107033rx </a:t>
            </a:r>
            <a:r>
              <a:rPr lang="en-US" sz="1400" b="0" dirty="0">
                <a:effectLst/>
                <a:ea typeface="Calibri" panose="020F0502020204030204" pitchFamily="34" charset="0"/>
                <a:cs typeface="Times New Roman" panose="02020603050405020304" pitchFamily="18" charset="0"/>
              </a:rPr>
              <a:t>is Notes for the week from the chair, lots of info in it,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TR 103 721, 5 725-5 850MHz, draft visible as document</a:t>
            </a:r>
            <a:r>
              <a:rPr lang="en-US" sz="1400" dirty="0">
                <a:ea typeface="Calibri" panose="020F0502020204030204" pitchFamily="34" charset="0"/>
                <a:cs typeface="Times New Roman" panose="02020603050405020304" pitchFamily="18" charset="0"/>
              </a:rPr>
              <a:t> BRAN(20)</a:t>
            </a:r>
            <a:r>
              <a:rPr lang="en-US" sz="1400" b="0" dirty="0">
                <a:effectLst/>
                <a:ea typeface="Calibri" panose="020F0502020204030204" pitchFamily="34" charset="0"/>
                <a:cs typeface="Times New Roman" panose="02020603050405020304" pitchFamily="18" charset="0"/>
              </a:rPr>
              <a:t>107040r1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6 GHz smoother sailing,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5 GHz more disagreements on tests. </a:t>
            </a:r>
          </a:p>
          <a:p>
            <a:pPr lvl="2">
              <a:spcBef>
                <a:spcPts val="0"/>
              </a:spcBef>
              <a:buFont typeface="Arial" panose="020B0604020202020204" pitchFamily="34" charset="0"/>
              <a:buChar char="•"/>
            </a:pPr>
            <a:r>
              <a:rPr lang="en-US" sz="1400" dirty="0">
                <a:ea typeface="Calibri" panose="020F0502020204030204" pitchFamily="34" charset="0"/>
                <a:cs typeface="Times New Roman" panose="02020603050405020304" pitchFamily="18" charset="0"/>
              </a:rPr>
              <a:t>6 GHz draft is out: </a:t>
            </a:r>
            <a:r>
              <a:rPr lang="en-US" sz="1400" u="sng" dirty="0">
                <a:solidFill>
                  <a:srgbClr val="0000FF"/>
                </a:solidFill>
                <a:ea typeface="Calibri" panose="020F0502020204030204" pitchFamily="34" charset="0"/>
                <a:hlinkClick r:id="rId6"/>
              </a:rPr>
              <a:t>BRAN(20)107048r1 - Proposed text for the next draft v0.0.10 of EN 303 687</a:t>
            </a:r>
            <a:r>
              <a:rPr lang="en-US" sz="1400" dirty="0">
                <a:ea typeface="Calibri" panose="020F0502020204030204" pitchFamily="34" charset="0"/>
              </a:rPr>
              <a:t> </a:t>
            </a:r>
            <a:endParaRPr lang="en-US" sz="1400" dirty="0">
              <a:ea typeface="Calibri" panose="020F0502020204030204" pitchFamily="34" charset="0"/>
              <a:cs typeface="Times New Roman" panose="02020603050405020304" pitchFamily="18" charset="0"/>
            </a:endParaRP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7"/>
              </a:rPr>
              <a:t>&lt;ERM&gt;</a:t>
            </a:r>
            <a:r>
              <a:rPr lang="en-US" sz="1400" b="0" dirty="0"/>
              <a:t> </a:t>
            </a:r>
            <a:r>
              <a:rPr lang="en-US" sz="1400" dirty="0">
                <a:solidFill>
                  <a:schemeClr val="tx1"/>
                </a:solidFill>
              </a:rPr>
              <a:t>next meeting #72,  03-06 Nov20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to share today</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8"/>
              </a:rPr>
              <a:t>&lt;TG-11&gt;</a:t>
            </a:r>
            <a:r>
              <a:rPr lang="en-US" altLang="en-US" sz="1400" b="0" dirty="0"/>
              <a:t>  </a:t>
            </a:r>
            <a:r>
              <a:rPr lang="en-US" sz="1400" dirty="0">
                <a:solidFill>
                  <a:schemeClr val="tx1"/>
                </a:solidFill>
              </a:rPr>
              <a:t>next  call, n/a</a:t>
            </a:r>
          </a:p>
          <a:p>
            <a:pPr lvl="1">
              <a:spcBef>
                <a:spcPts val="0"/>
              </a:spcBef>
              <a:buFont typeface="Arial" panose="020B0604020202020204" pitchFamily="34" charset="0"/>
              <a:buChar char="•"/>
            </a:pPr>
            <a:r>
              <a:rPr lang="en-US" sz="1200" b="0" u="none" strike="noStrike" dirty="0">
                <a:solidFill>
                  <a:srgbClr val="000000"/>
                </a:solidFill>
                <a:effectLst/>
              </a:rPr>
              <a:t>ERMTG11(20)000066ReportMeeting minutes of G2M#15 on the 2.4 GHz SRDoc TR 103 665</a:t>
            </a:r>
            <a:endParaRPr lang="en-US" sz="14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20213" y="833612"/>
            <a:ext cx="8378520" cy="5219040"/>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a:t>
            </a:r>
            <a:endParaRPr lang="en-US" sz="1200" u="sng" dirty="0">
              <a:solidFill>
                <a:schemeClr val="tx1"/>
              </a:solidFill>
            </a:endParaRP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600" u="sng" dirty="0">
                <a:solidFill>
                  <a:schemeClr val="tx1"/>
                </a:solidFill>
              </a:rPr>
              <a:t>All paths are heading to be done before RSC (EC votes included) 10Dec20, with final decisions.  This is to make standards in the OJEU in February2021. </a:t>
            </a:r>
          </a:p>
          <a:p>
            <a:pPr>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call/meeting  </a:t>
            </a:r>
            <a:r>
              <a:rPr lang="en-US" sz="1600" dirty="0"/>
              <a:t>#87,  11-15 Jan 21 </a:t>
            </a:r>
            <a:endParaRPr lang="en-US" sz="1600" dirty="0">
              <a:highlight>
                <a:srgbClr val="FFFF00"/>
              </a:highlight>
            </a:endParaRPr>
          </a:p>
          <a:p>
            <a:pPr lvl="1">
              <a:spcBef>
                <a:spcPts val="0"/>
              </a:spcBef>
              <a:buFont typeface="Arial" panose="020B0604020202020204" pitchFamily="34" charset="0"/>
              <a:buChar char="•"/>
            </a:pPr>
            <a:r>
              <a:rPr lang="en-US" sz="1200" dirty="0">
                <a:solidFill>
                  <a:schemeClr val="tx1"/>
                </a:solidFill>
              </a:rPr>
              <a:t>nothing to share</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call/meeting: none</a:t>
            </a:r>
          </a:p>
          <a:p>
            <a:pPr>
              <a:buFont typeface="Arial" panose="020B0604020202020204" pitchFamily="34" charset="0"/>
              <a:buChar char="•"/>
            </a:pPr>
            <a:r>
              <a:rPr lang="en-US" sz="1600" dirty="0">
                <a:solidFill>
                  <a:schemeClr val="tx1"/>
                </a:solidFill>
              </a:rPr>
              <a:t>CEPT – ECC </a:t>
            </a:r>
            <a:r>
              <a:rPr lang="en-US" altLang="en-US" sz="1600" b="0" dirty="0">
                <a:hlinkClick r:id="rId6"/>
              </a:rPr>
              <a:t>&lt;WGFM&gt;</a:t>
            </a:r>
            <a:r>
              <a:rPr lang="en-US" altLang="en-US" sz="1600" b="0" dirty="0"/>
              <a:t>  </a:t>
            </a:r>
            <a:r>
              <a:rPr lang="en-US" altLang="en-US" sz="1600" dirty="0">
                <a:solidFill>
                  <a:schemeClr val="tx1"/>
                </a:solidFill>
              </a:rPr>
              <a:t>next meeting #97, </a:t>
            </a:r>
            <a:r>
              <a:rPr lang="en-US" altLang="en-US" sz="1600" dirty="0">
                <a:solidFill>
                  <a:schemeClr val="tx1"/>
                </a:solidFill>
                <a:highlight>
                  <a:srgbClr val="C0C0C0"/>
                </a:highlight>
              </a:rPr>
              <a:t>19-23Oct20</a:t>
            </a:r>
            <a:r>
              <a:rPr lang="en-US" altLang="en-US" sz="1600" dirty="0">
                <a:solidFill>
                  <a:schemeClr val="tx1"/>
                </a:solidFill>
              </a:rPr>
              <a:t>,		            (#98, 8-12Feb21)</a:t>
            </a:r>
          </a:p>
          <a:p>
            <a:pPr lvl="1">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At next week’s meeting they will take up and make decisions on 6GHz standard. </a:t>
            </a:r>
          </a:p>
          <a:p>
            <a:pPr lvl="1">
              <a:buFont typeface="Arial" panose="020B0604020202020204" pitchFamily="34" charset="0"/>
              <a:buChar char="•"/>
            </a:pPr>
            <a:endParaRPr lang="en-US" sz="1600" dirty="0">
              <a:effectLst/>
              <a:latin typeface="Times New Roman" panose="02020603050405020304" pitchFamily="18" charset="0"/>
              <a:ea typeface="SimSun" panose="02010600030101010101" pitchFamily="2" charset="-122"/>
            </a:endParaRPr>
          </a:p>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r>
              <a:rPr lang="en-US" sz="1600" dirty="0">
                <a:solidFill>
                  <a:schemeClr val="tx1"/>
                </a:solidFill>
              </a:rPr>
              <a:t>CEPT – ECC </a:t>
            </a:r>
            <a:r>
              <a:rPr lang="en-US" altLang="en-US" sz="1600" b="0" dirty="0">
                <a:hlinkClick r:id="rId7"/>
              </a:rPr>
              <a:t>&lt;FM57&gt;</a:t>
            </a:r>
            <a:r>
              <a:rPr lang="en-US" altLang="en-US" sz="1600" b="0" dirty="0"/>
              <a:t>  </a:t>
            </a:r>
            <a:r>
              <a:rPr lang="en-US" sz="1600" dirty="0"/>
              <a:t>#12, 05-08Oct20  </a:t>
            </a:r>
            <a:r>
              <a:rPr lang="en-US" sz="1600" dirty="0">
                <a:sym typeface="Wingdings" panose="05000000000000000000" pitchFamily="2" charset="2"/>
              </a:rPr>
              <a:t> last week 	(18-21Jan21  &amp;  12-15Apr21)</a:t>
            </a:r>
            <a:endParaRPr lang="en-US" sz="1400" dirty="0">
              <a:sym typeface="Wingdings" panose="05000000000000000000" pitchFamily="2" charset="2"/>
            </a:endParaRPr>
          </a:p>
          <a:p>
            <a:pPr lvl="1">
              <a:buFont typeface="Arial" panose="020B0604020202020204" pitchFamily="34" charset="0"/>
              <a:buChar char="•"/>
            </a:pPr>
            <a:r>
              <a:rPr lang="en-US" sz="1600" dirty="0">
                <a:effectLst/>
                <a:ea typeface="Calibri" panose="020F0502020204030204" pitchFamily="34" charset="0"/>
              </a:rPr>
              <a:t>Posting drafts into WGFM, FR and DE put in for no country capability, Sweden agreed. </a:t>
            </a:r>
          </a:p>
          <a:p>
            <a:pPr lvl="1">
              <a:buFont typeface="Arial" panose="020B0604020202020204" pitchFamily="34" charset="0"/>
              <a:buChar char="•"/>
            </a:pPr>
            <a:r>
              <a:rPr lang="en-US" sz="1600" dirty="0">
                <a:ea typeface="Calibri" panose="020F0502020204030204" pitchFamily="34" charset="0"/>
              </a:rPr>
              <a:t>UK contribution offering OOBE limits, if no agreement on what came out of FM57. </a:t>
            </a:r>
            <a:endParaRPr lang="en-US" sz="1600" dirty="0">
              <a:effectLst/>
              <a:ea typeface="Calibri" panose="020F0502020204030204" pitchFamily="34" charset="0"/>
            </a:endParaRPr>
          </a:p>
          <a:p>
            <a:pPr lvl="1">
              <a:buFont typeface="Arial" panose="020B0604020202020204" pitchFamily="34" charset="0"/>
              <a:buChar char="•"/>
            </a:pPr>
            <a:r>
              <a:rPr lang="en-US" sz="1600" dirty="0">
                <a:ea typeface="Calibri" panose="020F0502020204030204" pitchFamily="34" charset="0"/>
              </a:rPr>
              <a:t>Next is WGFM meeting next week to work these.  </a:t>
            </a:r>
          </a:p>
          <a:p>
            <a:pPr lvl="1">
              <a:buFont typeface="Arial" panose="020B0604020202020204" pitchFamily="34" charset="0"/>
              <a:buChar char="•"/>
            </a:pPr>
            <a:r>
              <a:rPr lang="en-US" sz="1600" dirty="0">
                <a:effectLst/>
                <a:ea typeface="Calibri" panose="020F0502020204030204" pitchFamily="34" charset="0"/>
              </a:rPr>
              <a:t> </a:t>
            </a:r>
          </a:p>
          <a:p>
            <a:pPr lvl="1">
              <a:spcBef>
                <a:spcPts val="0"/>
              </a:spcBef>
              <a:buFont typeface="Arial" panose="020B0604020202020204" pitchFamily="34" charset="0"/>
              <a:buChar char="•"/>
            </a:pPr>
            <a:r>
              <a:rPr lang="en-US" sz="1400" dirty="0">
                <a:effectLst/>
                <a:ea typeface="Calibri" panose="020F0502020204030204" pitchFamily="34" charset="0"/>
              </a:rPr>
              <a:t>08Oct: After hours  of discussion on 6 GHz draft report no real conclusions or decisions so sending WG SE </a:t>
            </a:r>
            <a:r>
              <a:rPr lang="en-US" sz="1400" dirty="0">
                <a:ea typeface="Calibri" panose="020F0502020204030204" pitchFamily="34" charset="0"/>
              </a:rPr>
              <a:t>version</a:t>
            </a:r>
            <a:r>
              <a:rPr lang="en-US" sz="1400" dirty="0">
                <a:effectLst/>
                <a:ea typeface="Calibri" panose="020F0502020204030204" pitchFamily="34" charset="0"/>
              </a:rPr>
              <a:t> with [] </a:t>
            </a:r>
            <a:r>
              <a:rPr lang="en-US" sz="1400" dirty="0">
                <a:ea typeface="Calibri" panose="020F0502020204030204" pitchFamily="34" charset="0"/>
              </a:rPr>
              <a:t>on</a:t>
            </a:r>
            <a:r>
              <a:rPr lang="en-US" sz="1400" dirty="0">
                <a:effectLst/>
                <a:ea typeface="Calibri" panose="020F0502020204030204" pitchFamily="34" charset="0"/>
              </a:rPr>
              <a:t> VLP , back to WG FM.</a:t>
            </a:r>
          </a:p>
          <a:p>
            <a:pPr lvl="1">
              <a:spcBef>
                <a:spcPts val="0"/>
              </a:spcBef>
              <a:buFont typeface="Arial" panose="020B0604020202020204" pitchFamily="34" charset="0"/>
              <a:buChar char="•"/>
            </a:pPr>
            <a:r>
              <a:rPr lang="en-US" sz="1400" dirty="0">
                <a:effectLst/>
                <a:ea typeface="Calibri" panose="020F0502020204030204" pitchFamily="34" charset="0"/>
              </a:rPr>
              <a:t>WG FM Oct 19-23 will make some changes and make some decisions, then to ECC and finally RSC in December.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1219200"/>
            <a:ext cx="8271387" cy="5205391"/>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rPr>
              <a:t>Germany’s </a:t>
            </a:r>
            <a:r>
              <a:rPr lang="en-US" sz="1800" b="1" dirty="0" err="1">
                <a:effectLst/>
                <a:latin typeface="Times New Roman" panose="02020603050405020304" pitchFamily="18" charset="0"/>
                <a:ea typeface="SimSun" panose="02010600030101010101" pitchFamily="2" charset="-122"/>
              </a:rPr>
              <a:t>BNetzA</a:t>
            </a:r>
            <a:r>
              <a:rPr lang="en-US" sz="1800" dirty="0">
                <a:solidFill>
                  <a:schemeClr val="tx1"/>
                </a:solidFill>
              </a:rPr>
              <a:t> consultation:  Spectrum compass 2020.  Most is for cellular however 1 section is on WRC decision for upper part if 6 GHz band for cellular network.    </a:t>
            </a:r>
          </a:p>
          <a:p>
            <a:pPr marL="0">
              <a:spcBef>
                <a:spcPts val="0"/>
              </a:spcBef>
              <a:spcAft>
                <a:spcPts val="0"/>
              </a:spcAft>
              <a:buFont typeface="Arial" panose="020B0604020202020204" pitchFamily="34" charset="0"/>
              <a:buChar char="•"/>
            </a:pPr>
            <a:r>
              <a:rPr lang="en-US" sz="1800" b="0" dirty="0">
                <a:solidFill>
                  <a:schemeClr val="tx1"/>
                </a:solidFill>
              </a:rPr>
              <a:t>Replies due 21Oct (next week)</a:t>
            </a:r>
          </a:p>
          <a:p>
            <a:pPr marL="0">
              <a:spcBef>
                <a:spcPts val="0"/>
              </a:spcBef>
              <a:spcAft>
                <a:spcPts val="0"/>
              </a:spcAft>
              <a:buFont typeface="Arial" panose="020B0604020202020204" pitchFamily="34" charset="0"/>
              <a:buChar char="•"/>
            </a:pPr>
            <a:endParaRPr lang="en-US" sz="1800" b="0" dirty="0">
              <a:solidFill>
                <a:schemeClr val="tx1"/>
              </a:solidFill>
              <a:hlinkClick r:id="rId3">
                <a:extLst>
                  <a:ext uri="{A12FA001-AC4F-418D-AE19-62706E023703}">
                    <ahyp:hlinkClr xmlns:ahyp="http://schemas.microsoft.com/office/drawing/2018/hyperlinkcolor" val="tx"/>
                  </a:ext>
                </a:extLst>
              </a:hlinkClick>
            </a:endParaRPr>
          </a:p>
          <a:p>
            <a:pPr marL="0">
              <a:spcBef>
                <a:spcPts val="0"/>
              </a:spcBef>
              <a:spcAft>
                <a:spcPts val="0"/>
              </a:spcAft>
              <a:buFont typeface="Arial" panose="020B0604020202020204" pitchFamily="34" charset="0"/>
              <a:buChar char="•"/>
            </a:pPr>
            <a:r>
              <a:rPr lang="en-US" sz="1800" b="0" u="sng" dirty="0">
                <a:solidFill>
                  <a:srgbClr val="0000FF"/>
                </a:solidFill>
                <a:effectLst/>
                <a:latin typeface="Times New Roman" panose="02020603050405020304" pitchFamily="18" charset="0"/>
                <a:ea typeface="SimSun" panose="02010600030101010101" pitchFamily="2" charset="-122"/>
                <a:hlinkClick r:id="rId3"/>
              </a:rPr>
              <a:t>https://www.bundesnetzagentur.de/SharedDocs/Downloads/EN/Areas/Telecommunications/Companies/TelecomRegulation/FrequencyManagement/ElectronicCommunicationsServices/SpectrumCompass2020.pdf</a:t>
            </a:r>
            <a:r>
              <a:rPr lang="en-US" sz="1800" b="0" u="sng" dirty="0">
                <a:solidFill>
                  <a:schemeClr val="tx1"/>
                </a:solidFill>
                <a:effectLst/>
                <a:latin typeface="Times New Roman" panose="02020603050405020304" pitchFamily="18" charset="0"/>
                <a:ea typeface="SimSun" panose="02010600030101010101" pitchFamily="2" charset="-122"/>
                <a:hlinkClick r:id="rId3">
                  <a:extLst>
                    <a:ext uri="{A12FA001-AC4F-418D-AE19-62706E023703}">
                      <ahyp:hlinkClr xmlns:ahyp="http://schemas.microsoft.com/office/drawing/2018/hyperlinkcolor" val="tx"/>
                    </a:ext>
                  </a:extLst>
                </a:hlinkClick>
              </a:rPr>
              <a:t> </a:t>
            </a:r>
            <a:endParaRPr lang="en-US" sz="1800" b="0" dirty="0">
              <a:solidFill>
                <a:schemeClr val="tx1"/>
              </a:solidFill>
              <a:hlinkClick r:id="rId3">
                <a:extLst>
                  <a:ext uri="{A12FA001-AC4F-418D-AE19-62706E023703}">
                    <ahyp:hlinkClr xmlns:ahyp="http://schemas.microsoft.com/office/drawing/2018/hyperlinkcolor" val="tx"/>
                  </a:ext>
                </a:extLst>
              </a:hlinkClick>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458200" cy="5463999"/>
          </a:xfrm>
        </p:spPr>
        <p:txBody>
          <a:bodyPr/>
          <a:lstStyle/>
          <a:p>
            <a:pPr marL="285750">
              <a:buFont typeface="Arial" panose="020B0604020202020204" pitchFamily="34" charset="0"/>
              <a:buChar char="•"/>
            </a:pPr>
            <a:r>
              <a:rPr lang="en-US" sz="1800" b="0" dirty="0">
                <a:solidFill>
                  <a:schemeClr val="tx1"/>
                </a:solidFill>
              </a:rPr>
              <a:t>For </a:t>
            </a:r>
            <a:r>
              <a:rPr lang="en-US" sz="1800" b="0" dirty="0">
                <a:solidFill>
                  <a:schemeClr val="tx1"/>
                </a:solidFill>
                <a:hlinkClick r:id="rId3"/>
              </a:rPr>
              <a:t>WP 5D</a:t>
            </a:r>
            <a:r>
              <a:rPr lang="en-US" sz="1800" b="0" dirty="0">
                <a:solidFill>
                  <a:schemeClr val="tx1"/>
                </a:solidFill>
              </a:rPr>
              <a:t> next call:  </a:t>
            </a:r>
            <a:r>
              <a:rPr lang="en-US" sz="1800" b="0" i="0" u="none" strike="noStrike" dirty="0">
                <a:solidFill>
                  <a:srgbClr val="3789BD"/>
                </a:solidFill>
                <a:effectLst/>
                <a:hlinkClick r:id="rId4"/>
              </a:rPr>
              <a:t>Monday 2020-10-05 - Friday 2020-10-16</a:t>
            </a:r>
            <a:endParaRPr lang="en-US" sz="1800" b="0" i="0" dirty="0">
              <a:solidFill>
                <a:srgbClr val="444444"/>
              </a:solidFill>
              <a:effectLst/>
            </a:endParaRPr>
          </a:p>
          <a:p>
            <a:pPr marL="685800" lvl="1">
              <a:spcBef>
                <a:spcPts val="0"/>
              </a:spcBef>
              <a:buFont typeface="Arial" panose="020B0604020202020204" pitchFamily="34" charset="0"/>
              <a:buChar char="•"/>
            </a:pPr>
            <a:r>
              <a:rPr lang="en-US" sz="1600" b="0" dirty="0">
                <a:solidFill>
                  <a:schemeClr val="tx1"/>
                </a:solidFill>
              </a:rPr>
              <a:t>6 GHz is part of this, WRC-23 AI 1.2</a:t>
            </a:r>
          </a:p>
          <a:p>
            <a:pPr marL="685800" lvl="1">
              <a:spcBef>
                <a:spcPts val="0"/>
              </a:spcBef>
              <a:buFont typeface="Arial" panose="020B0604020202020204" pitchFamily="34" charset="0"/>
              <a:buChar char="•"/>
            </a:pPr>
            <a:r>
              <a:rPr lang="en-US" sz="1600" dirty="0">
                <a:solidFill>
                  <a:schemeClr val="tx1"/>
                </a:solidFill>
              </a:rPr>
              <a:t>Sharing studies due June 2021</a:t>
            </a:r>
            <a:endParaRPr lang="en-US" sz="1600" b="0" dirty="0">
              <a:solidFill>
                <a:schemeClr val="tx1"/>
              </a:solidFill>
            </a:endParaRPr>
          </a:p>
          <a:p>
            <a:pPr marL="685800" lvl="1">
              <a:spcBef>
                <a:spcPts val="0"/>
              </a:spcBef>
              <a:buFont typeface="Arial" panose="020B0604020202020204" pitchFamily="34" charset="0"/>
              <a:buChar char="•"/>
            </a:pPr>
            <a:r>
              <a:rPr lang="en-US" sz="1600" dirty="0">
                <a:solidFill>
                  <a:schemeClr val="tx1"/>
                </a:solidFill>
              </a:rPr>
              <a:t>More next week as the call continues</a:t>
            </a: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endParaRPr lang="en-US" sz="1400" dirty="0">
              <a:solidFill>
                <a:schemeClr val="tx1"/>
              </a:solidFill>
            </a:endParaRPr>
          </a:p>
          <a:p>
            <a:pPr marL="685800" lvl="1">
              <a:spcBef>
                <a:spcPts val="0"/>
              </a:spcBef>
              <a:buFont typeface="Arial" panose="020B0604020202020204" pitchFamily="34" charset="0"/>
              <a:buChar char="•"/>
            </a:pPr>
            <a:endParaRPr lang="en-US" sz="1400" b="0" dirty="0">
              <a:solidFill>
                <a:schemeClr val="tx1"/>
              </a:solidFill>
            </a:endParaRPr>
          </a:p>
          <a:p>
            <a:pPr lvl="3">
              <a:spcBef>
                <a:spcPts val="0"/>
              </a:spcBef>
              <a:buFont typeface="Arial" panose="020B0604020202020204" pitchFamily="34" charset="0"/>
              <a:buChar char="•"/>
            </a:pPr>
            <a:endParaRPr lang="en-US" sz="800" b="0" dirty="0">
              <a:solidFill>
                <a:schemeClr val="tx1"/>
              </a:solidFill>
            </a:endParaRPr>
          </a:p>
          <a:p>
            <a:pPr>
              <a:spcBef>
                <a:spcPts val="0"/>
              </a:spcBef>
              <a:buFont typeface="Arial" panose="020B0604020202020204" pitchFamily="34" charset="0"/>
              <a:buChar char="•"/>
            </a:pPr>
            <a:r>
              <a:rPr lang="en-US" sz="1800" u="sng" dirty="0">
                <a:solidFill>
                  <a:schemeClr val="tx1"/>
                </a:solidFill>
              </a:rPr>
              <a:t>APG </a:t>
            </a:r>
            <a:r>
              <a:rPr lang="en-US" sz="1800" b="0" dirty="0">
                <a:solidFill>
                  <a:schemeClr val="tx1"/>
                </a:solidFill>
              </a:rPr>
              <a:t>– meeting now;   any feedback on 6GHz and 7GHz,  7025-7125MHz changes? </a:t>
            </a:r>
          </a:p>
          <a:p>
            <a:pPr lvl="1">
              <a:spcBef>
                <a:spcPts val="0"/>
              </a:spcBef>
              <a:buFont typeface="Arial" panose="020B0604020202020204" pitchFamily="34" charset="0"/>
              <a:buChar char="•"/>
            </a:pPr>
            <a:r>
              <a:rPr lang="en-US" sz="1600" dirty="0">
                <a:solidFill>
                  <a:schemeClr val="tx1"/>
                </a:solidFill>
              </a:rPr>
              <a:t>Technical discussions not finalized so far just setting up for working the AIs, leadership, etc. </a:t>
            </a:r>
          </a:p>
          <a:p>
            <a:pPr lvl="1">
              <a:spcBef>
                <a:spcPts val="0"/>
              </a:spcBef>
              <a:buFont typeface="Arial" panose="020B0604020202020204" pitchFamily="34" charset="0"/>
              <a:buChar char="•"/>
            </a:pPr>
            <a:r>
              <a:rPr lang="en-US" sz="1600" b="1" u="sng" dirty="0">
                <a:solidFill>
                  <a:schemeClr val="tx1"/>
                </a:solidFill>
              </a:rPr>
              <a:t>Contributions are welcomed</a:t>
            </a:r>
            <a:r>
              <a:rPr lang="en-US" sz="1600" dirty="0">
                <a:solidFill>
                  <a:schemeClr val="tx1"/>
                </a:solidFill>
              </a:rPr>
              <a:t> and ne</a:t>
            </a:r>
            <a:r>
              <a:rPr lang="en-US" sz="1600" b="0" dirty="0">
                <a:solidFill>
                  <a:schemeClr val="tx1"/>
                </a:solidFill>
              </a:rPr>
              <a:t>xt meeting in Ap</a:t>
            </a:r>
            <a:r>
              <a:rPr lang="en-US" sz="1600" dirty="0">
                <a:solidFill>
                  <a:schemeClr val="tx1"/>
                </a:solidFill>
              </a:rPr>
              <a:t>ril 2021. </a:t>
            </a:r>
          </a:p>
          <a:p>
            <a:pPr lvl="1">
              <a:spcBef>
                <a:spcPts val="0"/>
              </a:spcBef>
              <a:buFont typeface="Arial" panose="020B0604020202020204" pitchFamily="34" charset="0"/>
              <a:buChar char="•"/>
            </a:pPr>
            <a:r>
              <a:rPr lang="en-US" sz="1600" dirty="0">
                <a:solidFill>
                  <a:schemeClr val="tx1"/>
                </a:solidFill>
              </a:rPr>
              <a:t>IEEE 802 should consider a contribution to APG.  We have some time though could get away from us. </a:t>
            </a:r>
          </a:p>
          <a:p>
            <a:pPr lvl="1">
              <a:spcBef>
                <a:spcPts val="0"/>
              </a:spcBef>
              <a:buFont typeface="Arial" panose="020B0604020202020204" pitchFamily="34" charset="0"/>
              <a:buChar char="•"/>
            </a:pPr>
            <a:r>
              <a:rPr lang="en-US" sz="1600" dirty="0">
                <a:solidFill>
                  <a:schemeClr val="tx1"/>
                </a:solidFill>
              </a:rPr>
              <a:t>All we need is a start on some text for a point or two then we can build on that.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rgbClr val="00B0F0"/>
                </a:solidFill>
              </a:rPr>
              <a:t>All – consider and pass along some basic text for the start of a contribution to APG on the 6GHz band and how it should be approached moving forward including WRC-23. </a:t>
            </a:r>
          </a:p>
          <a:p>
            <a:pPr lvl="1">
              <a:spcBef>
                <a:spcPts val="0"/>
              </a:spcBef>
              <a:buFont typeface="Arial" panose="020B0604020202020204" pitchFamily="34" charset="0"/>
              <a:buChar char="•"/>
            </a:pPr>
            <a:endParaRPr lang="en-US" sz="12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5920917"/>
            <a:ext cx="8052782" cy="553998"/>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5" action="ppaction://hlinksldjump"/>
              </a:rPr>
              <a:t>see back up slides later</a:t>
            </a:r>
            <a:r>
              <a:rPr lang="en-US" sz="1200" dirty="0">
                <a:solidFill>
                  <a:schemeClr val="tx1"/>
                </a:solidFill>
                <a:hlinkClick r:id="rId5"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Work streams: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a:spcBef>
                <a:spcPts val="0"/>
              </a:spcBef>
              <a:buFont typeface="Arial" panose="020B0604020202020204" pitchFamily="34" charset="0"/>
              <a:buChar char="•"/>
            </a:pPr>
            <a:endParaRPr lang="en-US" sz="1800"/>
          </a:p>
          <a:p>
            <a:pPr>
              <a:spcBef>
                <a:spcPts val="0"/>
              </a:spcBef>
              <a:buFont typeface="Arial" panose="020B0604020202020204" pitchFamily="34" charset="0"/>
              <a:buChar char="•"/>
            </a:pPr>
            <a:r>
              <a:rPr lang="en-US" sz="1800"/>
              <a:t>Next </a:t>
            </a:r>
            <a:r>
              <a:rPr lang="en-US" sz="1800" dirty="0"/>
              <a:t>MSG meeting – 30Oct20		</a:t>
            </a:r>
          </a:p>
          <a:p>
            <a:pPr lvl="1">
              <a:spcBef>
                <a:spcPts val="0"/>
              </a:spcBef>
              <a:buFont typeface="Arial" panose="020B0604020202020204" pitchFamily="34" charset="0"/>
              <a:buChar char="•"/>
            </a:pPr>
            <a:r>
              <a:rPr lang="en-US" sz="1600" dirty="0"/>
              <a:t>Overall </a:t>
            </a:r>
            <a:r>
              <a:rPr lang="en-US" sz="1600" b="0" dirty="0"/>
              <a:t>Co-chairs:  NPSTC(APCO), UTC, WFA, WISPA</a:t>
            </a:r>
          </a:p>
          <a:p>
            <a:pPr lvl="1">
              <a:spcBef>
                <a:spcPts val="0"/>
              </a:spcBef>
              <a:buFont typeface="Arial" panose="020B0604020202020204" pitchFamily="34" charset="0"/>
              <a:buChar char="•"/>
            </a:pPr>
            <a:r>
              <a:rPr lang="en-US" sz="1600" dirty="0">
                <a:effectLst/>
                <a:ea typeface="SimSun" panose="02010600030101010101" pitchFamily="2" charset="-122"/>
              </a:rPr>
              <a:t>UWB presented request for 4</a:t>
            </a:r>
            <a:r>
              <a:rPr lang="en-US" sz="1600" baseline="30000" dirty="0">
                <a:effectLst/>
                <a:ea typeface="SimSun" panose="02010600030101010101" pitchFamily="2" charset="-122"/>
              </a:rPr>
              <a:t>th</a:t>
            </a:r>
            <a:r>
              <a:rPr lang="en-US" sz="1600" dirty="0">
                <a:effectLst/>
                <a:ea typeface="SimSun" panose="02010600030101010101" pitchFamily="2" charset="-122"/>
              </a:rPr>
              <a:t> work stream, the co-chairs will review.</a:t>
            </a:r>
            <a:endParaRPr lang="en-US" sz="1600" dirty="0"/>
          </a:p>
          <a:p>
            <a:pPr lvl="1">
              <a:spcBef>
                <a:spcPts val="0"/>
              </a:spcBef>
              <a:buFont typeface="Arial" panose="020B0604020202020204" pitchFamily="34" charset="0"/>
              <a:buChar char="•"/>
            </a:pPr>
            <a:r>
              <a:rPr lang="en-US" sz="1600" dirty="0"/>
              <a:t> </a:t>
            </a:r>
            <a:endParaRPr lang="en-US" sz="16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15Oct20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 -FYI</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FCC New Address Location of Commission Headquarters</a:t>
            </a:r>
            <a:endParaRPr lang="en-US" sz="1800" dirty="0">
              <a:solidFill>
                <a:srgbClr val="333333"/>
              </a:solidFill>
              <a:ea typeface="Times New Roman" panose="02020603050405020304" pitchFamily="18" charset="0"/>
            </a:endParaRPr>
          </a:p>
          <a:p>
            <a:pPr marL="171450" marR="0" indent="-171450">
              <a:spcBef>
                <a:spcPts val="0"/>
              </a:spcBef>
              <a:spcAft>
                <a:spcPts val="0"/>
              </a:spcAft>
              <a:buFont typeface="Arial" panose="020B0604020202020204" pitchFamily="34" charset="0"/>
              <a:buChar char="•"/>
            </a:pPr>
            <a:r>
              <a:rPr lang="en-US" sz="1400" b="0" dirty="0">
                <a:effectLst/>
                <a:ea typeface="Times New Roman" panose="02020603050405020304" pitchFamily="18" charset="0"/>
              </a:rPr>
              <a:t>FR Document:</a:t>
            </a:r>
            <a:r>
              <a:rPr lang="en-US" sz="1400" b="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3"/>
              </a:rPr>
              <a:t>2020-19544</a:t>
            </a:r>
            <a:r>
              <a:rPr lang="en-US" sz="1400" b="0" u="sng" dirty="0">
                <a:ea typeface="Times New Roman" panose="02020603050405020304" pitchFamily="18" charset="0"/>
              </a:rPr>
              <a:t>; </a:t>
            </a:r>
            <a:r>
              <a:rPr lang="en-US" sz="1400" b="0" dirty="0">
                <a:solidFill>
                  <a:srgbClr val="000000"/>
                </a:solidFill>
                <a:effectLst/>
                <a:ea typeface="Times New Roman" panose="02020603050405020304" pitchFamily="18" charset="0"/>
              </a:rPr>
              <a:t>Citation: 85 FR 64404; </a:t>
            </a:r>
            <a:r>
              <a:rPr lang="en-US" sz="1400" b="0" u="sng" dirty="0">
                <a:solidFill>
                  <a:srgbClr val="3071A9"/>
                </a:solidFill>
                <a:effectLst/>
                <a:ea typeface="Times New Roman" panose="02020603050405020304" pitchFamily="18" charset="0"/>
                <a:hlinkClick r:id="rId4"/>
              </a:rPr>
              <a:t>PDF</a:t>
            </a:r>
            <a:r>
              <a:rPr lang="en-US" sz="1400" b="0" dirty="0">
                <a:solidFill>
                  <a:srgbClr val="000000"/>
                </a:solidFill>
                <a:effectLst/>
                <a:ea typeface="Times New Roman" panose="02020603050405020304" pitchFamily="18" charset="0"/>
              </a:rPr>
              <a:t> Pages 64404-64411 </a:t>
            </a:r>
            <a:r>
              <a:rPr lang="en-US" sz="1400" b="0" i="1" dirty="0">
                <a:solidFill>
                  <a:srgbClr val="000000"/>
                </a:solidFill>
                <a:effectLst/>
                <a:ea typeface="Times New Roman" panose="02020603050405020304" pitchFamily="18" charset="0"/>
              </a:rPr>
              <a:t>(8 pages)</a:t>
            </a:r>
            <a:r>
              <a:rPr lang="en-US" sz="1400" b="0" dirty="0">
                <a:solidFill>
                  <a:srgbClr val="000000"/>
                </a:solidFill>
                <a:effectLst/>
                <a:ea typeface="Times New Roman" panose="02020603050405020304" pitchFamily="18" charset="0"/>
              </a:rPr>
              <a:t> ; </a:t>
            </a:r>
            <a:r>
              <a:rPr lang="en-US" sz="1400" b="0" u="sng" dirty="0">
                <a:solidFill>
                  <a:srgbClr val="3071A9"/>
                </a:solidFill>
                <a:effectLst/>
                <a:ea typeface="Times New Roman" panose="02020603050405020304" pitchFamily="18" charset="0"/>
                <a:hlinkClick r:id="rId5"/>
              </a:rPr>
              <a:t>Permalink</a:t>
            </a:r>
            <a:r>
              <a:rPr lang="en-US" sz="1400" b="0" dirty="0">
                <a:solidFill>
                  <a:srgbClr val="000000"/>
                </a:solidFill>
                <a:effectLst/>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b="0" dirty="0">
                <a:solidFill>
                  <a:srgbClr val="000000"/>
                </a:solidFill>
                <a:effectLst/>
                <a:ea typeface="Times New Roman" panose="02020603050405020304" pitchFamily="18" charset="0"/>
              </a:rPr>
              <a:t>Abstract: In this document, the Office of Managing Director of the Federal Communications Commission (Commission) adopts an Order that amends the Commission's rules to reflect the upcoming new address of the Commission's headquarters, 45 L Street NE, Washington, DC 20554. It also makes changes to clarify that certain documents are now available for inspection through the Commission's website, removes references to a Commission copy contractor, and performs minor formatting corrections. </a:t>
            </a:r>
            <a:endParaRPr lang="en-US" sz="1600" b="0" dirty="0">
              <a:effectLst/>
              <a:ea typeface="Calibri" panose="020F0502020204030204" pitchFamily="34" charset="0"/>
            </a:endParaRPr>
          </a:p>
          <a:p>
            <a:pPr marL="114300" marR="457200" indent="0">
              <a:spcBef>
                <a:spcPts val="0"/>
              </a:spcBef>
              <a:spcAft>
                <a:spcPts val="600"/>
              </a:spcAft>
            </a:pPr>
            <a:r>
              <a:rPr lang="en-US" sz="1600" dirty="0">
                <a:ea typeface="Calibri" panose="020F0502020204030204" pitchFamily="34" charset="0"/>
                <a:cs typeface="Times New Roman" panose="02020603050405020304" pitchFamily="18" charset="0"/>
              </a:rPr>
              <a:t> </a:t>
            </a:r>
          </a:p>
          <a:p>
            <a:pPr marL="285750" indent="-285750">
              <a:spcBef>
                <a:spcPts val="0"/>
              </a:spcBef>
              <a:spcAft>
                <a:spcPts val="0"/>
              </a:spcAft>
              <a:buFont typeface="Arial" panose="020B0604020202020204" pitchFamily="34" charset="0"/>
              <a:buChar char="•"/>
            </a:pPr>
            <a:r>
              <a:rPr lang="en-US" sz="1800" dirty="0">
                <a:solidFill>
                  <a:srgbClr val="333333"/>
                </a:solidFill>
              </a:rPr>
              <a:t>FCC World Radiocommunication Conference Advisory Committee</a:t>
            </a:r>
          </a:p>
          <a:p>
            <a:pPr marL="285750" indent="-285750">
              <a:spcBef>
                <a:spcPts val="0"/>
              </a:spcBef>
              <a:spcAft>
                <a:spcPts val="0"/>
              </a:spcAft>
              <a:buFont typeface="Arial" panose="020B0604020202020204" pitchFamily="34" charset="0"/>
              <a:buChar char="•"/>
            </a:pPr>
            <a:r>
              <a:rPr lang="en-US" sz="1600" b="0" dirty="0">
                <a:solidFill>
                  <a:srgbClr val="333333"/>
                </a:solidFill>
              </a:rPr>
              <a:t>FR Document: </a:t>
            </a:r>
            <a:r>
              <a:rPr lang="en-US" sz="1600" b="0" dirty="0">
                <a:solidFill>
                  <a:srgbClr val="333333"/>
                </a:solidFill>
                <a:hlinkClick r:id="rId6">
                  <a:extLst>
                    <a:ext uri="{A12FA001-AC4F-418D-AE19-62706E023703}">
                      <ahyp:hlinkClr xmlns:ahyp="http://schemas.microsoft.com/office/drawing/2018/hyperlinkcolor" val="tx"/>
                    </a:ext>
                  </a:extLst>
                </a:hlinkClick>
              </a:rPr>
              <a:t>2020-22538</a:t>
            </a:r>
            <a:r>
              <a:rPr lang="en-US" sz="1600" b="0" dirty="0">
                <a:solidFill>
                  <a:srgbClr val="333333"/>
                </a:solidFill>
              </a:rPr>
              <a:t> ; Citation: 85 FR 64460 ; </a:t>
            </a:r>
            <a:r>
              <a:rPr lang="en-US" sz="1600" b="0" dirty="0">
                <a:solidFill>
                  <a:srgbClr val="333333"/>
                </a:solidFill>
                <a:hlinkClick r:id="rId7">
                  <a:extLst>
                    <a:ext uri="{A12FA001-AC4F-418D-AE19-62706E023703}">
                      <ahyp:hlinkClr xmlns:ahyp="http://schemas.microsoft.com/office/drawing/2018/hyperlinkcolor" val="tx"/>
                    </a:ext>
                  </a:extLst>
                </a:hlinkClick>
              </a:rPr>
              <a:t>PDF</a:t>
            </a:r>
            <a:r>
              <a:rPr lang="en-US" sz="1600" b="0" dirty="0">
                <a:solidFill>
                  <a:srgbClr val="333333"/>
                </a:solidFill>
              </a:rPr>
              <a:t> Page 64460 (1 page)  </a:t>
            </a:r>
            <a:r>
              <a:rPr lang="en-US" sz="1600" b="0" dirty="0">
                <a:solidFill>
                  <a:srgbClr val="333333"/>
                </a:solidFill>
                <a:hlinkClick r:id="rId8">
                  <a:extLst>
                    <a:ext uri="{A12FA001-AC4F-418D-AE19-62706E023703}">
                      <ahyp:hlinkClr xmlns:ahyp="http://schemas.microsoft.com/office/drawing/2018/hyperlinkcolor" val="tx"/>
                    </a:ext>
                  </a:extLst>
                </a:hlinkClick>
              </a:rPr>
              <a:t>Permalink</a:t>
            </a:r>
            <a:r>
              <a:rPr lang="en-US" sz="1600" b="0" dirty="0">
                <a:solidFill>
                  <a:srgbClr val="333333"/>
                </a:solidFill>
              </a:rPr>
              <a:t> </a:t>
            </a:r>
          </a:p>
          <a:p>
            <a:pPr marL="685800" lvl="1">
              <a:spcBef>
                <a:spcPts val="0"/>
              </a:spcBef>
              <a:spcAft>
                <a:spcPts val="0"/>
              </a:spcAft>
              <a:buFont typeface="Arial" panose="020B0604020202020204" pitchFamily="34" charset="0"/>
              <a:buChar char="•"/>
            </a:pPr>
            <a:r>
              <a:rPr lang="en-US" sz="1600" b="0" dirty="0">
                <a:solidFill>
                  <a:srgbClr val="333333"/>
                </a:solidFill>
              </a:rPr>
              <a:t>Abstract: In accordance with the Federal Advisory Committee Act, this notice advises interested persons that the second meeting of the World Radiocommunication Conference Advisory Committee (WAC) will be held on October 20, 2020. Due to exceptional circumstances, the Advisory Committee meeting will be convened as a virtual meeting with remote participation only. This second meeting will consider status reports and recommendations from its Informal Working Groups (IWG) concerning preparation for the</a:t>
            </a:r>
            <a:r>
              <a:rPr lang="en-US" sz="1600" dirty="0">
                <a:solidFill>
                  <a:srgbClr val="333333"/>
                </a:solidFill>
              </a:rPr>
              <a:t> </a:t>
            </a:r>
            <a:r>
              <a:rPr lang="en-US" sz="1400" b="0" i="0" dirty="0">
                <a:solidFill>
                  <a:srgbClr val="333333"/>
                </a:solidFill>
                <a:effectLst/>
                <a:latin typeface="Georgia" panose="02040502050405020303" pitchFamily="18" charset="0"/>
              </a:rPr>
              <a:t>2023 World Radiocommunication Conference (WRC-23).</a:t>
            </a:r>
            <a:endParaRPr lang="en-US" sz="1600" b="0" dirty="0">
              <a:solidFill>
                <a:srgbClr val="333333"/>
              </a:solidFill>
            </a:endParaRPr>
          </a:p>
          <a:p>
            <a:pPr marL="0" indent="0">
              <a:spcBef>
                <a:spcPts val="0"/>
              </a:spcBef>
              <a:spcAft>
                <a:spcPts val="0"/>
              </a:spcAft>
            </a:pPr>
            <a:r>
              <a:rPr lang="en-US" sz="1600" b="0" dirty="0">
                <a:solidFill>
                  <a:srgbClr val="333333"/>
                </a:solidFill>
              </a:rPr>
              <a:t> </a:t>
            </a:r>
          </a:p>
          <a:p>
            <a:pPr marL="0" indent="0">
              <a:spcBef>
                <a:spcPts val="0"/>
              </a:spcBef>
              <a:spcAft>
                <a:spcPts val="0"/>
              </a:spcAft>
            </a:pPr>
            <a:r>
              <a:rPr lang="en-US" sz="1600" dirty="0">
                <a:solidFill>
                  <a:srgbClr val="333333"/>
                </a:solidFill>
              </a:rPr>
              <a:t> </a:t>
            </a:r>
          </a:p>
          <a:p>
            <a:pPr marL="457200" marR="457200">
              <a:spcBef>
                <a:spcPts val="0"/>
              </a:spcBef>
              <a:spcAft>
                <a:spcPts val="600"/>
              </a:spcAft>
              <a:buFont typeface="Arial" panose="020B0604020202020204" pitchFamily="34" charset="0"/>
              <a:buChar char="•"/>
            </a:pP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15Oct20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rPr>
              <a:t>Chair – finalize 3 ITU-R contributions and be sure ITU-R liaison has them. </a:t>
            </a:r>
          </a:p>
          <a:p>
            <a:pPr marL="0" indent="0">
              <a:buClr>
                <a:srgbClr val="00B0F0"/>
              </a:buClr>
            </a:pPr>
            <a:endParaRPr lang="en-US" sz="1800" dirty="0">
              <a:solidFill>
                <a:srgbClr val="00B0F0"/>
              </a:solidFill>
            </a:endParaRPr>
          </a:p>
          <a:p>
            <a:pPr marL="285750" indent="-285750">
              <a:buClr>
                <a:srgbClr val="00B0F0"/>
              </a:buClr>
              <a:buFont typeface="Wingdings" panose="05000000000000000000" pitchFamily="2" charset="2"/>
              <a:buChar char="q"/>
            </a:pPr>
            <a:r>
              <a:rPr lang="en-US" sz="1800" dirty="0">
                <a:solidFill>
                  <a:srgbClr val="00B0F0"/>
                </a:solidFill>
              </a:rPr>
              <a:t>All – consider and pass along some basic text for the start of a Contribution to APG on the 6GHz band and how it should be approached moving forward including WRC-23. </a:t>
            </a:r>
            <a:endParaRPr lang="en-US" sz="1400" dirty="0">
              <a:solidFill>
                <a:srgbClr val="00B0F0"/>
              </a:solidFill>
            </a:endParaRPr>
          </a:p>
          <a:p>
            <a:pPr marL="0" indent="0">
              <a:buClr>
                <a:srgbClr val="00B0F0"/>
              </a:buClr>
            </a:pPr>
            <a:r>
              <a:rPr lang="en-US" sz="1800" b="0" dirty="0">
                <a:solidFill>
                  <a:srgbClr val="00B0F0"/>
                </a:solidFill>
              </a:rPr>
              <a:t> </a:t>
            </a:r>
          </a:p>
          <a:p>
            <a:pPr marL="285750" indent="-285750">
              <a:buClr>
                <a:srgbClr val="00B0F0"/>
              </a:buClr>
              <a:buFont typeface="Wingdings" panose="05000000000000000000" pitchFamily="2" charset="2"/>
              <a:buChar char="q"/>
            </a:pPr>
            <a:r>
              <a:rPr lang="en-US" sz="1800" b="0" dirty="0">
                <a:solidFill>
                  <a:srgbClr val="00B0F0"/>
                </a:solidFill>
              </a:rPr>
              <a:t>Small group will get together on a possible ex </a:t>
            </a:r>
            <a:r>
              <a:rPr lang="en-US" sz="1800" b="0" dirty="0" err="1">
                <a:solidFill>
                  <a:srgbClr val="00B0F0"/>
                </a:solidFill>
              </a:rPr>
              <a:t>parte</a:t>
            </a:r>
            <a:r>
              <a:rPr lang="en-US" sz="1800" b="0" dirty="0">
                <a:solidFill>
                  <a:srgbClr val="00B0F0"/>
                </a:solidFill>
              </a:rPr>
              <a:t> on 5.9GHz / DSRC for input to FCC before the R&amp;O Sunset start on 11 November.  </a:t>
            </a:r>
          </a:p>
          <a:p>
            <a:pPr marL="285750" indent="-285750">
              <a:buFont typeface="Wingdings" panose="05000000000000000000" pitchFamily="2" charset="2"/>
              <a:buChar char="q"/>
            </a:pPr>
            <a:endParaRPr lang="en-US" sz="1800" b="0" dirty="0">
              <a:solidFill>
                <a:srgbClr val="00B0F0"/>
              </a:solidFill>
            </a:endParaRPr>
          </a:p>
          <a:p>
            <a:pPr marL="285750" indent="-285750">
              <a:buFont typeface="Arial" panose="020B0604020202020204" pitchFamily="34" charset="0"/>
              <a:buChar char="•"/>
            </a:pPr>
            <a:r>
              <a:rPr lang="en-US" sz="1800" b="0" dirty="0">
                <a:solidFill>
                  <a:schemeClr val="tx1"/>
                </a:solidFill>
              </a:rPr>
              <a:t>Note the latest Economic outlook for October 2020 is now out, new links are below. </a:t>
            </a: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15Oct20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S. Korea announce today their 6GHz rules, 1200MHz LPI and 500MHz VLP. </a:t>
            </a:r>
          </a:p>
          <a:p>
            <a:pPr marL="1257300" lvl="3">
              <a:spcBef>
                <a:spcPts val="0"/>
              </a:spcBef>
              <a:spcAft>
                <a:spcPts val="0"/>
              </a:spcAft>
              <a:buFont typeface="Arial" panose="020B0604020202020204" pitchFamily="34" charset="0"/>
              <a:buChar char="•"/>
            </a:pPr>
            <a:endParaRPr lang="en-US" sz="1000" b="0" dirty="0">
              <a:solidFill>
                <a:schemeClr val="tx1"/>
              </a:solidFill>
            </a:endParaRPr>
          </a:p>
          <a:p>
            <a:pPr marL="0" marR="0">
              <a:spcBef>
                <a:spcPts val="0"/>
              </a:spcBef>
              <a:spcAft>
                <a:spcPts val="0"/>
              </a:spcAft>
              <a:buFont typeface="Arial" panose="020B0604020202020204" pitchFamily="34" charset="0"/>
              <a:buChar char="•"/>
            </a:pPr>
            <a:r>
              <a:rPr lang="en-US" sz="1800" b="0" dirty="0">
                <a:solidFill>
                  <a:schemeClr val="tx1"/>
                </a:solidFill>
              </a:rPr>
              <a:t>5.9 GHz R&amp;O will be coming and how DSRC will be referred to, e.g. our standard ‘p’ before and now to ‘bd’ once it is published, were we clear on what we would like them to do?  </a:t>
            </a:r>
          </a:p>
          <a:p>
            <a:pPr marL="400050" lvl="1">
              <a:spcBef>
                <a:spcPts val="0"/>
              </a:spcBef>
              <a:spcAft>
                <a:spcPts val="0"/>
              </a:spcAft>
              <a:buFont typeface="Arial" panose="020B0604020202020204" pitchFamily="34" charset="0"/>
              <a:buChar char="•"/>
            </a:pPr>
            <a:r>
              <a:rPr lang="en-US" sz="1600" b="0" dirty="0">
                <a:solidFill>
                  <a:schemeClr val="tx1"/>
                </a:solidFill>
              </a:rPr>
              <a:t>Should we consider an ex </a:t>
            </a:r>
            <a:r>
              <a:rPr lang="en-US" sz="1600" b="0" dirty="0" err="1">
                <a:solidFill>
                  <a:schemeClr val="tx1"/>
                </a:solidFill>
              </a:rPr>
              <a:t>parte</a:t>
            </a:r>
            <a:r>
              <a:rPr lang="en-US" sz="1600" b="0" dirty="0">
                <a:solidFill>
                  <a:schemeClr val="tx1"/>
                </a:solidFill>
              </a:rPr>
              <a:t> now, it will be too late if we wait for when the draft R&amp;O comes out. </a:t>
            </a:r>
          </a:p>
          <a:p>
            <a:pPr marL="400050" lvl="1">
              <a:spcBef>
                <a:spcPts val="0"/>
              </a:spcBef>
              <a:spcAft>
                <a:spcPts val="0"/>
              </a:spcAft>
              <a:buFont typeface="Arial" panose="020B0604020202020204" pitchFamily="34" charset="0"/>
              <a:buChar char="•"/>
            </a:pPr>
            <a:r>
              <a:rPr lang="en-US" sz="1600" b="0" dirty="0">
                <a:solidFill>
                  <a:schemeClr val="tx1"/>
                </a:solidFill>
              </a:rPr>
              <a:t>White copy/Draft is due 28Oct20.</a:t>
            </a:r>
          </a:p>
          <a:p>
            <a:pPr marL="400050" lvl="1">
              <a:spcBef>
                <a:spcPts val="0"/>
              </a:spcBef>
              <a:spcAft>
                <a:spcPts val="0"/>
              </a:spcAft>
              <a:buFont typeface="Arial" panose="020B0604020202020204" pitchFamily="34" charset="0"/>
              <a:buChar char="•"/>
            </a:pPr>
            <a:r>
              <a:rPr lang="en-US" sz="1600" b="0" dirty="0">
                <a:solidFill>
                  <a:schemeClr val="tx1"/>
                </a:solidFill>
              </a:rPr>
              <a:t>Annex D&amp;E, D-published rules, E-global tables that can be referred to.</a:t>
            </a:r>
          </a:p>
          <a:p>
            <a:pPr marL="400050" lvl="1">
              <a:spcBef>
                <a:spcPts val="0"/>
              </a:spcBef>
              <a:spcAft>
                <a:spcPts val="0"/>
              </a:spcAft>
              <a:buFont typeface="Arial" panose="020B0604020202020204" pitchFamily="34" charset="0"/>
              <a:buChar char="•"/>
            </a:pPr>
            <a:r>
              <a:rPr lang="en-US" sz="1600" b="0" dirty="0">
                <a:solidFill>
                  <a:schemeClr val="tx1"/>
                </a:solidFill>
              </a:rPr>
              <a:t>There was agreement with many on the call, on doing an ex </a:t>
            </a:r>
            <a:r>
              <a:rPr lang="en-US" sz="1600" b="0" dirty="0" err="1">
                <a:solidFill>
                  <a:schemeClr val="tx1"/>
                </a:solidFill>
              </a:rPr>
              <a:t>parte</a:t>
            </a:r>
            <a:r>
              <a:rPr lang="en-US" sz="1600" b="0" dirty="0">
                <a:solidFill>
                  <a:schemeClr val="tx1"/>
                </a:solidFill>
              </a:rPr>
              <a:t>,   Sunset starts 11Nov20 is the </a:t>
            </a:r>
            <a:r>
              <a:rPr lang="en-US" sz="1600" dirty="0">
                <a:solidFill>
                  <a:schemeClr val="tx1"/>
                </a:solidFill>
              </a:rPr>
              <a:t>hard deadline</a:t>
            </a:r>
          </a:p>
          <a:p>
            <a:pPr marL="285750" indent="-285750">
              <a:buClr>
                <a:srgbClr val="00B0F0"/>
              </a:buClr>
              <a:buFont typeface="Wingdings" panose="05000000000000000000" pitchFamily="2" charset="2"/>
              <a:buChar char="q"/>
            </a:pPr>
            <a:r>
              <a:rPr lang="en-US" sz="1800" b="0">
                <a:solidFill>
                  <a:srgbClr val="00B0F0"/>
                </a:solidFill>
              </a:rPr>
              <a:t>Small </a:t>
            </a:r>
            <a:r>
              <a:rPr lang="en-US" sz="1800" b="0" dirty="0">
                <a:solidFill>
                  <a:srgbClr val="00B0F0"/>
                </a:solidFill>
              </a:rPr>
              <a:t>group will get together on a possible ex </a:t>
            </a:r>
            <a:r>
              <a:rPr lang="en-US" sz="1800" b="0" dirty="0" err="1">
                <a:solidFill>
                  <a:srgbClr val="00B0F0"/>
                </a:solidFill>
              </a:rPr>
              <a:t>parte</a:t>
            </a:r>
            <a:r>
              <a:rPr lang="en-US" sz="1800" b="0" dirty="0">
                <a:solidFill>
                  <a:srgbClr val="00B0F0"/>
                </a:solidFill>
              </a:rPr>
              <a:t> on 5.9GHz / DSRC for input to FCC before the R&amp;O Sunset start on 11 November.  </a:t>
            </a:r>
          </a:p>
          <a:p>
            <a:pPr marL="285750" indent="-285750">
              <a:buClrTx/>
              <a:buFont typeface="Arial" panose="020B0604020202020204" pitchFamily="34" charset="0"/>
              <a:buChar char="•"/>
            </a:pPr>
            <a:r>
              <a:rPr lang="en-US" sz="1800" b="0" dirty="0">
                <a:solidFill>
                  <a:schemeClr val="tx1"/>
                </a:solidFill>
              </a:rPr>
              <a:t>Latest dates:  </a:t>
            </a:r>
          </a:p>
          <a:p>
            <a:pPr marL="685800" lvl="1">
              <a:buClrTx/>
              <a:buFont typeface="Arial" panose="020B0604020202020204" pitchFamily="34" charset="0"/>
              <a:buChar char="•"/>
            </a:pPr>
            <a:r>
              <a:rPr lang="en-US" sz="1600" b="0" dirty="0">
                <a:solidFill>
                  <a:schemeClr val="tx1"/>
                </a:solidFill>
              </a:rPr>
              <a:t>EC Plenary opening call is 30Oct, could vote on ex </a:t>
            </a:r>
            <a:r>
              <a:rPr lang="en-US" sz="1600" b="0" dirty="0" err="1">
                <a:solidFill>
                  <a:schemeClr val="tx1"/>
                </a:solidFill>
              </a:rPr>
              <a:t>parte</a:t>
            </a:r>
            <a:r>
              <a:rPr lang="en-US" sz="1600" dirty="0">
                <a:solidFill>
                  <a:schemeClr val="tx1"/>
                </a:solidFill>
              </a:rPr>
              <a:t>.</a:t>
            </a:r>
            <a:r>
              <a:rPr lang="en-US" sz="1600" b="0" dirty="0">
                <a:solidFill>
                  <a:schemeClr val="tx1"/>
                </a:solidFill>
              </a:rPr>
              <a:t> </a:t>
            </a:r>
          </a:p>
          <a:p>
            <a:pPr marL="685800" lvl="1">
              <a:buClrTx/>
              <a:buFont typeface="Arial" panose="020B0604020202020204" pitchFamily="34" charset="0"/>
              <a:buChar char="•"/>
            </a:pPr>
            <a:r>
              <a:rPr lang="en-US" sz="1600" b="0" dirty="0">
                <a:solidFill>
                  <a:schemeClr val="tx1"/>
                </a:solidFill>
              </a:rPr>
              <a:t>For a 10day email ballot would also have to start 30Oct.</a:t>
            </a:r>
          </a:p>
          <a:p>
            <a:pPr marL="685800" lvl="1">
              <a:buClrTx/>
              <a:buFont typeface="Arial" panose="020B0604020202020204" pitchFamily="34" charset="0"/>
              <a:buChar char="•"/>
            </a:pPr>
            <a:r>
              <a:rPr lang="en-US" sz="1600" dirty="0">
                <a:solidFill>
                  <a:schemeClr val="tx1"/>
                </a:solidFill>
              </a:rPr>
              <a:t>So we have 2 weekly teleconferences to get to a .18 approved ex </a:t>
            </a:r>
            <a:r>
              <a:rPr lang="en-US" sz="1600" dirty="0" err="1">
                <a:solidFill>
                  <a:schemeClr val="tx1"/>
                </a:solidFill>
              </a:rPr>
              <a:t>parte</a:t>
            </a:r>
            <a:r>
              <a:rPr lang="en-US" sz="1600" dirty="0">
                <a:solidFill>
                  <a:schemeClr val="tx1"/>
                </a:solidFill>
              </a:rPr>
              <a:t>. </a:t>
            </a:r>
            <a:endParaRPr lang="en-US" sz="1600" b="0" dirty="0">
              <a:solidFill>
                <a:schemeClr val="tx1"/>
              </a:solidFill>
            </a:endParaRPr>
          </a:p>
          <a:p>
            <a:pPr marL="285750" indent="-285750">
              <a:buClrTx/>
              <a:buFont typeface="Arial" panose="020B0604020202020204" pitchFamily="34" charset="0"/>
              <a:buChar char="•"/>
            </a:pPr>
            <a:endParaRPr lang="en-US" sz="1800" b="0" dirty="0">
              <a:solidFill>
                <a:schemeClr val="tx1"/>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15Oct20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_20__ and voters on-line: _15__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22Oct20–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15:58</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802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15Oct20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244"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245"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When:</a:t>
            </a:r>
            <a:r>
              <a:rPr lang="en-US" sz="1200" dirty="0">
                <a:effectLst/>
                <a:latin typeface="Times New Roman" panose="02020603050405020304" pitchFamily="18" charset="0"/>
                <a:ea typeface="Times New Roman" panose="02020603050405020304" pitchFamily="18" charset="0"/>
              </a:rPr>
              <a:t> Occurs every Thursday effective 05-Nov-20 (1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until 12-Nov-20 (2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from 15:00 to 16:00/17:00 America/</a:t>
            </a:r>
            <a:r>
              <a:rPr lang="en-US" sz="1200" dirty="0" err="1">
                <a:effectLst/>
                <a:latin typeface="Times New Roman" panose="02020603050405020304" pitchFamily="18" charset="0"/>
                <a:ea typeface="Times New Roman" panose="02020603050405020304" pitchFamily="18" charset="0"/>
              </a:rPr>
              <a:t>New_York</a:t>
            </a:r>
            <a:r>
              <a:rPr lang="en-US" sz="1200" dirty="0">
                <a:effectLst/>
                <a:latin typeface="Times New Roman" panose="02020603050405020304" pitchFamily="18" charset="0"/>
                <a:ea typeface="Times New Roman" panose="02020603050405020304" pitchFamily="18" charset="0"/>
              </a:rPr>
              <a:t>.</a:t>
            </a:r>
            <a:br>
              <a:rPr lang="en-US" sz="1200" dirty="0">
                <a:effectLst/>
                <a:latin typeface="Times New Roman" panose="02020603050405020304" pitchFamily="18" charset="0"/>
                <a:ea typeface="Times New Roman" panose="02020603050405020304" pitchFamily="18" charset="0"/>
              </a:rPr>
            </a:b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b="1" dirty="0">
                <a:effectLst/>
                <a:latin typeface="Times New Roman" panose="02020603050405020304" pitchFamily="18" charset="0"/>
                <a:ea typeface="Times New Roman" panose="02020603050405020304" pitchFamily="18" charset="0"/>
              </a:rPr>
              <a:t>Where:</a:t>
            </a:r>
            <a:r>
              <a:rPr lang="en-US" sz="160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hlinkClick r:id="rId3"/>
              </a:rPr>
              <a:t>https://ieeesa.webex.com/ieeesa/j.php?MTID=m67d7ca06d9e0d20ea6fbcacbe1b13b6d</a:t>
            </a:r>
            <a:r>
              <a:rPr lang="en-US" sz="16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Jay Holcomb invites you to join this </a:t>
            </a:r>
            <a:r>
              <a:rPr lang="en-US" sz="1200" b="1" dirty="0" err="1">
                <a:solidFill>
                  <a:srgbClr val="000000"/>
                </a:solidFill>
                <a:effectLst/>
                <a:latin typeface="Times New Roman" panose="02020603050405020304" pitchFamily="18" charset="0"/>
                <a:ea typeface="Calibri" panose="020F0502020204030204" pitchFamily="34" charset="0"/>
              </a:rPr>
              <a:t>Webex</a:t>
            </a:r>
            <a:r>
              <a:rPr lang="en-US" sz="1200" b="1" dirty="0">
                <a:solidFill>
                  <a:srgbClr val="000000"/>
                </a:solidFill>
                <a:effectLst/>
                <a:latin typeface="Times New Roman" panose="02020603050405020304" pitchFamily="18" charset="0"/>
                <a:ea typeface="Calibri" panose="020F0502020204030204" pitchFamily="34" charset="0"/>
              </a:rPr>
              <a:t> meeting.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400" dirty="0">
                <a:solidFill>
                  <a:srgbClr val="000000"/>
                </a:solidFill>
                <a:effectLst/>
                <a:latin typeface="Times New Roman" panose="02020603050405020304" pitchFamily="18" charset="0"/>
                <a:ea typeface="Calibri" panose="020F0502020204030204" pitchFamily="34" charset="0"/>
              </a:rPr>
              <a:t>Meeting number (access code): 173 787 5314 </a:t>
            </a:r>
            <a:r>
              <a:rPr lang="en-US" sz="1400" dirty="0">
                <a:latin typeface="Times New Roman" panose="02020603050405020304" pitchFamily="18" charset="0"/>
                <a:ea typeface="Calibri" panose="020F0502020204030204" pitchFamily="34" charset="0"/>
              </a:rPr>
              <a:t>		</a:t>
            </a:r>
            <a:r>
              <a:rPr lang="en-US" sz="1400" dirty="0">
                <a:solidFill>
                  <a:srgbClr val="000000"/>
                </a:solidFill>
                <a:effectLst/>
                <a:latin typeface="Times New Roman" panose="02020603050405020304" pitchFamily="18" charset="0"/>
                <a:ea typeface="Calibri" panose="020F0502020204030204" pitchFamily="34" charset="0"/>
              </a:rPr>
              <a:t>Meeting password: rrtag2011</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Occurs every Thursday effective Thursday, November 5, 2020 (1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until Thursday, November 12, 2020 (2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from 3:00 PM to 4:00 / 5:00 PM, (UTC-04:00) Eastern Time (US &amp; Canada)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FF0000"/>
                </a:solidFill>
                <a:effectLst/>
                <a:highlight>
                  <a:srgbClr val="00FFFF"/>
                </a:highlight>
                <a:latin typeface="Times New Roman" panose="02020603050405020304" pitchFamily="18" charset="0"/>
                <a:ea typeface="Calibri" panose="020F0502020204030204" pitchFamily="34" charset="0"/>
                <a:hlinkClick r:id="rId3"/>
              </a:rPr>
              <a:t>Join meeting</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FF0000"/>
                </a:solidFill>
                <a:effectLst/>
                <a:latin typeface="Helvetica" panose="020B0604020202020204" pitchFamily="34" charset="0"/>
                <a:ea typeface="Calibri" panose="020F0502020204030204" pitchFamily="34" charset="0"/>
              </a:rPr>
              <a:t>note:   The call on Thursday 05 November 2020 (the first week) is only 1 hour long, from 15:00-16:00 ET.   I wanted just one call in number for the November 802.18 Plenary.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Tap to join from a mobile device (attendees only)</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4"/>
              </a:rPr>
              <a:t>+1-646-992-2010,,1737875314##</a:t>
            </a:r>
            <a:r>
              <a:rPr lang="en-US" sz="1200" dirty="0">
                <a:effectLst/>
                <a:latin typeface="Times New Roman" panose="02020603050405020304" pitchFamily="18" charset="0"/>
                <a:ea typeface="Calibri" panose="020F0502020204030204" pitchFamily="34" charset="0"/>
              </a:rPr>
              <a:t> United States Toll (New York City)</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5"/>
              </a:rPr>
              <a:t>+1-213-306-3065,,1737875314##</a:t>
            </a:r>
            <a:r>
              <a:rPr lang="en-US" sz="1200" dirty="0">
                <a:effectLst/>
                <a:latin typeface="Times New Roman" panose="02020603050405020304" pitchFamily="18" charset="0"/>
                <a:ea typeface="Calibri" panose="020F0502020204030204" pitchFamily="34" charset="0"/>
              </a:rPr>
              <a:t> United States Toll (Los Angeles)</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by phone</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+1-646-992-2010 United States Toll (New York City)</a:t>
            </a: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+1-213-306-3065 United States Toll (Los Angeles)</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6"/>
              </a:rPr>
              <a:t>Global call-in numbers</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000000"/>
                </a:solidFill>
                <a:effectLst/>
                <a:latin typeface="Times New Roman" panose="02020603050405020304" pitchFamily="18" charset="0"/>
                <a:ea typeface="Calibri" panose="020F0502020204030204" pitchFamily="34" charset="0"/>
              </a:rPr>
              <a:t>Need help? Go to </a:t>
            </a:r>
            <a:r>
              <a:rPr lang="en-US" sz="1200" u="none" strike="noStrike" dirty="0">
                <a:solidFill>
                  <a:srgbClr val="049FD9"/>
                </a:solidFill>
                <a:effectLst/>
                <a:latin typeface="Times New Roman" panose="02020603050405020304" pitchFamily="18" charset="0"/>
                <a:ea typeface="Calibri" panose="020F0502020204030204" pitchFamily="34" charset="0"/>
                <a:hlinkClick r:id="rId7"/>
              </a:rPr>
              <a:t>http://help.webex.com</a:t>
            </a:r>
            <a:r>
              <a:rPr lang="en-US" sz="1200" dirty="0">
                <a:solidFill>
                  <a:srgbClr val="000000"/>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 </a:t>
            </a:r>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FFFF00"/>
                </a:highlight>
              </a:rPr>
              <a:t>plenary</a:t>
            </a:r>
            <a:r>
              <a:rPr lang="en-US" sz="2400" dirty="0"/>
              <a:t> teleconference call-in, </a:t>
            </a:r>
            <a:r>
              <a:rPr lang="en-US" sz="2000" dirty="0">
                <a:highlight>
                  <a:srgbClr val="FFFF00"/>
                </a:highlight>
              </a:rPr>
              <a:t>05 &amp; 12 Nov 2020</a:t>
            </a:r>
            <a:endParaRPr lang="en-US" sz="2400" dirty="0">
              <a:highlight>
                <a:srgbClr val="FFFF00"/>
              </a:highlight>
            </a:endParaRPr>
          </a:p>
        </p:txBody>
      </p:sp>
    </p:spTree>
    <p:extLst>
      <p:ext uri="{BB962C8B-B14F-4D97-AF65-F5344CB8AC3E}">
        <p14:creationId xmlns:p14="http://schemas.microsoft.com/office/powerpoint/2010/main" val="2414762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15Oct20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15Oct20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15Oct20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15Oct20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15Oct20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15Oct20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15Oct20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15Oct20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15Oct20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 </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contributions status</a:t>
            </a:r>
          </a:p>
          <a:p>
            <a:pPr lvl="1">
              <a:spcBef>
                <a:spcPts val="0"/>
              </a:spcBef>
              <a:buFont typeface="Arial" panose="020B0604020202020204" pitchFamily="34" charset="0"/>
              <a:buChar char="•"/>
            </a:pPr>
            <a:r>
              <a:rPr lang="en-US" altLang="en-US" sz="12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offices moved, no one there.</a:t>
            </a:r>
          </a:p>
          <a:p>
            <a:pPr lvl="1">
              <a:spcBef>
                <a:spcPts val="0"/>
              </a:spcBef>
              <a:buFont typeface="Arial" panose="020B0604020202020204" pitchFamily="34" charset="0"/>
              <a:buChar char="•"/>
            </a:pPr>
            <a:r>
              <a:rPr lang="en-US" altLang="en-US" sz="1400" kern="0" dirty="0">
                <a:solidFill>
                  <a:schemeClr val="tx1"/>
                </a:solidFill>
              </a:rPr>
              <a:t>FCC WRC advisory committee  meeting</a:t>
            </a: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Mike L.</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08 October 2020 in document </a:t>
            </a:r>
            <a:r>
              <a:rPr lang="en-GB" sz="1600" b="0" dirty="0">
                <a:solidFill>
                  <a:schemeClr val="bg1">
                    <a:lumMod val="75000"/>
                  </a:schemeClr>
                </a:solidFill>
                <a:ea typeface="SimSun" panose="02010600030101010101" pitchFamily="2" charset="-122"/>
                <a:hlinkClick r:id="rId3"/>
              </a:rPr>
              <a:t>https://mentor.ieee.org/802.18/dcn/20/18-20-0138-00-0000-minutes-08oct20-rrtag-teleconference.docx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09-Oct-2020 09:56:05 ET</a:t>
            </a:r>
            <a:r>
              <a:rPr lang="en-US" sz="1600" b="0" dirty="0">
                <a:effectLst/>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Stuart K.</a:t>
            </a:r>
          </a:p>
          <a:p>
            <a:pPr marL="0" indent="0">
              <a:spcBef>
                <a:spcPts val="0"/>
              </a:spcBef>
            </a:pPr>
            <a:r>
              <a:rPr lang="en-US" altLang="en-US" sz="1800" b="0" dirty="0">
                <a:solidFill>
                  <a:schemeClr val="tx1"/>
                </a:solidFill>
              </a:rPr>
              <a:t>	Seconded by:  Edward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15Oct20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07Jul20 call approved to cancel the venue.  Then has approved electronic from </a:t>
            </a:r>
            <a:r>
              <a:rPr lang="en-US" altLang="en-US" sz="1600" dirty="0">
                <a:solidFill>
                  <a:schemeClr val="tx1"/>
                </a:solidFill>
              </a:rPr>
              <a:t>30Oct20 to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1hr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week(1500-1600et),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2hr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week(1500-1700et), 12Nov20</a:t>
            </a:r>
          </a:p>
          <a:p>
            <a:pPr lvl="1">
              <a:spcBef>
                <a:spcPts val="400"/>
              </a:spcBef>
              <a:buFont typeface="Wingdings" panose="05000000000000000000" pitchFamily="2" charset="2"/>
              <a:buChar char="v"/>
            </a:pPr>
            <a:r>
              <a:rPr lang="en-US" altLang="en-US" sz="1600" b="1" u="sng" dirty="0">
                <a:solidFill>
                  <a:srgbClr val="00B050"/>
                </a:solidFill>
              </a:rPr>
              <a:t>The 1hr/2hr days have been flipped from earlier discussions</a:t>
            </a:r>
            <a:r>
              <a:rPr lang="en-US" altLang="en-US" sz="1600" b="1" u="sng" dirty="0">
                <a:solidFill>
                  <a:schemeClr val="tx1"/>
                </a:solidFill>
              </a:rPr>
              <a:t>.  Call-in in backup slides</a:t>
            </a:r>
            <a:endParaRPr lang="en-US" altLang="en-US" sz="1400" dirty="0">
              <a:solidFill>
                <a:schemeClr val="tx1"/>
              </a:solidFill>
            </a:endParaRPr>
          </a:p>
          <a:p>
            <a:pPr lvl="1">
              <a:buFont typeface="Arial" panose="020B0604020202020204" pitchFamily="34" charset="0"/>
              <a:buChar char="•"/>
            </a:pPr>
            <a:r>
              <a:rPr lang="en-US" sz="1600" u="sng" dirty="0">
                <a:solidFill>
                  <a:schemeClr val="tx1"/>
                </a:solidFill>
                <a:cs typeface="+mn-cs"/>
              </a:rPr>
              <a:t>As RR-TAG has done in plenaries, it will take attending both calls for attendance credit.</a:t>
            </a:r>
          </a:p>
          <a:p>
            <a:pPr lvl="1">
              <a:buFont typeface="Arial" panose="020B0604020202020204" pitchFamily="34" charset="0"/>
              <a:buChar char="•"/>
            </a:pPr>
            <a:r>
              <a:rPr lang="en-US" sz="1600" b="1" u="sng" dirty="0">
                <a:solidFill>
                  <a:schemeClr val="tx1"/>
                </a:solidFill>
                <a:cs typeface="+mn-cs"/>
              </a:rPr>
              <a:t>IMAT is setup and will be used for voting membership attendance credit.</a:t>
            </a:r>
          </a:p>
          <a:p>
            <a:pPr lvl="1">
              <a:buFont typeface="Arial" panose="020B0604020202020204" pitchFamily="34" charset="0"/>
              <a:buChar char="•"/>
            </a:pPr>
            <a:endParaRPr lang="en-US" sz="1600" dirty="0">
              <a:solidFill>
                <a:schemeClr val="tx1"/>
              </a:solidFill>
              <a:cs typeface="+mn-cs"/>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 to face meeting in Irvine, CA.   This leaves open for the WGs to decide on their own if they do an electronic Interim or not.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there was a presentation from F2F on the EC 06Oct20 EC call of what all the Hyatt Denver is doing (w/450 guess on attendees) and from an SME on the international hotel industry. At this time the EC will take it up again in their Dec 2020 call, though could wait till Jan21 call, which seemed to be the lean.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the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15Oct20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54475</TotalTime>
  <Words>7170</Words>
  <Application>Microsoft Office PowerPoint</Application>
  <PresentationFormat>On-screen Show (4:3)</PresentationFormat>
  <Paragraphs>691</Paragraphs>
  <Slides>28</Slides>
  <Notes>14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41" baseType="lpstr">
      <vt:lpstr>Arial</vt:lpstr>
      <vt:lpstr>Calibri</vt:lpstr>
      <vt:lpstr>Century Gothic</vt:lpstr>
      <vt:lpstr>Consolas</vt:lpstr>
      <vt:lpstr>Georgia</vt:lpstr>
      <vt:lpstr>Helvetica</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EU items to share -1</vt:lpstr>
      <vt:lpstr>EU items to share -2</vt:lpstr>
      <vt:lpstr>Other regions (outside EU-Stds and USA), items to share</vt:lpstr>
      <vt:lpstr>ITU-R items to share  -</vt:lpstr>
      <vt:lpstr>FCC 6 GHz</vt:lpstr>
      <vt:lpstr>General Discussion Items -FYI</vt:lpstr>
      <vt:lpstr>Actions Required</vt:lpstr>
      <vt:lpstr>Any Other Business</vt:lpstr>
      <vt:lpstr>Adjourn</vt:lpstr>
      <vt:lpstr>PowerPoint Presentation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3375</cp:revision>
  <cp:lastPrinted>1601-01-01T00:00:00Z</cp:lastPrinted>
  <dcterms:created xsi:type="dcterms:W3CDTF">2016-03-03T14:54:45Z</dcterms:created>
  <dcterms:modified xsi:type="dcterms:W3CDTF">2020-10-16T13:33:53Z</dcterms:modified>
</cp:coreProperties>
</file>