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685" r:id="rId16"/>
    <p:sldId id="650" r:id="rId17"/>
    <p:sldId id="498" r:id="rId18"/>
    <p:sldId id="402" r:id="rId19"/>
    <p:sldId id="403" r:id="rId20"/>
    <p:sldId id="692" r:id="rId21"/>
    <p:sldId id="736"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2377"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802.18-20/0139r00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22.xml"/><Relationship Id="rId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www.federalregister.gov/d/2020-22538?utm_campaign=subscription*mailing*list&amp;utm_source=federalregister.gov&amp;utm_medium=email__;Kys!!F7jv3iA!l4Dg3kx1RWyRRPEyLre8Y1E8e5_7i0AxNAX1Kk0RF2CK1evabq0Ku0jLtsV2zlaHWw$" TargetMode="External"/><Relationship Id="rId3" Type="http://schemas.openxmlformats.org/officeDocument/2006/relationships/hyperlink" Target="https://urldefense.com/v3/__https:/www.federalregister.gov/documents/2020/10/13/2020-19544/rule-modifications-reflecting-new-address-location-of-commission-headquarters?utm_campaign=subscription*mailing*list&amp;utm_source=federalregister.gov&amp;utm_medium=email__;Kys!!F7jv3iA!l4Dg3kx1RWyRRPEyLre8Y1E8e5_7i0AxNAX1Kk0RF2CK1evabq0Ku0jLtsVrCCv2Lw$" TargetMode="External"/><Relationship Id="rId7" Type="http://schemas.openxmlformats.org/officeDocument/2006/relationships/hyperlink" Target="https://urldefense.com/v3/__https:/www.govinfo.gov/content/pkg/FR-2020-10-13/pdf/2020-22538.pdf?utm_campaign=subscription*mailing*list&amp;utm_source=federalregister.gov&amp;utm_medium=email__;Kys!!F7jv3iA!l4Dg3kx1RWyRRPEyLre8Y1E8e5_7i0AxNAX1Kk0RF2CK1evabq0Ku0jLtsVDm7699Q$"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10/13/2020-22538/second-meeting-of-the-world-radiocommunication-conference-advisory-committee?utm_campaign=subscription*mailing*list&amp;utm_source=federalregister.gov&amp;utm_medium=email__;Kys!!F7jv3iA!l4Dg3kx1RWyRRPEyLre8Y1E8e5_7i0AxNAX1Kk0RF2CK1evabq0Ku0jLtsWkjH-QZw$" TargetMode="External"/><Relationship Id="rId5" Type="http://schemas.openxmlformats.org/officeDocument/2006/relationships/hyperlink" Target="https://urldefense.com/v3/__https:/www.federalregister.gov/d/2020-19544?utm_medium=email&amp;utm_campaign=subscription*mailing*list&amp;utm_source=federalregister.gov__;Kys!!F7jv3iA!l4Dg3kx1RWyRRPEyLre8Y1E8e5_7i0AxNAX1Kk0RF2CK1evabq0Ku0jLtsV3KD5NNw$" TargetMode="External"/><Relationship Id="rId4" Type="http://schemas.openxmlformats.org/officeDocument/2006/relationships/hyperlink" Target="https://urldefense.com/v3/__https:/www.govinfo.gov/content/pkg/FR-2020-10-13/pdf/2020-19544.pdf?utm_medium=email&amp;utm_campaign=subscription*mailing*list&amp;utm_source=federalregister.gov__;Kys!!F7jv3iA!l4Dg3kx1RWyRRPEyLre8Y1E8e5_7i0AxNAX1Kk0RF2CK1evabq0Ku0jLtsVHRozQe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38-00-0000-minutes-08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6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b="0" i="0" u="none" strike="noStrike" dirty="0">
                <a:solidFill>
                  <a:schemeClr val="bg1">
                    <a:lumMod val="75000"/>
                  </a:schemeClr>
                </a:solidFill>
                <a:effectLst/>
              </a:rPr>
              <a:t> nothing to share today</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6 GHz smoother sailing,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5 GHz more disagreements on tests.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C</a:t>
            </a:r>
            <a:r>
              <a:rPr lang="en-US" sz="1400" b="0" dirty="0">
                <a:effectLst/>
                <a:ea typeface="Calibri" panose="020F0502020204030204" pitchFamily="34" charset="0"/>
                <a:cs typeface="Times New Roman" panose="02020603050405020304" pitchFamily="18" charset="0"/>
              </a:rPr>
              <a:t>hanging working procedures so changes to every HN draft are available 14 days  ahead of plenary meeting.  So, d</a:t>
            </a:r>
            <a:r>
              <a:rPr lang="en-US" sz="1400" dirty="0">
                <a:solidFill>
                  <a:schemeClr val="tx1"/>
                </a:solidFill>
              </a:rPr>
              <a:t>rafts now have to be sent in as a contribution so can have time to look at them, and not have to review live on the screen. </a:t>
            </a: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200" b="0" u="none" strike="noStrike" dirty="0">
                <a:solidFill>
                  <a:srgbClr val="000000"/>
                </a:solidFill>
                <a:effectLst/>
              </a:rPr>
              <a:t>ERMTG11(20)000066ReportMeeting minutes of G2M#15 on the 2.4 GHz SRDoc TR 103 665</a:t>
            </a: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833612"/>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u="sng" dirty="0">
                <a:solidFill>
                  <a:schemeClr val="tx1"/>
                </a:solidFill>
              </a:rPr>
              <a:t>All paths are heading to be done before RSC (EC votes included) 10Dec20, with final decisions.  This is to make standards in the OJEU in February2021.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#87,  11-15 Jan 21 – where –tbd.</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65000"/>
                  </a:schemeClr>
                </a:solidFill>
              </a:rPr>
              <a:t>Nothing to share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#97, </a:t>
            </a:r>
            <a:r>
              <a:rPr lang="en-US" altLang="en-US" sz="1600" dirty="0">
                <a:solidFill>
                  <a:schemeClr val="tx1"/>
                </a:solidFill>
                <a:highlight>
                  <a:srgbClr val="C0C0C0"/>
                </a:highlight>
              </a:rPr>
              <a:t>19-23Oct20</a:t>
            </a:r>
            <a:r>
              <a:rPr lang="en-US" altLang="en-US" sz="1600" dirty="0">
                <a:solidFill>
                  <a:schemeClr val="tx1"/>
                </a:solidFill>
              </a:rPr>
              <a:t>,		            (#98, 8-12Feb21)</a:t>
            </a:r>
            <a:endParaRPr lang="en-US" sz="1600" dirty="0"/>
          </a:p>
          <a:p>
            <a:pPr lvl="1">
              <a:spcBef>
                <a:spcPts val="0"/>
              </a:spcBef>
              <a:buFont typeface="Arial" panose="020B0604020202020204" pitchFamily="34" charset="0"/>
              <a:buChar char="•"/>
            </a:pPr>
            <a:r>
              <a:rPr lang="en-US" sz="1200" dirty="0">
                <a:solidFill>
                  <a:schemeClr val="tx1"/>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#12, 05-08Oct20  </a:t>
            </a:r>
            <a:r>
              <a:rPr lang="en-US" sz="1600" dirty="0">
                <a:sym typeface="Wingdings" panose="05000000000000000000" pitchFamily="2" charset="2"/>
              </a:rPr>
              <a:t> this week 	(18-21Jan21  &amp;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 </a:t>
            </a:r>
          </a:p>
          <a:p>
            <a:pPr lvl="1">
              <a:buFont typeface="Arial" panose="020B0604020202020204" pitchFamily="34" charset="0"/>
              <a:buChar char="•"/>
            </a:pPr>
            <a:r>
              <a:rPr lang="en-US" sz="1600" dirty="0">
                <a:effectLst/>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08Oct: After hours  of discussion on 6 GHz draft report no real conclusions or decisions so sending WG SE </a:t>
            </a:r>
            <a:r>
              <a:rPr lang="en-US" sz="1400" dirty="0">
                <a:ea typeface="Calibri" panose="020F0502020204030204" pitchFamily="34" charset="0"/>
              </a:rPr>
              <a:t>version</a:t>
            </a:r>
            <a:r>
              <a:rPr lang="en-US" sz="1400" dirty="0">
                <a:effectLst/>
                <a:ea typeface="Calibri" panose="020F0502020204030204" pitchFamily="34" charset="0"/>
              </a:rPr>
              <a:t> with [] </a:t>
            </a:r>
            <a:r>
              <a:rPr lang="en-US" sz="1400" dirty="0">
                <a:ea typeface="Calibri" panose="020F0502020204030204" pitchFamily="34" charset="0"/>
              </a:rPr>
              <a:t>on</a:t>
            </a:r>
            <a:r>
              <a:rPr lang="en-US" sz="1400" dirty="0">
                <a:effectLst/>
                <a:ea typeface="Calibri" panose="020F0502020204030204" pitchFamily="34" charset="0"/>
              </a:rPr>
              <a:t> VLP , back to WG FM.</a:t>
            </a:r>
          </a:p>
          <a:p>
            <a:pPr lvl="1">
              <a:spcBef>
                <a:spcPts val="0"/>
              </a:spcBef>
              <a:buFont typeface="Arial" panose="020B0604020202020204" pitchFamily="34" charset="0"/>
              <a:buChar char="•"/>
            </a:pPr>
            <a:r>
              <a:rPr lang="en-US" sz="1400" dirty="0">
                <a:effectLst/>
                <a:ea typeface="Calibri" panose="020F0502020204030204" pitchFamily="34" charset="0"/>
              </a:rPr>
              <a:t>WG FM Oct 19-23 will make some changes and make some decisions, then to ECC and finally RSC in December.</a:t>
            </a:r>
          </a:p>
          <a:p>
            <a:pPr lvl="1">
              <a:spcBef>
                <a:spcPts val="0"/>
              </a:spcBef>
              <a:buFont typeface="Arial" panose="020B0604020202020204" pitchFamily="34" charset="0"/>
              <a:buChar char="•"/>
            </a:pPr>
            <a:r>
              <a:rPr lang="en-US" sz="1400" dirty="0">
                <a:ea typeface="Calibri" panose="020F0502020204030204" pitchFamily="34" charset="0"/>
              </a:rPr>
              <a:t>Discussed contributions on three 5 GHz Work Items.  PO in 5.8GHz may not make it this round.  Also talked to WRC-19 AIs and Country determination is still being worked out.  </a:t>
            </a:r>
          </a:p>
          <a:p>
            <a:pPr lvl="1">
              <a:buFont typeface="Arial" panose="020B0604020202020204" pitchFamily="34" charset="0"/>
              <a:buChar char="•"/>
            </a:pPr>
            <a:r>
              <a:rPr lang="en-US" sz="1400" dirty="0">
                <a:solidFill>
                  <a:schemeClr val="tx1"/>
                </a:solidFill>
              </a:rPr>
              <a:t>01Oct: Check input document folder </a:t>
            </a:r>
            <a:r>
              <a:rPr lang="en-US" sz="1200" dirty="0">
                <a:solidFill>
                  <a:schemeClr val="tx1"/>
                </a:solidFill>
              </a:rPr>
              <a:t>for contributions.  </a:t>
            </a:r>
          </a:p>
          <a:p>
            <a:pPr lvl="2">
              <a:spcBef>
                <a:spcPts val="0"/>
              </a:spcBef>
              <a:buFont typeface="Arial" panose="020B0604020202020204" pitchFamily="34" charset="0"/>
              <a:buChar char="•"/>
            </a:pPr>
            <a:r>
              <a:rPr lang="en-US" sz="1200" dirty="0">
                <a:solidFill>
                  <a:schemeClr val="tx1"/>
                </a:solidFill>
              </a:rPr>
              <a:t>17sep: The Draft CEPT report 75 (Report B) and ECC Decision (20)01 (rules of lower 6 GHz band) are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solidFill>
                  <a:schemeClr val="bg1">
                    <a:lumMod val="65000"/>
                  </a:schemeClr>
                </a:solidFill>
              </a:rPr>
              <a:t>nothing to share today</a:t>
            </a:r>
          </a:p>
          <a:p>
            <a:pPr marL="0">
              <a:spcBef>
                <a:spcPts val="0"/>
              </a:spcBef>
              <a:spcAft>
                <a:spcPts val="0"/>
              </a:spcAft>
              <a:buFont typeface="Arial" panose="020B0604020202020204" pitchFamily="34" charset="0"/>
              <a:buChar char="•"/>
            </a:pPr>
            <a:endParaRPr lang="en-US" sz="1400" dirty="0">
              <a:hlinkClick r:id="rId3">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a:t>
            </a:r>
            <a:r>
              <a:rPr lang="en-US" sz="1600" b="0" dirty="0" err="1">
                <a:solidFill>
                  <a:schemeClr val="tx1"/>
                </a:solidFill>
              </a:rPr>
              <a:t>Ghz</a:t>
            </a:r>
            <a:r>
              <a:rPr lang="en-US" sz="1600" b="0" dirty="0">
                <a:solidFill>
                  <a:schemeClr val="tx1"/>
                </a:solidFill>
              </a:rPr>
              <a:t> is part of this, WRC AI 1.2</a:t>
            </a:r>
          </a:p>
          <a:p>
            <a:pPr marL="685800" lvl="1">
              <a:spcBef>
                <a:spcPts val="0"/>
              </a:spcBef>
              <a:buFont typeface="Arial" panose="020B0604020202020204" pitchFamily="34" charset="0"/>
              <a:buChar char="•"/>
            </a:pPr>
            <a:r>
              <a:rPr lang="en-US" sz="1600" dirty="0">
                <a:solidFill>
                  <a:schemeClr val="tx1"/>
                </a:solidFill>
              </a:rPr>
              <a:t>Sharing studies due June 2021</a:t>
            </a:r>
            <a:endParaRPr lang="en-US" sz="1600" b="0" dirty="0">
              <a:solidFill>
                <a:schemeClr val="tx1"/>
              </a:solidFill>
            </a:endParaRPr>
          </a:p>
          <a:p>
            <a:pPr marL="685800" lvl="1">
              <a:spcBef>
                <a:spcPts val="0"/>
              </a:spcBef>
              <a:buFont typeface="Arial" panose="020B0604020202020204" pitchFamily="34" charset="0"/>
              <a:buChar char="•"/>
            </a:pPr>
            <a:r>
              <a:rPr lang="en-US" sz="1600" dirty="0">
                <a:solidFill>
                  <a:schemeClr val="tx1"/>
                </a:solidFill>
              </a:rPr>
              <a:t>More next week as the call continues</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800" u="sng" dirty="0">
                <a:solidFill>
                  <a:schemeClr val="tx1"/>
                </a:solidFill>
              </a:rPr>
              <a:t>APG </a:t>
            </a:r>
            <a:r>
              <a:rPr lang="en-US" sz="1800" b="0" dirty="0">
                <a:solidFill>
                  <a:schemeClr val="tx1"/>
                </a:solidFill>
              </a:rPr>
              <a:t>– meeting now;   any feedback on 6GHz and 7GHz,  7025-7125MHz changes? </a:t>
            </a:r>
          </a:p>
          <a:p>
            <a:pPr lvl="1">
              <a:spcBef>
                <a:spcPts val="0"/>
              </a:spcBef>
              <a:buFont typeface="Arial" panose="020B0604020202020204" pitchFamily="34" charset="0"/>
              <a:buChar char="•"/>
            </a:pPr>
            <a:r>
              <a:rPr lang="en-US" sz="1600" dirty="0">
                <a:solidFill>
                  <a:schemeClr val="tx1"/>
                </a:solidFill>
              </a:rPr>
              <a:t>Technical discussions not finalized so far just setting up for working the AIs, leadership, etc. </a:t>
            </a:r>
          </a:p>
          <a:p>
            <a:pPr lvl="1">
              <a:spcBef>
                <a:spcPts val="0"/>
              </a:spcBef>
              <a:buFont typeface="Arial" panose="020B0604020202020204" pitchFamily="34" charset="0"/>
              <a:buChar char="•"/>
            </a:pPr>
            <a:r>
              <a:rPr lang="en-US" sz="1600" dirty="0">
                <a:solidFill>
                  <a:schemeClr val="tx1"/>
                </a:solidFill>
              </a:rPr>
              <a:t>Contributions are welcomed and ne</a:t>
            </a:r>
            <a:r>
              <a:rPr lang="en-US" sz="1600" b="0" dirty="0">
                <a:solidFill>
                  <a:schemeClr val="tx1"/>
                </a:solidFill>
              </a:rPr>
              <a:t>xt meeting in Ap</a:t>
            </a:r>
            <a:r>
              <a:rPr lang="en-US" sz="1600" dirty="0">
                <a:solidFill>
                  <a:schemeClr val="tx1"/>
                </a:solidFill>
              </a:rPr>
              <a:t>ril 2021. </a:t>
            </a: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9026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a:t>
            </a:r>
          </a:p>
          <a:p>
            <a:pPr lvl="2">
              <a:spcBef>
                <a:spcPts val="0"/>
              </a:spcBef>
              <a:buFont typeface="Arial" panose="020B0604020202020204" pitchFamily="34" charset="0"/>
              <a:buChar char="•"/>
            </a:pPr>
            <a:r>
              <a:rPr lang="en-US" sz="1400" dirty="0"/>
              <a:t>Work stream 2 - correct incumbent data (ULS) </a:t>
            </a:r>
          </a:p>
          <a:p>
            <a:pPr lvl="2">
              <a:spcBef>
                <a:spcPts val="0"/>
              </a:spcBef>
              <a:buFont typeface="Arial" panose="020B0604020202020204" pitchFamily="34" charset="0"/>
              <a:buChar char="•"/>
            </a:pPr>
            <a:r>
              <a:rPr lang="en-US" sz="1400" dirty="0"/>
              <a:t>Work stream 3 - AFC and how it provides protection, etc. </a:t>
            </a:r>
          </a:p>
          <a:p>
            <a:pPr>
              <a:spcBef>
                <a:spcPts val="0"/>
              </a:spcBef>
              <a:buFont typeface="Arial" panose="020B0604020202020204" pitchFamily="34" charset="0"/>
              <a:buChar char="•"/>
            </a:pPr>
            <a:r>
              <a:rPr lang="en-US" sz="1800" dirty="0"/>
              <a:t>Next MSG meeting – 09Oct20		</a:t>
            </a:r>
            <a:r>
              <a:rPr lang="en-US" sz="1800" b="0" dirty="0">
                <a:sym typeface="Wingdings" panose="05000000000000000000" pitchFamily="2" charset="2"/>
              </a:rPr>
              <a:t>(last Friday)</a:t>
            </a:r>
            <a:endParaRPr lang="en-US" sz="1800" b="0" dirty="0"/>
          </a:p>
          <a:p>
            <a:pPr lvl="1">
              <a:spcBef>
                <a:spcPts val="0"/>
              </a:spcBef>
              <a:buFont typeface="Arial" panose="020B0604020202020204" pitchFamily="34" charset="0"/>
              <a:buChar char="•"/>
            </a:pPr>
            <a:r>
              <a:rPr lang="en-US" sz="1600" dirty="0"/>
              <a:t>Overall </a:t>
            </a:r>
            <a:r>
              <a:rPr lang="en-US" sz="1600" b="0" dirty="0"/>
              <a:t>Co-chairs:  NPSTC, UTC, WFA, WISPA</a:t>
            </a:r>
          </a:p>
          <a:p>
            <a:pPr lvl="1">
              <a:spcBef>
                <a:spcPts val="0"/>
              </a:spcBef>
              <a:buFont typeface="Arial" panose="020B0604020202020204" pitchFamily="34" charset="0"/>
              <a:buChar char="•"/>
            </a:pPr>
            <a:r>
              <a:rPr lang="en-US" sz="1600" dirty="0">
                <a:effectLst/>
                <a:ea typeface="SimSun" panose="02010600030101010101" pitchFamily="2" charset="-122"/>
              </a:rPr>
              <a:t>Anything on a 4</a:t>
            </a:r>
            <a:r>
              <a:rPr lang="en-US" sz="1600" baseline="30000" dirty="0">
                <a:effectLst/>
                <a:ea typeface="SimSun" panose="02010600030101010101" pitchFamily="2" charset="-122"/>
              </a:rPr>
              <a:t>th</a:t>
            </a:r>
            <a:r>
              <a:rPr lang="en-US" sz="1600" dirty="0">
                <a:effectLst/>
                <a:ea typeface="SimSun" panose="02010600030101010101" pitchFamily="2" charset="-122"/>
              </a:rPr>
              <a:t> work stream? </a:t>
            </a:r>
            <a:endParaRPr lang="en-US" sz="1600" dirty="0"/>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dirty="0"/>
              <a:t> </a:t>
            </a:r>
            <a:endParaRPr lang="en-US" sz="1600" b="0" dirty="0"/>
          </a:p>
          <a:p>
            <a:pPr lvl="1">
              <a:spcBef>
                <a:spcPts val="0"/>
              </a:spcBef>
              <a:buFont typeface="Arial" panose="020B0604020202020204" pitchFamily="34" charset="0"/>
              <a:buChar char="•"/>
            </a:pPr>
            <a:r>
              <a:rPr lang="en-US" sz="1400" b="0" dirty="0"/>
              <a:t>01Oct20: 2</a:t>
            </a:r>
            <a:r>
              <a:rPr lang="en-US" sz="1400" b="0" baseline="30000" dirty="0"/>
              <a:t>nd</a:t>
            </a:r>
            <a:r>
              <a:rPr lang="en-US" sz="1400" b="0" dirty="0"/>
              <a:t> topic for the 9</a:t>
            </a:r>
            <a:r>
              <a:rPr lang="en-US" sz="1400" b="0" baseline="30000" dirty="0"/>
              <a:t>th</a:t>
            </a:r>
            <a:r>
              <a:rPr lang="en-US" sz="1400" b="0" dirty="0"/>
              <a:t> is the 4</a:t>
            </a:r>
            <a:r>
              <a:rPr lang="en-US" sz="1400" b="0" baseline="30000" dirty="0"/>
              <a:t>th</a:t>
            </a:r>
            <a:r>
              <a:rPr lang="en-US" sz="1400" b="0" dirty="0"/>
              <a:t> work stream and does it get confirmed. </a:t>
            </a:r>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15Oct20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FCC New Address Location of Commission Headquarters</a:t>
            </a:r>
            <a:endParaRPr lang="en-US" sz="1800" dirty="0">
              <a:solidFill>
                <a:srgbClr val="333333"/>
              </a:solidFill>
              <a:ea typeface="Times New Roman" panose="02020603050405020304" pitchFamily="18" charset="0"/>
            </a:endParaRPr>
          </a:p>
          <a:p>
            <a:pPr marL="171450" marR="0" indent="-171450">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2020-19544</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rPr>
              <a:t>Citation: 85 FR 64404;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64404-64411 </a:t>
            </a:r>
            <a:r>
              <a:rPr lang="en-US" sz="1400" b="0" i="1" dirty="0">
                <a:solidFill>
                  <a:srgbClr val="000000"/>
                </a:solidFill>
                <a:effectLst/>
                <a:ea typeface="Times New Roman" panose="02020603050405020304" pitchFamily="18" charset="0"/>
              </a:rPr>
              <a:t>(8 pages)</a:t>
            </a:r>
            <a:r>
              <a:rPr lang="en-US" sz="1400" b="0" dirty="0">
                <a:solidFill>
                  <a:srgbClr val="000000"/>
                </a:solidFill>
                <a:effectLst/>
                <a:ea typeface="Times New Roman" panose="02020603050405020304" pitchFamily="18" charset="0"/>
              </a:rPr>
              <a:t> ; </a:t>
            </a:r>
            <a:r>
              <a:rPr lang="en-US" sz="1400" b="0" u="sng" dirty="0">
                <a:solidFill>
                  <a:srgbClr val="3071A9"/>
                </a:solidFill>
                <a:effectLst/>
                <a:ea typeface="Times New Roman" panose="02020603050405020304" pitchFamily="18" charset="0"/>
                <a:hlinkClick r:id="rId5"/>
              </a:rPr>
              <a:t>Permalink</a:t>
            </a:r>
            <a:r>
              <a:rPr lang="en-US" sz="1400" b="0" dirty="0">
                <a:solidFill>
                  <a:srgbClr val="000000"/>
                </a:solidFill>
                <a:effectLst/>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rPr>
              <a:t>Abstract: In this document, the Office of Managing Director of the Federal Communications Commission (Commission) adopts an Order that amends the Commission's rules to reflect the upcoming new address of the Commission's headquarters, 45 L Street NE, Washington, DC 20554. It also makes changes to clarify that certain documents are now available for inspection through the Commission's website, removes references to a Commission copy contractor, and performs minor formatting corrections. </a:t>
            </a:r>
            <a:endParaRPr lang="en-US" sz="1600" b="0" dirty="0">
              <a:effectLst/>
              <a:ea typeface="Calibri" panose="020F0502020204030204" pitchFamily="34" charset="0"/>
            </a:endParaRPr>
          </a:p>
          <a:p>
            <a:pPr marL="114300" marR="457200" indent="0">
              <a:spcBef>
                <a:spcPts val="0"/>
              </a:spcBef>
              <a:spcAft>
                <a:spcPts val="600"/>
              </a:spcAft>
            </a:pPr>
            <a:r>
              <a:rPr lang="en-US" sz="1600" dirty="0">
                <a:ea typeface="Calibri" panose="020F0502020204030204" pitchFamily="34" charset="0"/>
                <a:cs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rPr>
              <a:t>FCC World Radiocommunication Conference Advisory Committee</a:t>
            </a:r>
          </a:p>
          <a:p>
            <a:pPr marL="285750" indent="-285750">
              <a:spcBef>
                <a:spcPts val="0"/>
              </a:spcBef>
              <a:spcAft>
                <a:spcPts val="0"/>
              </a:spcAft>
              <a:buFont typeface="Arial" panose="020B0604020202020204" pitchFamily="34" charset="0"/>
              <a:buChar char="•"/>
            </a:pPr>
            <a:r>
              <a:rPr lang="en-US" sz="1600" b="0" dirty="0">
                <a:solidFill>
                  <a:srgbClr val="333333"/>
                </a:solidFill>
              </a:rPr>
              <a:t>FR Document: </a:t>
            </a:r>
            <a:r>
              <a:rPr lang="en-US" sz="1600" b="0" dirty="0">
                <a:solidFill>
                  <a:srgbClr val="333333"/>
                </a:solidFill>
                <a:hlinkClick r:id="rId6">
                  <a:extLst>
                    <a:ext uri="{A12FA001-AC4F-418D-AE19-62706E023703}">
                      <ahyp:hlinkClr xmlns:ahyp="http://schemas.microsoft.com/office/drawing/2018/hyperlinkcolor" val="tx"/>
                    </a:ext>
                  </a:extLst>
                </a:hlinkClick>
              </a:rPr>
              <a:t>2020-22538</a:t>
            </a:r>
            <a:r>
              <a:rPr lang="en-US" sz="1600" b="0" dirty="0">
                <a:solidFill>
                  <a:srgbClr val="333333"/>
                </a:solidFill>
              </a:rPr>
              <a:t> ; Citation: 85 FR 64460 ; </a:t>
            </a:r>
            <a:r>
              <a:rPr lang="en-US" sz="1600" b="0" dirty="0">
                <a:solidFill>
                  <a:srgbClr val="333333"/>
                </a:solidFill>
                <a:hlinkClick r:id="rId7">
                  <a:extLst>
                    <a:ext uri="{A12FA001-AC4F-418D-AE19-62706E023703}">
                      <ahyp:hlinkClr xmlns:ahyp="http://schemas.microsoft.com/office/drawing/2018/hyperlinkcolor" val="tx"/>
                    </a:ext>
                  </a:extLst>
                </a:hlinkClick>
              </a:rPr>
              <a:t>PDF</a:t>
            </a:r>
            <a:r>
              <a:rPr lang="en-US" sz="1600" b="0" dirty="0">
                <a:solidFill>
                  <a:srgbClr val="333333"/>
                </a:solidFill>
              </a:rPr>
              <a:t> Page 64460 (1 page)  </a:t>
            </a:r>
            <a:r>
              <a:rPr lang="en-US" sz="1600" b="0" dirty="0">
                <a:solidFill>
                  <a:srgbClr val="333333"/>
                </a:solidFill>
                <a:hlinkClick r:id="rId8">
                  <a:extLst>
                    <a:ext uri="{A12FA001-AC4F-418D-AE19-62706E023703}">
                      <ahyp:hlinkClr xmlns:ahyp="http://schemas.microsoft.com/office/drawing/2018/hyperlinkcolor" val="tx"/>
                    </a:ext>
                  </a:extLst>
                </a:hlinkClick>
              </a:rPr>
              <a:t>Permalink</a:t>
            </a:r>
            <a:r>
              <a:rPr lang="en-US" sz="1600" b="0" dirty="0">
                <a:solidFill>
                  <a:srgbClr val="333333"/>
                </a:solidFill>
              </a:rPr>
              <a:t> </a:t>
            </a:r>
          </a:p>
          <a:p>
            <a:pPr marL="685800" lvl="1">
              <a:spcBef>
                <a:spcPts val="0"/>
              </a:spcBef>
              <a:spcAft>
                <a:spcPts val="0"/>
              </a:spcAft>
              <a:buFont typeface="Arial" panose="020B0604020202020204" pitchFamily="34" charset="0"/>
              <a:buChar char="•"/>
            </a:pPr>
            <a:r>
              <a:rPr lang="en-US" sz="1600" b="0" dirty="0">
                <a:solidFill>
                  <a:srgbClr val="333333"/>
                </a:solidFill>
              </a:rPr>
              <a:t>Abstract: In accordance with the Federal Advisory Committee Act, this notice advises interested persons that the second meeting of the World Radiocommunication Conference Advisory Committee (WAC) will be held on October 20, 2020. Due to exceptional circumstances, the Advisory Committee meeting will be convened as a virtual meeting with remote participation only. This second meeting will consider status reports and recommendations from its Informal Working Groups (IWG) concerning preparation for the... </a:t>
            </a:r>
          </a:p>
          <a:p>
            <a:pPr marL="0" indent="0">
              <a:spcBef>
                <a:spcPts val="0"/>
              </a:spcBef>
              <a:spcAft>
                <a:spcPts val="0"/>
              </a:spcAft>
            </a:pPr>
            <a:r>
              <a:rPr lang="en-US" sz="1600" b="0" dirty="0">
                <a:solidFill>
                  <a:srgbClr val="333333"/>
                </a:solidFill>
              </a:rPr>
              <a:t> </a:t>
            </a:r>
          </a:p>
          <a:p>
            <a:pPr marL="0" indent="0">
              <a:spcBef>
                <a:spcPts val="0"/>
              </a:spcBef>
              <a:spcAft>
                <a:spcPts val="0"/>
              </a:spcAft>
            </a:pPr>
            <a:r>
              <a:rPr lang="en-US" sz="1600" dirty="0">
                <a:solidFill>
                  <a:srgbClr val="333333"/>
                </a:solidFill>
              </a:rPr>
              <a:t> </a:t>
            </a:r>
          </a:p>
          <a:p>
            <a:pPr marL="457200" marR="457200">
              <a:spcBef>
                <a:spcPts val="0"/>
              </a:spcBef>
              <a:spcAft>
                <a:spcPts val="600"/>
              </a:spcAft>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15Oct20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r>
              <a:rPr lang="en-US" sz="1800" b="0" dirty="0">
                <a:solidFill>
                  <a:srgbClr val="00B0F0"/>
                </a:solidFill>
              </a:rPr>
              <a:t>Chair – finalize 3 ITU-R contributions and be sure ITU-R liaison has them.  </a:t>
            </a:r>
          </a:p>
          <a:p>
            <a:pPr marL="285750" indent="-285750">
              <a:buFont typeface="Wingdings" panose="05000000000000000000" pitchFamily="2" charset="2"/>
              <a:buChar char="q"/>
            </a:pPr>
            <a:r>
              <a:rPr lang="en-US" sz="1800" b="0" dirty="0">
                <a:solidFill>
                  <a:schemeClr val="tx1"/>
                </a:solidFill>
              </a:rPr>
              <a:t>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Arial" panose="020B0604020202020204" pitchFamily="34" charset="0"/>
              <a:buChar char="•"/>
            </a:pPr>
            <a:r>
              <a:rPr lang="en-US" sz="1800" b="0" dirty="0">
                <a:solidFill>
                  <a:schemeClr val="tx1"/>
                </a:solidFill>
              </a:rPr>
              <a:t>Note the latest Economic outlook for October 2020 is now out, new links are below. </a:t>
            </a: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22Oct20–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15:_____________________42</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20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20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15Oct20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15Oct20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15Oct20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15Oct20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offices moved, no one there.</a:t>
            </a:r>
          </a:p>
          <a:p>
            <a:pPr lvl="1">
              <a:spcBef>
                <a:spcPts val="0"/>
              </a:spcBef>
              <a:buFont typeface="Arial" panose="020B0604020202020204" pitchFamily="34" charset="0"/>
              <a:buChar char="•"/>
            </a:pPr>
            <a:r>
              <a:rPr lang="en-US" altLang="en-US" sz="1400" kern="0" dirty="0">
                <a:solidFill>
                  <a:schemeClr val="tx1"/>
                </a:solidFill>
              </a:rPr>
              <a:t>FCC WRC advisory committee  meeting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08 October 2020 in document </a:t>
            </a:r>
            <a:r>
              <a:rPr lang="en-GB" sz="1600" b="0" dirty="0">
                <a:solidFill>
                  <a:schemeClr val="bg1">
                    <a:lumMod val="75000"/>
                  </a:schemeClr>
                </a:solidFill>
                <a:ea typeface="SimSun" panose="02010600030101010101" pitchFamily="2" charset="-122"/>
                <a:hlinkClick r:id="rId3"/>
              </a:rPr>
              <a:t>https://mentor.ieee.org/802.18/dcn/20/18-20-0138-00-0000-minutes-08oct20-rrtag-teleconference.docx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09-Oct-2020 09:56:05 ET</a:t>
            </a:r>
            <a:r>
              <a:rPr lang="en-US" sz="16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07Jul20 call approved to cancel the venue.  Then has approved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January</a:t>
            </a:r>
            <a:r>
              <a:rPr lang="en-US" altLang="en-US" sz="1800" b="0" dirty="0">
                <a:solidFill>
                  <a:schemeClr val="tx1"/>
                </a:solidFill>
              </a:rPr>
              <a:t> </a:t>
            </a:r>
            <a:r>
              <a:rPr lang="en-US" altLang="en-US" sz="1800" dirty="0">
                <a:solidFill>
                  <a:schemeClr val="tx1"/>
                </a:solidFill>
              </a:rPr>
              <a:t>2021 </a:t>
            </a:r>
            <a:r>
              <a:rPr lang="en-US" altLang="en-US" sz="1800" b="0" dirty="0">
                <a:solidFill>
                  <a:schemeClr val="tx1"/>
                </a:solidFill>
              </a:rPr>
              <a:t>Wireless Interim (Irvine) the Wireless Chairs met 30Sep20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54289</TotalTime>
  <Words>6589</Words>
  <Application>Microsoft Office PowerPoint</Application>
  <PresentationFormat>On-screen Show (4:3)</PresentationFormat>
  <Paragraphs>681</Paragraphs>
  <Slides>28</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0" baseType="lpstr">
      <vt:lpstr>Arial</vt:lpstr>
      <vt:lpstr>Calibri</vt:lpstr>
      <vt:lpstr>Century Gothic</vt:lpstr>
      <vt:lpstr>Consolas</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ITU-R items to share  -</vt:lpstr>
      <vt:lpstr>FCC 6 GHz</vt:lpstr>
      <vt:lpstr>General Discussion Items</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3351</cp:revision>
  <cp:lastPrinted>1601-01-01T00:00:00Z</cp:lastPrinted>
  <dcterms:created xsi:type="dcterms:W3CDTF">2016-03-03T14:54:45Z</dcterms:created>
  <dcterms:modified xsi:type="dcterms:W3CDTF">2020-10-15T13:41:46Z</dcterms:modified>
</cp:coreProperties>
</file>