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685" r:id="rId16"/>
    <p:sldId id="736" r:id="rId17"/>
    <p:sldId id="650" r:id="rId18"/>
    <p:sldId id="498" r:id="rId19"/>
    <p:sldId id="402" r:id="rId20"/>
    <p:sldId id="403" r:id="rId21"/>
    <p:sldId id="692"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4710"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0296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802.18-20/0137r01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135-00-0000-itu-ahg-m-1450-5-updated-edits.doc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12"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hyperlink" Target="https://www.itu.int/events/eventdetails.asp?eventid=17587" TargetMode="External"/><Relationship Id="rId5" Type="http://schemas.openxmlformats.org/officeDocument/2006/relationships/hyperlink" Target="https://mentor.ieee.org/802.18/dcn/20/18-20-0052-03-0000-itu-r-sm-2352-ieee802-thz-input-to-wp1a.docx" TargetMode="External"/><Relationship Id="rId10" Type="http://schemas.openxmlformats.org/officeDocument/2006/relationships/hyperlink" Target="https://www.itu.int/en/ITU-R/study-groups/rsg5/rwp5d/Pages/default.aspx"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136-00-0000-itu-ahg-m-1801-2-updated-edit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fcc.gov/ecfs/search/filings?proceedings_name=20-285&amp;sort=date_disseminated,DESC" TargetMode="External"/><Relationship Id="rId4" Type="http://schemas.openxmlformats.org/officeDocument/2006/relationships/hyperlink" Target="https://mentor.ieee.org/802.18/dcn/20/18-20-0128-00-0000-fcc-pn-emergency-access-to-wi-fi-aps-and-911-services.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30-00-0000-minutes-24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4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b="0" i="0" u="none" strike="noStrike" dirty="0">
                <a:solidFill>
                  <a:srgbClr val="000000"/>
                </a:solidFill>
                <a:effectLst/>
              </a:rPr>
              <a:t> nothing to share today</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6 GHz smoother sailing,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5 GHz more disagreements on tests.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C</a:t>
            </a:r>
            <a:r>
              <a:rPr lang="en-US" sz="1400" b="0" dirty="0">
                <a:effectLst/>
                <a:ea typeface="Calibri" panose="020F0502020204030204" pitchFamily="34" charset="0"/>
                <a:cs typeface="Times New Roman" panose="02020603050405020304" pitchFamily="18" charset="0"/>
              </a:rPr>
              <a:t>hanging working procedures so changes to every HN draft are available 14 days  ahead of plenary meeting.  So, d</a:t>
            </a:r>
            <a:r>
              <a:rPr lang="en-US" sz="1400" dirty="0">
                <a:solidFill>
                  <a:schemeClr val="tx1"/>
                </a:solidFill>
              </a:rPr>
              <a:t>rafts now have to be sent in as a contribution so can have time to look at them, and not have to review live on the screen. </a:t>
            </a: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200" b="0" u="none" strike="noStrike" dirty="0">
                <a:solidFill>
                  <a:srgbClr val="000000"/>
                </a:solidFill>
                <a:effectLst/>
              </a:rPr>
              <a:t>ERMTG11(20)000066ReportMeeting minutes of G2M#15 on the 2.4 GHz SRDoc TR 103 665</a:t>
            </a: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833612"/>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u="sng" dirty="0">
                <a:solidFill>
                  <a:schemeClr val="tx1"/>
                </a:solidFill>
              </a:rPr>
              <a:t>All paths are heading to be done before RSC (EC votes included) 10Dec20, and the final decisions.  This is to make standards in the OJEU in February2021.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#87,  11-15 Jan 21 – where –tbd.</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65000"/>
                  </a:schemeClr>
                </a:solidFill>
              </a:rPr>
              <a:t>Nothing to share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#97, </a:t>
            </a:r>
            <a:r>
              <a:rPr lang="en-US" altLang="en-US" sz="1600" dirty="0">
                <a:solidFill>
                  <a:schemeClr val="tx1"/>
                </a:solidFill>
                <a:highlight>
                  <a:srgbClr val="C0C0C0"/>
                </a:highlight>
              </a:rPr>
              <a:t>19-23Oct20</a:t>
            </a:r>
            <a:r>
              <a:rPr lang="en-US" altLang="en-US" sz="1600" dirty="0">
                <a:solidFill>
                  <a:schemeClr val="tx1"/>
                </a:solidFill>
              </a:rPr>
              <a:t>,		 (#98, 8-12Feb21)</a:t>
            </a:r>
            <a:endParaRPr lang="en-US" sz="1600" dirty="0"/>
          </a:p>
          <a:p>
            <a:pPr lvl="1">
              <a:spcBef>
                <a:spcPts val="0"/>
              </a:spcBef>
              <a:buFont typeface="Arial" panose="020B0604020202020204" pitchFamily="34" charset="0"/>
              <a:buChar char="•"/>
            </a:pPr>
            <a:r>
              <a:rPr lang="en-US" sz="1200" dirty="0">
                <a:solidFill>
                  <a:schemeClr val="tx1"/>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#12, 05-08Oct20  </a:t>
            </a:r>
            <a:r>
              <a:rPr lang="en-US" sz="1600" dirty="0">
                <a:sym typeface="Wingdings" panose="05000000000000000000" pitchFamily="2" charset="2"/>
              </a:rPr>
              <a:t> this week 	(18-21Jan21  &amp;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After hours  of discussion on 6 GHz draft report no real conclusions or decisions so sending WG SE </a:t>
            </a:r>
            <a:r>
              <a:rPr lang="en-US" sz="1600" dirty="0">
                <a:ea typeface="Calibri" panose="020F0502020204030204" pitchFamily="34" charset="0"/>
              </a:rPr>
              <a:t>version</a:t>
            </a:r>
            <a:r>
              <a:rPr lang="en-US" sz="1600" dirty="0">
                <a:effectLst/>
                <a:ea typeface="Calibri" panose="020F0502020204030204" pitchFamily="34" charset="0"/>
              </a:rPr>
              <a:t> with [] </a:t>
            </a:r>
            <a:r>
              <a:rPr lang="en-US" sz="1600" dirty="0">
                <a:ea typeface="Calibri" panose="020F0502020204030204" pitchFamily="34" charset="0"/>
              </a:rPr>
              <a:t>on</a:t>
            </a:r>
            <a:r>
              <a:rPr lang="en-US" sz="1600" dirty="0">
                <a:effectLst/>
                <a:ea typeface="Calibri" panose="020F0502020204030204" pitchFamily="34" charset="0"/>
              </a:rPr>
              <a:t> VLP , back to WG FM.</a:t>
            </a:r>
          </a:p>
          <a:p>
            <a:pPr lvl="1">
              <a:buFont typeface="Arial" panose="020B0604020202020204" pitchFamily="34" charset="0"/>
              <a:buChar char="•"/>
            </a:pPr>
            <a:r>
              <a:rPr lang="en-US" sz="1600" dirty="0">
                <a:effectLst/>
                <a:ea typeface="Calibri" panose="020F0502020204030204" pitchFamily="34" charset="0"/>
              </a:rPr>
              <a:t>WG FM Oct 19-23 will make some changes and make some decisions, then to ECC and finally RSC in December.</a:t>
            </a:r>
          </a:p>
          <a:p>
            <a:pPr lvl="1">
              <a:buFont typeface="Arial" panose="020B0604020202020204" pitchFamily="34" charset="0"/>
              <a:buChar char="•"/>
            </a:pPr>
            <a:r>
              <a:rPr lang="en-US" sz="1600" dirty="0">
                <a:ea typeface="Calibri" panose="020F0502020204030204" pitchFamily="34" charset="0"/>
              </a:rPr>
              <a:t>Discussed contributions on three 5 GHz Work Items.  PO in 5.8GHz may not make it this round.  Also talked to WRC-19 AIs and Country determination is still being worked out.  </a:t>
            </a:r>
          </a:p>
          <a:p>
            <a:pPr lvl="1">
              <a:buFont typeface="Arial" panose="020B0604020202020204" pitchFamily="34" charset="0"/>
              <a:buChar char="•"/>
            </a:pPr>
            <a:r>
              <a:rPr lang="en-US" sz="1600" dirty="0">
                <a:solidFill>
                  <a:schemeClr val="tx1"/>
                </a:solidFill>
              </a:rPr>
              <a:t>01Oct: Check input document folder </a:t>
            </a:r>
            <a:r>
              <a:rPr lang="en-US" sz="1400" dirty="0">
                <a:solidFill>
                  <a:schemeClr val="tx1"/>
                </a:solidFill>
              </a:rPr>
              <a:t>for contributions.  </a:t>
            </a:r>
          </a:p>
          <a:p>
            <a:pPr lvl="2">
              <a:spcBef>
                <a:spcPts val="0"/>
              </a:spcBef>
              <a:buFont typeface="Arial" panose="020B0604020202020204" pitchFamily="34" charset="0"/>
              <a:buChar char="•"/>
            </a:pPr>
            <a:r>
              <a:rPr lang="en-US" sz="1400" dirty="0">
                <a:solidFill>
                  <a:schemeClr val="tx1"/>
                </a:solidFill>
              </a:rPr>
              <a:t>Could be some exciting discussions next week. </a:t>
            </a:r>
          </a:p>
          <a:p>
            <a:pPr lvl="2">
              <a:spcBef>
                <a:spcPts val="0"/>
              </a:spcBef>
              <a:buFont typeface="Arial" panose="020B0604020202020204" pitchFamily="34" charset="0"/>
              <a:buChar char="•"/>
            </a:pPr>
            <a:r>
              <a:rPr lang="en-US" sz="1400" dirty="0">
                <a:solidFill>
                  <a:schemeClr val="tx1"/>
                </a:solidFill>
              </a:rPr>
              <a:t>See other groups, all items seem to be inter-related with most all groups. </a:t>
            </a:r>
          </a:p>
          <a:p>
            <a:pPr lvl="2">
              <a:spcBef>
                <a:spcPts val="0"/>
              </a:spcBef>
              <a:buFont typeface="Arial" panose="020B0604020202020204" pitchFamily="34" charset="0"/>
              <a:buChar char="•"/>
            </a:pPr>
            <a:r>
              <a:rPr lang="en-US" sz="1400" dirty="0">
                <a:solidFill>
                  <a:schemeClr val="tx1"/>
                </a:solidFill>
              </a:rPr>
              <a:t>17sep: The Draft CEPT report 75 (Report B) and ECC Decision (20)01 (rules of lower 6 GHz band) are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the next meeting: </a:t>
            </a:r>
            <a:r>
              <a:rPr lang="en-US" sz="1600" b="0" i="0" u="none" strike="noStrike" dirty="0">
                <a:solidFill>
                  <a:srgbClr val="3789BD"/>
                </a:solidFill>
                <a:effectLst/>
                <a:hlinkClick r:id="rId4"/>
              </a:rPr>
              <a:t>Tuesday 2020-11-24-Wednesday 2020-12-02</a:t>
            </a:r>
            <a:r>
              <a:rPr lang="en-US" sz="1600" b="0" i="0" u="none" strike="noStrike" dirty="0">
                <a:solidFill>
                  <a:srgbClr val="3789BD"/>
                </a:solidFill>
                <a:effectLst/>
              </a:rPr>
              <a:t>; </a:t>
            </a:r>
            <a:r>
              <a:rPr lang="en-US" sz="1600" i="1" u="sng" dirty="0">
                <a:solidFill>
                  <a:srgbClr val="444444"/>
                </a:solidFill>
                <a:effectLst/>
              </a:rPr>
              <a:t>Place: E-Meeting</a:t>
            </a:r>
          </a:p>
          <a:p>
            <a:pPr lvl="1">
              <a:spcBef>
                <a:spcPts val="0"/>
              </a:spcBef>
              <a:buFont typeface="Arial" panose="020B0604020202020204" pitchFamily="34" charset="0"/>
              <a:buChar char="•"/>
            </a:pPr>
            <a:r>
              <a:rPr lang="en-US" sz="1400" dirty="0">
                <a:solidFill>
                  <a:schemeClr val="tx1"/>
                </a:solidFill>
                <a:hlinkClick r:id="rId5"/>
              </a:rPr>
              <a:t>https://mentor.ieee.org/802.18/dcn/20/18-20-0052-03-0000-itu-r-sm-2352-ieee802-thz-input-to-wp1a.docx</a:t>
            </a:r>
            <a:r>
              <a:rPr lang="en-US" sz="1400" dirty="0">
                <a:solidFill>
                  <a:schemeClr val="tx1"/>
                </a:solidFill>
              </a:rPr>
              <a:t> </a:t>
            </a:r>
            <a:endParaRPr lang="en-US" sz="1400" b="0" dirty="0">
              <a:solidFill>
                <a:schemeClr val="tx1"/>
              </a:solidFill>
            </a:endParaRPr>
          </a:p>
          <a:p>
            <a:pPr lvl="1">
              <a:spcBef>
                <a:spcPts val="0"/>
              </a:spcBef>
              <a:buFont typeface="Arial" panose="020B0604020202020204" pitchFamily="34" charset="0"/>
              <a:buChar char="•"/>
            </a:pPr>
            <a:r>
              <a:rPr lang="en-GB" sz="1400" dirty="0">
                <a:effectLst/>
                <a:ea typeface="MS Mincho" panose="02020609040205080304" pitchFamily="49" charset="-128"/>
                <a:cs typeface="Times New Roman" panose="02020603050405020304" pitchFamily="18" charset="0"/>
              </a:rPr>
              <a:t>Deadline for contributions to WP 1A:  Tuesday, 17 November 2020 at 1600 hours UTC</a:t>
            </a:r>
          </a:p>
          <a:p>
            <a:pPr lvl="1">
              <a:spcBef>
                <a:spcPts val="0"/>
              </a:spcBef>
              <a:buFont typeface="Arial" panose="020B0604020202020204" pitchFamily="34" charset="0"/>
              <a:buChar char="•"/>
            </a:pPr>
            <a:r>
              <a:rPr lang="en-US" sz="1400" b="1" dirty="0">
                <a:solidFill>
                  <a:schemeClr val="tx1"/>
                </a:solidFill>
              </a:rPr>
              <a:t>.18 approved 24Sep20;		EC approved 06Oct20 		Upload by 10Nov20</a:t>
            </a:r>
          </a:p>
          <a:p>
            <a:pPr lvl="1">
              <a:spcBef>
                <a:spcPts val="0"/>
              </a:spcBef>
              <a:buFont typeface="Arial" panose="020B0604020202020204" pitchFamily="34" charset="0"/>
              <a:buChar char="•"/>
            </a:pPr>
            <a:r>
              <a:rPr lang="en-US" sz="1400" dirty="0">
                <a:solidFill>
                  <a:srgbClr val="00B0F0"/>
                </a:solidFill>
              </a:rPr>
              <a:t>Next:  Chair makes next rev w/o draft and header/footer and send to ITU-R liaison  </a:t>
            </a:r>
          </a:p>
          <a:p>
            <a:pPr lvl="0">
              <a:spcBef>
                <a:spcPts val="0"/>
              </a:spcBef>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 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spcBef>
                <a:spcPts val="0"/>
              </a:spcBef>
              <a:buFont typeface="Arial" panose="020B0604020202020204" pitchFamily="34" charset="0"/>
              <a:buChar char="•"/>
            </a:pPr>
            <a:r>
              <a:rPr lang="en-US" sz="1400" b="0" dirty="0">
                <a:hlinkClick r:id="rId8"/>
              </a:rPr>
              <a:t>https://mentor.ieee.org/802.18/dcn/20/18-20-0135-00-0000-itu-ahg-m-1450-5-updated-edits.docx</a:t>
            </a:r>
            <a:r>
              <a:rPr lang="en-US" sz="1400" b="0" dirty="0"/>
              <a:t> and</a:t>
            </a:r>
          </a:p>
          <a:p>
            <a:pPr lvl="1">
              <a:spcBef>
                <a:spcPts val="0"/>
              </a:spcBef>
              <a:buFont typeface="Arial" panose="020B0604020202020204" pitchFamily="34" charset="0"/>
              <a:buChar char="•"/>
            </a:pPr>
            <a:r>
              <a:rPr lang="en-US" sz="1400" b="0" dirty="0">
                <a:hlinkClick r:id="rId9"/>
              </a:rPr>
              <a:t>https://mentor.ieee.org/802.18/dcn/20/18-20-0136-00-0000-itu-ahg-m-1801-2-updated-edits.docx</a:t>
            </a:r>
            <a:endParaRPr lang="en-US" sz="1400" b="1" dirty="0">
              <a:solidFill>
                <a:schemeClr val="tx1"/>
              </a:solidFill>
            </a:endParaRPr>
          </a:p>
          <a:p>
            <a:pPr marL="685800" lvl="1">
              <a:spcBef>
                <a:spcPts val="0"/>
              </a:spcBef>
              <a:buFont typeface="Arial" panose="020B0604020202020204" pitchFamily="34" charset="0"/>
              <a:buChar char="•"/>
            </a:pPr>
            <a:r>
              <a:rPr lang="en-GB" sz="1400" dirty="0">
                <a:effectLst/>
                <a:ea typeface="MS Mincho" panose="02020609040205080304" pitchFamily="49" charset="-128"/>
                <a:cs typeface="Times New Roman" panose="02020603050405020304" pitchFamily="18" charset="0"/>
              </a:rPr>
              <a:t>Deadline for contributions to WP 5A:  Monday, 02 November 2020 at 1600 hours UTC</a:t>
            </a:r>
          </a:p>
          <a:p>
            <a:pPr marL="685800" lvl="1">
              <a:spcBef>
                <a:spcPts val="0"/>
              </a:spcBef>
              <a:buFont typeface="Arial" panose="020B0604020202020204" pitchFamily="34" charset="0"/>
              <a:buChar char="•"/>
            </a:pPr>
            <a:r>
              <a:rPr lang="en-US" sz="1400" dirty="0">
                <a:solidFill>
                  <a:schemeClr val="tx1"/>
                </a:solidFill>
              </a:rPr>
              <a:t>.</a:t>
            </a:r>
            <a:r>
              <a:rPr lang="en-US" sz="1400" b="1" dirty="0">
                <a:solidFill>
                  <a:schemeClr val="tx1"/>
                </a:solidFill>
              </a:rPr>
              <a:t>18 approved01Oct20;		EC approved 06Oct20 		Upload by 26Oct20 </a:t>
            </a:r>
          </a:p>
          <a:p>
            <a:pPr marL="685800" lvl="1">
              <a:spcBef>
                <a:spcPts val="0"/>
              </a:spcBef>
              <a:buFont typeface="Arial" panose="020B0604020202020204" pitchFamily="34" charset="0"/>
              <a:buChar char="•"/>
            </a:pPr>
            <a:r>
              <a:rPr lang="en-US" sz="1400" dirty="0">
                <a:solidFill>
                  <a:schemeClr val="tx1"/>
                </a:solidFill>
              </a:rPr>
              <a:t> </a:t>
            </a:r>
            <a:r>
              <a:rPr lang="en-US" sz="1400" dirty="0">
                <a:solidFill>
                  <a:srgbClr val="00B0F0"/>
                </a:solidFill>
              </a:rPr>
              <a:t>Next: Chair makes next rev w/o draft and header/footer and send to ITU-R liaison  </a:t>
            </a:r>
          </a:p>
          <a:p>
            <a:pPr marL="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10"/>
              </a:rPr>
              <a:t>WP 5D</a:t>
            </a:r>
            <a:r>
              <a:rPr lang="en-US" sz="1600" b="0" dirty="0">
                <a:solidFill>
                  <a:schemeClr val="tx1"/>
                </a:solidFill>
              </a:rPr>
              <a:t> next call:  </a:t>
            </a:r>
            <a:r>
              <a:rPr lang="en-US" sz="1600" b="0" i="0" u="none" strike="noStrike" dirty="0">
                <a:solidFill>
                  <a:srgbClr val="3789BD"/>
                </a:solidFill>
                <a:effectLst/>
                <a:hlinkClick r:id="rId11"/>
              </a:rPr>
              <a:t>Monday 2020-10-05 - Friday 2020-10-16</a:t>
            </a:r>
            <a:endParaRPr lang="en-US" sz="1600" b="0" i="0" dirty="0">
              <a:solidFill>
                <a:srgbClr val="444444"/>
              </a:solidFill>
              <a:effectLst/>
            </a:endParaRPr>
          </a:p>
          <a:p>
            <a:pPr marL="685800" lvl="1">
              <a:spcBef>
                <a:spcPts val="0"/>
              </a:spcBef>
              <a:buFont typeface="Arial" panose="020B0604020202020204" pitchFamily="34" charset="0"/>
              <a:buChar char="•"/>
            </a:pPr>
            <a:r>
              <a:rPr lang="en-US" sz="1400" b="0" dirty="0">
                <a:solidFill>
                  <a:schemeClr val="tx1"/>
                </a:solidFill>
              </a:rPr>
              <a:t>6Ghz is part of this, WRC AI 1.2</a:t>
            </a:r>
          </a:p>
          <a:p>
            <a:pPr marL="685800" lvl="1">
              <a:spcBef>
                <a:spcPts val="0"/>
              </a:spcBef>
              <a:buFont typeface="Arial" panose="020B0604020202020204" pitchFamily="34" charset="0"/>
              <a:buChar char="•"/>
            </a:pPr>
            <a:r>
              <a:rPr lang="en-US" sz="1400" dirty="0">
                <a:solidFill>
                  <a:schemeClr val="tx1"/>
                </a:solidFill>
              </a:rPr>
              <a:t>Sharing studies due June 2021</a:t>
            </a:r>
            <a:endParaRPr lang="en-US" sz="1400" b="0" dirty="0">
              <a:solidFill>
                <a:schemeClr val="tx1"/>
              </a:solidFill>
            </a:endParaRPr>
          </a:p>
          <a:p>
            <a:pPr marL="685800" lvl="1">
              <a:spcBef>
                <a:spcPts val="0"/>
              </a:spcBef>
              <a:buFont typeface="Arial" panose="020B0604020202020204" pitchFamily="34" charset="0"/>
              <a:buChar char="•"/>
            </a:pPr>
            <a:r>
              <a:rPr lang="en-US" sz="1400" dirty="0">
                <a:solidFill>
                  <a:schemeClr val="tx1"/>
                </a:solidFill>
              </a:rPr>
              <a:t>More next week as the call continues</a:t>
            </a:r>
            <a:endParaRPr lang="en-US" sz="1400" b="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600" u="sng" dirty="0">
                <a:solidFill>
                  <a:schemeClr val="tx1"/>
                </a:solidFill>
              </a:rPr>
              <a:t>APG </a:t>
            </a:r>
            <a:r>
              <a:rPr lang="en-US" sz="1600" b="0" dirty="0">
                <a:solidFill>
                  <a:schemeClr val="tx1"/>
                </a:solidFill>
              </a:rPr>
              <a:t>– meeting now;   any feedback on 6GHz and 7GHz,  7025-7125MHz changes? </a:t>
            </a:r>
          </a:p>
          <a:p>
            <a:pPr lvl="1">
              <a:spcBef>
                <a:spcPts val="0"/>
              </a:spcBef>
              <a:buFont typeface="Arial" panose="020B0604020202020204" pitchFamily="34" charset="0"/>
              <a:buChar char="•"/>
            </a:pPr>
            <a:r>
              <a:rPr lang="en-US" sz="1200" dirty="0">
                <a:solidFill>
                  <a:schemeClr val="tx1"/>
                </a:solidFill>
              </a:rPr>
              <a:t>Technical discussions not finalized so far just setting up for working the AIs, leadership, etc. </a:t>
            </a:r>
          </a:p>
          <a:p>
            <a:pPr lvl="1">
              <a:spcBef>
                <a:spcPts val="0"/>
              </a:spcBef>
              <a:buFont typeface="Arial" panose="020B0604020202020204" pitchFamily="34" charset="0"/>
              <a:buChar char="•"/>
            </a:pPr>
            <a:r>
              <a:rPr lang="en-US" sz="1200" dirty="0">
                <a:solidFill>
                  <a:schemeClr val="tx1"/>
                </a:solidFill>
              </a:rPr>
              <a:t>Contributions are welcomed and ne</a:t>
            </a:r>
            <a:r>
              <a:rPr lang="en-US" sz="1200" b="0" dirty="0">
                <a:solidFill>
                  <a:schemeClr val="tx1"/>
                </a:solidFill>
              </a:rPr>
              <a:t>xt meeting in Ap</a:t>
            </a:r>
            <a:r>
              <a:rPr lang="en-US" sz="1200" dirty="0">
                <a:solidFill>
                  <a:schemeClr val="tx1"/>
                </a:solidFill>
              </a:rPr>
              <a:t>ril 2021. </a:t>
            </a:r>
          </a:p>
          <a:p>
            <a:pPr>
              <a:spcBef>
                <a:spcPts val="0"/>
              </a:spcBef>
              <a:buFont typeface="Arial" panose="020B0604020202020204" pitchFamily="34" charset="0"/>
              <a:buChar char="•"/>
            </a:pPr>
            <a:r>
              <a:rPr lang="en-US" sz="1400" dirty="0">
                <a:solidFill>
                  <a:schemeClr val="tx1"/>
                </a:solidFill>
              </a:rPr>
              <a:t>Singapore, as other admins around the globe, </a:t>
            </a:r>
            <a:r>
              <a:rPr lang="en-US" sz="1400" b="0" dirty="0">
                <a:solidFill>
                  <a:schemeClr val="tx1"/>
                </a:solidFill>
              </a:rPr>
              <a:t>is trying to understand what other countries are doing, what they want or need, they are requesting info on what they don’t know and asking for studies as needed.   Also looking at ITU-R WP 5D to provide some guidance.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9026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2" action="ppaction://hlinksldjump"/>
              </a:rPr>
              <a:t>see back up slides later</a:t>
            </a:r>
            <a:r>
              <a:rPr lang="en-US" sz="1200" dirty="0">
                <a:solidFill>
                  <a:schemeClr val="tx1"/>
                </a:solidFill>
                <a:hlinkClick r:id="rId12"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lvl="1">
              <a:buFont typeface="Arial" panose="020B0604020202020204" pitchFamily="34" charset="0"/>
              <a:buChar char="•"/>
            </a:pPr>
            <a:r>
              <a:rPr lang="en-US" sz="1400" dirty="0"/>
              <a:t>  </a:t>
            </a:r>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200" dirty="0"/>
              <a:t>From original organization meeting: </a:t>
            </a:r>
          </a:p>
          <a:p>
            <a:pPr lvl="2">
              <a:spcBef>
                <a:spcPts val="0"/>
              </a:spcBef>
              <a:buFont typeface="Arial" panose="020B0604020202020204" pitchFamily="34" charset="0"/>
              <a:buChar char="•"/>
            </a:pPr>
            <a:r>
              <a:rPr lang="en-US" sz="1200" dirty="0"/>
              <a:t>Work stream 1 - interference protection and resolution</a:t>
            </a:r>
          </a:p>
          <a:p>
            <a:pPr lvl="2">
              <a:spcBef>
                <a:spcPts val="0"/>
              </a:spcBef>
              <a:buFont typeface="Arial" panose="020B0604020202020204" pitchFamily="34" charset="0"/>
              <a:buChar char="•"/>
            </a:pPr>
            <a:r>
              <a:rPr lang="en-US" sz="1200" dirty="0"/>
              <a:t>Work stream 2 - correct incumbent data (ULS) </a:t>
            </a:r>
          </a:p>
          <a:p>
            <a:pPr lvl="2">
              <a:spcBef>
                <a:spcPts val="0"/>
              </a:spcBef>
              <a:buFont typeface="Arial" panose="020B0604020202020204" pitchFamily="34" charset="0"/>
              <a:buChar char="•"/>
            </a:pPr>
            <a:r>
              <a:rPr lang="en-US" sz="1200" dirty="0"/>
              <a:t>Work stream 3 - AFC and how it provides protection, etc.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09Oct20		</a:t>
            </a:r>
            <a:r>
              <a:rPr lang="en-US" sz="1800" dirty="0">
                <a:sym typeface="Wingdings" panose="05000000000000000000" pitchFamily="2" charset="2"/>
              </a:rPr>
              <a:t> tomorrow</a:t>
            </a:r>
            <a:endParaRPr lang="en-US" sz="1800" dirty="0"/>
          </a:p>
          <a:p>
            <a:pPr lvl="1">
              <a:spcBef>
                <a:spcPts val="0"/>
              </a:spcBef>
              <a:buFont typeface="Arial" panose="020B0604020202020204" pitchFamily="34" charset="0"/>
              <a:buChar char="•"/>
            </a:pPr>
            <a:r>
              <a:rPr lang="en-US" sz="1400" dirty="0"/>
              <a:t>More next week.  </a:t>
            </a:r>
          </a:p>
          <a:p>
            <a:pPr lvl="1">
              <a:spcBef>
                <a:spcPts val="0"/>
              </a:spcBef>
              <a:buFont typeface="Arial" panose="020B0604020202020204" pitchFamily="34" charset="0"/>
              <a:buChar char="•"/>
            </a:pPr>
            <a:r>
              <a:rPr lang="en-US" sz="1400" b="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600" b="0" dirty="0"/>
              <a:t>01Oct20: Nominations for leaderships are coming in.  However, multiple chairs have been nominated for the overall MSG and work streams. No real rules, so how this will work out to make progress?  </a:t>
            </a:r>
          </a:p>
          <a:p>
            <a:pPr lvl="1">
              <a:spcBef>
                <a:spcPts val="0"/>
              </a:spcBef>
              <a:buFont typeface="Arial" panose="020B0604020202020204" pitchFamily="34" charset="0"/>
              <a:buChar char="•"/>
            </a:pPr>
            <a:r>
              <a:rPr lang="en-US" sz="1600" b="0" dirty="0"/>
              <a:t> 2</a:t>
            </a:r>
            <a:r>
              <a:rPr lang="en-US" sz="1600" b="0" baseline="30000" dirty="0"/>
              <a:t>nd</a:t>
            </a:r>
            <a:r>
              <a:rPr lang="en-US" sz="1600" b="0" dirty="0"/>
              <a:t> topic for the 9</a:t>
            </a:r>
            <a:r>
              <a:rPr lang="en-US" sz="1600" b="0" baseline="30000" dirty="0"/>
              <a:t>th</a:t>
            </a:r>
            <a:r>
              <a:rPr lang="en-US" sz="1600" b="0" dirty="0"/>
              <a:t> is the 4</a:t>
            </a:r>
            <a:r>
              <a:rPr lang="en-US" sz="1600" b="0" baseline="30000" dirty="0"/>
              <a:t>th</a:t>
            </a:r>
            <a:r>
              <a:rPr lang="en-US" sz="1600" b="0" dirty="0"/>
              <a:t> work stream and does it get confirmed. </a:t>
            </a:r>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313" y="998391"/>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191919"/>
                </a:solidFill>
              </a:rPr>
              <a:t>FCC Public Notice on 911/</a:t>
            </a:r>
            <a:r>
              <a:rPr lang="en-US" sz="1800" dirty="0" err="1">
                <a:solidFill>
                  <a:srgbClr val="191919"/>
                </a:solidFill>
              </a:rPr>
              <a:t>WiFi</a:t>
            </a:r>
            <a:r>
              <a:rPr lang="en-US" sz="1800" dirty="0">
                <a:solidFill>
                  <a:srgbClr val="191919"/>
                </a:solidFill>
              </a:rPr>
              <a:t>.</a:t>
            </a:r>
          </a:p>
          <a:p>
            <a:pPr marL="685800" lvl="1">
              <a:spcBef>
                <a:spcPts val="0"/>
              </a:spcBef>
              <a:spcAft>
                <a:spcPts val="0"/>
              </a:spcAft>
              <a:buFont typeface="Arial" panose="020B0604020202020204" pitchFamily="34" charset="0"/>
              <a:buChar char="•"/>
            </a:pPr>
            <a:r>
              <a:rPr lang="en-US" sz="1400" dirty="0">
                <a:solidFill>
                  <a:srgbClr val="191919"/>
                </a:solidFill>
              </a:rPr>
              <a:t>.</a:t>
            </a: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857250" marR="457200" lvl="1">
              <a:spcBef>
                <a:spcPts val="0"/>
              </a:spcBef>
              <a:spcAft>
                <a:spcPts val="600"/>
              </a:spcAft>
              <a:buFont typeface="Arial" panose="020B0604020202020204" pitchFamily="34" charset="0"/>
              <a:buChar char="•"/>
            </a:pPr>
            <a:r>
              <a:rPr lang="en-US" sz="1600" b="0" dirty="0">
                <a:solidFill>
                  <a:srgbClr val="333333"/>
                </a:solidFill>
                <a:hlinkClick r:id="rId4"/>
              </a:rPr>
              <a:t>https://mentor.ieee.org/802.18/dcn/20/18-20-0128-00-0000-fcc-pn-emergency-access-to-wi-fi-aps-and-911-services.docx</a:t>
            </a:r>
            <a:r>
              <a:rPr lang="en-US" sz="1600" b="0" dirty="0">
                <a:solidFill>
                  <a:srgbClr val="333333"/>
                </a:solidFill>
              </a:rPr>
              <a:t> </a:t>
            </a:r>
          </a:p>
          <a:p>
            <a:pPr marL="857250" marR="457200" lvl="1">
              <a:spcBef>
                <a:spcPts val="0"/>
              </a:spcBef>
              <a:spcAft>
                <a:spcPts val="600"/>
              </a:spcAft>
            </a:pPr>
            <a:r>
              <a:rPr lang="en-US" sz="1600" b="1"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1" dirty="0">
              <a:effectLst/>
              <a:ea typeface="Calibri" panose="020F0502020204030204" pitchFamily="34" charset="0"/>
              <a:cs typeface="Calibri" panose="020F0502020204030204" pitchFamily="34" charset="0"/>
            </a:endParaRPr>
          </a:p>
          <a:p>
            <a:pPr marL="857250" marR="457200" lvl="1">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Proceeding: </a:t>
            </a:r>
            <a:r>
              <a:rPr lang="en-US" sz="1600" b="0" dirty="0">
                <a:ea typeface="Calibri" panose="020F0502020204030204" pitchFamily="34" charset="0"/>
                <a:cs typeface="Times New Roman" panose="02020603050405020304" pitchFamily="18" charset="0"/>
                <a:hlinkClick r:id="rId5"/>
              </a:rPr>
              <a:t>https://www.fcc.gov/ecfs/search/filings?proceedings_name=20-285&amp;sort=date_disseminated,DESC</a:t>
            </a:r>
            <a:r>
              <a:rPr lang="en-US" sz="1600" dirty="0">
                <a:ea typeface="Calibri" panose="020F0502020204030204" pitchFamily="34" charset="0"/>
                <a:cs typeface="Times New Roman" panose="02020603050405020304" pitchFamily="18" charset="0"/>
              </a:rPr>
              <a:t> </a:t>
            </a:r>
            <a:endParaRPr lang="en-US" sz="1600" b="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Wi-Fi industry may ask for a safe har</a:t>
            </a:r>
            <a:r>
              <a:rPr lang="en-US" sz="1600" dirty="0">
                <a:ea typeface="Calibri" panose="020F0502020204030204" pitchFamily="34" charset="0"/>
                <a:cs typeface="Times New Roman" panose="02020603050405020304" pitchFamily="18" charset="0"/>
              </a:rPr>
              <a:t>bor on non-telecommunications access points.  (individuals, schools, hospitals, libraries, …..</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6 comments filed.   </a:t>
            </a:r>
          </a:p>
          <a:p>
            <a:pPr marL="457200" marR="457200">
              <a:spcBef>
                <a:spcPts val="0"/>
              </a:spcBef>
              <a:spcAft>
                <a:spcPts val="60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Need to be pro-active  to get a safe-harbor. </a:t>
            </a:r>
          </a:p>
          <a:p>
            <a:pPr marL="457200" marR="457200">
              <a:spcBef>
                <a:spcPts val="0"/>
              </a:spcBef>
              <a:spcAft>
                <a:spcPts val="600"/>
              </a:spcAft>
              <a:buFont typeface="Arial" panose="020B0604020202020204" pitchFamily="34" charset="0"/>
              <a:buChar char="•"/>
            </a:pPr>
            <a:endParaRPr lang="en-US" sz="1600" dirty="0">
              <a:ea typeface="Calibri" panose="020F0502020204030204" pitchFamily="34" charset="0"/>
              <a:cs typeface="Times New Roman" panose="02020603050405020304" pitchFamily="18" charset="0"/>
            </a:endParaRPr>
          </a:p>
          <a:p>
            <a:pPr marL="457200" marR="457200">
              <a:spcBef>
                <a:spcPts val="0"/>
              </a:spcBef>
              <a:spcAft>
                <a:spcPts val="600"/>
              </a:spcAft>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4751" y="1096022"/>
            <a:ext cx="8153400" cy="4861218"/>
          </a:xfrm>
        </p:spPr>
        <p:txBody>
          <a:bodyPr/>
          <a:lstStyle/>
          <a:p>
            <a:pPr marL="285750" indent="-285750">
              <a:spcBef>
                <a:spcPts val="0"/>
              </a:spcBef>
              <a:spcAft>
                <a:spcPts val="0"/>
              </a:spcAft>
              <a:buFont typeface="Arial" panose="020B0604020202020204" pitchFamily="34" charset="0"/>
              <a:buChar char="•"/>
            </a:pPr>
            <a:r>
              <a:rPr lang="en-US" sz="1800" dirty="0">
                <a:solidFill>
                  <a:schemeClr val="tx1"/>
                </a:solidFill>
                <a:effectLst/>
                <a:ea typeface="Calibri" panose="020F0502020204030204" pitchFamily="34" charset="0"/>
              </a:rPr>
              <a:t>Nothing else for today. </a:t>
            </a:r>
          </a:p>
          <a:p>
            <a:pPr marL="285750" marR="0" indent="-285750">
              <a:spcBef>
                <a:spcPts val="0"/>
              </a:spcBef>
              <a:spcAft>
                <a:spcPts val="0"/>
              </a:spcAft>
              <a:buFont typeface="Arial" panose="020B0604020202020204" pitchFamily="34" charset="0"/>
              <a:buChar char="•"/>
            </a:pPr>
            <a:r>
              <a:rPr lang="en-US" sz="1800" b="0" dirty="0">
                <a:solidFill>
                  <a:srgbClr val="191919"/>
                </a:solidFill>
              </a:rPr>
              <a:t> </a:t>
            </a:r>
          </a:p>
          <a:p>
            <a:pPr marL="285750" marR="0" indent="-285750">
              <a:spcBef>
                <a:spcPts val="0"/>
              </a:spcBef>
              <a:spcAft>
                <a:spcPts val="0"/>
              </a:spcAft>
              <a:buFont typeface="Arial" panose="020B0604020202020204" pitchFamily="34" charset="0"/>
              <a:buChar char="•"/>
            </a:pPr>
            <a:r>
              <a:rPr lang="en-US" sz="1800" b="0" dirty="0">
                <a:solidFill>
                  <a:srgbClr val="191919"/>
                </a:solidFill>
              </a:rPr>
              <a:t> </a:t>
            </a:r>
          </a:p>
          <a:p>
            <a:pPr marL="285750" marR="0" indent="-285750">
              <a:spcBef>
                <a:spcPts val="0"/>
              </a:spcBef>
              <a:spcAft>
                <a:spcPts val="0"/>
              </a:spcAft>
              <a:buFont typeface="Arial" panose="020B0604020202020204" pitchFamily="34" charset="0"/>
              <a:buChar char="•"/>
            </a:pPr>
            <a:r>
              <a:rPr lang="en-US" sz="1800" b="0" dirty="0">
                <a:solidFill>
                  <a:srgbClr val="191919"/>
                </a:solidFill>
              </a:rPr>
              <a:t> </a:t>
            </a:r>
            <a:endParaRPr lang="en-US" sz="1600" b="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9599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r>
              <a:rPr lang="en-US" sz="1800" b="0" dirty="0">
                <a:solidFill>
                  <a:srgbClr val="00B0F0"/>
                </a:solidFill>
              </a:rPr>
              <a:t>Chair – finalize 3 ITU-R contributions and be sure ITU-R liaison has them.  </a:t>
            </a:r>
          </a:p>
          <a:p>
            <a:pPr marL="285750" indent="-285750">
              <a:buFont typeface="Wingdings" panose="05000000000000000000" pitchFamily="2" charset="2"/>
              <a:buChar char="q"/>
            </a:pPr>
            <a:r>
              <a:rPr lang="en-US" sz="1800" b="0" dirty="0">
                <a:solidFill>
                  <a:schemeClr val="tx1"/>
                </a:solidFill>
              </a:rPr>
              <a:t>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08oct20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_14__ and voters on-line: _11__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15Oct20–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15:42</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17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17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08oct20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08oct20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08oct20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08oct20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3 ITU-R final docs to ITU-R Liaison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911/Wi-Fi, filings</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01 October 2020 in document </a:t>
            </a:r>
            <a:r>
              <a:rPr lang="en-GB" sz="1800" b="0" dirty="0">
                <a:solidFill>
                  <a:schemeClr val="bg1">
                    <a:lumMod val="75000"/>
                  </a:schemeClr>
                </a:solidFill>
                <a:effectLst/>
                <a:ea typeface="SimSun" panose="02010600030101010101" pitchFamily="2" charset="-122"/>
                <a:hlinkClick r:id="rId3"/>
              </a:rPr>
              <a:t>https://mentor.ieee.org/802.18/dcn/20/18-20-0134-00-0000-minutes-01oct20-rrtag-teleconference.docx</a:t>
            </a:r>
            <a:r>
              <a:rPr lang="en-GB" sz="1800" b="0" dirty="0">
                <a:solidFill>
                  <a:schemeClr val="bg1">
                    <a:lumMod val="75000"/>
                  </a:schemeClr>
                </a:solidFill>
                <a:effectLst/>
                <a:ea typeface="SimSun" panose="02010600030101010101" pitchFamily="2" charset="-122"/>
              </a:rPr>
              <a:t>  </a:t>
            </a:r>
            <a:r>
              <a:rPr lang="en-US" sz="1800" b="0" i="0" dirty="0">
                <a:solidFill>
                  <a:srgbClr val="000000"/>
                </a:solidFill>
                <a:effectLst/>
              </a:rPr>
              <a:t>05-Oct-2020 14:53:06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08oct20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update</a:t>
            </a:r>
            <a:r>
              <a:rPr lang="en-US" altLang="en-US" sz="2400" dirty="0"/>
              <a:t> </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07Jul20 call approved to cancel the venue.  Then has approved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 / 2hr days have been flipped from earlier discussions</a:t>
            </a:r>
            <a:r>
              <a:rPr lang="en-US" altLang="en-US" sz="1600" b="1" u="sng" dirty="0">
                <a:solidFill>
                  <a:schemeClr val="tx1"/>
                </a:solidFill>
              </a:rPr>
              <a:t>.  </a:t>
            </a:r>
            <a:endParaRPr lang="en-US" altLang="en-US" sz="14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January</a:t>
            </a:r>
            <a:r>
              <a:rPr lang="en-US" altLang="en-US" sz="1800" b="0" dirty="0">
                <a:solidFill>
                  <a:schemeClr val="tx1"/>
                </a:solidFill>
              </a:rPr>
              <a:t> </a:t>
            </a:r>
            <a:r>
              <a:rPr lang="en-US" altLang="en-US" sz="1800" dirty="0">
                <a:solidFill>
                  <a:schemeClr val="tx1"/>
                </a:solidFill>
              </a:rPr>
              <a:t>2021 </a:t>
            </a:r>
            <a:r>
              <a:rPr lang="en-US" altLang="en-US" sz="1800" b="0" dirty="0">
                <a:solidFill>
                  <a:schemeClr val="tx1"/>
                </a:solidFill>
              </a:rPr>
              <a:t>Wireless Interim (Irvine) the Wireless Chairs met 30Sep20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800" b="0" dirty="0">
                <a:solidFill>
                  <a:srgbClr val="00B050"/>
                </a:solidFill>
              </a:rPr>
              <a:t>For </a:t>
            </a:r>
            <a:r>
              <a:rPr lang="en-US" altLang="en-US" sz="1800" dirty="0">
                <a:solidFill>
                  <a:srgbClr val="00B050"/>
                </a:solidFill>
              </a:rPr>
              <a:t>March 2021 </a:t>
            </a:r>
            <a:r>
              <a:rPr lang="en-US" altLang="en-US" sz="18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08oct20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54186</TotalTime>
  <Words>6473</Words>
  <Application>Microsoft Office PowerPoint</Application>
  <PresentationFormat>On-screen Show (4:3)</PresentationFormat>
  <Paragraphs>665</Paragraphs>
  <Slides>28</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9" baseType="lpstr">
      <vt:lpstr>Arial</vt:lpstr>
      <vt:lpstr>Calibri</vt:lpstr>
      <vt:lpstr>Consolas</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update </vt:lpstr>
      <vt:lpstr>EU items to share -1</vt:lpstr>
      <vt:lpstr>EU items to share -2</vt:lpstr>
      <vt:lpstr>Other regions (outside EU and USA), items to share</vt:lpstr>
      <vt:lpstr>ITU-R items to share  -</vt:lpstr>
      <vt:lpstr>FCC 6 GHz</vt:lpstr>
      <vt:lpstr>General Discussion Items</vt:lpstr>
      <vt:lpstr>General Discussion Items</vt:lpstr>
      <vt:lpstr>Actions Required</vt:lpstr>
      <vt:lpstr>Any Other Business</vt:lpstr>
      <vt:lpstr>Adjourn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3338</cp:revision>
  <cp:lastPrinted>1601-01-01T00:00:00Z</cp:lastPrinted>
  <dcterms:created xsi:type="dcterms:W3CDTF">2016-03-03T14:54:45Z</dcterms:created>
  <dcterms:modified xsi:type="dcterms:W3CDTF">2020-10-09T13:54:54Z</dcterms:modified>
</cp:coreProperties>
</file>