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0"/>
  </p:notesMasterIdLst>
  <p:handoutMasterIdLst>
    <p:handoutMasterId r:id="rId31"/>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691" r:id="rId15"/>
    <p:sldId id="685" r:id="rId16"/>
    <p:sldId id="736" r:id="rId17"/>
    <p:sldId id="650" r:id="rId18"/>
    <p:sldId id="498" r:id="rId19"/>
    <p:sldId id="402" r:id="rId20"/>
    <p:sldId id="403" r:id="rId21"/>
    <p:sldId id="692" r:id="rId22"/>
    <p:sldId id="728" r:id="rId23"/>
    <p:sldId id="425" r:id="rId24"/>
    <p:sldId id="652" r:id="rId25"/>
    <p:sldId id="689" r:id="rId26"/>
    <p:sldId id="549" r:id="rId27"/>
    <p:sldId id="656" r:id="rId28"/>
    <p:sldId id="655"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4710"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09-Oct-20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0296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66279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08oct20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08oct20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08oct20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802.18-20/0137r01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urldefense.com/v3/__http:/portal.etsi.org/ngppapp/ContributionCreation.aspx?primarykeys=207772__;!!F7jv3iA!gOtscDsi4peJollnd9saFWJkdl7bNH6QthDRto5jpgaCV2GaJinLnlsf2LL7hvqvag$"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acma.gov.au/sites/default/files/2020-08/Draft%20Australian%20Radiofrequency%20Spectrum%20Plan%202021.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0/18-20-0135-00-0000-itu-ahg-m-1450-5-updated-edits.docx" TargetMode="External"/><Relationship Id="rId3" Type="http://schemas.openxmlformats.org/officeDocument/2006/relationships/hyperlink" Target="https://www.itu.int/en/ITU-R/study-groups/rsg1/rwp1a/Pages/default.aspx" TargetMode="External"/><Relationship Id="rId7" Type="http://schemas.openxmlformats.org/officeDocument/2006/relationships/hyperlink" Target="https://www.itu.int/events/eventdetails.asp?eventid=17576" TargetMode="External"/><Relationship Id="rId12" Type="http://schemas.openxmlformats.org/officeDocument/2006/relationships/slide" Target="slide22.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en/ITU-R/study-groups/rsg5/rwp5a/Pages/default.aspx" TargetMode="External"/><Relationship Id="rId11" Type="http://schemas.openxmlformats.org/officeDocument/2006/relationships/hyperlink" Target="https://www.itu.int/events/eventdetails.asp?eventid=17587" TargetMode="External"/><Relationship Id="rId5" Type="http://schemas.openxmlformats.org/officeDocument/2006/relationships/hyperlink" Target="https://mentor.ieee.org/802.18/dcn/20/18-20-0052-03-0000-itu-r-sm-2352-ieee802-thz-input-to-wp1a.docx" TargetMode="External"/><Relationship Id="rId10" Type="http://schemas.openxmlformats.org/officeDocument/2006/relationships/hyperlink" Target="https://www.itu.int/en/ITU-R/study-groups/rsg5/rwp5d/Pages/default.aspx" TargetMode="External"/><Relationship Id="rId4" Type="http://schemas.openxmlformats.org/officeDocument/2006/relationships/hyperlink" Target="https://www.itu.int/events/eventdetails.asp?eventid=17584" TargetMode="External"/><Relationship Id="rId9" Type="http://schemas.openxmlformats.org/officeDocument/2006/relationships/hyperlink" Target="https://mentor.ieee.org/802.18/dcn/20/18-20-0136-00-0000-itu-ahg-m-1801-2-updated-edit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document/pshsb-seeks-comment-pursuant-ray-baums-act"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www.fcc.gov/ecfs/search/filings?proceedings_name=20-285&amp;sort=date_disseminated,DESC" TargetMode="External"/><Relationship Id="rId4" Type="http://schemas.openxmlformats.org/officeDocument/2006/relationships/hyperlink" Target="https://mentor.ieee.org/802.18/dcn/20/18-20-0128-00-0000-fcc-pn-emergency-access-to-wi-fi-aps-and-911-services.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30-00-0000-minutes-24sep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08oct20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08 October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spid="_x0000_s10148"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&lt;ojeu&gt;</a:t>
            </a:r>
            <a:r>
              <a:rPr lang="en-US" altLang="en-US" sz="1400" b="0" dirty="0"/>
              <a:t>   </a:t>
            </a:r>
            <a:r>
              <a:rPr lang="en-US" altLang="en-US" sz="1400" b="0" dirty="0">
                <a:hlinkClick r:id="rId4"/>
              </a:rPr>
              <a:t>&lt;HStds&gt;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call/meeting #108, 7-11Dec20</a:t>
            </a:r>
          </a:p>
          <a:p>
            <a:pPr lvl="1">
              <a:spcBef>
                <a:spcPts val="0"/>
              </a:spcBef>
              <a:buFont typeface="Arial" panose="020B0604020202020204" pitchFamily="34" charset="0"/>
              <a:buChar char="•"/>
            </a:pPr>
            <a:r>
              <a:rPr lang="en-US" sz="1600" b="0" i="0" u="none" strike="noStrike" dirty="0">
                <a:solidFill>
                  <a:srgbClr val="000000"/>
                </a:solidFill>
                <a:effectLst/>
              </a:rPr>
              <a:t> nothing to share today</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400" dirty="0"/>
              <a:t>01Oct:  </a:t>
            </a:r>
            <a:r>
              <a:rPr lang="en-US" sz="1400" b="0" i="0" u="none" strike="noStrike" dirty="0">
                <a:solidFill>
                  <a:srgbClr val="000000"/>
                </a:solidFill>
                <a:effectLst/>
              </a:rPr>
              <a:t>BRAN(20)107033rx </a:t>
            </a:r>
            <a:r>
              <a:rPr lang="en-US" sz="1400" b="0" dirty="0">
                <a:effectLst/>
                <a:ea typeface="Calibri" panose="020F0502020204030204" pitchFamily="34" charset="0"/>
                <a:cs typeface="Times New Roman" panose="02020603050405020304" pitchFamily="18" charset="0"/>
              </a:rPr>
              <a:t>is Notes for the week from the chair, lots of info in it,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TR 103 721, 5 725-5 850MHz, draft visible as document</a:t>
            </a:r>
            <a:r>
              <a:rPr lang="en-US" sz="1400" dirty="0">
                <a:ea typeface="Calibri" panose="020F0502020204030204" pitchFamily="34" charset="0"/>
                <a:cs typeface="Times New Roman" panose="02020603050405020304" pitchFamily="18" charset="0"/>
              </a:rPr>
              <a:t> BRAN(20)</a:t>
            </a:r>
            <a:r>
              <a:rPr lang="en-US" sz="1400" b="0" dirty="0">
                <a:effectLst/>
                <a:ea typeface="Calibri" panose="020F0502020204030204" pitchFamily="34" charset="0"/>
                <a:cs typeface="Times New Roman" panose="02020603050405020304" pitchFamily="18" charset="0"/>
              </a:rPr>
              <a:t>107040r1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6 GHz smoother sailing, </a:t>
            </a:r>
          </a:p>
          <a:p>
            <a:pPr lvl="2">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5 GHz more disagreements on tests. </a:t>
            </a: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6 GHz draft is out: </a:t>
            </a:r>
            <a:r>
              <a:rPr lang="en-US" sz="1400" u="sng" dirty="0">
                <a:solidFill>
                  <a:srgbClr val="0000FF"/>
                </a:solidFill>
                <a:ea typeface="Calibri" panose="020F0502020204030204" pitchFamily="34" charset="0"/>
                <a:hlinkClick r:id="rId6"/>
              </a:rPr>
              <a:t>BRAN(20)107048r1 - Proposed text for the next draft v0.0.10 of EN 303 687</a:t>
            </a:r>
            <a:r>
              <a:rPr lang="en-US" sz="1400" dirty="0">
                <a:ea typeface="Calibri" panose="020F0502020204030204" pitchFamily="34" charset="0"/>
              </a:rPr>
              <a:t> </a:t>
            </a:r>
            <a:endParaRPr lang="en-US" sz="1400" dirty="0">
              <a:ea typeface="Calibri" panose="020F0502020204030204" pitchFamily="34" charset="0"/>
              <a:cs typeface="Times New Roman" panose="02020603050405020304" pitchFamily="18" charset="0"/>
            </a:endParaRPr>
          </a:p>
          <a:p>
            <a:pPr lvl="2">
              <a:spcBef>
                <a:spcPts val="0"/>
              </a:spcBef>
              <a:buFont typeface="Arial" panose="020B0604020202020204" pitchFamily="34" charset="0"/>
              <a:buChar char="•"/>
            </a:pPr>
            <a:r>
              <a:rPr lang="en-US" sz="1400" dirty="0">
                <a:ea typeface="Calibri" panose="020F0502020204030204" pitchFamily="34" charset="0"/>
                <a:cs typeface="Times New Roman" panose="02020603050405020304" pitchFamily="18" charset="0"/>
              </a:rPr>
              <a:t>C</a:t>
            </a:r>
            <a:r>
              <a:rPr lang="en-US" sz="1400" b="0" dirty="0">
                <a:effectLst/>
                <a:ea typeface="Calibri" panose="020F0502020204030204" pitchFamily="34" charset="0"/>
                <a:cs typeface="Times New Roman" panose="02020603050405020304" pitchFamily="18" charset="0"/>
              </a:rPr>
              <a:t>hanging working procedures so changes to every HN draft are available 14 days  ahead of plenary meeting.  So, d</a:t>
            </a:r>
            <a:r>
              <a:rPr lang="en-US" sz="1400" dirty="0">
                <a:solidFill>
                  <a:schemeClr val="tx1"/>
                </a:solidFill>
              </a:rPr>
              <a:t>rafts now have to be sent in as a contribution so can have time to look at them, and not have to review live on the screen. </a:t>
            </a:r>
          </a:p>
          <a:p>
            <a:pPr marL="457200" lvl="1" indent="0">
              <a:spcBef>
                <a:spcPts val="0"/>
              </a:spcBef>
            </a:pPr>
            <a:r>
              <a:rPr lang="en-US" sz="1400" dirty="0">
                <a:solidFill>
                  <a:schemeClr val="tx1"/>
                </a:solidFill>
              </a:rPr>
              <a:t> </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7"/>
              </a:rPr>
              <a:t>&lt;ERM&gt;</a:t>
            </a:r>
            <a:r>
              <a:rPr lang="en-US" sz="1400" b="0" dirty="0"/>
              <a:t> </a:t>
            </a:r>
            <a:r>
              <a:rPr lang="en-US" sz="1400" dirty="0">
                <a:solidFill>
                  <a:schemeClr val="tx1"/>
                </a:solidFill>
              </a:rPr>
              <a:t>next meeting #72,  03-06 Nov20; </a:t>
            </a:r>
            <a:r>
              <a:rPr lang="en-US" sz="1100" b="0" i="0" dirty="0">
                <a:solidFill>
                  <a:srgbClr val="222222"/>
                </a:solidFill>
                <a:effectLst/>
                <a:latin typeface="Arial" panose="020B0604020202020204" pitchFamily="34" charset="0"/>
              </a:rPr>
              <a:t>Sophia-Antipolis, FR</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to share today</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8"/>
              </a:rPr>
              <a:t>&lt;TG-11&gt;</a:t>
            </a:r>
            <a:r>
              <a:rPr lang="en-US" altLang="en-US" sz="1400" b="0" dirty="0"/>
              <a:t>  </a:t>
            </a:r>
            <a:r>
              <a:rPr lang="en-US" sz="1400" dirty="0">
                <a:solidFill>
                  <a:schemeClr val="tx1"/>
                </a:solidFill>
              </a:rPr>
              <a:t>next  call, n/a</a:t>
            </a:r>
          </a:p>
          <a:p>
            <a:pPr lvl="1">
              <a:spcBef>
                <a:spcPts val="0"/>
              </a:spcBef>
              <a:buFont typeface="Arial" panose="020B0604020202020204" pitchFamily="34" charset="0"/>
              <a:buChar char="•"/>
            </a:pPr>
            <a:r>
              <a:rPr lang="en-US" sz="1200" b="0" u="none" strike="noStrike" dirty="0">
                <a:solidFill>
                  <a:srgbClr val="000000"/>
                </a:solidFill>
                <a:effectLst/>
              </a:rPr>
              <a:t>ERMTG11(20)000066ReportMeeting minutes of G2M#15 on the 2.4 GHz SRDoc TR 103 665</a:t>
            </a: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20213" y="833612"/>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#54 Plenary, 17-20Nov20, </a:t>
            </a:r>
            <a:r>
              <a:rPr lang="en-US" sz="1200" u="sng" dirty="0">
                <a:solidFill>
                  <a:schemeClr val="tx1"/>
                </a:solidFill>
              </a:rPr>
              <a:t>Berlin, Germany </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600" u="sng" dirty="0">
                <a:solidFill>
                  <a:schemeClr val="tx1"/>
                </a:solidFill>
              </a:rPr>
              <a:t>All paths are heading to be done before RSC (EC votes included) 10Dec20, and the final decisions.  This is to make standards in the OJEU in February2021. </a:t>
            </a:r>
          </a:p>
          <a:p>
            <a:pPr>
              <a:buFont typeface="Arial" panose="020B0604020202020204" pitchFamily="34" charset="0"/>
              <a:buChar char="•"/>
            </a:pPr>
            <a:r>
              <a:rPr lang="en-US" sz="1600" dirty="0">
                <a:solidFill>
                  <a:schemeClr val="tx1"/>
                </a:solidFill>
              </a:rPr>
              <a:t>CEPT – ECC </a:t>
            </a:r>
            <a:r>
              <a:rPr lang="en-US" altLang="en-US" sz="1600" b="0" dirty="0">
                <a:hlinkClick r:id="rId4"/>
              </a:rPr>
              <a:t>&lt;WGSE&gt;</a:t>
            </a:r>
            <a:r>
              <a:rPr lang="en-US" altLang="en-US" sz="1600" b="0" dirty="0"/>
              <a:t> </a:t>
            </a:r>
            <a:r>
              <a:rPr lang="en-US" altLang="en-US" sz="1600" dirty="0"/>
              <a:t>next call, meeting  </a:t>
            </a:r>
            <a:r>
              <a:rPr lang="en-US" sz="1600" dirty="0"/>
              <a:t>#87,  11-15 Jan 21 – where –tbd.</a:t>
            </a:r>
            <a:endParaRPr lang="en-US" sz="1600" dirty="0">
              <a:highlight>
                <a:srgbClr val="FFFF00"/>
              </a:highlight>
            </a:endParaRPr>
          </a:p>
          <a:p>
            <a:pPr lvl="1">
              <a:spcBef>
                <a:spcPts val="0"/>
              </a:spcBef>
              <a:buFont typeface="Arial" panose="020B0604020202020204" pitchFamily="34" charset="0"/>
              <a:buChar char="•"/>
            </a:pPr>
            <a:r>
              <a:rPr lang="en-US" sz="1200" dirty="0">
                <a:solidFill>
                  <a:schemeClr val="bg1">
                    <a:lumMod val="65000"/>
                  </a:schemeClr>
                </a:solidFill>
              </a:rPr>
              <a:t>Nothing to share</a:t>
            </a:r>
          </a:p>
          <a:p>
            <a:pPr>
              <a:spcBef>
                <a:spcPts val="0"/>
              </a:spcBef>
              <a:buFont typeface="Arial" panose="020B0604020202020204" pitchFamily="34" charset="0"/>
              <a:buChar char="•"/>
            </a:pPr>
            <a:r>
              <a:rPr lang="en-US" sz="1600" dirty="0">
                <a:solidFill>
                  <a:schemeClr val="tx1"/>
                </a:solidFill>
              </a:rPr>
              <a:t>CEPT – ECC </a:t>
            </a:r>
            <a:r>
              <a:rPr lang="en-US" altLang="en-US" sz="1600" b="0" dirty="0">
                <a:hlinkClick r:id="rId5"/>
              </a:rPr>
              <a:t>&lt;SE45&gt;</a:t>
            </a:r>
            <a:r>
              <a:rPr lang="en-US" altLang="en-US" sz="1600" b="0" dirty="0"/>
              <a:t> </a:t>
            </a:r>
            <a:r>
              <a:rPr lang="en-US" altLang="en-US" sz="1600" dirty="0"/>
              <a:t>next call/meeting: none</a:t>
            </a:r>
          </a:p>
          <a:p>
            <a:pPr>
              <a:buFont typeface="Arial" panose="020B0604020202020204" pitchFamily="34" charset="0"/>
              <a:buChar char="•"/>
            </a:pPr>
            <a:r>
              <a:rPr lang="en-US" sz="1600" dirty="0">
                <a:solidFill>
                  <a:schemeClr val="tx1"/>
                </a:solidFill>
              </a:rPr>
              <a:t>CEPT – ECC </a:t>
            </a:r>
            <a:r>
              <a:rPr lang="en-US" altLang="en-US" sz="1600" b="0" dirty="0">
                <a:hlinkClick r:id="rId6"/>
              </a:rPr>
              <a:t>&lt;WGFM&gt;</a:t>
            </a:r>
            <a:r>
              <a:rPr lang="en-US" altLang="en-US" sz="1600" b="0" dirty="0"/>
              <a:t>  </a:t>
            </a:r>
            <a:r>
              <a:rPr lang="en-US" altLang="en-US" sz="1600" dirty="0">
                <a:solidFill>
                  <a:schemeClr val="tx1"/>
                </a:solidFill>
              </a:rPr>
              <a:t>next meeting #97, </a:t>
            </a:r>
            <a:r>
              <a:rPr lang="en-US" altLang="en-US" sz="1600" dirty="0">
                <a:solidFill>
                  <a:schemeClr val="tx1"/>
                </a:solidFill>
                <a:highlight>
                  <a:srgbClr val="C0C0C0"/>
                </a:highlight>
              </a:rPr>
              <a:t>19-23Oct20</a:t>
            </a:r>
            <a:r>
              <a:rPr lang="en-US" altLang="en-US" sz="1600" dirty="0">
                <a:solidFill>
                  <a:schemeClr val="tx1"/>
                </a:solidFill>
              </a:rPr>
              <a:t>,		 (#98, 8-12Feb21)</a:t>
            </a:r>
            <a:endParaRPr lang="en-US" sz="1600" dirty="0"/>
          </a:p>
          <a:p>
            <a:pPr lvl="1">
              <a:spcBef>
                <a:spcPts val="0"/>
              </a:spcBef>
              <a:buFont typeface="Arial" panose="020B0604020202020204" pitchFamily="34" charset="0"/>
              <a:buChar char="•"/>
            </a:pPr>
            <a:r>
              <a:rPr lang="en-US" sz="1200" dirty="0">
                <a:solidFill>
                  <a:schemeClr val="tx1"/>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#12, 05-08Oct20  </a:t>
            </a:r>
            <a:r>
              <a:rPr lang="en-US" sz="1600" dirty="0">
                <a:sym typeface="Wingdings" panose="05000000000000000000" pitchFamily="2" charset="2"/>
              </a:rPr>
              <a:t> this week 	(18-21Jan21  &amp;  12-15Apr21)</a:t>
            </a:r>
            <a:endParaRPr lang="en-US" sz="1400" dirty="0">
              <a:sym typeface="Wingdings" panose="05000000000000000000" pitchFamily="2" charset="2"/>
            </a:endParaRPr>
          </a:p>
          <a:p>
            <a:pPr lvl="1">
              <a:buFont typeface="Arial" panose="020B0604020202020204" pitchFamily="34" charset="0"/>
              <a:buChar char="•"/>
            </a:pPr>
            <a:r>
              <a:rPr lang="en-US" sz="1600" dirty="0">
                <a:effectLst/>
                <a:ea typeface="Calibri" panose="020F0502020204030204" pitchFamily="34" charset="0"/>
              </a:rPr>
              <a:t>After hours  of discussion on 6 GHz draft report no real conclusions or decisions so sending WG SE </a:t>
            </a:r>
            <a:r>
              <a:rPr lang="en-US" sz="1600" dirty="0">
                <a:ea typeface="Calibri" panose="020F0502020204030204" pitchFamily="34" charset="0"/>
              </a:rPr>
              <a:t>version</a:t>
            </a:r>
            <a:r>
              <a:rPr lang="en-US" sz="1600" dirty="0">
                <a:effectLst/>
                <a:ea typeface="Calibri" panose="020F0502020204030204" pitchFamily="34" charset="0"/>
              </a:rPr>
              <a:t> with [] </a:t>
            </a:r>
            <a:r>
              <a:rPr lang="en-US" sz="1600" dirty="0">
                <a:ea typeface="Calibri" panose="020F0502020204030204" pitchFamily="34" charset="0"/>
              </a:rPr>
              <a:t>on</a:t>
            </a:r>
            <a:r>
              <a:rPr lang="en-US" sz="1600" dirty="0">
                <a:effectLst/>
                <a:ea typeface="Calibri" panose="020F0502020204030204" pitchFamily="34" charset="0"/>
              </a:rPr>
              <a:t> VLP , back to WG FM.</a:t>
            </a:r>
          </a:p>
          <a:p>
            <a:pPr lvl="1">
              <a:buFont typeface="Arial" panose="020B0604020202020204" pitchFamily="34" charset="0"/>
              <a:buChar char="•"/>
            </a:pPr>
            <a:r>
              <a:rPr lang="en-US" sz="1600" dirty="0">
                <a:effectLst/>
                <a:ea typeface="Calibri" panose="020F0502020204030204" pitchFamily="34" charset="0"/>
              </a:rPr>
              <a:t>WG FM Oct 19-23 will make some changes and make some decisions, then to ECC and finally RSC in December.</a:t>
            </a:r>
          </a:p>
          <a:p>
            <a:pPr lvl="1">
              <a:buFont typeface="Arial" panose="020B0604020202020204" pitchFamily="34" charset="0"/>
              <a:buChar char="•"/>
            </a:pPr>
            <a:r>
              <a:rPr lang="en-US" sz="1600" dirty="0">
                <a:ea typeface="Calibri" panose="020F0502020204030204" pitchFamily="34" charset="0"/>
              </a:rPr>
              <a:t>Discussed contributions on three 5 GHz Work Items.  PO in 5.8GHz may not make it this round.  Also talked to WRC-19 AIs and Country determination is still being worked out.  </a:t>
            </a:r>
          </a:p>
          <a:p>
            <a:pPr lvl="1">
              <a:buFont typeface="Arial" panose="020B0604020202020204" pitchFamily="34" charset="0"/>
              <a:buChar char="•"/>
            </a:pPr>
            <a:r>
              <a:rPr lang="en-US" sz="1600" dirty="0">
                <a:solidFill>
                  <a:schemeClr val="tx1"/>
                </a:solidFill>
              </a:rPr>
              <a:t>01Oct: Check input document folder </a:t>
            </a:r>
            <a:r>
              <a:rPr lang="en-US" sz="1400" dirty="0">
                <a:solidFill>
                  <a:schemeClr val="tx1"/>
                </a:solidFill>
              </a:rPr>
              <a:t>for contributions.  </a:t>
            </a:r>
          </a:p>
          <a:p>
            <a:pPr lvl="2">
              <a:spcBef>
                <a:spcPts val="0"/>
              </a:spcBef>
              <a:buFont typeface="Arial" panose="020B0604020202020204" pitchFamily="34" charset="0"/>
              <a:buChar char="•"/>
            </a:pPr>
            <a:r>
              <a:rPr lang="en-US" sz="1400" dirty="0">
                <a:solidFill>
                  <a:schemeClr val="tx1"/>
                </a:solidFill>
              </a:rPr>
              <a:t>Could be some exciting discussions next week. </a:t>
            </a:r>
          </a:p>
          <a:p>
            <a:pPr lvl="2">
              <a:spcBef>
                <a:spcPts val="0"/>
              </a:spcBef>
              <a:buFont typeface="Arial" panose="020B0604020202020204" pitchFamily="34" charset="0"/>
              <a:buChar char="•"/>
            </a:pPr>
            <a:r>
              <a:rPr lang="en-US" sz="1400" dirty="0">
                <a:solidFill>
                  <a:schemeClr val="tx1"/>
                </a:solidFill>
              </a:rPr>
              <a:t>See other groups, all items seem to be inter-related with most all groups. </a:t>
            </a:r>
          </a:p>
          <a:p>
            <a:pPr lvl="2">
              <a:spcBef>
                <a:spcPts val="0"/>
              </a:spcBef>
              <a:buFont typeface="Arial" panose="020B0604020202020204" pitchFamily="34" charset="0"/>
              <a:buChar char="•"/>
            </a:pPr>
            <a:r>
              <a:rPr lang="en-US" sz="1400" dirty="0">
                <a:solidFill>
                  <a:schemeClr val="tx1"/>
                </a:solidFill>
              </a:rPr>
              <a:t>17sep: The Draft CEPT report 75 (Report B) and ECC Decision (20)01 (rules of lower 6 GHz band) are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400" dirty="0">
                <a:hlinkClick r:id="rId3">
                  <a:extLst>
                    <a:ext uri="{A12FA001-AC4F-418D-AE19-62706E023703}">
                      <ahyp:hlinkClr xmlns:ahyp="http://schemas.microsoft.com/office/drawing/2018/hyperlinkcolor" val="tx"/>
                    </a:ext>
                  </a:extLst>
                </a:hlinkClick>
              </a:rPr>
              <a:t>  </a:t>
            </a:r>
          </a:p>
          <a:p>
            <a:pPr marL="0">
              <a:spcBef>
                <a:spcPts val="0"/>
              </a:spcBef>
              <a:spcAft>
                <a:spcPts val="0"/>
              </a:spcAft>
              <a:buFont typeface="Arial" panose="020B0604020202020204" pitchFamily="34" charset="0"/>
              <a:buChar char="•"/>
            </a:pPr>
            <a:r>
              <a:rPr lang="en-US" sz="1400" dirty="0">
                <a:hlinkClick r:id="rId3">
                  <a:extLst>
                    <a:ext uri="{A12FA001-AC4F-418D-AE19-62706E023703}">
                      <ahyp:hlinkClr xmlns:ahyp="http://schemas.microsoft.com/office/drawing/2018/hyperlinkcolor" val="tx"/>
                    </a:ext>
                  </a:extLst>
                </a:hlinkClick>
              </a:rPr>
              <a:t> </a:t>
            </a:r>
          </a:p>
          <a:p>
            <a:pPr marL="0">
              <a:spcBef>
                <a:spcPts val="0"/>
              </a:spcBef>
              <a:spcAft>
                <a:spcPts val="0"/>
              </a:spcAft>
              <a:buFont typeface="Arial" panose="020B0604020202020204" pitchFamily="34" charset="0"/>
              <a:buChar char="•"/>
            </a:pPr>
            <a:r>
              <a:rPr lang="en-US" sz="1400" dirty="0">
                <a:hlinkClick r:id="rId3">
                  <a:extLst>
                    <a:ext uri="{A12FA001-AC4F-418D-AE19-62706E023703}">
                      <ahyp:hlinkClr xmlns:ahyp="http://schemas.microsoft.com/office/drawing/2018/hyperlinkcolor" val="tx"/>
                    </a:ext>
                  </a:extLst>
                </a:hlinkClick>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indent="-285750">
              <a:spcBef>
                <a:spcPts val="0"/>
              </a:spcBef>
              <a:buFont typeface="Arial" panose="020B0604020202020204" pitchFamily="34" charset="0"/>
              <a:buChar char="•"/>
            </a:pPr>
            <a:r>
              <a:rPr lang="en-US" sz="1600" b="0" dirty="0">
                <a:solidFill>
                  <a:schemeClr val="tx1"/>
                </a:solidFill>
              </a:rPr>
              <a:t>For </a:t>
            </a:r>
            <a:r>
              <a:rPr lang="en-US" sz="1600" b="0" dirty="0">
                <a:solidFill>
                  <a:schemeClr val="tx1"/>
                </a:solidFill>
                <a:hlinkClick r:id="rId3"/>
              </a:rPr>
              <a:t>WP 1A</a:t>
            </a:r>
            <a:r>
              <a:rPr lang="en-US" sz="1600" b="0" dirty="0">
                <a:solidFill>
                  <a:schemeClr val="tx1"/>
                </a:solidFill>
              </a:rPr>
              <a:t>, the next meeting: </a:t>
            </a:r>
            <a:r>
              <a:rPr lang="en-US" sz="1600" b="0" i="0" u="none" strike="noStrike" dirty="0">
                <a:solidFill>
                  <a:srgbClr val="3789BD"/>
                </a:solidFill>
                <a:effectLst/>
                <a:hlinkClick r:id="rId4"/>
              </a:rPr>
              <a:t>Tuesday 2020-11-24-Wednesday 2020-12-02</a:t>
            </a:r>
            <a:r>
              <a:rPr lang="en-US" sz="1600" b="0" i="0" u="none" strike="noStrike" dirty="0">
                <a:solidFill>
                  <a:srgbClr val="3789BD"/>
                </a:solidFill>
                <a:effectLst/>
              </a:rPr>
              <a:t>; </a:t>
            </a:r>
            <a:r>
              <a:rPr lang="en-US" sz="1600" i="1" u="sng" dirty="0">
                <a:solidFill>
                  <a:srgbClr val="444444"/>
                </a:solidFill>
                <a:effectLst/>
              </a:rPr>
              <a:t>Place: E-Meeting</a:t>
            </a:r>
          </a:p>
          <a:p>
            <a:pPr lvl="1">
              <a:spcBef>
                <a:spcPts val="0"/>
              </a:spcBef>
              <a:buFont typeface="Arial" panose="020B0604020202020204" pitchFamily="34" charset="0"/>
              <a:buChar char="•"/>
            </a:pPr>
            <a:r>
              <a:rPr lang="en-US" sz="1400" dirty="0">
                <a:solidFill>
                  <a:schemeClr val="tx1"/>
                </a:solidFill>
                <a:hlinkClick r:id="rId5"/>
              </a:rPr>
              <a:t>https://mentor.ieee.org/802.18/dcn/20/18-20-0052-03-0000-itu-r-sm-2352-ieee802-thz-input-to-wp1a.docx</a:t>
            </a:r>
            <a:r>
              <a:rPr lang="en-US" sz="1400" dirty="0">
                <a:solidFill>
                  <a:schemeClr val="tx1"/>
                </a:solidFill>
              </a:rPr>
              <a:t> </a:t>
            </a:r>
            <a:endParaRPr lang="en-US" sz="1400" b="0" dirty="0">
              <a:solidFill>
                <a:schemeClr val="tx1"/>
              </a:solidFill>
            </a:endParaRPr>
          </a:p>
          <a:p>
            <a:pPr lvl="1">
              <a:spcBef>
                <a:spcPts val="0"/>
              </a:spcBef>
              <a:buFont typeface="Arial" panose="020B0604020202020204" pitchFamily="34" charset="0"/>
              <a:buChar char="•"/>
            </a:pPr>
            <a:r>
              <a:rPr lang="en-GB" sz="1400" dirty="0">
                <a:effectLst/>
                <a:ea typeface="MS Mincho" panose="02020609040205080304" pitchFamily="49" charset="-128"/>
                <a:cs typeface="Times New Roman" panose="02020603050405020304" pitchFamily="18" charset="0"/>
              </a:rPr>
              <a:t>Deadline for contributions to WP 1A:  Tuesday, 17 November 2020 at 1600 hours UTC</a:t>
            </a:r>
          </a:p>
          <a:p>
            <a:pPr lvl="1">
              <a:spcBef>
                <a:spcPts val="0"/>
              </a:spcBef>
              <a:buFont typeface="Arial" panose="020B0604020202020204" pitchFamily="34" charset="0"/>
              <a:buChar char="•"/>
            </a:pPr>
            <a:r>
              <a:rPr lang="en-US" sz="1400" b="1" dirty="0">
                <a:solidFill>
                  <a:schemeClr val="tx1"/>
                </a:solidFill>
              </a:rPr>
              <a:t>.18 approved 24Sep20;		EC approved 06Oct20 		Upload by 10Nov20</a:t>
            </a:r>
          </a:p>
          <a:p>
            <a:pPr lvl="1">
              <a:spcBef>
                <a:spcPts val="0"/>
              </a:spcBef>
              <a:buFont typeface="Arial" panose="020B0604020202020204" pitchFamily="34" charset="0"/>
              <a:buChar char="•"/>
            </a:pPr>
            <a:r>
              <a:rPr lang="en-US" sz="1400" dirty="0">
                <a:solidFill>
                  <a:srgbClr val="00B0F0"/>
                </a:solidFill>
              </a:rPr>
              <a:t>Next:  Chair makes next rev w/o draft and header/footer and send to ITU-R liaison  </a:t>
            </a:r>
          </a:p>
          <a:p>
            <a:pPr lvl="0">
              <a:spcBef>
                <a:spcPts val="0"/>
              </a:spcBef>
              <a:buFont typeface="Arial" panose="020B0604020202020204" pitchFamily="34" charset="0"/>
              <a:buChar char="•"/>
            </a:pPr>
            <a:r>
              <a:rPr lang="en-US" sz="1600" b="0" dirty="0">
                <a:solidFill>
                  <a:schemeClr val="tx1"/>
                </a:solidFill>
              </a:rPr>
              <a:t>For </a:t>
            </a:r>
            <a:r>
              <a:rPr lang="en-US" sz="1600" b="0" dirty="0">
                <a:solidFill>
                  <a:schemeClr val="tx1"/>
                </a:solidFill>
                <a:hlinkClick r:id="rId6"/>
              </a:rPr>
              <a:t>WP 5A</a:t>
            </a:r>
            <a:r>
              <a:rPr lang="en-US" sz="1600" b="0" dirty="0">
                <a:solidFill>
                  <a:schemeClr val="tx1"/>
                </a:solidFill>
              </a:rPr>
              <a:t>, the next call:   </a:t>
            </a:r>
            <a:r>
              <a:rPr lang="en-US" sz="1600" b="0" i="0" u="none" strike="noStrike" dirty="0">
                <a:solidFill>
                  <a:srgbClr val="3789BD"/>
                </a:solidFill>
                <a:effectLst/>
                <a:hlinkClick r:id="rId7"/>
              </a:rPr>
              <a:t>Monday 2020-11-09 - Friday 2020-11-20</a:t>
            </a:r>
            <a:r>
              <a:rPr lang="en-US" sz="1600" b="0" i="0" u="none" strike="noStrike" dirty="0">
                <a:solidFill>
                  <a:srgbClr val="3789BD"/>
                </a:solidFill>
                <a:effectLst/>
              </a:rPr>
              <a:t>	</a:t>
            </a:r>
            <a:r>
              <a:rPr lang="en-US" sz="1600" b="0" i="0" dirty="0">
                <a:solidFill>
                  <a:srgbClr val="444444"/>
                </a:solidFill>
                <a:effectLst/>
              </a:rPr>
              <a:t>Place : </a:t>
            </a:r>
            <a:r>
              <a:rPr lang="en-US" sz="1600" b="1" i="0" dirty="0">
                <a:solidFill>
                  <a:srgbClr val="444444"/>
                </a:solidFill>
                <a:effectLst/>
              </a:rPr>
              <a:t>E-Meeting</a:t>
            </a:r>
            <a:endParaRPr lang="en-US" sz="1600" b="0" i="0" dirty="0">
              <a:solidFill>
                <a:srgbClr val="444444"/>
              </a:solidFill>
              <a:effectLst/>
            </a:endParaRPr>
          </a:p>
          <a:p>
            <a:pPr lvl="1">
              <a:spcBef>
                <a:spcPts val="0"/>
              </a:spcBef>
              <a:buFont typeface="Arial" panose="020B0604020202020204" pitchFamily="34" charset="0"/>
              <a:buChar char="•"/>
            </a:pPr>
            <a:r>
              <a:rPr lang="en-US" sz="1400" b="0" dirty="0">
                <a:hlinkClick r:id="rId8"/>
              </a:rPr>
              <a:t>https://mentor.ieee.org/802.18/dcn/20/18-20-0135-00-0000-itu-ahg-m-1450-5-updated-edits.docx</a:t>
            </a:r>
            <a:r>
              <a:rPr lang="en-US" sz="1400" b="0" dirty="0"/>
              <a:t> and</a:t>
            </a:r>
          </a:p>
          <a:p>
            <a:pPr lvl="1">
              <a:spcBef>
                <a:spcPts val="0"/>
              </a:spcBef>
              <a:buFont typeface="Arial" panose="020B0604020202020204" pitchFamily="34" charset="0"/>
              <a:buChar char="•"/>
            </a:pPr>
            <a:r>
              <a:rPr lang="en-US" sz="1400" b="0" dirty="0">
                <a:hlinkClick r:id="rId9"/>
              </a:rPr>
              <a:t>https://mentor.ieee.org/802.18/dcn/20/18-20-0136-00-0000-itu-ahg-m-1801-2-updated-edits.docx</a:t>
            </a:r>
            <a:endParaRPr lang="en-US" sz="1400" b="1" dirty="0">
              <a:solidFill>
                <a:schemeClr val="tx1"/>
              </a:solidFill>
            </a:endParaRPr>
          </a:p>
          <a:p>
            <a:pPr marL="685800" lvl="1">
              <a:spcBef>
                <a:spcPts val="0"/>
              </a:spcBef>
              <a:buFont typeface="Arial" panose="020B0604020202020204" pitchFamily="34" charset="0"/>
              <a:buChar char="•"/>
            </a:pPr>
            <a:r>
              <a:rPr lang="en-GB" sz="1400" dirty="0">
                <a:effectLst/>
                <a:ea typeface="MS Mincho" panose="02020609040205080304" pitchFamily="49" charset="-128"/>
                <a:cs typeface="Times New Roman" panose="02020603050405020304" pitchFamily="18" charset="0"/>
              </a:rPr>
              <a:t>Deadline for contributions to WP 5A:  Monday, 02 November 2020 at 1600 hours UTC</a:t>
            </a:r>
          </a:p>
          <a:p>
            <a:pPr marL="685800" lvl="1">
              <a:spcBef>
                <a:spcPts val="0"/>
              </a:spcBef>
              <a:buFont typeface="Arial" panose="020B0604020202020204" pitchFamily="34" charset="0"/>
              <a:buChar char="•"/>
            </a:pPr>
            <a:r>
              <a:rPr lang="en-US" sz="1400" dirty="0">
                <a:solidFill>
                  <a:schemeClr val="tx1"/>
                </a:solidFill>
              </a:rPr>
              <a:t>.</a:t>
            </a:r>
            <a:r>
              <a:rPr lang="en-US" sz="1400" b="1" dirty="0">
                <a:solidFill>
                  <a:schemeClr val="tx1"/>
                </a:solidFill>
              </a:rPr>
              <a:t>18 approved01Oct20;		EC approved 06Oct20 		Upload by 26Oct20 </a:t>
            </a:r>
          </a:p>
          <a:p>
            <a:pPr marL="685800" lvl="1">
              <a:spcBef>
                <a:spcPts val="0"/>
              </a:spcBef>
              <a:buFont typeface="Arial" panose="020B0604020202020204" pitchFamily="34" charset="0"/>
              <a:buChar char="•"/>
            </a:pPr>
            <a:r>
              <a:rPr lang="en-US" sz="1400" dirty="0">
                <a:solidFill>
                  <a:schemeClr val="tx1"/>
                </a:solidFill>
              </a:rPr>
              <a:t> </a:t>
            </a:r>
            <a:r>
              <a:rPr lang="en-US" sz="1400" dirty="0">
                <a:solidFill>
                  <a:srgbClr val="00B0F0"/>
                </a:solidFill>
              </a:rPr>
              <a:t>Next: Chair makes next rev w/o draft and header/footer and send to ITU-R liaison  </a:t>
            </a:r>
          </a:p>
          <a:p>
            <a:pPr marL="285750">
              <a:buFont typeface="Arial" panose="020B0604020202020204" pitchFamily="34" charset="0"/>
              <a:buChar char="•"/>
            </a:pPr>
            <a:r>
              <a:rPr lang="en-US" sz="1600" b="0" dirty="0">
                <a:solidFill>
                  <a:schemeClr val="tx1"/>
                </a:solidFill>
              </a:rPr>
              <a:t>For </a:t>
            </a:r>
            <a:r>
              <a:rPr lang="en-US" sz="1600" b="0" dirty="0">
                <a:solidFill>
                  <a:schemeClr val="tx1"/>
                </a:solidFill>
                <a:hlinkClick r:id="rId10"/>
              </a:rPr>
              <a:t>WP 5D</a:t>
            </a:r>
            <a:r>
              <a:rPr lang="en-US" sz="1600" b="0" dirty="0">
                <a:solidFill>
                  <a:schemeClr val="tx1"/>
                </a:solidFill>
              </a:rPr>
              <a:t> next call:  </a:t>
            </a:r>
            <a:r>
              <a:rPr lang="en-US" sz="1600" b="0" i="0" u="none" strike="noStrike" dirty="0">
                <a:solidFill>
                  <a:srgbClr val="3789BD"/>
                </a:solidFill>
                <a:effectLst/>
                <a:hlinkClick r:id="rId11"/>
              </a:rPr>
              <a:t>Monday 2020-10-05 - Friday 2020-10-16</a:t>
            </a:r>
            <a:endParaRPr lang="en-US" sz="1600" b="0" i="0" dirty="0">
              <a:solidFill>
                <a:srgbClr val="444444"/>
              </a:solidFill>
              <a:effectLst/>
            </a:endParaRPr>
          </a:p>
          <a:p>
            <a:pPr marL="685800" lvl="1">
              <a:spcBef>
                <a:spcPts val="0"/>
              </a:spcBef>
              <a:buFont typeface="Arial" panose="020B0604020202020204" pitchFamily="34" charset="0"/>
              <a:buChar char="•"/>
            </a:pPr>
            <a:r>
              <a:rPr lang="en-US" sz="1400" b="0" dirty="0">
                <a:solidFill>
                  <a:schemeClr val="tx1"/>
                </a:solidFill>
              </a:rPr>
              <a:t>6Ghz is part of this, WRC AI 1.2</a:t>
            </a:r>
          </a:p>
          <a:p>
            <a:pPr marL="685800" lvl="1">
              <a:spcBef>
                <a:spcPts val="0"/>
              </a:spcBef>
              <a:buFont typeface="Arial" panose="020B0604020202020204" pitchFamily="34" charset="0"/>
              <a:buChar char="•"/>
            </a:pPr>
            <a:r>
              <a:rPr lang="en-US" sz="1400" dirty="0">
                <a:solidFill>
                  <a:schemeClr val="tx1"/>
                </a:solidFill>
              </a:rPr>
              <a:t>Sharing studies due June 2021</a:t>
            </a:r>
            <a:endParaRPr lang="en-US" sz="1400" b="0" dirty="0">
              <a:solidFill>
                <a:schemeClr val="tx1"/>
              </a:solidFill>
            </a:endParaRPr>
          </a:p>
          <a:p>
            <a:pPr marL="685800" lvl="1">
              <a:spcBef>
                <a:spcPts val="0"/>
              </a:spcBef>
              <a:buFont typeface="Arial" panose="020B0604020202020204" pitchFamily="34" charset="0"/>
              <a:buChar char="•"/>
            </a:pPr>
            <a:r>
              <a:rPr lang="en-US" sz="1400" dirty="0">
                <a:solidFill>
                  <a:schemeClr val="tx1"/>
                </a:solidFill>
              </a:rPr>
              <a:t>More next week as the call continues</a:t>
            </a:r>
            <a:endParaRPr lang="en-US" sz="1400" b="0" dirty="0">
              <a:solidFill>
                <a:schemeClr val="tx1"/>
              </a:solidFill>
            </a:endParaRPr>
          </a:p>
          <a:p>
            <a:pPr lvl="3">
              <a:spcBef>
                <a:spcPts val="0"/>
              </a:spcBef>
              <a:buFont typeface="Arial" panose="020B0604020202020204" pitchFamily="34" charset="0"/>
              <a:buChar char="•"/>
            </a:pPr>
            <a:endParaRPr lang="en-US" sz="800" b="0" dirty="0">
              <a:solidFill>
                <a:schemeClr val="tx1"/>
              </a:solidFill>
            </a:endParaRPr>
          </a:p>
          <a:p>
            <a:pPr>
              <a:spcBef>
                <a:spcPts val="0"/>
              </a:spcBef>
              <a:buFont typeface="Arial" panose="020B0604020202020204" pitchFamily="34" charset="0"/>
              <a:buChar char="•"/>
            </a:pPr>
            <a:r>
              <a:rPr lang="en-US" sz="1600" u="sng" dirty="0">
                <a:solidFill>
                  <a:schemeClr val="tx1"/>
                </a:solidFill>
              </a:rPr>
              <a:t>APG </a:t>
            </a:r>
            <a:r>
              <a:rPr lang="en-US" sz="1600" b="0" dirty="0">
                <a:solidFill>
                  <a:schemeClr val="tx1"/>
                </a:solidFill>
              </a:rPr>
              <a:t>– meeting now;   any feedback on 6GHz and 7GHz,  7025-7125MHz changes? </a:t>
            </a:r>
          </a:p>
          <a:p>
            <a:pPr lvl="1">
              <a:spcBef>
                <a:spcPts val="0"/>
              </a:spcBef>
              <a:buFont typeface="Arial" panose="020B0604020202020204" pitchFamily="34" charset="0"/>
              <a:buChar char="•"/>
            </a:pPr>
            <a:r>
              <a:rPr lang="en-US" sz="1200" dirty="0">
                <a:solidFill>
                  <a:schemeClr val="tx1"/>
                </a:solidFill>
              </a:rPr>
              <a:t>Technical discussions not finalized so far just setting up for working the AIs, leadership, etc. </a:t>
            </a:r>
          </a:p>
          <a:p>
            <a:pPr lvl="1">
              <a:spcBef>
                <a:spcPts val="0"/>
              </a:spcBef>
              <a:buFont typeface="Arial" panose="020B0604020202020204" pitchFamily="34" charset="0"/>
              <a:buChar char="•"/>
            </a:pPr>
            <a:r>
              <a:rPr lang="en-US" sz="1200" dirty="0">
                <a:solidFill>
                  <a:schemeClr val="tx1"/>
                </a:solidFill>
              </a:rPr>
              <a:t>Contributions are welcomed and ne</a:t>
            </a:r>
            <a:r>
              <a:rPr lang="en-US" sz="1200" b="0" dirty="0">
                <a:solidFill>
                  <a:schemeClr val="tx1"/>
                </a:solidFill>
              </a:rPr>
              <a:t>xt meeting in Ap</a:t>
            </a:r>
            <a:r>
              <a:rPr lang="en-US" sz="1200" dirty="0">
                <a:solidFill>
                  <a:schemeClr val="tx1"/>
                </a:solidFill>
              </a:rPr>
              <a:t>ril 2021. </a:t>
            </a:r>
          </a:p>
          <a:p>
            <a:pPr>
              <a:spcBef>
                <a:spcPts val="0"/>
              </a:spcBef>
              <a:buFont typeface="Arial" panose="020B0604020202020204" pitchFamily="34" charset="0"/>
              <a:buChar char="•"/>
            </a:pPr>
            <a:r>
              <a:rPr lang="en-US" sz="1400" dirty="0">
                <a:solidFill>
                  <a:schemeClr val="tx1"/>
                </a:solidFill>
              </a:rPr>
              <a:t>Singapore, as other admins around the globe, </a:t>
            </a:r>
            <a:r>
              <a:rPr lang="en-US" sz="1400" b="0" dirty="0">
                <a:solidFill>
                  <a:schemeClr val="tx1"/>
                </a:solidFill>
              </a:rPr>
              <a:t>is trying to understand what other countries are doing, what they want or need, they are requesting info on what they don’t know and asking for studies as needed.   Also looking at ITU-R WP 5D to provide some guidance.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9026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12" action="ppaction://hlinksldjump"/>
              </a:rPr>
              <a:t>see back up slides later</a:t>
            </a:r>
            <a:r>
              <a:rPr lang="en-US" sz="1200" dirty="0">
                <a:solidFill>
                  <a:schemeClr val="tx1"/>
                </a:solidFill>
                <a:hlinkClick r:id="rId12"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6 GHz</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news on 1</a:t>
            </a:r>
            <a:r>
              <a:rPr lang="en-US" sz="1800" baseline="30000" dirty="0"/>
              <a:t>st</a:t>
            </a:r>
            <a:r>
              <a:rPr lang="en-US" sz="1800" dirty="0"/>
              <a:t> circuit court of appeals? </a:t>
            </a:r>
          </a:p>
          <a:p>
            <a:pPr lvl="1">
              <a:buFont typeface="Arial" panose="020B0604020202020204" pitchFamily="34" charset="0"/>
              <a:buChar char="•"/>
            </a:pPr>
            <a:r>
              <a:rPr lang="en-US" sz="1400" dirty="0"/>
              <a:t>As reported, they denied motions to the stay and denied motions to expedite, so now there is basically no more clock to get to done.  So now this extends to get it finished to months +.</a:t>
            </a:r>
          </a:p>
          <a:p>
            <a:pPr lvl="1">
              <a:buFont typeface="Arial" panose="020B0604020202020204" pitchFamily="34" charset="0"/>
              <a:buChar char="•"/>
            </a:pPr>
            <a:r>
              <a:rPr lang="en-US" sz="1400" dirty="0"/>
              <a:t>  </a:t>
            </a:r>
          </a:p>
          <a:p>
            <a:pPr>
              <a:buFont typeface="Arial" panose="020B0604020202020204" pitchFamily="34" charset="0"/>
              <a:buChar char="•"/>
            </a:pPr>
            <a:r>
              <a:rPr lang="en-US" sz="1800" dirty="0"/>
              <a:t>The One - Multi-stake holder group (MSG) to discuss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200" dirty="0"/>
              <a:t>From original organization meeting: </a:t>
            </a:r>
          </a:p>
          <a:p>
            <a:pPr lvl="2">
              <a:spcBef>
                <a:spcPts val="0"/>
              </a:spcBef>
              <a:buFont typeface="Arial" panose="020B0604020202020204" pitchFamily="34" charset="0"/>
              <a:buChar char="•"/>
            </a:pPr>
            <a:r>
              <a:rPr lang="en-US" sz="1200" dirty="0"/>
              <a:t>Work stream 1 - interference protection and resolution</a:t>
            </a:r>
          </a:p>
          <a:p>
            <a:pPr lvl="2">
              <a:spcBef>
                <a:spcPts val="0"/>
              </a:spcBef>
              <a:buFont typeface="Arial" panose="020B0604020202020204" pitchFamily="34" charset="0"/>
              <a:buChar char="•"/>
            </a:pPr>
            <a:r>
              <a:rPr lang="en-US" sz="1200" dirty="0"/>
              <a:t>Work stream 2 - correct incumbent data (ULS) </a:t>
            </a:r>
          </a:p>
          <a:p>
            <a:pPr lvl="2">
              <a:spcBef>
                <a:spcPts val="0"/>
              </a:spcBef>
              <a:buFont typeface="Arial" panose="020B0604020202020204" pitchFamily="34" charset="0"/>
              <a:buChar char="•"/>
            </a:pPr>
            <a:r>
              <a:rPr lang="en-US" sz="1200" dirty="0"/>
              <a:t>Work stream 3 - AFC and how it provides protection, etc.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MSG meeting – 09Oct20		</a:t>
            </a:r>
            <a:r>
              <a:rPr lang="en-US" sz="1800" dirty="0">
                <a:sym typeface="Wingdings" panose="05000000000000000000" pitchFamily="2" charset="2"/>
              </a:rPr>
              <a:t> tomorrow</a:t>
            </a:r>
            <a:endParaRPr lang="en-US" sz="1800" dirty="0"/>
          </a:p>
          <a:p>
            <a:pPr lvl="1">
              <a:spcBef>
                <a:spcPts val="0"/>
              </a:spcBef>
              <a:buFont typeface="Arial" panose="020B0604020202020204" pitchFamily="34" charset="0"/>
              <a:buChar char="•"/>
            </a:pPr>
            <a:r>
              <a:rPr lang="en-US" sz="1400" dirty="0"/>
              <a:t>More next week.  </a:t>
            </a:r>
          </a:p>
          <a:p>
            <a:pPr lvl="1">
              <a:spcBef>
                <a:spcPts val="0"/>
              </a:spcBef>
              <a:buFont typeface="Arial" panose="020B0604020202020204" pitchFamily="34" charset="0"/>
              <a:buChar char="•"/>
            </a:pPr>
            <a:r>
              <a:rPr lang="en-US" sz="1400" b="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600" b="0" dirty="0"/>
              <a:t>01Oct20: Nominations for leaderships are coming in.  However, multiple chairs have been nominated for the overall MSG and work streams. No real rules, so how this will work out to make progress?  </a:t>
            </a:r>
          </a:p>
          <a:p>
            <a:pPr lvl="1">
              <a:spcBef>
                <a:spcPts val="0"/>
              </a:spcBef>
              <a:buFont typeface="Arial" panose="020B0604020202020204" pitchFamily="34" charset="0"/>
              <a:buChar char="•"/>
            </a:pPr>
            <a:r>
              <a:rPr lang="en-US" sz="1600" b="0" dirty="0"/>
              <a:t> 2</a:t>
            </a:r>
            <a:r>
              <a:rPr lang="en-US" sz="1600" b="0" baseline="30000" dirty="0"/>
              <a:t>nd</a:t>
            </a:r>
            <a:r>
              <a:rPr lang="en-US" sz="1600" b="0" dirty="0"/>
              <a:t> topic for the 9</a:t>
            </a:r>
            <a:r>
              <a:rPr lang="en-US" sz="1600" b="0" baseline="30000" dirty="0"/>
              <a:t>th</a:t>
            </a:r>
            <a:r>
              <a:rPr lang="en-US" sz="1600" b="0" dirty="0"/>
              <a:t> is the 4</a:t>
            </a:r>
            <a:r>
              <a:rPr lang="en-US" sz="1600" b="0" baseline="30000" dirty="0"/>
              <a:t>th</a:t>
            </a:r>
            <a:r>
              <a:rPr lang="en-US" sz="1600" b="0" dirty="0"/>
              <a:t> work stream and does it get confirmed. </a:t>
            </a:r>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08oct20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313" y="998391"/>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191919"/>
                </a:solidFill>
              </a:rPr>
              <a:t>FCC Public Notice on 911/</a:t>
            </a:r>
            <a:r>
              <a:rPr lang="en-US" sz="1800" dirty="0" err="1">
                <a:solidFill>
                  <a:srgbClr val="191919"/>
                </a:solidFill>
              </a:rPr>
              <a:t>WiFi</a:t>
            </a:r>
            <a:r>
              <a:rPr lang="en-US" sz="1800" dirty="0">
                <a:solidFill>
                  <a:srgbClr val="191919"/>
                </a:solidFill>
              </a:rPr>
              <a:t>.</a:t>
            </a:r>
          </a:p>
          <a:p>
            <a:pPr marL="685800" lvl="1">
              <a:spcBef>
                <a:spcPts val="0"/>
              </a:spcBef>
              <a:spcAft>
                <a:spcPts val="0"/>
              </a:spcAft>
              <a:buFont typeface="Arial" panose="020B0604020202020204" pitchFamily="34" charset="0"/>
              <a:buChar char="•"/>
            </a:pPr>
            <a:r>
              <a:rPr lang="en-US" sz="1400" dirty="0">
                <a:solidFill>
                  <a:srgbClr val="191919"/>
                </a:solidFill>
              </a:rPr>
              <a:t>.</a:t>
            </a:r>
            <a:r>
              <a:rPr lang="en-US" sz="1800" b="0" dirty="0">
                <a:solidFill>
                  <a:srgbClr val="333333"/>
                </a:solidFill>
                <a:effectLst/>
                <a:hlinkClick r:id="rId3"/>
              </a:rPr>
              <a:t>https://www.fcc.gov/document/pshsb-seeks-comment-pursuant-ray-baums-act</a:t>
            </a:r>
            <a:r>
              <a:rPr lang="en-US" sz="1800" b="0" dirty="0">
                <a:solidFill>
                  <a:srgbClr val="1D2B3E"/>
                </a:solidFill>
              </a:rPr>
              <a:t> </a:t>
            </a: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DA 20-1003</a:t>
            </a:r>
            <a:r>
              <a:rPr lang="en-US" sz="1600" b="0" dirty="0">
                <a:ea typeface="Calibri" panose="020F0502020204030204" pitchFamily="34" charset="0"/>
                <a:cs typeface="Calibri" panose="020F0502020204030204" pitchFamily="34" charset="0"/>
              </a:rPr>
              <a:t>; </a:t>
            </a:r>
            <a:r>
              <a:rPr lang="en-US" sz="1600" b="0" cap="all" dirty="0">
                <a:effectLst/>
                <a:ea typeface="Calibri" panose="020F0502020204030204" pitchFamily="34" charset="0"/>
                <a:cs typeface="Times New Roman" panose="02020603050405020304" pitchFamily="18" charset="0"/>
              </a:rPr>
              <a:t>PUBLIC Safety and Homeland security Bureau SEEKs COMMENT ON EMERGENCY ACCESS TO WI-FI ACCESS POINTS AND Spectrum for UNLICENSED Devices pursuant to Section 301 of ray </a:t>
            </a:r>
            <a:r>
              <a:rPr lang="en-US" sz="1600" b="0" cap="all" dirty="0" err="1">
                <a:effectLst/>
                <a:ea typeface="Calibri" panose="020F0502020204030204" pitchFamily="34" charset="0"/>
                <a:cs typeface="Times New Roman" panose="02020603050405020304" pitchFamily="18" charset="0"/>
              </a:rPr>
              <a:t>Baum’S</a:t>
            </a:r>
            <a:r>
              <a:rPr lang="en-US" sz="1600" b="0" cap="all" dirty="0">
                <a:effectLst/>
                <a:ea typeface="Calibri" panose="020F0502020204030204" pitchFamily="34" charset="0"/>
                <a:cs typeface="Times New Roman" panose="02020603050405020304" pitchFamily="18" charset="0"/>
              </a:rPr>
              <a:t> act of 2018; </a:t>
            </a:r>
            <a:r>
              <a:rPr lang="en-US" sz="1600" b="0" dirty="0">
                <a:effectLst/>
                <a:ea typeface="Calibri" panose="020F0502020204030204" pitchFamily="34" charset="0"/>
                <a:cs typeface="Times New Roman" panose="02020603050405020304" pitchFamily="18" charset="0"/>
              </a:rPr>
              <a:t>PS Docket No. 20-285: </a:t>
            </a:r>
          </a:p>
          <a:p>
            <a:pPr marL="857250" marR="457200" lvl="1">
              <a:spcBef>
                <a:spcPts val="0"/>
              </a:spcBef>
              <a:spcAft>
                <a:spcPts val="600"/>
              </a:spcAft>
              <a:buFont typeface="Arial" panose="020B0604020202020204" pitchFamily="34" charset="0"/>
              <a:buChar char="•"/>
            </a:pPr>
            <a:r>
              <a:rPr lang="en-US" sz="1600" b="0" dirty="0">
                <a:solidFill>
                  <a:srgbClr val="333333"/>
                </a:solidFill>
                <a:hlinkClick r:id="rId4"/>
              </a:rPr>
              <a:t>https://mentor.ieee.org/802.18/dcn/20/18-20-0128-00-0000-fcc-pn-emergency-access-to-wi-fi-aps-and-911-services.docx</a:t>
            </a:r>
            <a:r>
              <a:rPr lang="en-US" sz="1600" b="0" dirty="0">
                <a:solidFill>
                  <a:srgbClr val="333333"/>
                </a:solidFill>
              </a:rPr>
              <a:t> </a:t>
            </a:r>
          </a:p>
          <a:p>
            <a:pPr marL="857250" marR="457200" lvl="1">
              <a:spcBef>
                <a:spcPts val="0"/>
              </a:spcBef>
              <a:spcAft>
                <a:spcPts val="600"/>
              </a:spcAft>
            </a:pPr>
            <a:r>
              <a:rPr lang="en-US" sz="1600" b="1" dirty="0">
                <a:effectLst/>
                <a:ea typeface="Calibri" panose="020F0502020204030204" pitchFamily="34" charset="0"/>
                <a:cs typeface="Times New Roman" panose="02020603050405020304" pitchFamily="18" charset="0"/>
              </a:rPr>
              <a:t>(2) the provision by non-telecommunications service provider-owned Wi-Fi access points of public access to 9-1-1 services during times of emergency when mobile service is unavailable; and</a:t>
            </a:r>
            <a:endParaRPr lang="en-US" sz="1600" b="1" dirty="0">
              <a:effectLst/>
              <a:ea typeface="Calibri" panose="020F0502020204030204" pitchFamily="34" charset="0"/>
              <a:cs typeface="Calibri" panose="020F0502020204030204" pitchFamily="34" charset="0"/>
            </a:endParaRPr>
          </a:p>
          <a:p>
            <a:pPr marL="857250" marR="457200" lvl="1">
              <a:spcBef>
                <a:spcPts val="0"/>
              </a:spcBef>
              <a:spcAft>
                <a:spcPts val="60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Proceeding: </a:t>
            </a:r>
            <a:r>
              <a:rPr lang="en-US" sz="1600" b="0" dirty="0">
                <a:ea typeface="Calibri" panose="020F0502020204030204" pitchFamily="34" charset="0"/>
                <a:cs typeface="Times New Roman" panose="02020603050405020304" pitchFamily="18" charset="0"/>
                <a:hlinkClick r:id="rId5"/>
              </a:rPr>
              <a:t>https://www.fcc.gov/ecfs/search/filings?proceedings_name=20-285&amp;sort=date_disseminated,DESC</a:t>
            </a:r>
            <a:r>
              <a:rPr lang="en-US" sz="1600" dirty="0">
                <a:ea typeface="Calibri" panose="020F0502020204030204" pitchFamily="34" charset="0"/>
                <a:cs typeface="Times New Roman" panose="02020603050405020304" pitchFamily="18" charset="0"/>
              </a:rPr>
              <a:t> </a:t>
            </a:r>
            <a:endParaRPr lang="en-US" sz="1600" b="0" dirty="0">
              <a:ea typeface="Calibri" panose="020F0502020204030204" pitchFamily="34" charset="0"/>
              <a:cs typeface="Times New Roman" panose="02020603050405020304" pitchFamily="18" charset="0"/>
            </a:endParaRPr>
          </a:p>
          <a:p>
            <a:pPr marL="457200" marR="457200">
              <a:spcBef>
                <a:spcPts val="0"/>
              </a:spcBef>
              <a:spcAft>
                <a:spcPts val="60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Wi-Fi industry may ask for a safe har</a:t>
            </a:r>
            <a:r>
              <a:rPr lang="en-US" sz="1600" dirty="0">
                <a:ea typeface="Calibri" panose="020F0502020204030204" pitchFamily="34" charset="0"/>
                <a:cs typeface="Times New Roman" panose="02020603050405020304" pitchFamily="18" charset="0"/>
              </a:rPr>
              <a:t>bor on non-telecommunications access points.  (individuals, schools, hospitals, libraries, …..</a:t>
            </a:r>
          </a:p>
          <a:p>
            <a:pPr marL="457200" marR="457200">
              <a:spcBef>
                <a:spcPts val="0"/>
              </a:spcBef>
              <a:spcAft>
                <a:spcPts val="600"/>
              </a:spcAft>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6 comments filed.   </a:t>
            </a:r>
          </a:p>
          <a:p>
            <a:pPr marL="457200" marR="457200">
              <a:spcBef>
                <a:spcPts val="0"/>
              </a:spcBef>
              <a:spcAft>
                <a:spcPts val="60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Need to be pro-active  to get a safe-harbor. </a:t>
            </a:r>
          </a:p>
          <a:p>
            <a:pPr marL="457200" marR="457200">
              <a:spcBef>
                <a:spcPts val="0"/>
              </a:spcBef>
              <a:spcAft>
                <a:spcPts val="600"/>
              </a:spcAft>
              <a:buFont typeface="Arial" panose="020B0604020202020204" pitchFamily="34" charset="0"/>
              <a:buChar char="•"/>
            </a:pPr>
            <a:endParaRPr lang="en-US" sz="1600" dirty="0">
              <a:ea typeface="Calibri" panose="020F0502020204030204" pitchFamily="34" charset="0"/>
              <a:cs typeface="Times New Roman" panose="02020603050405020304" pitchFamily="18" charset="0"/>
            </a:endParaRPr>
          </a:p>
          <a:p>
            <a:pPr marL="457200" marR="457200">
              <a:spcBef>
                <a:spcPts val="0"/>
              </a:spcBef>
              <a:spcAft>
                <a:spcPts val="600"/>
              </a:spcAft>
              <a:buFont typeface="Arial" panose="020B0604020202020204" pitchFamily="34" charset="0"/>
              <a:buChar char="•"/>
            </a:pP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08oct20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4751" y="1096022"/>
            <a:ext cx="8153400" cy="4861218"/>
          </a:xfrm>
        </p:spPr>
        <p:txBody>
          <a:bodyPr/>
          <a:lstStyle/>
          <a:p>
            <a:pPr marL="285750" indent="-285750">
              <a:spcBef>
                <a:spcPts val="0"/>
              </a:spcBef>
              <a:spcAft>
                <a:spcPts val="0"/>
              </a:spcAft>
              <a:buFont typeface="Arial" panose="020B0604020202020204" pitchFamily="34" charset="0"/>
              <a:buChar char="•"/>
            </a:pPr>
            <a:r>
              <a:rPr lang="en-US" sz="1800" dirty="0">
                <a:solidFill>
                  <a:schemeClr val="tx1"/>
                </a:solidFill>
                <a:effectLst/>
                <a:ea typeface="Calibri" panose="020F0502020204030204" pitchFamily="34" charset="0"/>
              </a:rPr>
              <a:t>Nothing else for today. </a:t>
            </a:r>
          </a:p>
          <a:p>
            <a:pPr marL="285750" marR="0" indent="-285750">
              <a:spcBef>
                <a:spcPts val="0"/>
              </a:spcBef>
              <a:spcAft>
                <a:spcPts val="0"/>
              </a:spcAft>
              <a:buFont typeface="Arial" panose="020B0604020202020204" pitchFamily="34" charset="0"/>
              <a:buChar char="•"/>
            </a:pPr>
            <a:r>
              <a:rPr lang="en-US" sz="1800" b="0" dirty="0">
                <a:solidFill>
                  <a:srgbClr val="191919"/>
                </a:solidFill>
              </a:rPr>
              <a:t> </a:t>
            </a:r>
          </a:p>
          <a:p>
            <a:pPr marL="285750" marR="0" indent="-285750">
              <a:spcBef>
                <a:spcPts val="0"/>
              </a:spcBef>
              <a:spcAft>
                <a:spcPts val="0"/>
              </a:spcAft>
              <a:buFont typeface="Arial" panose="020B0604020202020204" pitchFamily="34" charset="0"/>
              <a:buChar char="•"/>
            </a:pPr>
            <a:r>
              <a:rPr lang="en-US" sz="1800" b="0" dirty="0">
                <a:solidFill>
                  <a:srgbClr val="191919"/>
                </a:solidFill>
              </a:rPr>
              <a:t> </a:t>
            </a:r>
          </a:p>
          <a:p>
            <a:pPr marL="285750" marR="0" indent="-285750">
              <a:spcBef>
                <a:spcPts val="0"/>
              </a:spcBef>
              <a:spcAft>
                <a:spcPts val="0"/>
              </a:spcAft>
              <a:buFont typeface="Arial" panose="020B0604020202020204" pitchFamily="34" charset="0"/>
              <a:buChar char="•"/>
            </a:pPr>
            <a:r>
              <a:rPr lang="en-US" sz="1800" b="0" dirty="0">
                <a:solidFill>
                  <a:srgbClr val="191919"/>
                </a:solidFill>
              </a:rPr>
              <a:t> </a:t>
            </a:r>
            <a:endParaRPr lang="en-US" sz="1600" b="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08oct20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95999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r>
              <a:rPr lang="en-US" sz="1800" b="0" dirty="0">
                <a:solidFill>
                  <a:srgbClr val="00B0F0"/>
                </a:solidFill>
              </a:rPr>
              <a:t>Chair – finalize 3 ITU-R contributions and be sure ITU-R liaison has them.  </a:t>
            </a:r>
          </a:p>
          <a:p>
            <a:pPr marL="285750" indent="-285750">
              <a:buFont typeface="Wingdings" panose="05000000000000000000" pitchFamily="2" charset="2"/>
              <a:buChar char="q"/>
            </a:pPr>
            <a:r>
              <a:rPr lang="en-US" sz="1800" b="0" dirty="0">
                <a:solidFill>
                  <a:schemeClr val="tx1"/>
                </a:solidFill>
              </a:rPr>
              <a:t>  </a:t>
            </a: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08oct20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08oct20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_14__ and voters on-line: _11__</a:t>
            </a:r>
          </a:p>
          <a:p>
            <a:pPr marL="285750" indent="-285750">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 15Oct20–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15:42</a:t>
            </a:r>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802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08oct20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1170"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1171"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08oct20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08oct20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08oct20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08oct20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08oct20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08oct20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27</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08oct20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08oct20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08oct20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08oct20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6 GHz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3 ITU-R final docs to ITU-R Liaison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ITU-R contributions status</a:t>
            </a:r>
          </a:p>
          <a:p>
            <a:pPr lvl="1">
              <a:spcBef>
                <a:spcPts val="0"/>
              </a:spcBef>
              <a:buFont typeface="Arial" panose="020B0604020202020204" pitchFamily="34" charset="0"/>
              <a:buChar char="•"/>
            </a:pPr>
            <a:r>
              <a:rPr lang="en-US" altLang="en-US" sz="12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911/Wi-Fi, filings</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01 October 2020 in document </a:t>
            </a:r>
            <a:r>
              <a:rPr lang="en-GB" sz="1800" b="0" dirty="0">
                <a:solidFill>
                  <a:schemeClr val="bg1">
                    <a:lumMod val="75000"/>
                  </a:schemeClr>
                </a:solidFill>
                <a:effectLst/>
                <a:ea typeface="SimSun" panose="02010600030101010101" pitchFamily="2" charset="-122"/>
                <a:hlinkClick r:id="rId3"/>
              </a:rPr>
              <a:t>https://mentor.ieee.org/802.18/dcn/20/18-20-0134-00-0000-minutes-01oct20-rrtag-teleconference.docx</a:t>
            </a:r>
            <a:r>
              <a:rPr lang="en-GB" sz="1800" b="0" dirty="0">
                <a:solidFill>
                  <a:schemeClr val="bg1">
                    <a:lumMod val="75000"/>
                  </a:schemeClr>
                </a:solidFill>
                <a:effectLst/>
                <a:ea typeface="SimSun" panose="02010600030101010101" pitchFamily="2" charset="-122"/>
              </a:rPr>
              <a:t>  </a:t>
            </a:r>
            <a:r>
              <a:rPr lang="en-US" sz="1800" b="0" i="0" dirty="0">
                <a:solidFill>
                  <a:srgbClr val="000000"/>
                </a:solidFill>
                <a:effectLst/>
              </a:rPr>
              <a:t>05-Oct-2020 14:53:06 ET</a:t>
            </a:r>
            <a:r>
              <a:rPr lang="en-US" sz="1800" b="0" dirty="0">
                <a:effectLst/>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08oct20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2400" dirty="0">
                <a:solidFill>
                  <a:srgbClr val="00B050"/>
                </a:solidFill>
              </a:rPr>
              <a:t>update</a:t>
            </a:r>
            <a:r>
              <a:rPr lang="en-US" altLang="en-US" sz="2400" dirty="0"/>
              <a:t> </a:t>
            </a:r>
            <a:endParaRPr lang="en-US" altLang="en-US" sz="2400" i="1" u="sng" dirty="0">
              <a:solidFill>
                <a:srgbClr val="00B050"/>
              </a:solidFill>
            </a:endParaRPr>
          </a:p>
        </p:txBody>
      </p:sp>
      <p:sp>
        <p:nvSpPr>
          <p:cNvPr id="16387" name="Content Placeholder 2"/>
          <p:cNvSpPr>
            <a:spLocks noGrp="1"/>
          </p:cNvSpPr>
          <p:nvPr>
            <p:ph idx="1"/>
          </p:nvPr>
        </p:nvSpPr>
        <p:spPr>
          <a:xfrm>
            <a:off x="685799" y="808038"/>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November 2020 </a:t>
            </a:r>
            <a:r>
              <a:rPr lang="en-US" altLang="en-US" sz="1800" b="0" dirty="0">
                <a:solidFill>
                  <a:schemeClr val="tx1"/>
                </a:solidFill>
              </a:rPr>
              <a:t>Plenary (Bangkok), the LMSC 07Jul20 call approved to cancel the venue.  Then has approved electronic from </a:t>
            </a:r>
            <a:r>
              <a:rPr lang="en-US" altLang="en-US" sz="1600" dirty="0">
                <a:solidFill>
                  <a:schemeClr val="tx1"/>
                </a:solidFill>
              </a:rPr>
              <a:t>30Oct20 to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a:t>
            </a:r>
            <a:r>
              <a:rPr lang="en-US" altLang="en-US" sz="1600" b="0" dirty="0">
                <a:solidFill>
                  <a:schemeClr val="tx1"/>
                </a:solidFill>
                <a:highlight>
                  <a:srgbClr val="D5F4FF"/>
                </a:highlight>
              </a:rPr>
              <a:t>2 Thursday meetings</a:t>
            </a:r>
            <a:r>
              <a:rPr lang="en-US" altLang="en-US" sz="1600" b="0" dirty="0">
                <a:solidFill>
                  <a:schemeClr val="tx1"/>
                </a:solidFill>
              </a:rPr>
              <a:t>, like the July Plenary.</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For .18 we will meet 1hr the 1</a:t>
            </a:r>
            <a:r>
              <a:rPr lang="en-US" altLang="en-US" sz="1600" b="1" u="sng" baseline="30000" dirty="0">
                <a:solidFill>
                  <a:schemeClr val="tx1"/>
                </a:solidFill>
                <a:highlight>
                  <a:srgbClr val="D5F4FF"/>
                </a:highlight>
              </a:rPr>
              <a:t>st</a:t>
            </a:r>
            <a:r>
              <a:rPr lang="en-US" altLang="en-US" sz="1600" b="1" u="sng" dirty="0">
                <a:solidFill>
                  <a:schemeClr val="tx1"/>
                </a:solidFill>
                <a:highlight>
                  <a:srgbClr val="D5F4FF"/>
                </a:highlight>
              </a:rPr>
              <a:t> week(1500-1600et), 05Nov20.</a:t>
            </a:r>
          </a:p>
          <a:p>
            <a:pPr lvl="1">
              <a:spcBef>
                <a:spcPts val="400"/>
              </a:spcBef>
              <a:buFont typeface="Wingdings" panose="05000000000000000000" pitchFamily="2" charset="2"/>
              <a:buChar char="Ø"/>
            </a:pPr>
            <a:r>
              <a:rPr lang="en-US" altLang="en-US" sz="1600" b="1" u="sng" dirty="0">
                <a:solidFill>
                  <a:schemeClr val="tx1"/>
                </a:solidFill>
                <a:highlight>
                  <a:srgbClr val="D5F4FF"/>
                </a:highlight>
              </a:rPr>
              <a:t>And 2hr the 2</a:t>
            </a:r>
            <a:r>
              <a:rPr lang="en-US" altLang="en-US" sz="1600" b="1" u="sng" baseline="30000" dirty="0">
                <a:solidFill>
                  <a:schemeClr val="tx1"/>
                </a:solidFill>
                <a:highlight>
                  <a:srgbClr val="D5F4FF"/>
                </a:highlight>
              </a:rPr>
              <a:t>nd</a:t>
            </a:r>
            <a:r>
              <a:rPr lang="en-US" altLang="en-US" sz="1600" b="1" u="sng" dirty="0">
                <a:solidFill>
                  <a:schemeClr val="tx1"/>
                </a:solidFill>
                <a:highlight>
                  <a:srgbClr val="D5F4FF"/>
                </a:highlight>
              </a:rPr>
              <a:t> week(1500-1700et), 12Nov20</a:t>
            </a:r>
          </a:p>
          <a:p>
            <a:pPr lvl="1">
              <a:spcBef>
                <a:spcPts val="400"/>
              </a:spcBef>
              <a:buFont typeface="Wingdings" panose="05000000000000000000" pitchFamily="2" charset="2"/>
              <a:buChar char="v"/>
            </a:pPr>
            <a:r>
              <a:rPr lang="en-US" altLang="en-US" sz="1600" b="1" u="sng" dirty="0">
                <a:solidFill>
                  <a:srgbClr val="00B050"/>
                </a:solidFill>
              </a:rPr>
              <a:t>The 1hr / 2hr days have been flipped from earlier discussions</a:t>
            </a:r>
            <a:r>
              <a:rPr lang="en-US" altLang="en-US" sz="1600" b="1" u="sng" dirty="0">
                <a:solidFill>
                  <a:schemeClr val="tx1"/>
                </a:solidFill>
              </a:rPr>
              <a:t>.  </a:t>
            </a:r>
            <a:endParaRPr lang="en-US" altLang="en-US" sz="1400" dirty="0">
              <a:solidFill>
                <a:schemeClr val="tx1"/>
              </a:solidFill>
            </a:endParaRP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January</a:t>
            </a:r>
            <a:r>
              <a:rPr lang="en-US" altLang="en-US" sz="1800" b="0" dirty="0">
                <a:solidFill>
                  <a:schemeClr val="tx1"/>
                </a:solidFill>
              </a:rPr>
              <a:t> </a:t>
            </a:r>
            <a:r>
              <a:rPr lang="en-US" altLang="en-US" sz="1800" dirty="0">
                <a:solidFill>
                  <a:schemeClr val="tx1"/>
                </a:solidFill>
              </a:rPr>
              <a:t>2021 </a:t>
            </a:r>
            <a:r>
              <a:rPr lang="en-US" altLang="en-US" sz="1800" b="0" dirty="0">
                <a:solidFill>
                  <a:schemeClr val="tx1"/>
                </a:solidFill>
              </a:rPr>
              <a:t>Wireless Interim (Irvine) the Wireless Chairs met 30Sep20 and have cancelled the face to face meeting in Irvine, CA.   This leaves open for the WGs to decide on their own if they do an electronic Interim or not. </a:t>
            </a:r>
          </a:p>
          <a:p>
            <a:pPr>
              <a:buFont typeface="Arial" panose="020B0604020202020204" pitchFamily="34" charset="0"/>
              <a:buChar char="•"/>
            </a:pPr>
            <a:r>
              <a:rPr lang="en-US" altLang="en-US" sz="1800" b="0" dirty="0">
                <a:solidFill>
                  <a:srgbClr val="00B050"/>
                </a:solidFill>
              </a:rPr>
              <a:t>For </a:t>
            </a:r>
            <a:r>
              <a:rPr lang="en-US" altLang="en-US" sz="1800" dirty="0">
                <a:solidFill>
                  <a:srgbClr val="00B050"/>
                </a:solidFill>
              </a:rPr>
              <a:t>March 2021 </a:t>
            </a:r>
            <a:r>
              <a:rPr lang="en-US" altLang="en-US" sz="1800" b="0" dirty="0">
                <a:solidFill>
                  <a:schemeClr val="tx1"/>
                </a:solidFill>
              </a:rPr>
              <a:t>there was a presentation from F2F on the EC 06Oct20 EC call of what all the Hyatt Denver is doing (w/450 guess on attendees) and from an SME on the international hotel industry. At this time the EC will take it up again in their Dec 2020 call, though could wait till Jan21 call, which seemed to be the lean. </a:t>
            </a: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straw poll was to continue with the contract with clear cancellation policies.  With that, the IEEE has new language on cancellation policies, considering the pandemic, so it is much clearer. </a:t>
            </a: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08oct20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54186</TotalTime>
  <Words>6473</Words>
  <Application>Microsoft Office PowerPoint</Application>
  <PresentationFormat>On-screen Show (4:3)</PresentationFormat>
  <Paragraphs>665</Paragraphs>
  <Slides>28</Slides>
  <Notes>14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9" baseType="lpstr">
      <vt:lpstr>Arial</vt:lpstr>
      <vt:lpstr>Calibri</vt:lpstr>
      <vt:lpstr>Consolas</vt:lpstr>
      <vt:lpstr>Helvetica</vt:lpstr>
      <vt:lpstr>Monotype Sorts</vt:lpstr>
      <vt:lpstr>Roboto</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update </vt:lpstr>
      <vt:lpstr>EU items to share -1</vt:lpstr>
      <vt:lpstr>EU items to share -2</vt:lpstr>
      <vt:lpstr>Other regions (outside EU and USA), items to share</vt:lpstr>
      <vt:lpstr>ITU-R items to share  -</vt:lpstr>
      <vt:lpstr>FCC 6 GHz</vt:lpstr>
      <vt:lpstr>General Discussion Items</vt:lpstr>
      <vt:lpstr>General Discussion Items</vt:lpstr>
      <vt:lpstr>Actions Required</vt:lpstr>
      <vt:lpstr>Any Other Business</vt:lpstr>
      <vt:lpstr>Adjourn</vt:lpstr>
      <vt:lpstr>PowerPoint Presentation</vt:lpstr>
      <vt:lpstr>PowerPoint Presentation</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3338</cp:revision>
  <cp:lastPrinted>1601-01-01T00:00:00Z</cp:lastPrinted>
  <dcterms:created xsi:type="dcterms:W3CDTF">2016-03-03T14:54:45Z</dcterms:created>
  <dcterms:modified xsi:type="dcterms:W3CDTF">2020-10-09T13:54:54Z</dcterms:modified>
</cp:coreProperties>
</file>