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685" r:id="rId16"/>
    <p:sldId id="736" r:id="rId17"/>
    <p:sldId id="650" r:id="rId18"/>
    <p:sldId id="498" r:id="rId19"/>
    <p:sldId id="402" r:id="rId20"/>
    <p:sldId id="403" r:id="rId21"/>
    <p:sldId id="692" r:id="rId22"/>
    <p:sldId id="728" r:id="rId23"/>
    <p:sldId id="425" r:id="rId24"/>
    <p:sldId id="652" r:id="rId25"/>
    <p:sldId id="689" r:id="rId26"/>
    <p:sldId id="549" r:id="rId27"/>
    <p:sldId id="656" r:id="rId28"/>
    <p:sldId id="65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4710" autoAdjust="0"/>
  </p:normalViewPr>
  <p:slideViewPr>
    <p:cSldViewPr>
      <p:cViewPr varScale="1">
        <p:scale>
          <a:sx n="112" d="100"/>
          <a:sy n="112" d="100"/>
        </p:scale>
        <p:origin x="540" y="9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0296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802.18-20/0137r00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sites/default/files/2020-08/Draft%20Australian%20Radiofrequency%20Spectrum%20Plan%202021.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0/18-20-0135-00-0000-itu-ahg-m-1450-5-updated-edits.docx" TargetMode="External"/><Relationship Id="rId3" Type="http://schemas.openxmlformats.org/officeDocument/2006/relationships/hyperlink" Target="https://www.itu.int/en/ITU-R/study-groups/rsg1/rwp1a/Pages/default.aspx" TargetMode="External"/><Relationship Id="rId7" Type="http://schemas.openxmlformats.org/officeDocument/2006/relationships/hyperlink" Target="https://www.itu.int/events/eventdetails.asp?eventid=17576" TargetMode="External"/><Relationship Id="rId12" Type="http://schemas.openxmlformats.org/officeDocument/2006/relationships/slide" Target="slide22.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en/ITU-R/study-groups/rsg5/rwp5a/Pages/default.aspx" TargetMode="External"/><Relationship Id="rId11" Type="http://schemas.openxmlformats.org/officeDocument/2006/relationships/hyperlink" Target="https://www.itu.int/events/eventdetails.asp?eventid=17587" TargetMode="External"/><Relationship Id="rId5" Type="http://schemas.openxmlformats.org/officeDocument/2006/relationships/hyperlink" Target="https://mentor.ieee.org/802.18/dcn/20/18-20-0052-03-0000-itu-r-sm-2352-ieee802-thz-input-to-wp1a.docx" TargetMode="External"/><Relationship Id="rId10" Type="http://schemas.openxmlformats.org/officeDocument/2006/relationships/hyperlink" Target="https://www.itu.int/en/ITU-R/study-groups/rsg5/rwp5d/Pages/default.aspx" TargetMode="External"/><Relationship Id="rId4" Type="http://schemas.openxmlformats.org/officeDocument/2006/relationships/hyperlink" Target="https://www.itu.int/events/eventdetails.asp?eventid=17584" TargetMode="External"/><Relationship Id="rId9" Type="http://schemas.openxmlformats.org/officeDocument/2006/relationships/hyperlink" Target="https://mentor.ieee.org/802.18/dcn/20/18-20-0136-00-0000-itu-ahg-m-1801-2-updated-edit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document/pshsb-seeks-comment-pursuant-ray-baums-act"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www.fcc.gov/ecfs/search/filings?proceedings_name=20-285&amp;sort=date_disseminated,DESC" TargetMode="External"/><Relationship Id="rId4" Type="http://schemas.openxmlformats.org/officeDocument/2006/relationships/hyperlink" Target="https://mentor.ieee.org/802.18/dcn/20/18-20-0128-00-0000-fcc-pn-emergency-access-to-wi-fi-aps-and-911-services.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30-00-0000-minutes-24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08 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13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b="0" i="0" u="none" strike="noStrike" dirty="0">
                <a:solidFill>
                  <a:srgbClr val="000000"/>
                </a:solidFill>
                <a:effectLst/>
              </a:rPr>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 </a:t>
            </a:r>
            <a:endParaRPr lang="en-US" sz="1600" b="0" i="0" u="none" strike="noStrike" dirty="0">
              <a:solidFill>
                <a:srgbClr val="000000"/>
              </a:solidFill>
              <a:effectLst/>
            </a:endParaRPr>
          </a:p>
          <a:p>
            <a:pPr lvl="1">
              <a:spcBef>
                <a:spcPts val="0"/>
              </a:spcBef>
              <a:buFont typeface="Arial" panose="020B0604020202020204" pitchFamily="34" charset="0"/>
              <a:buChar char="•"/>
            </a:pPr>
            <a:r>
              <a:rPr lang="en-US" sz="1400" dirty="0"/>
              <a:t>01Oct:  </a:t>
            </a:r>
            <a:r>
              <a:rPr lang="en-US" sz="1400" b="0" i="0" u="none" strike="noStrike" dirty="0">
                <a:solidFill>
                  <a:srgbClr val="000000"/>
                </a:solidFill>
                <a:effectLst/>
              </a:rPr>
              <a:t>BRAN(20)107033rx </a:t>
            </a:r>
            <a:r>
              <a:rPr lang="en-US" sz="14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TR 103 721, 5 725-5 850MHz, draft visible as document</a:t>
            </a:r>
            <a:r>
              <a:rPr lang="en-US" sz="1400" dirty="0">
                <a:ea typeface="Calibri" panose="020F0502020204030204" pitchFamily="34" charset="0"/>
                <a:cs typeface="Times New Roman" panose="02020603050405020304" pitchFamily="18" charset="0"/>
              </a:rPr>
              <a:t> BRAN(20)</a:t>
            </a:r>
            <a:r>
              <a:rPr lang="en-US" sz="14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6 GHz smoother sailing,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5 GHz more disagreements on tests. </a:t>
            </a: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6 GHz draft is out: </a:t>
            </a:r>
            <a:r>
              <a:rPr lang="en-US" sz="1400" u="sng" dirty="0">
                <a:solidFill>
                  <a:srgbClr val="0000FF"/>
                </a:solidFill>
                <a:ea typeface="Calibri" panose="020F0502020204030204" pitchFamily="34" charset="0"/>
                <a:hlinkClick r:id="rId6"/>
              </a:rPr>
              <a:t>BRAN(20)107048r1 - Proposed text for the next draft v0.0.10 of EN 303 687</a:t>
            </a:r>
            <a:r>
              <a:rPr lang="en-US" sz="1400" dirty="0">
                <a:ea typeface="Calibri" panose="020F0502020204030204" pitchFamily="34" charset="0"/>
              </a:rPr>
              <a:t> </a:t>
            </a:r>
            <a:endParaRPr lang="en-US" sz="1400" dirty="0">
              <a:ea typeface="Calibri" panose="020F0502020204030204" pitchFamily="34" charset="0"/>
              <a:cs typeface="Times New Roman" panose="02020603050405020304" pitchFamily="18" charset="0"/>
            </a:endParaRP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C</a:t>
            </a:r>
            <a:r>
              <a:rPr lang="en-US" sz="1400" b="0" dirty="0">
                <a:effectLst/>
                <a:ea typeface="Calibri" panose="020F0502020204030204" pitchFamily="34" charset="0"/>
                <a:cs typeface="Times New Roman" panose="02020603050405020304" pitchFamily="18" charset="0"/>
              </a:rPr>
              <a:t>hanging working procedures so changes to every HN draft are available 14 days  ahead of plenary meeting.  So, d</a:t>
            </a:r>
            <a:r>
              <a:rPr lang="en-US" sz="1400" dirty="0">
                <a:solidFill>
                  <a:schemeClr val="tx1"/>
                </a:solidFill>
              </a:rPr>
              <a:t>rafts now have to be sent in as a contribution so can have time to look at them, and not have to review live on the screen. </a:t>
            </a: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 </a:t>
            </a:r>
            <a:r>
              <a:rPr lang="en-US" sz="1100" b="0" i="0" dirty="0">
                <a:solidFill>
                  <a:srgbClr val="222222"/>
                </a:solidFill>
                <a:effectLst/>
                <a:latin typeface="Arial" panose="020B0604020202020204" pitchFamily="34" charset="0"/>
              </a:rPr>
              <a:t>Sophia-Antipolis, FR</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next  call, n/a</a:t>
            </a: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600" u="sng" dirty="0">
                <a:solidFill>
                  <a:schemeClr val="tx1"/>
                </a:solidFill>
              </a:rPr>
              <a:t>All paths are heading to be done before RSC (EC votes included) 10Dec20, and the final decisions.  This is to make standards in the OJEU in February2021.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 meeting  </a:t>
            </a:r>
            <a:r>
              <a:rPr lang="en-US" sz="1600" dirty="0"/>
              <a:t>#87,  11-15 Jan 21 – where –tbd.</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bg1">
                    <a:lumMod val="65000"/>
                  </a:schemeClr>
                </a:solidFill>
              </a:rPr>
              <a:t>Nothing to share</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spcBef>
                <a:spcPts val="0"/>
              </a:spcBef>
              <a:buFont typeface="Arial" panose="020B0604020202020204" pitchFamily="34" charset="0"/>
              <a:buChar char="•"/>
            </a:pPr>
            <a:endParaRPr lang="en-US" sz="400" dirty="0">
              <a:solidFill>
                <a:schemeClr val="tx1"/>
              </a:solidFill>
            </a:endParaRP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dirty="0">
                <a:solidFill>
                  <a:schemeClr val="bg1">
                    <a:lumMod val="65000"/>
                  </a:schemeClr>
                </a:solidFill>
              </a:rPr>
              <a:t>____</a:t>
            </a:r>
            <a:r>
              <a:rPr lang="en-US" altLang="en-US" sz="1200" dirty="0">
                <a:solidFill>
                  <a:schemeClr val="tx1"/>
                </a:solidFill>
              </a:rPr>
              <a:t>					 (#98, 8-12Feb21)</a:t>
            </a:r>
            <a:endParaRPr lang="en-US" sz="1200"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call/meeting #12, 05-08Oct20  </a:t>
            </a:r>
            <a:r>
              <a:rPr lang="en-US" sz="1600" dirty="0">
                <a:sym typeface="Wingdings" panose="05000000000000000000" pitchFamily="2" charset="2"/>
              </a:rPr>
              <a:t> this week</a:t>
            </a:r>
            <a:endParaRPr lang="en-US" sz="14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400" dirty="0">
                <a:solidFill>
                  <a:schemeClr val="tx1"/>
                </a:solidFill>
              </a:rPr>
              <a:t>01Oct: Check input document folder for contributions.  </a:t>
            </a:r>
          </a:p>
          <a:p>
            <a:pPr lvl="2">
              <a:buFont typeface="Arial" panose="020B0604020202020204" pitchFamily="34" charset="0"/>
              <a:buChar char="•"/>
            </a:pPr>
            <a:r>
              <a:rPr lang="en-US" sz="1400" dirty="0">
                <a:solidFill>
                  <a:schemeClr val="tx1"/>
                </a:solidFill>
              </a:rPr>
              <a:t>Could be some exciting discussions next week. </a:t>
            </a:r>
          </a:p>
          <a:p>
            <a:pPr lvl="2">
              <a:buFont typeface="Arial" panose="020B0604020202020204" pitchFamily="34" charset="0"/>
              <a:buChar char="•"/>
            </a:pPr>
            <a:r>
              <a:rPr lang="en-US" sz="1400" dirty="0">
                <a:solidFill>
                  <a:schemeClr val="tx1"/>
                </a:solidFill>
              </a:rPr>
              <a:t>See other groups, all items seem to be inter-related with most all groups. </a:t>
            </a:r>
          </a:p>
          <a:p>
            <a:pPr lvl="2">
              <a:buFont typeface="Arial" panose="020B0604020202020204" pitchFamily="34" charset="0"/>
              <a:buChar char="•"/>
            </a:pPr>
            <a:r>
              <a:rPr lang="en-US" sz="1400" dirty="0">
                <a:solidFill>
                  <a:schemeClr val="tx1"/>
                </a:solidFill>
              </a:rPr>
              <a:t>17sep: The Draft CEPT report 75 (Report B) and ECC Decision (20)01 (rules of lower 6 GHz band) are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solidFill>
                  <a:schemeClr val="bg1">
                    <a:lumMod val="85000"/>
                  </a:schemeClr>
                </a:solidFill>
                <a:effectLst/>
                <a:ea typeface="Calibri" panose="020F0502020204030204" pitchFamily="34" charset="0"/>
              </a:rPr>
              <a:t>Nothing to share today. </a:t>
            </a:r>
          </a:p>
          <a:p>
            <a:pPr marL="0" marR="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  </a:t>
            </a:r>
            <a:endParaRPr lang="en-US" sz="1400" dirty="0">
              <a:solidFill>
                <a:srgbClr val="FF0000"/>
              </a:solidFill>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400" dirty="0">
              <a:hlinkClick r:id="rId3">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indent="-285750">
              <a:buFont typeface="Arial" panose="020B0604020202020204" pitchFamily="34" charset="0"/>
              <a:buChar char="•"/>
            </a:pPr>
            <a:r>
              <a:rPr lang="en-US" sz="1600" b="0" dirty="0">
                <a:solidFill>
                  <a:schemeClr val="tx1"/>
                </a:solidFill>
              </a:rPr>
              <a:t>For </a:t>
            </a:r>
            <a:r>
              <a:rPr lang="en-US" sz="1600" b="0" dirty="0">
                <a:solidFill>
                  <a:schemeClr val="tx1"/>
                </a:solidFill>
                <a:hlinkClick r:id="rId3"/>
              </a:rPr>
              <a:t>WP 1A</a:t>
            </a:r>
            <a:r>
              <a:rPr lang="en-US" sz="1600" b="0" dirty="0">
                <a:solidFill>
                  <a:schemeClr val="tx1"/>
                </a:solidFill>
              </a:rPr>
              <a:t>, the next meeting: </a:t>
            </a:r>
            <a:r>
              <a:rPr lang="en-US" sz="1600" b="0" i="0" u="none" strike="noStrike" dirty="0">
                <a:solidFill>
                  <a:srgbClr val="3789BD"/>
                </a:solidFill>
                <a:effectLst/>
                <a:hlinkClick r:id="rId4"/>
              </a:rPr>
              <a:t>Tuesday 2020-11-24-Wednesday 2020-12-02</a:t>
            </a:r>
            <a:r>
              <a:rPr lang="en-US" sz="1600" b="0" i="0" u="none" strike="noStrike" dirty="0">
                <a:solidFill>
                  <a:srgbClr val="3789BD"/>
                </a:solidFill>
                <a:effectLst/>
              </a:rPr>
              <a:t>; </a:t>
            </a:r>
            <a:r>
              <a:rPr lang="en-US" sz="1600" i="1" u="sng" dirty="0">
                <a:solidFill>
                  <a:srgbClr val="444444"/>
                </a:solidFill>
                <a:effectLst/>
              </a:rPr>
              <a:t>Place: E-Meeting</a:t>
            </a:r>
          </a:p>
          <a:p>
            <a:pPr lvl="1">
              <a:spcBef>
                <a:spcPts val="0"/>
              </a:spcBef>
              <a:buFont typeface="Arial" panose="020B0604020202020204" pitchFamily="34" charset="0"/>
              <a:buChar char="•"/>
            </a:pPr>
            <a:r>
              <a:rPr lang="en-US" sz="1400" dirty="0">
                <a:solidFill>
                  <a:schemeClr val="tx1"/>
                </a:solidFill>
                <a:hlinkClick r:id="rId5"/>
              </a:rPr>
              <a:t>https://mentor.ieee.org/802.18/dcn/20/18-20-0052-03-0000-itu-r-sm-2352-ieee802-thz-input-to-wp1a.docx</a:t>
            </a:r>
            <a:r>
              <a:rPr lang="en-US" sz="1400" dirty="0">
                <a:solidFill>
                  <a:schemeClr val="tx1"/>
                </a:solidFill>
              </a:rPr>
              <a:t> </a:t>
            </a:r>
            <a:endParaRPr lang="en-US" sz="1400" b="0" dirty="0">
              <a:solidFill>
                <a:schemeClr val="tx1"/>
              </a:solidFill>
            </a:endParaRPr>
          </a:p>
          <a:p>
            <a:pPr lvl="1">
              <a:spcBef>
                <a:spcPts val="0"/>
              </a:spcBef>
              <a:buFont typeface="Arial" panose="020B0604020202020204" pitchFamily="34" charset="0"/>
              <a:buChar char="•"/>
            </a:pPr>
            <a:r>
              <a:rPr lang="en-GB" sz="1400" dirty="0">
                <a:effectLst/>
                <a:ea typeface="MS Mincho" panose="02020609040205080304" pitchFamily="49" charset="-128"/>
                <a:cs typeface="Times New Roman" panose="02020603050405020304" pitchFamily="18" charset="0"/>
              </a:rPr>
              <a:t>Deadline for contributions to WP 1A:  Tuesday, 17 November 2020 at 1600 hours UTC</a:t>
            </a:r>
          </a:p>
          <a:p>
            <a:pPr lvl="1">
              <a:spcBef>
                <a:spcPts val="0"/>
              </a:spcBef>
              <a:buFont typeface="Arial" panose="020B0604020202020204" pitchFamily="34" charset="0"/>
              <a:buChar char="•"/>
            </a:pPr>
            <a:r>
              <a:rPr lang="en-US" sz="1400" b="1" dirty="0">
                <a:solidFill>
                  <a:schemeClr val="tx1"/>
                </a:solidFill>
              </a:rPr>
              <a:t>.18 approved 24Sep20;		EC approved 06Oct20 		Upload by 10Nov20</a:t>
            </a:r>
          </a:p>
          <a:p>
            <a:pPr lvl="1">
              <a:spcBef>
                <a:spcPts val="0"/>
              </a:spcBef>
              <a:buFont typeface="Arial" panose="020B0604020202020204" pitchFamily="34" charset="0"/>
              <a:buChar char="•"/>
            </a:pPr>
            <a:r>
              <a:rPr lang="en-US" sz="1400" dirty="0">
                <a:solidFill>
                  <a:srgbClr val="00B0F0"/>
                </a:solidFill>
              </a:rPr>
              <a:t>Next:  Chair makes next rev w/o draft and header/footer and send to ITU-R liaison  </a:t>
            </a:r>
          </a:p>
          <a:p>
            <a:pPr lvl="1">
              <a:spcBef>
                <a:spcPts val="0"/>
              </a:spcBef>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600" b="0" dirty="0">
                <a:solidFill>
                  <a:schemeClr val="tx1"/>
                </a:solidFill>
              </a:rPr>
              <a:t>For </a:t>
            </a:r>
            <a:r>
              <a:rPr lang="en-US" sz="1600" b="0" dirty="0">
                <a:solidFill>
                  <a:schemeClr val="tx1"/>
                </a:solidFill>
                <a:hlinkClick r:id="rId6"/>
              </a:rPr>
              <a:t>WP 5A</a:t>
            </a:r>
            <a:r>
              <a:rPr lang="en-US" sz="1600" b="0" dirty="0">
                <a:solidFill>
                  <a:schemeClr val="tx1"/>
                </a:solidFill>
              </a:rPr>
              <a:t>, the next call:   </a:t>
            </a:r>
            <a:r>
              <a:rPr lang="en-US" sz="1600" b="0" i="0" u="none" strike="noStrike" dirty="0">
                <a:solidFill>
                  <a:srgbClr val="3789BD"/>
                </a:solidFill>
                <a:effectLst/>
                <a:hlinkClick r:id="rId7"/>
              </a:rPr>
              <a:t>Monday 2020-11-09 - Friday 2020-11-20</a:t>
            </a:r>
            <a:r>
              <a:rPr lang="en-US" sz="1600" b="0" i="0" u="none" strike="noStrike" dirty="0">
                <a:solidFill>
                  <a:srgbClr val="3789BD"/>
                </a:solidFill>
                <a:effectLst/>
              </a:rPr>
              <a:t>	</a:t>
            </a:r>
            <a:r>
              <a:rPr lang="en-US" sz="1600" b="0" i="0" dirty="0">
                <a:solidFill>
                  <a:srgbClr val="444444"/>
                </a:solidFill>
                <a:effectLst/>
              </a:rPr>
              <a:t>Place : </a:t>
            </a:r>
            <a:r>
              <a:rPr lang="en-US" sz="1600" b="1" i="0" dirty="0">
                <a:solidFill>
                  <a:srgbClr val="444444"/>
                </a:solidFill>
                <a:effectLst/>
              </a:rPr>
              <a:t>E-Meeting</a:t>
            </a:r>
            <a:endParaRPr lang="en-US" sz="1600" b="0" i="0" dirty="0">
              <a:solidFill>
                <a:srgbClr val="444444"/>
              </a:solidFill>
              <a:effectLst/>
            </a:endParaRPr>
          </a:p>
          <a:p>
            <a:pPr lvl="1">
              <a:buFont typeface="Arial" panose="020B0604020202020204" pitchFamily="34" charset="0"/>
              <a:buChar char="•"/>
            </a:pPr>
            <a:r>
              <a:rPr lang="en-US" sz="1400" b="0" dirty="0">
                <a:hlinkClick r:id="rId8"/>
              </a:rPr>
              <a:t>https://mentor.ieee.org/802.18/dcn/20/18-20-0135-00-0000-itu-ahg-m-1450-5-updated-edits.docx</a:t>
            </a:r>
            <a:r>
              <a:rPr lang="en-US" sz="1400" b="0" dirty="0"/>
              <a:t> and</a:t>
            </a:r>
          </a:p>
          <a:p>
            <a:pPr lvl="1">
              <a:buFont typeface="Arial" panose="020B0604020202020204" pitchFamily="34" charset="0"/>
              <a:buChar char="•"/>
            </a:pPr>
            <a:r>
              <a:rPr lang="en-US" sz="1400" b="0" dirty="0">
                <a:hlinkClick r:id="rId9"/>
              </a:rPr>
              <a:t>https://mentor.ieee.org/802.18/dcn/20/18-20-0136-00-0000-itu-ahg-m-1801-2-updated-edits.docx</a:t>
            </a:r>
            <a:endParaRPr lang="en-US" sz="1400" b="1" dirty="0">
              <a:solidFill>
                <a:schemeClr val="tx1"/>
              </a:solidFill>
            </a:endParaRPr>
          </a:p>
          <a:p>
            <a:pPr marL="685800" lvl="1">
              <a:buFont typeface="Arial" panose="020B0604020202020204" pitchFamily="34" charset="0"/>
              <a:buChar char="•"/>
            </a:pPr>
            <a:r>
              <a:rPr lang="en-GB" sz="1400" dirty="0">
                <a:effectLst/>
                <a:ea typeface="MS Mincho" panose="02020609040205080304" pitchFamily="49" charset="-128"/>
                <a:cs typeface="Times New Roman" panose="02020603050405020304" pitchFamily="18" charset="0"/>
              </a:rPr>
              <a:t>Deadline for contributions to WP 5A:  Monday, 02 November 2020 at 1600 hours UTC</a:t>
            </a:r>
          </a:p>
          <a:p>
            <a:pPr marL="685800" lvl="1">
              <a:buFont typeface="Arial" panose="020B0604020202020204" pitchFamily="34" charset="0"/>
              <a:buChar char="•"/>
            </a:pPr>
            <a:r>
              <a:rPr lang="en-US" sz="1400" dirty="0">
                <a:solidFill>
                  <a:schemeClr val="tx1"/>
                </a:solidFill>
              </a:rPr>
              <a:t>.</a:t>
            </a:r>
            <a:r>
              <a:rPr lang="en-US" sz="1400" b="1" dirty="0">
                <a:solidFill>
                  <a:schemeClr val="tx1"/>
                </a:solidFill>
              </a:rPr>
              <a:t>18 approved01Oct20;		EC approved 06Oct20 		Upload by 26Oct20 </a:t>
            </a:r>
          </a:p>
          <a:p>
            <a:pPr marL="685800" lvl="1">
              <a:buFont typeface="Arial" panose="020B0604020202020204" pitchFamily="34" charset="0"/>
              <a:buChar char="•"/>
            </a:pPr>
            <a:r>
              <a:rPr lang="en-US" sz="1400" dirty="0">
                <a:solidFill>
                  <a:schemeClr val="tx1"/>
                </a:solidFill>
              </a:rPr>
              <a:t> </a:t>
            </a:r>
            <a:r>
              <a:rPr lang="en-US" sz="1400" dirty="0">
                <a:solidFill>
                  <a:srgbClr val="00B0F0"/>
                </a:solidFill>
              </a:rPr>
              <a:t>Next: Chair makes next rev w/o draft and header/footer and send to ITU-R liaison  </a:t>
            </a:r>
          </a:p>
          <a:p>
            <a:pPr marL="685800" lvl="1">
              <a:buFont typeface="Arial" panose="020B0604020202020204" pitchFamily="34" charset="0"/>
              <a:buChar char="•"/>
            </a:pPr>
            <a:endParaRPr lang="en-US" sz="1400" dirty="0">
              <a:solidFill>
                <a:schemeClr val="tx1"/>
              </a:solidFill>
            </a:endParaRPr>
          </a:p>
          <a:p>
            <a:pPr marL="685800" lvl="1">
              <a:buFont typeface="Arial" panose="020B0604020202020204" pitchFamily="34" charset="0"/>
              <a:buChar char="•"/>
            </a:pPr>
            <a:endParaRPr lang="en-US" sz="1400" dirty="0">
              <a:solidFill>
                <a:schemeClr val="tx1"/>
              </a:solidFill>
            </a:endParaRPr>
          </a:p>
          <a:p>
            <a:pPr marL="685800" lvl="1">
              <a:buFont typeface="Arial" panose="020B0604020202020204" pitchFamily="34" charset="0"/>
              <a:buChar char="•"/>
            </a:pPr>
            <a:endParaRPr lang="en-GB" sz="1400" dirty="0">
              <a:effectLst/>
              <a:ea typeface="MS Mincho" panose="02020609040205080304" pitchFamily="49" charset="-128"/>
              <a:cs typeface="Times New Roman" panose="02020603050405020304" pitchFamily="18" charset="0"/>
            </a:endParaRPr>
          </a:p>
          <a:p>
            <a:pPr marL="285750">
              <a:buFont typeface="Arial" panose="020B0604020202020204" pitchFamily="34" charset="0"/>
              <a:buChar char="•"/>
            </a:pPr>
            <a:r>
              <a:rPr lang="en-US" sz="1600" b="0" dirty="0">
                <a:solidFill>
                  <a:schemeClr val="tx1"/>
                </a:solidFill>
              </a:rPr>
              <a:t>For </a:t>
            </a:r>
            <a:r>
              <a:rPr lang="en-US" sz="1600" b="0" dirty="0">
                <a:solidFill>
                  <a:schemeClr val="tx1"/>
                </a:solidFill>
                <a:hlinkClick r:id="rId10"/>
              </a:rPr>
              <a:t>WP 5D</a:t>
            </a:r>
            <a:r>
              <a:rPr lang="en-US" sz="1600" b="0" dirty="0">
                <a:solidFill>
                  <a:schemeClr val="tx1"/>
                </a:solidFill>
              </a:rPr>
              <a:t> next call:  </a:t>
            </a:r>
            <a:r>
              <a:rPr lang="en-US" sz="1600" b="0" i="0" u="none" strike="noStrike" dirty="0">
                <a:solidFill>
                  <a:srgbClr val="3789BD"/>
                </a:solidFill>
                <a:effectLst/>
                <a:hlinkClick r:id="rId11"/>
              </a:rPr>
              <a:t>Monday 2020-10-05 - Friday 2020-10-16</a:t>
            </a:r>
            <a:endParaRPr lang="en-US" sz="1600" b="0" i="0" dirty="0">
              <a:solidFill>
                <a:srgbClr val="444444"/>
              </a:solidFill>
              <a:effectLst/>
            </a:endParaRPr>
          </a:p>
          <a:p>
            <a:pPr marL="685800" lvl="1">
              <a:spcBef>
                <a:spcPts val="0"/>
              </a:spcBef>
              <a:buFont typeface="Arial" panose="020B0604020202020204" pitchFamily="34" charset="0"/>
              <a:buChar char="•"/>
            </a:pPr>
            <a:r>
              <a:rPr lang="en-US" sz="1400" b="0" dirty="0">
                <a:solidFill>
                  <a:schemeClr val="tx1"/>
                </a:solidFill>
              </a:rPr>
              <a:t>6Ghz is part of this, WRC AI 1.2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9026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12" action="ppaction://hlinksldjump"/>
              </a:rPr>
              <a:t>see back up slides later</a:t>
            </a:r>
            <a:r>
              <a:rPr lang="en-US" sz="1200" dirty="0">
                <a:solidFill>
                  <a:schemeClr val="tx1"/>
                </a:solidFill>
                <a:hlinkClick r:id="rId12"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___________________________</a:t>
            </a:r>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200" dirty="0"/>
              <a:t>From original organization meeting: </a:t>
            </a:r>
          </a:p>
          <a:p>
            <a:pPr lvl="2">
              <a:spcBef>
                <a:spcPts val="0"/>
              </a:spcBef>
              <a:buFont typeface="Arial" panose="020B0604020202020204" pitchFamily="34" charset="0"/>
              <a:buChar char="•"/>
            </a:pPr>
            <a:r>
              <a:rPr lang="en-US" sz="1200" dirty="0"/>
              <a:t>Work stream 1 - interference protection and resolution</a:t>
            </a:r>
          </a:p>
          <a:p>
            <a:pPr lvl="2">
              <a:spcBef>
                <a:spcPts val="0"/>
              </a:spcBef>
              <a:buFont typeface="Arial" panose="020B0604020202020204" pitchFamily="34" charset="0"/>
              <a:buChar char="•"/>
            </a:pPr>
            <a:r>
              <a:rPr lang="en-US" sz="1200" dirty="0"/>
              <a:t>Work stream 2 - correct incumbent data (ULS) </a:t>
            </a:r>
          </a:p>
          <a:p>
            <a:pPr lvl="2">
              <a:spcBef>
                <a:spcPts val="0"/>
              </a:spcBef>
              <a:buFont typeface="Arial" panose="020B0604020202020204" pitchFamily="34" charset="0"/>
              <a:buChar char="•"/>
            </a:pPr>
            <a:r>
              <a:rPr lang="en-US" sz="1200" dirty="0"/>
              <a:t>Work stream 3 - AFC and how it provides protection, etc.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09Oct20		</a:t>
            </a:r>
            <a:r>
              <a:rPr lang="en-US" sz="1800" dirty="0">
                <a:sym typeface="Wingdings" panose="05000000000000000000" pitchFamily="2" charset="2"/>
              </a:rPr>
              <a:t> tomorrow</a:t>
            </a:r>
            <a:endParaRPr lang="en-US" sz="1800" dirty="0"/>
          </a:p>
          <a:p>
            <a:pPr lvl="1">
              <a:spcBef>
                <a:spcPts val="0"/>
              </a:spcBef>
              <a:buFont typeface="Arial" panose="020B0604020202020204" pitchFamily="34" charset="0"/>
              <a:buChar char="•"/>
            </a:pPr>
            <a:r>
              <a:rPr lang="en-US" sz="1400" b="0" dirty="0"/>
              <a:t> </a:t>
            </a:r>
          </a:p>
          <a:p>
            <a:pPr lvl="1">
              <a:spcBef>
                <a:spcPts val="0"/>
              </a:spcBef>
              <a:buFont typeface="Arial" panose="020B0604020202020204" pitchFamily="34" charset="0"/>
              <a:buChar char="•"/>
            </a:pPr>
            <a:r>
              <a:rPr lang="en-US" sz="1400" b="0" dirty="0"/>
              <a:t> </a:t>
            </a:r>
          </a:p>
          <a:p>
            <a:pPr lvl="1">
              <a:spcBef>
                <a:spcPts val="0"/>
              </a:spcBef>
              <a:buFont typeface="Arial" panose="020B0604020202020204" pitchFamily="34" charset="0"/>
              <a:buChar char="•"/>
            </a:pPr>
            <a:r>
              <a:rPr lang="en-US" sz="1400" b="0" dirty="0"/>
              <a:t> </a:t>
            </a:r>
          </a:p>
          <a:p>
            <a:pPr lvl="1">
              <a:spcBef>
                <a:spcPts val="0"/>
              </a:spcBef>
              <a:buFont typeface="Arial" panose="020B0604020202020204" pitchFamily="34" charset="0"/>
              <a:buChar char="•"/>
            </a:pPr>
            <a:r>
              <a:rPr lang="en-US" sz="1400" b="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b="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600" b="0" dirty="0"/>
              <a:t>01Oct20: Nominations for leaderships are coming in.  However, multiple chairs have been nominated for the overall MSG and work streams. No real rules, so how this will work out to make progress?  </a:t>
            </a:r>
          </a:p>
          <a:p>
            <a:pPr lvl="1">
              <a:spcBef>
                <a:spcPts val="0"/>
              </a:spcBef>
              <a:buFont typeface="Arial" panose="020B0604020202020204" pitchFamily="34" charset="0"/>
              <a:buChar char="•"/>
            </a:pPr>
            <a:r>
              <a:rPr lang="en-US" sz="1600" b="0" dirty="0"/>
              <a:t> 2</a:t>
            </a:r>
            <a:r>
              <a:rPr lang="en-US" sz="1600" b="0" baseline="30000" dirty="0"/>
              <a:t>nd</a:t>
            </a:r>
            <a:r>
              <a:rPr lang="en-US" sz="1600" b="0" dirty="0"/>
              <a:t> topic for the 9</a:t>
            </a:r>
            <a:r>
              <a:rPr lang="en-US" sz="1600" b="0" baseline="30000" dirty="0"/>
              <a:t>th</a:t>
            </a:r>
            <a:r>
              <a:rPr lang="en-US" sz="1600" b="0" dirty="0"/>
              <a:t> is the 4</a:t>
            </a:r>
            <a:r>
              <a:rPr lang="en-US" sz="1600" b="0" baseline="30000" dirty="0"/>
              <a:t>th</a:t>
            </a:r>
            <a:r>
              <a:rPr lang="en-US" sz="1600" b="0" dirty="0"/>
              <a:t> work stream and does it get confirmed. </a:t>
            </a:r>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08oct20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313" y="998391"/>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191919"/>
                </a:solidFill>
              </a:rPr>
              <a:t>FCC Public Notice on 911/</a:t>
            </a:r>
            <a:r>
              <a:rPr lang="en-US" sz="1800" dirty="0" err="1">
                <a:solidFill>
                  <a:srgbClr val="191919"/>
                </a:solidFill>
              </a:rPr>
              <a:t>WiFi</a:t>
            </a:r>
            <a:r>
              <a:rPr lang="en-US" sz="1800" dirty="0">
                <a:solidFill>
                  <a:srgbClr val="191919"/>
                </a:solidFill>
              </a:rPr>
              <a:t>.</a:t>
            </a:r>
          </a:p>
          <a:p>
            <a:pPr marL="685800" lvl="1">
              <a:spcBef>
                <a:spcPts val="0"/>
              </a:spcBef>
              <a:spcAft>
                <a:spcPts val="0"/>
              </a:spcAft>
              <a:buFont typeface="Arial" panose="020B0604020202020204" pitchFamily="34" charset="0"/>
              <a:buChar char="•"/>
            </a:pPr>
            <a:r>
              <a:rPr lang="en-US" sz="1400" dirty="0">
                <a:solidFill>
                  <a:srgbClr val="191919"/>
                </a:solidFill>
              </a:rPr>
              <a:t>.</a:t>
            </a:r>
            <a:r>
              <a:rPr lang="en-US" sz="1800" b="0" dirty="0">
                <a:solidFill>
                  <a:srgbClr val="333333"/>
                </a:solidFill>
                <a:effectLst/>
                <a:hlinkClick r:id="rId3"/>
              </a:rPr>
              <a:t>https://www.fcc.gov/document/pshsb-seeks-comment-pursuant-ray-baums-act</a:t>
            </a:r>
            <a:r>
              <a:rPr lang="en-US" sz="1800" b="0" dirty="0">
                <a:solidFill>
                  <a:srgbClr val="1D2B3E"/>
                </a:solidFill>
              </a:rPr>
              <a:t> </a:t>
            </a: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DA 20-1003</a:t>
            </a:r>
            <a:r>
              <a:rPr lang="en-US" sz="1600" b="0" dirty="0">
                <a:ea typeface="Calibri" panose="020F0502020204030204" pitchFamily="34" charset="0"/>
                <a:cs typeface="Calibri" panose="020F0502020204030204" pitchFamily="34" charset="0"/>
              </a:rPr>
              <a:t>; </a:t>
            </a:r>
            <a:r>
              <a:rPr lang="en-US" sz="1600" b="0" cap="all" dirty="0">
                <a:effectLst/>
                <a:ea typeface="Calibri" panose="020F0502020204030204" pitchFamily="34" charset="0"/>
                <a:cs typeface="Times New Roman" panose="02020603050405020304" pitchFamily="18" charset="0"/>
              </a:rPr>
              <a:t>PUBLIC Safety and Homeland security Bureau SEEKs COMMENT ON EMERGENCY ACCESS TO WI-FI ACCESS POINTS AND Spectrum for UNLICENSED Devices pursuant to Section 301 of ray </a:t>
            </a:r>
            <a:r>
              <a:rPr lang="en-US" sz="1600" b="0" cap="all" dirty="0" err="1">
                <a:effectLst/>
                <a:ea typeface="Calibri" panose="020F0502020204030204" pitchFamily="34" charset="0"/>
                <a:cs typeface="Times New Roman" panose="02020603050405020304" pitchFamily="18" charset="0"/>
              </a:rPr>
              <a:t>Baum’S</a:t>
            </a:r>
            <a:r>
              <a:rPr lang="en-US" sz="1600" b="0" cap="all" dirty="0">
                <a:effectLst/>
                <a:ea typeface="Calibri" panose="020F0502020204030204" pitchFamily="34" charset="0"/>
                <a:cs typeface="Times New Roman" panose="02020603050405020304" pitchFamily="18" charset="0"/>
              </a:rPr>
              <a:t> act of 2018; </a:t>
            </a:r>
            <a:r>
              <a:rPr lang="en-US" sz="1600" b="0" dirty="0">
                <a:effectLst/>
                <a:ea typeface="Calibri" panose="020F0502020204030204" pitchFamily="34" charset="0"/>
                <a:cs typeface="Times New Roman" panose="02020603050405020304" pitchFamily="18" charset="0"/>
              </a:rPr>
              <a:t>PS Docket No. 20-285: </a:t>
            </a:r>
          </a:p>
          <a:p>
            <a:pPr marL="857250" marR="457200" lvl="1">
              <a:spcBef>
                <a:spcPts val="0"/>
              </a:spcBef>
              <a:spcAft>
                <a:spcPts val="600"/>
              </a:spcAft>
              <a:buFont typeface="Arial" panose="020B0604020202020204" pitchFamily="34" charset="0"/>
              <a:buChar char="•"/>
            </a:pPr>
            <a:r>
              <a:rPr lang="en-US" sz="1600" b="0" dirty="0">
                <a:solidFill>
                  <a:srgbClr val="333333"/>
                </a:solidFill>
                <a:hlinkClick r:id="rId4"/>
              </a:rPr>
              <a:t>https://mentor.ieee.org/802.18/dcn/20/18-20-0128-00-0000-fcc-pn-emergency-access-to-wi-fi-aps-and-911-services.docx</a:t>
            </a:r>
            <a:r>
              <a:rPr lang="en-US" sz="1600" b="0" dirty="0">
                <a:solidFill>
                  <a:srgbClr val="333333"/>
                </a:solidFill>
              </a:rPr>
              <a:t> </a:t>
            </a:r>
          </a:p>
          <a:p>
            <a:pPr marL="857250" marR="457200" lvl="1">
              <a:spcBef>
                <a:spcPts val="0"/>
              </a:spcBef>
              <a:spcAft>
                <a:spcPts val="600"/>
              </a:spcAft>
            </a:pPr>
            <a:r>
              <a:rPr lang="en-US" sz="1600" b="1" dirty="0">
                <a:effectLst/>
                <a:ea typeface="Calibri" panose="020F0502020204030204" pitchFamily="34" charset="0"/>
                <a:cs typeface="Times New Roman" panose="02020603050405020304" pitchFamily="18" charset="0"/>
              </a:rPr>
              <a:t>(2) the provision by non-telecommunications service provider-owned Wi-Fi access points of public access to 9-1-1 services during times of emergency when mobile service is unavailable; and</a:t>
            </a:r>
            <a:endParaRPr lang="en-US" sz="1600" b="1" dirty="0">
              <a:effectLst/>
              <a:ea typeface="Calibri" panose="020F0502020204030204" pitchFamily="34" charset="0"/>
              <a:cs typeface="Calibri" panose="020F0502020204030204" pitchFamily="34" charset="0"/>
            </a:endParaRPr>
          </a:p>
          <a:p>
            <a:pPr marL="857250" marR="457200" lvl="1">
              <a:spcBef>
                <a:spcPts val="0"/>
              </a:spcBef>
              <a:spcAft>
                <a:spcPts val="60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Proceeding: </a:t>
            </a:r>
            <a:r>
              <a:rPr lang="en-US" sz="1600" b="0" dirty="0">
                <a:ea typeface="Calibri" panose="020F0502020204030204" pitchFamily="34" charset="0"/>
                <a:cs typeface="Times New Roman" panose="02020603050405020304" pitchFamily="18" charset="0"/>
                <a:hlinkClick r:id="rId5"/>
              </a:rPr>
              <a:t>https://www.fcc.gov/ecfs/search/filings?proceedings_name=20-285&amp;sort=date_disseminated,DESC</a:t>
            </a:r>
            <a:r>
              <a:rPr lang="en-US" sz="1600" dirty="0">
                <a:ea typeface="Calibri" panose="020F0502020204030204" pitchFamily="34" charset="0"/>
                <a:cs typeface="Times New Roman" panose="02020603050405020304" pitchFamily="18" charset="0"/>
              </a:rPr>
              <a:t> </a:t>
            </a:r>
            <a:endParaRPr lang="en-US" sz="1600" b="0" dirty="0">
              <a:ea typeface="Calibri" panose="020F0502020204030204" pitchFamily="34" charset="0"/>
              <a:cs typeface="Times New Roman" panose="02020603050405020304" pitchFamily="18" charset="0"/>
            </a:endParaRPr>
          </a:p>
          <a:p>
            <a:pPr marL="457200" marR="457200">
              <a:spcBef>
                <a:spcPts val="0"/>
              </a:spcBef>
              <a:spcAft>
                <a:spcPts val="60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Wi-Fi industry may ask for a safe har</a:t>
            </a:r>
            <a:r>
              <a:rPr lang="en-US" sz="1600" dirty="0">
                <a:ea typeface="Calibri" panose="020F0502020204030204" pitchFamily="34" charset="0"/>
                <a:cs typeface="Times New Roman" panose="02020603050405020304" pitchFamily="18" charset="0"/>
              </a:rPr>
              <a:t>bor on non-telecommunications access points.  (individuals, schools, hospitals, libraries, …..</a:t>
            </a:r>
          </a:p>
          <a:p>
            <a:pPr marL="457200" marR="457200">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6 comments filed.   </a:t>
            </a:r>
          </a:p>
          <a:p>
            <a:pPr marL="457200" marR="457200">
              <a:spcBef>
                <a:spcPts val="0"/>
              </a:spcBef>
              <a:spcAft>
                <a:spcPts val="60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 </a:t>
            </a:r>
          </a:p>
          <a:p>
            <a:pPr marL="457200" marR="457200">
              <a:spcBef>
                <a:spcPts val="0"/>
              </a:spcBef>
              <a:spcAft>
                <a:spcPts val="600"/>
              </a:spcAft>
              <a:buFont typeface="Arial" panose="020B0604020202020204" pitchFamily="34" charset="0"/>
              <a:buChar char="•"/>
            </a:pPr>
            <a:endParaRPr lang="en-US" sz="1600" dirty="0">
              <a:ea typeface="Calibri" panose="020F0502020204030204" pitchFamily="34" charset="0"/>
              <a:cs typeface="Times New Roman" panose="02020603050405020304" pitchFamily="18" charset="0"/>
            </a:endParaRPr>
          </a:p>
          <a:p>
            <a:pPr marL="457200" marR="457200">
              <a:spcBef>
                <a:spcPts val="0"/>
              </a:spcBef>
              <a:spcAft>
                <a:spcPts val="600"/>
              </a:spcAft>
              <a:buFont typeface="Arial" panose="020B0604020202020204" pitchFamily="34" charset="0"/>
              <a:buChar char="•"/>
            </a:pP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08oct20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4751" y="1096022"/>
            <a:ext cx="8153400" cy="4861218"/>
          </a:xfrm>
        </p:spPr>
        <p:txBody>
          <a:bodyPr/>
          <a:lstStyle/>
          <a:p>
            <a:pPr marL="285750" indent="-285750">
              <a:spcBef>
                <a:spcPts val="0"/>
              </a:spcBef>
              <a:spcAft>
                <a:spcPts val="0"/>
              </a:spcAft>
              <a:buFont typeface="Arial" panose="020B0604020202020204" pitchFamily="34" charset="0"/>
              <a:buChar char="•"/>
            </a:pPr>
            <a:r>
              <a:rPr lang="en-US" sz="1800" dirty="0">
                <a:solidFill>
                  <a:schemeClr val="bg1">
                    <a:lumMod val="85000"/>
                  </a:schemeClr>
                </a:solidFill>
                <a:effectLst/>
                <a:ea typeface="Calibri" panose="020F0502020204030204" pitchFamily="34" charset="0"/>
              </a:rPr>
              <a:t>Nothing </a:t>
            </a:r>
            <a:r>
              <a:rPr lang="en-US" sz="1800">
                <a:solidFill>
                  <a:schemeClr val="bg1">
                    <a:lumMod val="85000"/>
                  </a:schemeClr>
                </a:solidFill>
                <a:effectLst/>
                <a:ea typeface="Calibri" panose="020F0502020204030204" pitchFamily="34" charset="0"/>
              </a:rPr>
              <a:t>for today. </a:t>
            </a:r>
            <a:endParaRPr lang="en-US" sz="1800" dirty="0">
              <a:solidFill>
                <a:schemeClr val="bg1">
                  <a:lumMod val="85000"/>
                </a:schemeClr>
              </a:solidFill>
              <a:effectLst/>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800" b="0" dirty="0">
                <a:solidFill>
                  <a:srgbClr val="191919"/>
                </a:solidFill>
              </a:rPr>
              <a:t> </a:t>
            </a:r>
          </a:p>
          <a:p>
            <a:pPr marL="285750" marR="0" indent="-285750">
              <a:spcBef>
                <a:spcPts val="0"/>
              </a:spcBef>
              <a:spcAft>
                <a:spcPts val="0"/>
              </a:spcAft>
              <a:buFont typeface="Arial" panose="020B0604020202020204" pitchFamily="34" charset="0"/>
              <a:buChar char="•"/>
            </a:pPr>
            <a:r>
              <a:rPr lang="en-US" sz="1800" b="0" dirty="0">
                <a:solidFill>
                  <a:srgbClr val="191919"/>
                </a:solidFill>
              </a:rPr>
              <a:t> </a:t>
            </a:r>
          </a:p>
          <a:p>
            <a:pPr marL="285750" marR="0" indent="-285750">
              <a:spcBef>
                <a:spcPts val="0"/>
              </a:spcBef>
              <a:spcAft>
                <a:spcPts val="0"/>
              </a:spcAft>
              <a:buFont typeface="Arial" panose="020B0604020202020204" pitchFamily="34" charset="0"/>
              <a:buChar char="•"/>
            </a:pPr>
            <a:r>
              <a:rPr lang="en-US" sz="1800" b="0" dirty="0">
                <a:solidFill>
                  <a:srgbClr val="191919"/>
                </a:solidFill>
              </a:rPr>
              <a:t> </a:t>
            </a:r>
            <a:endParaRPr lang="en-US" sz="1600" b="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08oct20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95999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r>
              <a:rPr lang="en-US" sz="1800" b="0" dirty="0">
                <a:solidFill>
                  <a:srgbClr val="00B0F0"/>
                </a:solidFill>
              </a:rPr>
              <a:t>Chair – finalize 3 ITU-R contributions and be sure ITU-R liaison has them.  </a:t>
            </a:r>
          </a:p>
          <a:p>
            <a:pPr marL="285750" indent="-285750">
              <a:buFont typeface="Wingdings" panose="05000000000000000000" pitchFamily="2" charset="2"/>
              <a:buChar char="q"/>
            </a:pPr>
            <a:r>
              <a:rPr lang="en-US" sz="1800" b="0" dirty="0">
                <a:solidFill>
                  <a:schemeClr val="tx1"/>
                </a:solidFill>
              </a:rPr>
              <a:t>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08oct20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08oct20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15Oct20–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15:___________________________59</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08oct20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14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14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08oct20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08oct20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08oct20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08oct20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08oct20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08oct20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08oct20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08oct20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_______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3 ITU-R final docs to ITU-R Liaison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 status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911/Wi-Fi, filings</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Vijay A</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01 October 2020 in document </a:t>
            </a:r>
            <a:r>
              <a:rPr lang="en-GB" sz="1800" b="0" dirty="0">
                <a:solidFill>
                  <a:schemeClr val="bg1">
                    <a:lumMod val="75000"/>
                  </a:schemeClr>
                </a:solidFill>
                <a:effectLst/>
                <a:ea typeface="SimSun" panose="02010600030101010101" pitchFamily="2" charset="-122"/>
                <a:hlinkClick r:id="rId3"/>
              </a:rPr>
              <a:t>https://mentor.ieee.org/802.18/dcn/20/18-20-0134-00-0000-minutes-01oct20-rrtag-teleconference.docx</a:t>
            </a:r>
            <a:r>
              <a:rPr lang="en-GB" sz="1800" b="0" dirty="0">
                <a:solidFill>
                  <a:schemeClr val="bg1">
                    <a:lumMod val="75000"/>
                  </a:schemeClr>
                </a:solidFill>
                <a:effectLst/>
                <a:ea typeface="SimSun" panose="02010600030101010101" pitchFamily="2" charset="-122"/>
              </a:rPr>
              <a:t>  </a:t>
            </a:r>
            <a:r>
              <a:rPr lang="en-US" sz="1800" b="0" i="0" dirty="0">
                <a:solidFill>
                  <a:srgbClr val="000000"/>
                </a:solidFill>
                <a:effectLst/>
              </a:rPr>
              <a:t>05-Oct-2020 14:53:06 ET</a:t>
            </a:r>
            <a:r>
              <a:rPr lang="en-US" sz="18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Stuart K.</a:t>
            </a:r>
          </a:p>
          <a:p>
            <a:pPr marL="0" indent="0">
              <a:spcBef>
                <a:spcPts val="0"/>
              </a:spcBef>
            </a:pPr>
            <a:r>
              <a:rPr lang="en-US" altLang="en-US" sz="1800" b="0" dirty="0">
                <a:solidFill>
                  <a:schemeClr val="bg1">
                    <a:lumMod val="65000"/>
                  </a:schemeClr>
                </a:solidFill>
              </a:rPr>
              <a:t>	Seconded by:  Edward A.</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6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08oct20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2400" dirty="0">
                <a:solidFill>
                  <a:srgbClr val="00B050"/>
                </a:solidFill>
              </a:rPr>
              <a:t>update</a:t>
            </a:r>
            <a:r>
              <a:rPr lang="en-US" altLang="en-US" sz="2400" dirty="0"/>
              <a:t>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820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07Jul20 call approved to cancel the venue.  Then has approved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 / 2hr days have been flipped from earlier discussions</a:t>
            </a:r>
            <a:r>
              <a:rPr lang="en-US" altLang="en-US" sz="1600" b="1" u="sng" dirty="0">
                <a:solidFill>
                  <a:schemeClr val="tx1"/>
                </a:solidFill>
              </a:rPr>
              <a:t>.  </a:t>
            </a:r>
            <a:endParaRPr lang="en-US" altLang="en-US" sz="14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January</a:t>
            </a:r>
            <a:r>
              <a:rPr lang="en-US" altLang="en-US" sz="1800" b="0" dirty="0">
                <a:solidFill>
                  <a:schemeClr val="tx1"/>
                </a:solidFill>
              </a:rPr>
              <a:t> </a:t>
            </a:r>
            <a:r>
              <a:rPr lang="en-US" altLang="en-US" sz="1800" dirty="0">
                <a:solidFill>
                  <a:schemeClr val="tx1"/>
                </a:solidFill>
              </a:rPr>
              <a:t>2021 </a:t>
            </a:r>
            <a:r>
              <a:rPr lang="en-US" altLang="en-US" sz="1800" b="0" dirty="0">
                <a:solidFill>
                  <a:schemeClr val="tx1"/>
                </a:solidFill>
              </a:rPr>
              <a:t>Wireless Interim (Irvine) the Wireless Chairs met 30 Sept 20 and have cancelled the face to face meeting in Irvine, CA.   This leaves open for the WGs to decide on their own if they do an electronic Interim or not. </a:t>
            </a:r>
          </a:p>
          <a:p>
            <a:pPr>
              <a:buFont typeface="Arial" panose="020B0604020202020204" pitchFamily="34" charset="0"/>
              <a:buChar char="•"/>
            </a:pPr>
            <a:r>
              <a:rPr lang="en-US" altLang="en-US" sz="1800" b="0" dirty="0">
                <a:solidFill>
                  <a:srgbClr val="00B050"/>
                </a:solidFill>
              </a:rPr>
              <a:t>For </a:t>
            </a:r>
            <a:r>
              <a:rPr lang="en-US" altLang="en-US" sz="1800" dirty="0">
                <a:solidFill>
                  <a:srgbClr val="00B050"/>
                </a:solidFill>
              </a:rPr>
              <a:t>March 2021 </a:t>
            </a:r>
            <a:r>
              <a:rPr lang="en-US" altLang="en-US" sz="1800" b="0" dirty="0">
                <a:solidFill>
                  <a:schemeClr val="tx1"/>
                </a:solidFill>
              </a:rPr>
              <a:t>there was a presentation from F2F on the EC 06Oct20 EC call of what all the Hyatt Denver is doing and from a SME on the international hotel industry. At this time the EC will take it up again in their Dec 2020 call, though could wait till Jan21 call, which seemed to be the lean. </a:t>
            </a: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08oct20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53912</TotalTime>
  <Words>6230</Words>
  <Application>Microsoft Office PowerPoint</Application>
  <PresentationFormat>On-screen Show (4:3)</PresentationFormat>
  <Paragraphs>668</Paragraphs>
  <Slides>28</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9" baseType="lpstr">
      <vt:lpstr>Arial</vt:lpstr>
      <vt:lpstr>Calibri</vt:lpstr>
      <vt:lpstr>Consolas</vt:lpstr>
      <vt:lpstr>Helvetica</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update </vt:lpstr>
      <vt:lpstr>EU items to share -1</vt:lpstr>
      <vt:lpstr>EU items to share -2</vt:lpstr>
      <vt:lpstr>Other regions (outside EU and USA), items to share</vt:lpstr>
      <vt:lpstr>ITU-R items to share  -</vt:lpstr>
      <vt:lpstr>FCC 6 GHz</vt:lpstr>
      <vt:lpstr>General Discussion Items</vt:lpstr>
      <vt:lpstr>General Discussion Items</vt:lpstr>
      <vt:lpstr>Actions Required</vt:lpstr>
      <vt:lpstr>Any Other Business</vt:lpstr>
      <vt:lpstr>Adjourn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3325</cp:revision>
  <cp:lastPrinted>1601-01-01T00:00:00Z</cp:lastPrinted>
  <dcterms:created xsi:type="dcterms:W3CDTF">2016-03-03T14:54:45Z</dcterms:created>
  <dcterms:modified xsi:type="dcterms:W3CDTF">2020-10-08T14:39:48Z</dcterms:modified>
</cp:coreProperties>
</file>