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736" r:id="rId17"/>
    <p:sldId id="650" r:id="rId18"/>
    <p:sldId id="498" r:id="rId19"/>
    <p:sldId id="402" r:id="rId20"/>
    <p:sldId id="403" r:id="rId21"/>
    <p:sldId id="692"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4710" autoAdjust="0"/>
  </p:normalViewPr>
  <p:slideViewPr>
    <p:cSldViewPr>
      <p:cViewPr varScale="1">
        <p:scale>
          <a:sx n="112" d="100"/>
          <a:sy n="112" d="100"/>
        </p:scale>
        <p:origin x="540"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0296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135-00-0000-itu-ahg-m-1450-5-updated-edits.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12"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hyperlink" Target="https://www.itu.int/events/eventdetails.asp?eventid=17587" TargetMode="External"/><Relationship Id="rId5" Type="http://schemas.openxmlformats.org/officeDocument/2006/relationships/hyperlink" Target="https://mentor.ieee.org/802.18/dcn/20/18-20-0052-03-0000-itu-r-sm-2352-ieee802-thz-input-to-wp1a.docx" TargetMode="External"/><Relationship Id="rId10" Type="http://schemas.openxmlformats.org/officeDocument/2006/relationships/hyperlink" Target="https://www.itu.int/en/ITU-R/study-groups/rsg5/rwp5d/Pages/default.aspx"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136-00-0000-itu-ahg-m-1801-2-updated-edit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cc.gov/ecfs/search/filings?proceedings_name=20-285&amp;sort=date_disseminated,DESC" TargetMode="External"/><Relationship Id="rId4" Type="http://schemas.openxmlformats.org/officeDocument/2006/relationships/hyperlink" Target="https://mentor.ieee.org/802.18/dcn/20/18-20-0128-00-0000-fcc-pn-emergency-access-to-wi-fi-aps-and-911-services.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0-00-0000-minutes-24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3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b="0" i="0" u="none" strike="noStrike" dirty="0">
                <a:solidFill>
                  <a:srgbClr val="000000"/>
                </a:solidFill>
                <a:effectLst/>
              </a:rPr>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 </a:t>
            </a:r>
            <a:endParaRPr lang="en-US" sz="1600" b="0" i="0" u="none" strike="noStrike" dirty="0">
              <a:solidFill>
                <a:srgbClr val="000000"/>
              </a:solidFill>
              <a:effectLst/>
            </a:endParaRP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6 GHz smoother sailing,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5 GHz more disagreements on tests.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C</a:t>
            </a:r>
            <a:r>
              <a:rPr lang="en-US" sz="1400" b="0" dirty="0">
                <a:effectLst/>
                <a:ea typeface="Calibri" panose="020F0502020204030204" pitchFamily="34" charset="0"/>
                <a:cs typeface="Times New Roman" panose="02020603050405020304" pitchFamily="18" charset="0"/>
              </a:rPr>
              <a:t>hanging working procedures so changes to every HN draft are available 14 days  ahead of plenary meeting.  So, d</a:t>
            </a:r>
            <a:r>
              <a:rPr lang="en-US" sz="1400" dirty="0">
                <a:solidFill>
                  <a:schemeClr val="tx1"/>
                </a:solidFill>
              </a:rPr>
              <a:t>rafts now have to be sent in as a contribution so can have time to look at them, and not have to review live on the screen. </a:t>
            </a: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u="sng" dirty="0">
                <a:solidFill>
                  <a:schemeClr val="tx1"/>
                </a:solidFill>
              </a:rPr>
              <a:t>All paths are heading to be done before RSC (EC votes included) 10Dec20, and the final decisions.  This is to make standards in the OJEU in February2021.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#87,  11-15 Jan 21 – where –tbd.</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65000"/>
                  </a:schemeClr>
                </a:solidFill>
              </a:rPr>
              <a:t>Nothing to share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dirty="0">
                <a:solidFill>
                  <a:schemeClr val="bg1">
                    <a:lumMod val="65000"/>
                  </a:schemeClr>
                </a:solidFill>
              </a:rPr>
              <a:t>____</a:t>
            </a:r>
            <a:r>
              <a:rPr lang="en-US" altLang="en-US" sz="1200" dirty="0">
                <a:solidFill>
                  <a:schemeClr val="tx1"/>
                </a:solidFill>
              </a:rPr>
              <a:t>					 (#98, 8-12Feb21)</a:t>
            </a:r>
            <a:endParaRPr lang="en-US" sz="1200"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05-08Oct20  </a:t>
            </a:r>
            <a:r>
              <a:rPr lang="en-US" sz="1600" dirty="0">
                <a:sym typeface="Wingdings" panose="05000000000000000000" pitchFamily="2" charset="2"/>
              </a:rPr>
              <a:t> this week</a:t>
            </a:r>
            <a:endParaRPr lang="en-US" sz="14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400" dirty="0">
                <a:solidFill>
                  <a:schemeClr val="tx1"/>
                </a:solidFill>
              </a:rPr>
              <a:t>01Oct: Check input document folder for contributions.  </a:t>
            </a:r>
          </a:p>
          <a:p>
            <a:pPr lvl="2">
              <a:buFont typeface="Arial" panose="020B0604020202020204" pitchFamily="34" charset="0"/>
              <a:buChar char="•"/>
            </a:pPr>
            <a:r>
              <a:rPr lang="en-US" sz="1400" dirty="0">
                <a:solidFill>
                  <a:schemeClr val="tx1"/>
                </a:solidFill>
              </a:rPr>
              <a:t>Could be some exciting discussions next week. </a:t>
            </a:r>
          </a:p>
          <a:p>
            <a:pPr lvl="2">
              <a:buFont typeface="Arial" panose="020B0604020202020204" pitchFamily="34" charset="0"/>
              <a:buChar char="•"/>
            </a:pPr>
            <a:r>
              <a:rPr lang="en-US" sz="1400" dirty="0">
                <a:solidFill>
                  <a:schemeClr val="tx1"/>
                </a:solidFill>
              </a:rPr>
              <a:t>See other groups, all items seem to be inter-related with most all groups. </a:t>
            </a:r>
          </a:p>
          <a:p>
            <a:pPr lvl="2">
              <a:buFont typeface="Arial" panose="020B0604020202020204" pitchFamily="34" charset="0"/>
              <a:buChar char="•"/>
            </a:pPr>
            <a:r>
              <a:rPr lang="en-US" sz="1400" dirty="0">
                <a:solidFill>
                  <a:schemeClr val="tx1"/>
                </a:solidFill>
              </a:rPr>
              <a:t>17sep: The Draft CEPT report 75 (Report B) and ECC Decision (20)01 (rules of lower 6 GHz band) are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chemeClr val="bg1">
                    <a:lumMod val="85000"/>
                  </a:schemeClr>
                </a:solidFill>
                <a:effectLst/>
                <a:ea typeface="Calibri" panose="020F0502020204030204" pitchFamily="34" charset="0"/>
              </a:rPr>
              <a:t>Nothing to share today. </a:t>
            </a:r>
          </a:p>
          <a:p>
            <a:pPr marL="0" marR="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endParaRPr lang="en-US" sz="1400" dirty="0">
              <a:solidFill>
                <a:srgbClr val="FF0000"/>
              </a:solidFill>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400" dirty="0">
              <a:hlinkClick r:id="rId3">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the next meeting: </a:t>
            </a:r>
            <a:r>
              <a:rPr lang="en-US" sz="1600" b="0" i="0" u="none" strike="noStrike" dirty="0">
                <a:solidFill>
                  <a:srgbClr val="3789BD"/>
                </a:solidFill>
                <a:effectLst/>
                <a:hlinkClick r:id="rId4"/>
              </a:rPr>
              <a:t>Tuesday 2020-11-24-Wednesday 2020-12-02</a:t>
            </a:r>
            <a:r>
              <a:rPr lang="en-US" sz="1600" b="0" i="0" u="none" strike="noStrike" dirty="0">
                <a:solidFill>
                  <a:srgbClr val="3789BD"/>
                </a:solidFill>
                <a:effectLst/>
              </a:rPr>
              <a:t>; </a:t>
            </a:r>
            <a:r>
              <a:rPr lang="en-US" sz="1600" i="1" u="sng" dirty="0">
                <a:solidFill>
                  <a:srgbClr val="444444"/>
                </a:solidFill>
                <a:effectLst/>
              </a:rPr>
              <a:t>Place: E-Meeting</a:t>
            </a:r>
          </a:p>
          <a:p>
            <a:pPr lvl="1">
              <a:spcBef>
                <a:spcPts val="0"/>
              </a:spcBef>
              <a:buFont typeface="Arial" panose="020B0604020202020204" pitchFamily="34" charset="0"/>
              <a:buChar char="•"/>
            </a:pPr>
            <a:r>
              <a:rPr lang="en-US" sz="1400" dirty="0">
                <a:solidFill>
                  <a:schemeClr val="tx1"/>
                </a:solidFill>
                <a:hlinkClick r:id="rId5"/>
              </a:rPr>
              <a:t>https://mentor.ieee.org/802.18/dcn/20/18-20-0052-03-0000-itu-r-sm-2352-ieee802-thz-input-to-wp1a.docx</a:t>
            </a:r>
            <a:r>
              <a:rPr lang="en-US" sz="1400" dirty="0">
                <a:solidFill>
                  <a:schemeClr val="tx1"/>
                </a:solidFill>
              </a:rPr>
              <a:t> </a:t>
            </a:r>
            <a:endParaRPr lang="en-US" sz="1400" b="0" dirty="0">
              <a:solidFill>
                <a:schemeClr val="tx1"/>
              </a:solidFill>
            </a:endParaRPr>
          </a:p>
          <a:p>
            <a:pPr lvl="1">
              <a:spcBef>
                <a:spcPts val="0"/>
              </a:spcBef>
              <a:buFont typeface="Arial" panose="020B0604020202020204" pitchFamily="34" charset="0"/>
              <a:buChar char="•"/>
            </a:pPr>
            <a:r>
              <a:rPr lang="en-GB" sz="1400" dirty="0">
                <a:effectLst/>
                <a:ea typeface="MS Mincho" panose="02020609040205080304" pitchFamily="49" charset="-128"/>
                <a:cs typeface="Times New Roman" panose="02020603050405020304" pitchFamily="18" charset="0"/>
              </a:rPr>
              <a:t>Deadline for contributions to WP 1A:  Tuesday, 17 November 2020 at 1600 hours UTC</a:t>
            </a:r>
          </a:p>
          <a:p>
            <a:pPr lvl="1">
              <a:spcBef>
                <a:spcPts val="0"/>
              </a:spcBef>
              <a:buFont typeface="Arial" panose="020B0604020202020204" pitchFamily="34" charset="0"/>
              <a:buChar char="•"/>
            </a:pPr>
            <a:r>
              <a:rPr lang="en-US" sz="1400" b="1" dirty="0">
                <a:solidFill>
                  <a:schemeClr val="tx1"/>
                </a:solidFill>
              </a:rPr>
              <a:t>.18 approved 24Sep20;		EC approved 06Oct20 		Upload by 10Nov20</a:t>
            </a:r>
          </a:p>
          <a:p>
            <a:pPr lvl="1">
              <a:spcBef>
                <a:spcPts val="0"/>
              </a:spcBef>
              <a:buFont typeface="Arial" panose="020B0604020202020204" pitchFamily="34" charset="0"/>
              <a:buChar char="•"/>
            </a:pPr>
            <a:r>
              <a:rPr lang="en-US" sz="1400" dirty="0">
                <a:solidFill>
                  <a:srgbClr val="00B0F0"/>
                </a:solidFill>
              </a:rPr>
              <a:t>Next:  Chair makes next rev w/o draft and header/footer and send to ITU-R liaison  </a:t>
            </a:r>
          </a:p>
          <a:p>
            <a:pPr lvl="1">
              <a:spcBef>
                <a:spcPts val="0"/>
              </a:spcBef>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 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400" b="0" dirty="0">
                <a:hlinkClick r:id="rId8"/>
              </a:rPr>
              <a:t>https://mentor.ieee.org/802.18/dcn/20/18-20-0135-00-0000-itu-ahg-m-1450-5-updated-edits.docx</a:t>
            </a:r>
            <a:r>
              <a:rPr lang="en-US" sz="1400" b="0" dirty="0"/>
              <a:t> and</a:t>
            </a:r>
          </a:p>
          <a:p>
            <a:pPr lvl="1">
              <a:buFont typeface="Arial" panose="020B0604020202020204" pitchFamily="34" charset="0"/>
              <a:buChar char="•"/>
            </a:pPr>
            <a:r>
              <a:rPr lang="en-US" sz="1400" b="0" dirty="0">
                <a:hlinkClick r:id="rId9"/>
              </a:rPr>
              <a:t>https://mentor.ieee.org/802.18/dcn/20/18-20-0136-00-0000-itu-ahg-m-1801-2-updated-edits.docx</a:t>
            </a:r>
            <a:endParaRPr lang="en-US" sz="1400" b="1" dirty="0">
              <a:solidFill>
                <a:schemeClr val="tx1"/>
              </a:solidFill>
            </a:endParaRPr>
          </a:p>
          <a:p>
            <a:pPr marL="685800" lvl="1">
              <a:buFont typeface="Arial" panose="020B0604020202020204" pitchFamily="34" charset="0"/>
              <a:buChar char="•"/>
            </a:pPr>
            <a:r>
              <a:rPr lang="en-GB" sz="1400" dirty="0">
                <a:effectLst/>
                <a:ea typeface="MS Mincho" panose="02020609040205080304" pitchFamily="49" charset="-128"/>
                <a:cs typeface="Times New Roman" panose="02020603050405020304" pitchFamily="18" charset="0"/>
              </a:rPr>
              <a:t>Deadline for contributions to WP 5A:  Monday, 02 November 2020 at 1600 hours UTC</a:t>
            </a:r>
          </a:p>
          <a:p>
            <a:pPr marL="685800" lvl="1">
              <a:buFont typeface="Arial" panose="020B0604020202020204" pitchFamily="34" charset="0"/>
              <a:buChar char="•"/>
            </a:pPr>
            <a:r>
              <a:rPr lang="en-US" sz="1400" dirty="0">
                <a:solidFill>
                  <a:schemeClr val="tx1"/>
                </a:solidFill>
              </a:rPr>
              <a:t>.</a:t>
            </a:r>
            <a:r>
              <a:rPr lang="en-US" sz="1400" b="1" dirty="0">
                <a:solidFill>
                  <a:schemeClr val="tx1"/>
                </a:solidFill>
              </a:rPr>
              <a:t>18 approved01Oct20;		EC approved 06Oct20 		Upload by 26Oct20 </a:t>
            </a:r>
          </a:p>
          <a:p>
            <a:pPr marL="685800" lvl="1">
              <a:buFont typeface="Arial" panose="020B0604020202020204" pitchFamily="34" charset="0"/>
              <a:buChar char="•"/>
            </a:pPr>
            <a:r>
              <a:rPr lang="en-US" sz="1400" dirty="0">
                <a:solidFill>
                  <a:schemeClr val="tx1"/>
                </a:solidFill>
              </a:rPr>
              <a:t> </a:t>
            </a:r>
            <a:r>
              <a:rPr lang="en-US" sz="1400" dirty="0">
                <a:solidFill>
                  <a:srgbClr val="00B0F0"/>
                </a:solidFill>
              </a:rPr>
              <a:t>Next: Chair makes next rev w/o draft and header/footer and send to ITU-R liaison  </a:t>
            </a:r>
          </a:p>
          <a:p>
            <a:pPr marL="685800" lvl="1">
              <a:buFont typeface="Arial" panose="020B0604020202020204" pitchFamily="34" charset="0"/>
              <a:buChar char="•"/>
            </a:pPr>
            <a:endParaRPr lang="en-US" sz="1400" dirty="0">
              <a:solidFill>
                <a:schemeClr val="tx1"/>
              </a:solidFill>
            </a:endParaRPr>
          </a:p>
          <a:p>
            <a:pPr marL="685800" lvl="1">
              <a:buFont typeface="Arial" panose="020B0604020202020204" pitchFamily="34" charset="0"/>
              <a:buChar char="•"/>
            </a:pPr>
            <a:endParaRPr lang="en-US" sz="1400" dirty="0">
              <a:solidFill>
                <a:schemeClr val="tx1"/>
              </a:solidFill>
            </a:endParaRPr>
          </a:p>
          <a:p>
            <a:pPr marL="685800" lvl="1">
              <a:buFont typeface="Arial" panose="020B0604020202020204" pitchFamily="34" charset="0"/>
              <a:buChar char="•"/>
            </a:pPr>
            <a:endParaRPr lang="en-GB" sz="1400" dirty="0">
              <a:effectLst/>
              <a:ea typeface="MS Mincho" panose="02020609040205080304" pitchFamily="49" charset="-128"/>
              <a:cs typeface="Times New Roman" panose="02020603050405020304" pitchFamily="18" charset="0"/>
            </a:endParaRPr>
          </a:p>
          <a:p>
            <a:pPr marL="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10"/>
              </a:rPr>
              <a:t>WP 5D</a:t>
            </a:r>
            <a:r>
              <a:rPr lang="en-US" sz="1600" b="0" dirty="0">
                <a:solidFill>
                  <a:schemeClr val="tx1"/>
                </a:solidFill>
              </a:rPr>
              <a:t> next call:  </a:t>
            </a:r>
            <a:r>
              <a:rPr lang="en-US" sz="1600" b="0" i="0" u="none" strike="noStrike" dirty="0">
                <a:solidFill>
                  <a:srgbClr val="3789BD"/>
                </a:solidFill>
                <a:effectLst/>
                <a:hlinkClick r:id="rId11"/>
              </a:rPr>
              <a:t>Monday 2020-10-05 - Friday 2020-10-16</a:t>
            </a:r>
            <a:endParaRPr lang="en-US" sz="1600" b="0" i="0" dirty="0">
              <a:solidFill>
                <a:srgbClr val="444444"/>
              </a:solidFill>
              <a:effectLst/>
            </a:endParaRPr>
          </a:p>
          <a:p>
            <a:pPr marL="685800" lvl="1">
              <a:spcBef>
                <a:spcPts val="0"/>
              </a:spcBef>
              <a:buFont typeface="Arial" panose="020B0604020202020204" pitchFamily="34" charset="0"/>
              <a:buChar char="•"/>
            </a:pPr>
            <a:r>
              <a:rPr lang="en-US" sz="1400" b="0" dirty="0">
                <a:solidFill>
                  <a:schemeClr val="tx1"/>
                </a:solidFill>
              </a:rPr>
              <a:t>6Ghz is part of this, WRC AI 1.2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9026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2" action="ppaction://hlinksldjump"/>
              </a:rPr>
              <a:t>see back up slides later</a:t>
            </a:r>
            <a:r>
              <a:rPr lang="en-US" sz="1200" dirty="0">
                <a:solidFill>
                  <a:schemeClr val="tx1"/>
                </a:solidFill>
                <a:hlinkClick r:id="rId12"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___________________________</a:t>
            </a:r>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09Oct20		</a:t>
            </a:r>
            <a:r>
              <a:rPr lang="en-US" sz="1800" dirty="0">
                <a:sym typeface="Wingdings" panose="05000000000000000000" pitchFamily="2" charset="2"/>
              </a:rPr>
              <a:t> tomorrow</a:t>
            </a:r>
            <a:endParaRPr lang="en-US" sz="1800" dirty="0"/>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600" b="0" dirty="0"/>
              <a:t>01Oct20: Nominations for leaderships are coming in.  However, multiple chairs have been nominated for the overall MSG and work streams. No real rules, so how this will work out to make progress?  </a:t>
            </a:r>
          </a:p>
          <a:p>
            <a:pPr lvl="1">
              <a:spcBef>
                <a:spcPts val="0"/>
              </a:spcBef>
              <a:buFont typeface="Arial" panose="020B0604020202020204" pitchFamily="34" charset="0"/>
              <a:buChar char="•"/>
            </a:pPr>
            <a:r>
              <a:rPr lang="en-US" sz="1600" b="0" dirty="0"/>
              <a:t> 2</a:t>
            </a:r>
            <a:r>
              <a:rPr lang="en-US" sz="1600" b="0" baseline="30000" dirty="0"/>
              <a:t>nd</a:t>
            </a:r>
            <a:r>
              <a:rPr lang="en-US" sz="1600" b="0" dirty="0"/>
              <a:t> topic for the 9</a:t>
            </a:r>
            <a:r>
              <a:rPr lang="en-US" sz="1600" b="0" baseline="30000" dirty="0"/>
              <a:t>th</a:t>
            </a:r>
            <a:r>
              <a:rPr lang="en-US" sz="1600" b="0" dirty="0"/>
              <a:t> is the 4</a:t>
            </a:r>
            <a:r>
              <a:rPr lang="en-US" sz="1600" b="0" baseline="30000" dirty="0"/>
              <a:t>th</a:t>
            </a:r>
            <a:r>
              <a:rPr lang="en-US" sz="1600" b="0" dirty="0"/>
              <a:t> work stream and does it get confirmed. </a:t>
            </a:r>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313" y="998391"/>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191919"/>
                </a:solidFill>
              </a:rPr>
              <a:t>FCC Public Notice on 911/</a:t>
            </a:r>
            <a:r>
              <a:rPr lang="en-US" sz="1800" dirty="0" err="1">
                <a:solidFill>
                  <a:srgbClr val="191919"/>
                </a:solidFill>
              </a:rPr>
              <a:t>WiFi</a:t>
            </a:r>
            <a:r>
              <a:rPr lang="en-US" sz="1800" dirty="0">
                <a:solidFill>
                  <a:srgbClr val="191919"/>
                </a:solidFill>
              </a:rPr>
              <a:t>.</a:t>
            </a:r>
          </a:p>
          <a:p>
            <a:pPr marL="685800" lvl="1">
              <a:spcBef>
                <a:spcPts val="0"/>
              </a:spcBef>
              <a:spcAft>
                <a:spcPts val="0"/>
              </a:spcAft>
              <a:buFont typeface="Arial" panose="020B0604020202020204" pitchFamily="34" charset="0"/>
              <a:buChar char="•"/>
            </a:pPr>
            <a:r>
              <a:rPr lang="en-US" sz="1400" dirty="0">
                <a:solidFill>
                  <a:srgbClr val="191919"/>
                </a:solidFill>
              </a:rPr>
              <a:t>.</a:t>
            </a: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857250" marR="457200" lvl="1">
              <a:spcBef>
                <a:spcPts val="0"/>
              </a:spcBef>
              <a:spcAft>
                <a:spcPts val="600"/>
              </a:spcAft>
              <a:buFont typeface="Arial" panose="020B0604020202020204" pitchFamily="34" charset="0"/>
              <a:buChar char="•"/>
            </a:pPr>
            <a:r>
              <a:rPr lang="en-US" sz="1600" b="0" dirty="0">
                <a:solidFill>
                  <a:srgbClr val="333333"/>
                </a:solidFill>
                <a:hlinkClick r:id="rId4"/>
              </a:rPr>
              <a:t>https://mentor.ieee.org/802.18/dcn/20/18-20-0128-00-0000-fcc-pn-emergency-access-to-wi-fi-aps-and-911-services.docx</a:t>
            </a:r>
            <a:r>
              <a:rPr lang="en-US" sz="1600" b="0" dirty="0">
                <a:solidFill>
                  <a:srgbClr val="333333"/>
                </a:solidFill>
              </a:rPr>
              <a:t> </a:t>
            </a:r>
          </a:p>
          <a:p>
            <a:pPr marL="857250" marR="457200" lvl="1">
              <a:spcBef>
                <a:spcPts val="0"/>
              </a:spcBef>
              <a:spcAft>
                <a:spcPts val="600"/>
              </a:spcAft>
            </a:pPr>
            <a:r>
              <a:rPr lang="en-US" sz="1600" b="1"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1" dirty="0">
              <a:effectLst/>
              <a:ea typeface="Calibri" panose="020F0502020204030204" pitchFamily="34" charset="0"/>
              <a:cs typeface="Calibri" panose="020F0502020204030204" pitchFamily="34" charset="0"/>
            </a:endParaRPr>
          </a:p>
          <a:p>
            <a:pPr marL="857250" marR="457200" lvl="1">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Proceeding: </a:t>
            </a:r>
            <a:r>
              <a:rPr lang="en-US" sz="1600" b="0" dirty="0">
                <a:ea typeface="Calibri" panose="020F0502020204030204" pitchFamily="34" charset="0"/>
                <a:cs typeface="Times New Roman" panose="02020603050405020304" pitchFamily="18" charset="0"/>
                <a:hlinkClick r:id="rId5"/>
              </a:rPr>
              <a:t>https://www.fcc.gov/ecfs/search/filings?proceedings_name=20-285&amp;sort=date_disseminated,DESC</a:t>
            </a:r>
            <a:r>
              <a:rPr lang="en-US" sz="1600" dirty="0">
                <a:ea typeface="Calibri" panose="020F0502020204030204" pitchFamily="34" charset="0"/>
                <a:cs typeface="Times New Roman" panose="02020603050405020304" pitchFamily="18" charset="0"/>
              </a:rPr>
              <a:t> </a:t>
            </a:r>
            <a:endParaRPr lang="en-US" sz="1600" b="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Wi-Fi industry may ask for a safe har</a:t>
            </a:r>
            <a:r>
              <a:rPr lang="en-US" sz="1600" dirty="0">
                <a:ea typeface="Calibri" panose="020F0502020204030204" pitchFamily="34" charset="0"/>
                <a:cs typeface="Times New Roman" panose="02020603050405020304" pitchFamily="18" charset="0"/>
              </a:rPr>
              <a:t>bor on non-telecommunications access points.  (individuals, schools, hospitals, libraries, …..</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6 comments filed.   </a:t>
            </a:r>
          </a:p>
          <a:p>
            <a:pPr marL="457200" marR="457200">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 </a:t>
            </a:r>
          </a:p>
          <a:p>
            <a:pPr marL="457200" marR="457200">
              <a:spcBef>
                <a:spcPts val="0"/>
              </a:spcBef>
              <a:spcAft>
                <a:spcPts val="600"/>
              </a:spcAft>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4751" y="1096022"/>
            <a:ext cx="8153400" cy="4861218"/>
          </a:xfrm>
        </p:spPr>
        <p:txBody>
          <a:bodyPr/>
          <a:lstStyle/>
          <a:p>
            <a:pPr marL="285750" indent="-285750">
              <a:spcBef>
                <a:spcPts val="0"/>
              </a:spcBef>
              <a:spcAft>
                <a:spcPts val="0"/>
              </a:spcAft>
              <a:buFont typeface="Arial" panose="020B0604020202020204" pitchFamily="34" charset="0"/>
              <a:buChar char="•"/>
            </a:pPr>
            <a:r>
              <a:rPr lang="en-US" sz="1800" dirty="0">
                <a:solidFill>
                  <a:schemeClr val="bg1">
                    <a:lumMod val="85000"/>
                  </a:schemeClr>
                </a:solidFill>
                <a:effectLst/>
                <a:ea typeface="Calibri" panose="020F0502020204030204" pitchFamily="34" charset="0"/>
              </a:rPr>
              <a:t>Nothing </a:t>
            </a:r>
            <a:r>
              <a:rPr lang="en-US" sz="1800">
                <a:solidFill>
                  <a:schemeClr val="bg1">
                    <a:lumMod val="85000"/>
                  </a:schemeClr>
                </a:solidFill>
                <a:effectLst/>
                <a:ea typeface="Calibri" panose="020F0502020204030204" pitchFamily="34" charset="0"/>
              </a:rPr>
              <a:t>for today. </a:t>
            </a:r>
            <a:endParaRPr lang="en-US" sz="1800" dirty="0">
              <a:solidFill>
                <a:schemeClr val="bg1">
                  <a:lumMod val="85000"/>
                </a:schemeClr>
              </a:solidFill>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9599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r>
              <a:rPr lang="en-US" sz="1800" b="0" dirty="0">
                <a:solidFill>
                  <a:srgbClr val="00B0F0"/>
                </a:solidFill>
              </a:rPr>
              <a:t>Chair – finalize 3 ITU-R contributions and be sure ITU-R liaison has them.  </a:t>
            </a:r>
          </a:p>
          <a:p>
            <a:pPr marL="285750" indent="-285750">
              <a:buFont typeface="Wingdings" panose="05000000000000000000" pitchFamily="2" charset="2"/>
              <a:buChar char="q"/>
            </a:pPr>
            <a:r>
              <a:rPr lang="en-US" sz="1800" b="0" dirty="0">
                <a:solidFill>
                  <a:schemeClr val="tx1"/>
                </a:solidFill>
              </a:rPr>
              <a:t>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15Oct20–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15:___________________________59</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14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14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3 ITU-R final docs to ITU-R Liaison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911/Wi-Fi, filings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Vijay A</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01 October 2020 in document </a:t>
            </a:r>
            <a:r>
              <a:rPr lang="en-GB" sz="1800" b="0" dirty="0">
                <a:solidFill>
                  <a:schemeClr val="bg1">
                    <a:lumMod val="75000"/>
                  </a:schemeClr>
                </a:solidFill>
                <a:effectLst/>
                <a:ea typeface="SimSun" panose="02010600030101010101" pitchFamily="2" charset="-122"/>
                <a:hlinkClick r:id="rId3"/>
              </a:rPr>
              <a:t>https://mentor.ieee.org/802.18/dcn/20/18-20-0134-00-0000-minutes-01oct20-rrtag-teleconference.docx</a:t>
            </a:r>
            <a:r>
              <a:rPr lang="en-GB" sz="1800" b="0" dirty="0">
                <a:solidFill>
                  <a:schemeClr val="bg1">
                    <a:lumMod val="75000"/>
                  </a:schemeClr>
                </a:solidFill>
                <a:effectLst/>
                <a:ea typeface="SimSun" panose="02010600030101010101" pitchFamily="2" charset="-122"/>
              </a:rPr>
              <a:t>  </a:t>
            </a:r>
            <a:r>
              <a:rPr lang="en-US" sz="1800" b="0" i="0" dirty="0">
                <a:solidFill>
                  <a:srgbClr val="000000"/>
                </a:solidFill>
                <a:effectLst/>
              </a:rPr>
              <a:t>05-Oct-2020 14:53:06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Stuart K.</a:t>
            </a:r>
          </a:p>
          <a:p>
            <a:pPr marL="0" indent="0">
              <a:spcBef>
                <a:spcPts val="0"/>
              </a:spcBef>
            </a:pPr>
            <a:r>
              <a:rPr lang="en-US" altLang="en-US" sz="1800" b="0" dirty="0">
                <a:solidFill>
                  <a:schemeClr val="bg1">
                    <a:lumMod val="65000"/>
                  </a:schemeClr>
                </a:solidFill>
              </a:rPr>
              <a:t>	Seconded by:  Edward A.</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update</a:t>
            </a:r>
            <a:r>
              <a:rPr lang="en-US" altLang="en-US" sz="2400" dirty="0"/>
              <a:t>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 / 2hr days have been flipped from earlier discussions</a:t>
            </a:r>
            <a:r>
              <a:rPr lang="en-US" altLang="en-US" sz="1600" b="1" u="sng" dirty="0">
                <a:solidFill>
                  <a:schemeClr val="tx1"/>
                </a:solidFill>
              </a:rPr>
              <a:t>.  </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January</a:t>
            </a:r>
            <a:r>
              <a:rPr lang="en-US" altLang="en-US" sz="1800" b="0" dirty="0">
                <a:solidFill>
                  <a:schemeClr val="tx1"/>
                </a:solidFill>
              </a:rPr>
              <a:t> </a:t>
            </a:r>
            <a:r>
              <a:rPr lang="en-US" altLang="en-US" sz="1800" dirty="0">
                <a:solidFill>
                  <a:schemeClr val="tx1"/>
                </a:solidFill>
              </a:rPr>
              <a:t>2021 </a:t>
            </a:r>
            <a:r>
              <a:rPr lang="en-US" altLang="en-US" sz="1800" b="0" dirty="0">
                <a:solidFill>
                  <a:schemeClr val="tx1"/>
                </a:solidFill>
              </a:rPr>
              <a:t>Wireless Interim (Irvine) the Wireless Chairs met 30 Sept 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800" b="0" dirty="0">
                <a:solidFill>
                  <a:srgbClr val="00B050"/>
                </a:solidFill>
              </a:rPr>
              <a:t>For </a:t>
            </a:r>
            <a:r>
              <a:rPr lang="en-US" altLang="en-US" sz="1800" dirty="0">
                <a:solidFill>
                  <a:srgbClr val="00B050"/>
                </a:solidFill>
              </a:rPr>
              <a:t>March 2021 </a:t>
            </a:r>
            <a:r>
              <a:rPr lang="en-US" altLang="en-US" sz="1800" b="0" dirty="0">
                <a:solidFill>
                  <a:schemeClr val="tx1"/>
                </a:solidFill>
              </a:rPr>
              <a:t>there was a presentation from F2F on the EC 06Oct20 EC call of what all the Hyatt Denver is doing and from a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53912</TotalTime>
  <Words>6230</Words>
  <Application>Microsoft Office PowerPoint</Application>
  <PresentationFormat>On-screen Show (4:3)</PresentationFormat>
  <Paragraphs>668</Paragraphs>
  <Slides>28</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9" baseType="lpstr">
      <vt:lpstr>Arial</vt:lpstr>
      <vt:lpstr>Calibri</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update </vt:lpstr>
      <vt:lpstr>EU items to share -1</vt:lpstr>
      <vt:lpstr>EU items to share -2</vt:lpstr>
      <vt:lpstr>Other regions (outside EU and USA), items to share</vt:lpstr>
      <vt:lpstr>ITU-R items to share  -</vt:lpstr>
      <vt:lpstr>FCC 6 GHz</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3325</cp:revision>
  <cp:lastPrinted>1601-01-01T00:00:00Z</cp:lastPrinted>
  <dcterms:created xsi:type="dcterms:W3CDTF">2016-03-03T14:54:45Z</dcterms:created>
  <dcterms:modified xsi:type="dcterms:W3CDTF">2020-10-08T14:39:48Z</dcterms:modified>
</cp:coreProperties>
</file>