
<file path=[Content_Types].xml><?xml version="1.0" encoding="utf-8"?>
<Types xmlns="http://schemas.openxmlformats.org/package/2006/content-types">
  <Default Extension="bin" ContentType="application/vnd.openxmlformats-officedocument.oleObject"/>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33"/>
  </p:notesMasterIdLst>
  <p:handoutMasterIdLst>
    <p:handoutMasterId r:id="rId34"/>
  </p:handoutMasterIdLst>
  <p:sldIdLst>
    <p:sldId id="256" r:id="rId2"/>
    <p:sldId id="341" r:id="rId3"/>
    <p:sldId id="329" r:id="rId4"/>
    <p:sldId id="604" r:id="rId5"/>
    <p:sldId id="624" r:id="rId6"/>
    <p:sldId id="605" r:id="rId7"/>
    <p:sldId id="516" r:id="rId8"/>
    <p:sldId id="596" r:id="rId9"/>
    <p:sldId id="690" r:id="rId10"/>
    <p:sldId id="603" r:id="rId11"/>
    <p:sldId id="606" r:id="rId12"/>
    <p:sldId id="735" r:id="rId13"/>
    <p:sldId id="608" r:id="rId14"/>
    <p:sldId id="669" r:id="rId15"/>
    <p:sldId id="675" r:id="rId16"/>
    <p:sldId id="691" r:id="rId17"/>
    <p:sldId id="685" r:id="rId18"/>
    <p:sldId id="736" r:id="rId19"/>
    <p:sldId id="650" r:id="rId20"/>
    <p:sldId id="498" r:id="rId21"/>
    <p:sldId id="402" r:id="rId22"/>
    <p:sldId id="403" r:id="rId23"/>
    <p:sldId id="692" r:id="rId24"/>
    <p:sldId id="728" r:id="rId25"/>
    <p:sldId id="731" r:id="rId26"/>
    <p:sldId id="425" r:id="rId27"/>
    <p:sldId id="652" r:id="rId28"/>
    <p:sldId id="689" r:id="rId29"/>
    <p:sldId id="549" r:id="rId30"/>
    <p:sldId id="656" r:id="rId31"/>
    <p:sldId id="655" r:id="rId3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FF9999"/>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6" autoAdjust="0"/>
    <p:restoredTop sz="94710" autoAdjust="0"/>
  </p:normalViewPr>
  <p:slideViewPr>
    <p:cSldViewPr>
      <p:cViewPr varScale="1">
        <p:scale>
          <a:sx n="75" d="100"/>
          <a:sy n="75" d="100"/>
        </p:scale>
        <p:origin x="78" y="960"/>
      </p:cViewPr>
      <p:guideLst>
        <p:guide orient="horz" pos="2160"/>
        <p:guide pos="288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02-Oct-20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apps.fcc.gov/eas/comments/GetPublishedDocument.html?id=455&amp;tn=713821" TargetMode="External"/><Relationship Id="rId2" Type="http://schemas.openxmlformats.org/officeDocument/2006/relationships/slide" Target="../slides/slide15.xml"/><Relationship Id="rId1" Type="http://schemas.openxmlformats.org/officeDocument/2006/relationships/notesMaster" Target="../notesMasters/notesMaster1.xml"/><Relationship Id="rId4" Type="http://schemas.openxmlformats.org/officeDocument/2006/relationships/hyperlink" Target="https://apps.fcc.gov/eas/comments/GetPublishedDocument.html?id=456&amp;tn=673286"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portal.etsi.org/webapp/teldir/ListPersDetails.asp?PersId=63180" TargetMode="External"/><Relationship Id="rId13" Type="http://schemas.openxmlformats.org/officeDocument/2006/relationships/hyperlink" Target="https://portal.etsi.org/webapp/teldir/QueryOrgaInfo.asp?OrgaId=1" TargetMode="External"/><Relationship Id="rId18" Type="http://schemas.openxmlformats.org/officeDocument/2006/relationships/hyperlink" Target="https://portal.etsi.org/webapp/teldir/QueryOrgaInfo.asp?OrgaId=15932" TargetMode="External"/><Relationship Id="rId26" Type="http://schemas.openxmlformats.org/officeDocument/2006/relationships/hyperlink" Target="https://portal.etsi.org/webapp/teldir/ListPersDetails.asp?PersId=54791" TargetMode="External"/><Relationship Id="rId3" Type="http://schemas.openxmlformats.org/officeDocument/2006/relationships/hyperlink" Target="https://portal.etsi.org/tb.aspx?tbid=729&amp;SubTB=729" TargetMode="External"/><Relationship Id="rId21" Type="http://schemas.openxmlformats.org/officeDocument/2006/relationships/hyperlink" Target="https://portal.etsi.org/webapp/teldir/ListPersDetails.asp?PersId=13676"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QueryOrgaInfo.asp?OrgaId=14953" TargetMode="External"/><Relationship Id="rId12" Type="http://schemas.openxmlformats.org/officeDocument/2006/relationships/hyperlink" Target="https://portal.etsi.org/webapp/teldir/ListPersDetails.asp?PersId=26441" TargetMode="External"/><Relationship Id="rId17" Type="http://schemas.openxmlformats.org/officeDocument/2006/relationships/hyperlink" Target="https://portal.etsi.org/webapp/teldir/ListPersDetails.asp?PersId=77968" TargetMode="External"/><Relationship Id="rId25" Type="http://schemas.openxmlformats.org/officeDocument/2006/relationships/hyperlink" Target="https://portal.etsi.org/webapp/teldir/QueryOrgaInfo.asp?OrgaId=42"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10.xml"/><Relationship Id="rId16" Type="http://schemas.openxmlformats.org/officeDocument/2006/relationships/hyperlink" Target="https://portal.etsi.org/webapp/teldir/QueryOrgaInfo.asp?OrgaId=5" TargetMode="External"/><Relationship Id="rId20" Type="http://schemas.openxmlformats.org/officeDocument/2006/relationships/hyperlink" Target="https://portal.etsi.org/webapp/teldir/ListPersDetails.asp?PersId=80177" TargetMode="External"/><Relationship Id="rId29" Type="http://schemas.openxmlformats.org/officeDocument/2006/relationships/hyperlink" Target="https://portal.etsi.org/webapp/teldir/QueryOrgaInfo.asp?OrgaId=8870" TargetMode="External"/><Relationship Id="rId1" Type="http://schemas.openxmlformats.org/officeDocument/2006/relationships/notesMaster" Target="../notesMasters/notesMaster1.xml"/><Relationship Id="rId6" Type="http://schemas.openxmlformats.org/officeDocument/2006/relationships/hyperlink" Target="https://portal.etsi.org/webapp/teldir/ListPersDetails.asp?PersId=49485" TargetMode="External"/><Relationship Id="rId11" Type="http://schemas.openxmlformats.org/officeDocument/2006/relationships/hyperlink" Target="https://portal.etsi.org/webapp/teldir/QueryOrgaInfo.asp?OrgaId=9173" TargetMode="External"/><Relationship Id="rId24" Type="http://schemas.openxmlformats.org/officeDocument/2006/relationships/hyperlink" Target="https://portal.etsi.org/webapp/teldir/ListPersDetails.asp?PersId=34395"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6230" TargetMode="External"/><Relationship Id="rId15" Type="http://schemas.openxmlformats.org/officeDocument/2006/relationships/hyperlink" Target="https://portal.etsi.org/webapp/teldir/ListPersDetails.asp?PersId=26309" TargetMode="External"/><Relationship Id="rId23" Type="http://schemas.openxmlformats.org/officeDocument/2006/relationships/hyperlink" Target="https://portal.etsi.org/webapp/teldir/ListPersDetails.asp?PersId=10561" TargetMode="External"/><Relationship Id="rId28" Type="http://schemas.openxmlformats.org/officeDocument/2006/relationships/hyperlink" Target="https://portal.etsi.org/webapp/teldir/ListPersDetails.asp?PersId=72859"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ListPersDetails.asp?PersId=33473" TargetMode="External"/><Relationship Id="rId19" Type="http://schemas.openxmlformats.org/officeDocument/2006/relationships/hyperlink" Target="https://portal.etsi.org/webapp/teldir/ListPersDetails.asp?PersId=79376" TargetMode="External"/><Relationship Id="rId31" Type="http://schemas.openxmlformats.org/officeDocument/2006/relationships/hyperlink" Target="https://portal.etsi.org/webapp/teldir/ListPersDetails.asp?PersId=61793" TargetMode="External"/><Relationship Id="rId4" Type="http://schemas.openxmlformats.org/officeDocument/2006/relationships/hyperlink" Target="https://portal.etsi.org/tb.aspx?tbid=287&amp;SubTB=287" TargetMode="External"/><Relationship Id="rId9" Type="http://schemas.openxmlformats.org/officeDocument/2006/relationships/hyperlink" Target="https://portal.etsi.org/webapp/teldir/QueryOrgaInfo.asp?OrgaId=13790" TargetMode="External"/><Relationship Id="rId14" Type="http://schemas.openxmlformats.org/officeDocument/2006/relationships/hyperlink" Target="https://portal.etsi.org/tb.aspx?tbid=286&amp;SubTB=286" TargetMode="External"/><Relationship Id="rId22" Type="http://schemas.openxmlformats.org/officeDocument/2006/relationships/hyperlink" Target="https://portal.etsi.org/webapp/teldir/ListPersDetails.asp?PersId=2582" TargetMode="External"/><Relationship Id="rId27" Type="http://schemas.openxmlformats.org/officeDocument/2006/relationships/hyperlink" Target="https://portal.etsi.org/webapp/teldir/QueryOrgaInfo.asp?OrgaId=121" TargetMode="External"/><Relationship Id="rId30" Type="http://schemas.openxmlformats.org/officeDocument/2006/relationships/hyperlink" Target="https://portal.etsi.org/webapp/teldir/QueryOrgaInfo.asp?OrgaId=7380" TargetMode="External"/><Relationship Id="rId35" Type="http://schemas.openxmlformats.org/officeDocument/2006/relationships/hyperlink" Target="https://portal.etsi.org/webapp/teldir/QueryOrgaInfo.asp?OrgaId=13818" TargetMode="Externa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itu.int/en/ITU-R/study-groups/rcpm/Pages/wrc-23-studies.aspx" TargetMode="External"/><Relationship Id="rId2" Type="http://schemas.openxmlformats.org/officeDocument/2006/relationships/slide" Target="../slides/slide13.xml"/><Relationship Id="rId1" Type="http://schemas.openxmlformats.org/officeDocument/2006/relationships/notesMaster" Target="../notesMasters/notesMaster1.xml"/><Relationship Id="rId5" Type="http://schemas.openxmlformats.org/officeDocument/2006/relationships/hyperlink" Target="https://mentor.ieee.org/802.18/dcn/20/18-20-0107-00-0000-res-811-wrc-19-wrc-23-agenda-items.docx" TargetMode="External"/><Relationship Id="rId4" Type="http://schemas.openxmlformats.org/officeDocument/2006/relationships/hyperlink" Target="https://www.itu.int/dms_pub/itu-r/oth/0c/0a/R0C0A00000D0041PDFE.pdf"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hlinkClick r:id="rId3"/>
              </a:rPr>
              <a:t>https://apps.fcc.gov/eas/comments/GetPublishedDocument.html?id=455&amp;tn=713821</a:t>
            </a:r>
            <a:endParaRPr lang="en-US" sz="12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hlinkClick r:id="rId4"/>
              </a:rPr>
              <a:t>https://apps.fcc.gov/eas/comments/GetPublishedDocument.html?id=456&amp;tn=673286</a:t>
            </a:r>
            <a:r>
              <a:rPr lang="en-US" sz="1200" dirty="0"/>
              <a:t>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5551131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5662792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33853138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1029605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19912935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36898735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de-DE" dirty="0">
                <a:solidFill>
                  <a:srgbClr val="999999"/>
                </a:solidFill>
                <a:effectLst/>
                <a:latin typeface="Roboto"/>
              </a:rPr>
              <a:t>When</a:t>
            </a:r>
            <a:r>
              <a:rPr lang="de-DE" dirty="0">
                <a:effectLst/>
                <a:latin typeface="Roboto"/>
              </a:rPr>
              <a:t>Thu Nov 12, 2020 6am – 7am (PST)</a:t>
            </a:r>
            <a:r>
              <a:rPr lang="de-DE" dirty="0">
                <a:solidFill>
                  <a:srgbClr val="999999"/>
                </a:solidFill>
                <a:effectLst/>
                <a:latin typeface="Roboto"/>
              </a:rPr>
              <a:t>Where</a:t>
            </a:r>
            <a:r>
              <a:rPr lang="de-DE" dirty="0">
                <a:effectLst/>
                <a:latin typeface="Roboto"/>
              </a:rPr>
              <a:t>https://ieeesa.webex.com/ieeesa/j.php?MTID=m6884083063467a5e1ae3d6ecdba7a3d3</a:t>
            </a:r>
            <a:endParaRPr lang="en-US" sz="1200" dirty="0">
              <a:effectLst/>
              <a:latin typeface="Calibri" panose="020F0502020204030204" pitchFamily="34" charset="0"/>
              <a:ea typeface="Calibri" panose="020F0502020204030204" pitchFamily="34" charset="0"/>
            </a:endParaRP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lvl="1">
              <a:spcBef>
                <a:spcPts val="0"/>
              </a:spcBef>
              <a:buFont typeface="Arial" panose="020B0604020202020204" pitchFamily="34" charset="0"/>
              <a:buChar char="•"/>
            </a:pPr>
            <a:r>
              <a:rPr lang="en-US" sz="1200" dirty="0">
                <a:solidFill>
                  <a:schemeClr val="tx1"/>
                </a:solidFill>
              </a:rPr>
              <a:t>From 30Jul: Discussing 2.4GHz band, what are the rules and technologies today for the SR-Doc, </a:t>
            </a:r>
          </a:p>
          <a:p>
            <a:pPr lvl="1">
              <a:spcBef>
                <a:spcPts val="0"/>
              </a:spcBef>
              <a:buFont typeface="Arial" panose="020B0604020202020204" pitchFamily="34" charset="0"/>
              <a:buChar char="•"/>
            </a:pPr>
            <a:r>
              <a:rPr lang="en-US" sz="1200" dirty="0">
                <a:solidFill>
                  <a:schemeClr val="tx1"/>
                </a:solidFill>
              </a:rPr>
              <a:t>802.15.4-2020 is not mentioned, since it was just approved.  There are other items from 802.15 that should be reviewed.   Will send to 802.15 chair about this SR-Doc.</a:t>
            </a:r>
          </a:p>
          <a:p>
            <a:pPr lvl="1">
              <a:spcBef>
                <a:spcPts val="0"/>
              </a:spcBef>
              <a:buFont typeface="Arial" panose="020B0604020202020204" pitchFamily="34" charset="0"/>
              <a:buChar char="•"/>
            </a:pPr>
            <a:r>
              <a:rPr lang="en-US" sz="1200" dirty="0">
                <a:solidFill>
                  <a:schemeClr val="tx1"/>
                </a:solidFill>
              </a:rPr>
              <a:t>SR-Doc latest draft will be out in the next few days.   Need input 2 weeks before a meeting. </a:t>
            </a:r>
          </a:p>
          <a:p>
            <a:pPr lvl="1">
              <a:spcBef>
                <a:spcPts val="0"/>
              </a:spcBef>
              <a:buFont typeface="Arial" panose="020B0604020202020204" pitchFamily="34" charset="0"/>
              <a:buChar char="•"/>
            </a:pPr>
            <a:r>
              <a:rPr lang="en-US" sz="1200" b="0" i="0" dirty="0">
                <a:solidFill>
                  <a:schemeClr val="tx1"/>
                </a:solidFill>
                <a:effectLst/>
              </a:rPr>
              <a:t>The doc:  </a:t>
            </a:r>
            <a:r>
              <a:rPr lang="de-DE" sz="1200" b="0" i="0" dirty="0">
                <a:solidFill>
                  <a:srgbClr val="4D5156"/>
                </a:solidFill>
                <a:effectLst/>
              </a:rPr>
              <a:t>DTR/</a:t>
            </a:r>
            <a:r>
              <a:rPr lang="de-DE" sz="1200" b="1" i="0" dirty="0">
                <a:solidFill>
                  <a:srgbClr val="4D5156"/>
                </a:solidFill>
                <a:effectLst/>
              </a:rPr>
              <a:t>ERM-590 (</a:t>
            </a:r>
            <a:r>
              <a:rPr lang="de-DE" sz="1200" b="1" i="0" dirty="0">
                <a:solidFill>
                  <a:srgbClr val="5F6368"/>
                </a:solidFill>
                <a:effectLst/>
              </a:rPr>
              <a:t>TR 103 665</a:t>
            </a:r>
            <a:r>
              <a:rPr lang="de-DE" sz="1200" b="1" i="0" dirty="0">
                <a:solidFill>
                  <a:srgbClr val="4D5156"/>
                </a:solidFill>
                <a:effectLst/>
              </a:rPr>
              <a:t>) </a:t>
            </a: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3"/>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4"/>
            </a:endParaRPr>
          </a:p>
          <a:p>
            <a:r>
              <a:rPr lang="en-US" altLang="en-US" sz="1200" b="0" dirty="0">
                <a:hlinkClick r:id="rId4"/>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6"/>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7"/>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8"/>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9"/>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0"/>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1"/>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4"/>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15"/>
              </a:rPr>
              <a:t>Butscheidt </a:t>
            </a:r>
            <a:r>
              <a:rPr lang="en-US" sz="1200" kern="1200" dirty="0" err="1">
                <a:solidFill>
                  <a:srgbClr val="000000"/>
                </a:solidFill>
                <a:effectLst/>
                <a:latin typeface="Times New Roman" pitchFamily="16" charset="0"/>
                <a:ea typeface="+mn-ea"/>
                <a:cs typeface="+mn-cs"/>
                <a:hlinkClick r:id="rId15"/>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6"/>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7"/>
              </a:rPr>
              <a:t>Marshall </a:t>
            </a:r>
            <a:r>
              <a:rPr lang="en-US" sz="1200" kern="1200" dirty="0" err="1">
                <a:solidFill>
                  <a:srgbClr val="000000"/>
                </a:solidFill>
                <a:effectLst/>
                <a:latin typeface="Times New Roman" pitchFamily="16" charset="0"/>
                <a:ea typeface="+mn-ea"/>
                <a:cs typeface="+mn-cs"/>
                <a:hlinkClick r:id="rId17"/>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Mouquet </a:t>
            </a:r>
            <a:r>
              <a:rPr lang="en-US" sz="1200" kern="1200" dirty="0" err="1">
                <a:solidFill>
                  <a:srgbClr val="000000"/>
                </a:solidFill>
                <a:effectLst/>
                <a:latin typeface="Times New Roman" pitchFamily="16" charset="0"/>
                <a:ea typeface="+mn-ea"/>
                <a:cs typeface="+mn-cs"/>
                <a:hlinkClick r:id="rId19"/>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0"/>
              </a:rPr>
              <a:t>Vietti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1"/>
              </a:rPr>
              <a:t>Pagnozzi</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12"/>
              </a:rPr>
              <a:t>Minaev</a:t>
            </a:r>
            <a:r>
              <a:rPr lang="en-US" sz="1200" kern="1200" dirty="0">
                <a:solidFill>
                  <a:srgbClr val="000000"/>
                </a:solidFill>
                <a:effectLst/>
                <a:latin typeface="Times New Roman" pitchFamily="16" charset="0"/>
                <a:ea typeface="+mn-ea"/>
                <a:cs typeface="+mn-cs"/>
                <a:hlinkClick r:id="rId12"/>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2"/>
              </a:rPr>
              <a:t>Forina</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3"/>
              </a:rPr>
              <a:t>Schmidt</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4"/>
              </a:rPr>
              <a:t>Mahler </a:t>
            </a:r>
            <a:r>
              <a:rPr lang="en-US" sz="1200" kern="1200" dirty="0" err="1">
                <a:solidFill>
                  <a:srgbClr val="000000"/>
                </a:solidFill>
                <a:effectLst/>
                <a:latin typeface="Times New Roman" pitchFamily="16" charset="0"/>
                <a:ea typeface="+mn-ea"/>
                <a:cs typeface="+mn-cs"/>
                <a:hlinkClick r:id="rId24"/>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Chiara </a:t>
            </a:r>
            <a:r>
              <a:rPr lang="en-US" sz="1200" kern="1200" dirty="0" err="1">
                <a:solidFill>
                  <a:srgbClr val="000000"/>
                </a:solidFill>
                <a:effectLst/>
                <a:latin typeface="Times New Roman" pitchFamily="16" charset="0"/>
                <a:ea typeface="+mn-ea"/>
                <a:cs typeface="+mn-cs"/>
                <a:hlinkClick r:id="rId26"/>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TELECOM</a:t>
            </a:r>
            <a:r>
              <a:rPr lang="en-US" sz="1200" kern="1200" dirty="0">
                <a:solidFill>
                  <a:srgbClr val="000000"/>
                </a:solidFill>
                <a:effectLst/>
                <a:latin typeface="Times New Roman" pitchFamily="16" charset="0"/>
                <a:ea typeface="+mn-ea"/>
                <a:cs typeface="+mn-cs"/>
                <a:hlinkClick r:id="rId27"/>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Blue </a:t>
            </a:r>
            <a:r>
              <a:rPr lang="en-US" sz="1200" kern="1200" dirty="0" err="1">
                <a:solidFill>
                  <a:srgbClr val="000000"/>
                </a:solidFill>
                <a:effectLst/>
                <a:latin typeface="Times New Roman" pitchFamily="16" charset="0"/>
                <a:ea typeface="+mn-ea"/>
                <a:cs typeface="+mn-cs"/>
                <a:hlinkClick r:id="rId28"/>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Microsoft</a:t>
            </a:r>
            <a:r>
              <a:rPr lang="en-US" sz="1200" kern="1200" dirty="0">
                <a:solidFill>
                  <a:srgbClr val="000000"/>
                </a:solidFill>
                <a:effectLst/>
                <a:latin typeface="Times New Roman" pitchFamily="16" charset="0"/>
                <a:ea typeface="+mn-ea"/>
                <a:cs typeface="+mn-cs"/>
                <a:hlinkClick r:id="rId29"/>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5"/>
              </a:rPr>
              <a:t>Vangeel</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0"/>
              </a:rPr>
              <a:t>Cisco</a:t>
            </a:r>
            <a:r>
              <a:rPr lang="en-US" sz="1200" kern="1200" dirty="0">
                <a:solidFill>
                  <a:srgbClr val="000000"/>
                </a:solidFill>
                <a:effectLst/>
                <a:latin typeface="Times New Roman" pitchFamily="16" charset="0"/>
                <a:ea typeface="+mn-ea"/>
                <a:cs typeface="+mn-cs"/>
                <a:hlinkClick r:id="rId30"/>
              </a:rPr>
              <a:t> Systems Belgium</a:t>
            </a:r>
            <a:endParaRPr lang="en-US" sz="1200" kern="1200" dirty="0">
              <a:solidFill>
                <a:srgbClr val="000000"/>
              </a:solidFill>
              <a:effectLst/>
              <a:latin typeface="Times New Roman" pitchFamily="16" charset="0"/>
              <a:ea typeface="+mn-ea"/>
              <a:cs typeface="+mn-cs"/>
              <a:hlinkClick r:id="rId5"/>
            </a:endParaRPr>
          </a:p>
          <a:p>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5"/>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5"/>
            </a:endParaRPr>
          </a:p>
          <a:p>
            <a:r>
              <a:rPr lang="en-US" sz="1200" kern="1200" dirty="0" err="1">
                <a:solidFill>
                  <a:srgbClr val="000000"/>
                </a:solidFill>
                <a:effectLst/>
                <a:latin typeface="Times New Roman" pitchFamily="16" charset="0"/>
                <a:ea typeface="+mn-ea"/>
                <a:cs typeface="+mn-cs"/>
                <a:hlinkClick r:id="rId5"/>
              </a:rPr>
              <a:t>Vangeel</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0"/>
              </a:rPr>
              <a:t>Cisco</a:t>
            </a:r>
            <a:r>
              <a:rPr lang="en-US" sz="1200" kern="1200" dirty="0">
                <a:solidFill>
                  <a:srgbClr val="000000"/>
                </a:solidFill>
                <a:effectLst/>
                <a:latin typeface="Times New Roman" pitchFamily="16" charset="0"/>
                <a:ea typeface="+mn-ea"/>
                <a:cs typeface="+mn-cs"/>
                <a:hlinkClick r:id="rId30"/>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1"/>
              </a:rPr>
              <a:t>Prats </a:t>
            </a:r>
            <a:r>
              <a:rPr lang="en-US" sz="1200" kern="1200" dirty="0" err="1">
                <a:solidFill>
                  <a:srgbClr val="000000"/>
                </a:solidFill>
                <a:effectLst/>
                <a:latin typeface="Times New Roman" pitchFamily="16" charset="0"/>
                <a:ea typeface="+mn-ea"/>
                <a:cs typeface="+mn-cs"/>
                <a:hlinkClick r:id="rId31"/>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4"/>
              </a:rPr>
              <a:t>Mahler </a:t>
            </a:r>
            <a:r>
              <a:rPr lang="en-US" sz="1200" kern="1200" dirty="0" err="1">
                <a:solidFill>
                  <a:srgbClr val="000000"/>
                </a:solidFill>
                <a:effectLst/>
                <a:latin typeface="Times New Roman" pitchFamily="16" charset="0"/>
                <a:ea typeface="+mn-ea"/>
                <a:cs typeface="+mn-cs"/>
                <a:hlinkClick r:id="rId24"/>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3"/>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3"/>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4"/>
              </a:rPr>
              <a:t>https://www.itu.int/dms_pub/itu-r/oth/0c/0a/R0C0A00000D0041PDFE.pdf</a:t>
            </a:r>
            <a:endParaRPr lang="en-US" sz="1200" dirty="0"/>
          </a:p>
          <a:p>
            <a:pPr lvl="1">
              <a:spcBef>
                <a:spcPts val="0"/>
              </a:spcBef>
              <a:buFont typeface="Arial" panose="020B0604020202020204" pitchFamily="34" charset="0"/>
              <a:buChar char="•"/>
            </a:pPr>
            <a:r>
              <a:rPr lang="en-US" sz="1200" dirty="0">
                <a:solidFill>
                  <a:srgbClr val="00B0F0"/>
                </a:solidFill>
                <a:hlinkClick r:id="rId5"/>
              </a:rPr>
              <a:t>https://mentor.ieee.org/802.18/dcn/20/18-20-0107-00-0000-res-811-wrc-19-wrc-23-agenda-items.docx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p>
          <a:p>
            <a:pPr lvl="1">
              <a:spcBef>
                <a:spcPts val="0"/>
              </a:spcBef>
              <a:buFont typeface="Arial" panose="020B0604020202020204" pitchFamily="34" charset="0"/>
              <a:buChar char="•"/>
            </a:pPr>
            <a:r>
              <a:rPr lang="en-US" sz="1200" dirty="0">
                <a:solidFill>
                  <a:srgbClr val="00B0F0"/>
                </a:solidFill>
              </a:rPr>
              <a:t>Learned some WRC-19 items are being carried over to WRC-23, </a:t>
            </a:r>
            <a:r>
              <a:rPr lang="en-US" sz="1200" dirty="0">
                <a:solidFill>
                  <a:schemeClr val="tx1"/>
                </a:solidFill>
              </a:rPr>
              <a:t>we should review those also. </a:t>
            </a:r>
          </a:p>
          <a:p>
            <a:pPr lvl="2">
              <a:spcBef>
                <a:spcPts val="0"/>
              </a:spcBef>
              <a:buFont typeface="Arial" panose="020B0604020202020204" pitchFamily="34" charset="0"/>
              <a:buChar char="•"/>
            </a:pPr>
            <a:r>
              <a:rPr lang="en-US" sz="1200" b="0" dirty="0">
                <a:solidFill>
                  <a:schemeClr val="tx1"/>
                </a:solidFill>
              </a:rPr>
              <a:t>1.11, </a:t>
            </a:r>
            <a:r>
              <a:rPr lang="en-US" sz="1200" b="1" u="sng" dirty="0">
                <a:solidFill>
                  <a:schemeClr val="tx1"/>
                </a:solidFill>
              </a:rPr>
              <a:t>1.12 (ITS-5.9GHz),</a:t>
            </a:r>
            <a:r>
              <a:rPr lang="en-US" sz="1200" b="0" dirty="0">
                <a:solidFill>
                  <a:schemeClr val="tx1"/>
                </a:solidFill>
              </a:rPr>
              <a:t> 1.13 from WRC-19 were not acted upon and should be brought forward. </a:t>
            </a:r>
          </a:p>
          <a:p>
            <a:pPr>
              <a:spcBef>
                <a:spcPts val="0"/>
              </a:spcBef>
              <a:buFont typeface="Arial" panose="020B0604020202020204" pitchFamily="34" charset="0"/>
              <a:buChar char="•"/>
            </a:pPr>
            <a:r>
              <a:rPr lang="en-US" sz="1200" b="1" dirty="0">
                <a:solidFill>
                  <a:schemeClr val="tx1"/>
                </a:solidFill>
              </a:rPr>
              <a:t>	</a:t>
            </a:r>
            <a:r>
              <a:rPr lang="en-US" sz="1200" b="0" dirty="0">
                <a:solidFill>
                  <a:schemeClr val="tx1"/>
                </a:solidFill>
              </a:rPr>
              <a:t> </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8317260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01oct20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01oct20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01oct20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802.18-20/0133r01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hyperlink" Target="https://portal.etsi.org/tb.aspx?tbid=442&amp;SubTB=442"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286&amp;SubTB=286"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urldefense.com/v3/__http:/portal.etsi.org/ngppapp/ContributionCreation.aspx?primarykeys=207772__;!!F7jv3iA!gOtscDsi4peJollnd9saFWJkdl7bNH6QthDRto5jpgaCV2GaJinLnlsf2LL7hvqvag$"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11.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fm-57/client/introduction/"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cept.org/ecc/groups/ecc/wg-fm/client/introduction/" TargetMode="External"/><Relationship Id="rId5" Type="http://schemas.openxmlformats.org/officeDocument/2006/relationships/hyperlink" Target="https://cept.org/ecc/groups/ecc/wg-se/se-45/client/introduction/" TargetMode="External"/><Relationship Id="rId4" Type="http://schemas.openxmlformats.org/officeDocument/2006/relationships/hyperlink" Target="https://cept.org/ecc/groups/ecc/wg-se/client/introduction/"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www.acma.gov.au/sites/default/files/2020-08/Draft%20Australian%20Radiofrequency%20Spectrum%20Plan%202021.docx" TargetMode="External"/><Relationship Id="rId3" Type="http://schemas.openxmlformats.org/officeDocument/2006/relationships/hyperlink" Target="https://www.acma.gov.au/consultations/2020-09/new-arrangements-low-interference-potential-devices-consultation-282020" TargetMode="External"/><Relationship Id="rId7" Type="http://schemas.openxmlformats.org/officeDocument/2006/relationships/hyperlink" Target="http://www.ift.org.mx/industria/consultas-publicas/consulta-publica-sobre-el-proyecto-de-hoja-de-ruta-del-instituto-federal-de-telecomunicaciones-2020"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www.ift.org.mx/sites/default/files/industria/temasrelevantes/16510/documentos/hrparaconsultapublicadefinitivascv390820_0.pdf" TargetMode="External"/><Relationship Id="rId5" Type="http://schemas.openxmlformats.org/officeDocument/2006/relationships/hyperlink" Target="https://mentor.ieee.org/802.18/dcn/20/18-20-0132-00-0000-acma-draft-radiocommunications-low-interference-potential-devices-class-licence-variation-notice-2020-no-1.docx" TargetMode="External"/><Relationship Id="rId4" Type="http://schemas.openxmlformats.org/officeDocument/2006/relationships/hyperlink" Target="https://mentor.ieee.org/802.18/dcn/20/18-20-0131-00-0000-acma-consultation-variation-to-the-low-interference-potential-devices-class-licence.docx"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11/dcn/20/11-20-0253-06-0itu-itu-ahg-m-1450-5-edits.docx" TargetMode="External"/><Relationship Id="rId13" Type="http://schemas.openxmlformats.org/officeDocument/2006/relationships/hyperlink" Target="https://www.itu.int/en/ITU-R/study-groups/rsg5/rwp5d/Pages/default.aspx" TargetMode="External"/><Relationship Id="rId3" Type="http://schemas.openxmlformats.org/officeDocument/2006/relationships/hyperlink" Target="https://www.itu.int/en/ITU-R/study-groups/rsg1/rwp1a/Pages/default.aspx" TargetMode="External"/><Relationship Id="rId7" Type="http://schemas.openxmlformats.org/officeDocument/2006/relationships/hyperlink" Target="https://www.itu.int/events/eventdetails.asp?eventid=17576" TargetMode="External"/><Relationship Id="rId12" Type="http://schemas.openxmlformats.org/officeDocument/2006/relationships/hyperlink" Target="https://urldefense.com/v3/__https:/mentor.ieee.org/802.11/dcn/20/11-20-1538-00-0itu-itu-ahg-m-1450-5-edits.docx__;!!F7jv3iA!jV8LCrwf3LVmm_HaKYsz_-n0kpltOgJNolD0ybgs5rqdLUnWkyL01wMPNXrmAwH4mg$"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www.itu.int/en/ITU-R/study-groups/rsg5/rwp5a/Pages/default.aspx" TargetMode="External"/><Relationship Id="rId11" Type="http://schemas.openxmlformats.org/officeDocument/2006/relationships/hyperlink" Target="https://mentor.ieee.org/802.18/dcn/20/18-20-0060-04-0000-itu-ahg-recommended-edits-to-m-1801-2.docx" TargetMode="External"/><Relationship Id="rId5" Type="http://schemas.openxmlformats.org/officeDocument/2006/relationships/hyperlink" Target="https://mentor.ieee.org/802.18/dcn/20/18-20-0052-03-0000-itu-r-sm-2352-ieee802-thz-input-to-wp1a.docx" TargetMode="External"/><Relationship Id="rId15" Type="http://schemas.openxmlformats.org/officeDocument/2006/relationships/slide" Target="slide24.xml"/><Relationship Id="rId10" Type="http://schemas.openxmlformats.org/officeDocument/2006/relationships/hyperlink" Target="https://mentor.ieee.org/802.18/dcn/20/18-20-0061-04-0000-itu-ahg-recommended-edits-to-m-1450-5.docx" TargetMode="External"/><Relationship Id="rId4" Type="http://schemas.openxmlformats.org/officeDocument/2006/relationships/hyperlink" Target="https://www.itu.int/events/eventdetails.asp?eventid=17584" TargetMode="External"/><Relationship Id="rId9" Type="http://schemas.openxmlformats.org/officeDocument/2006/relationships/hyperlink" Target="https://mentor.ieee.org/802.11/dcn/20/11-20-0254-06-0itu-itu-ahg-m-1801-2-edits.docx" TargetMode="External"/><Relationship Id="rId14" Type="http://schemas.openxmlformats.org/officeDocument/2006/relationships/hyperlink" Target="https://www.itu.int/events/eventdetails.asp?eventid=17587"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cn/20/18-20-0135-00-0000-itu-ahg-m-1450-5-updated-edits.doc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hyperlink" Target="https://mentor.ieee.org/802.18/dcn/20/18-20-0136-00-0000-itu-ahg-m-1801-2-updated-edits.doc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fcc.gov/ecfs/search/filings?proceedings_name=18-295&amp;sort=date_disseminated,DESC"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hyperlink" Target="https://apps.fcc.gov/oetcf/kdb/reports/PublishedDocumentList.cfm" TargetMode="External"/><Relationship Id="rId4" Type="http://schemas.openxmlformats.org/officeDocument/2006/relationships/hyperlink" Target="https://www.federalregister.gov/documents/2020/05/26/2020-11236/unlicensed-use-of-the-6-ghz-band?utm_campaign=subscription+mailing+list&amp;utm_source=federalregister.gov&amp;utm_medium=email"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urldefense.com/v3/__https:/www.wirelessinnovation.org/6ghz-multistakeholder-committee__;!!F7jv3iA!miq8gKDh5u9EeBEqnJQ0xEKNYPoCPGlGj45FX_qjQNRwSaW1Br7N6myjjcdbTNciew$"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www.fcc.gov/document/pshsb-seeks-comment-pursuant-ray-baums-act"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s://www.fcc.gov/ecfs/search/filings?proceedings_name=20-285&amp;sort=date_disseminated,DESC" TargetMode="External"/><Relationship Id="rId4" Type="http://schemas.openxmlformats.org/officeDocument/2006/relationships/hyperlink" Target="https://mentor.ieee.org/802.18/dcn/20/18-20-0128-00-0000-fcc-pn-emergency-access-to-wi-fi-aps-and-911-services.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urldefense.com/v3/__https:/www.federalregister.gov/documents/2020/10/01/2020-21178/table-of-frequency-allocations?utm_medium=email&amp;utm_campaign=subscription*mailing*list&amp;utm_source=federalregister.gov__;Kys!!F7jv3iA!nNQs4TWM4u-Am520KbhasCtL0SdtuP01svdHEZKUDybtMbsthvixP5sFE7PXDwguuw$" TargetMode="External"/><Relationship Id="rId7"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s://ecfr.federalregister.gov/current/title-47/chapter-I/subchapter-A/part-2" TargetMode="External"/><Relationship Id="rId5" Type="http://schemas.openxmlformats.org/officeDocument/2006/relationships/hyperlink" Target="https://urldefense.com/v3/__https:/www.federalregister.gov/d/2020-21178?utm_source=federalregister.gov&amp;utm_medium=email&amp;utm_campaign=subscription*mailing*list__;Kys!!F7jv3iA!nNQs4TWM4u-Am520KbhasCtL0SdtuP01svdHEZKUDybtMbsthvixP5sFE7MCuNM1zw$" TargetMode="External"/><Relationship Id="rId4" Type="http://schemas.openxmlformats.org/officeDocument/2006/relationships/hyperlink" Target="https://urldefense.com/v3/__https:/www.govinfo.gov/content/pkg/FR-2020-10-01/pdf/2020-21178.pdf?utm_medium=email&amp;utm_campaign=subscription*mailing*list&amp;utm_source=federalregister.gov__;Kys!!F7jv3iA!nNQs4TWM4u-Am520KbhasCtL0SdtuP01svdHEZKUDybtMbsthvixP5sFE7MvBwRWvw$"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ww.imf.org/external/pubs/ft/weo/2019/02/weodata/weoreptc.aspx?pr.x=63&amp;pr.y=8&amp;sy=2017&amp;ey=2024&amp;scsm=1&amp;ssd=1&amp;sort=country&amp;ds=.&amp;br=1&amp;c=512%2C668%2C914%2C672%2C612%2C946%2C614%2C137%2C311%2C546%2C213%2C674%2C911%2C676%2C314%2C548%2C193%2C556%2C122%2C678%2C912%2C181%2C313%2C867%2C419%2C682%2C513%2C684%2C316%2C273%2C913%2C868%2C124%2C921%2C339%2C948%2C638%2C943%2C514%2C686%2C218%2C688%2C963%2C518%2C616%2C728%2C223%2C836%2C516%2C558%2C918%2C138%2C748%2C196%2C618%2C278%2C624%2C692%2C522%2C694%2C622%2C962%2C156%2C142%2C626%2C449%2C628%2C564%2C228%2C565%2C924%2C283%2C233%2C853%2C632%2C288%2C636%2C293%2C634%2C566%2C238%2C964%2C662%2C182%2C960%2C359%2C423%2C453%2C935%2C968%2C128%2C922%2C611%2C714%2C321%2C862%2C243%2C135%2C248%2C716%2C469%2C456%2C253%2C722%2C642%2C942%2C643%2C718%2C939%2C724%2C734%2C576%2C644%2C936%2C819%2C961%2C172%2C813%2C132%2C726%2C646%2C199%2C648%2C733%2C915%2C184%2C134%2C524%2C652%2C361%2C174%2C362%2C328%2C364%2C258%2C732%2C656%2C366%2C654%2C144%2C336%2C146%2C263%2C463%2C268%2C528%2C532%2C923%2C944%2C738%2C176%2C578%2C534%2C537%2C536%2C742%2C429%2C866%2C433%2C369%2C178%2C744%2C436%2C186%2C136%2C925%2C343%2C869%2C158%2C746%2C439%2C926%2C916%2C466%2C664%2C112%2C826%2C111%2C542%2C298%2C967%2C927%2C443%2C846%2C917%2C299%2C544%2C582%2C941%2C474%2C446%2C754%2C666%2C698&amp;s=PPPGDP&amp;grp=0&amp;a="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xternal/pubs/ft/weo/2019/02/weodata/index.aspx" TargetMode="Externa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hyperlink" Target="http://standards.ieee.org/faqs/affiliationFAQ.html" TargetMode="External"/><Relationship Id="rId7"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standards.ieee.org/faqs/copyrights/index.html#1" TargetMode="External"/><Relationship Id="rId11" Type="http://schemas.openxmlformats.org/officeDocument/2006/relationships/image" Target="../media/image3.wmf"/><Relationship Id="rId5" Type="http://schemas.openxmlformats.org/officeDocument/2006/relationships/hyperlink" Target="http://www.ieee802.org/devdocs.shtml" TargetMode="External"/><Relationship Id="rId10" Type="http://schemas.openxmlformats.org/officeDocument/2006/relationships/oleObject" Target="../embeddings/oleObject3.bin"/><Relationship Id="rId4" Type="http://schemas.openxmlformats.org/officeDocument/2006/relationships/hyperlink" Target="http://standards.ieee.org/resources/antitrust-guidelines.pdf" TargetMode="External"/><Relationship Id="rId9" Type="http://schemas.openxmlformats.org/officeDocument/2006/relationships/image" Target="../media/image2.wmf"/></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slide" Target="slide23.xml"/><Relationship Id="rId2" Type="http://schemas.openxmlformats.org/officeDocument/2006/relationships/hyperlink" Target="https://mentor.ieee.org/802.18/dcn/16/18-16-0038-16-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https://urldefense.com/v3/__http:/help.webex.com__;!!F7jv3iA!i3NusZ1ybSIkJTSPyXWhjlOosrt7l0gysL2GrZu-kUBWXmBDeVnSHCHmnVGOTYvFLg$" TargetMode="External"/><Relationship Id="rId3" Type="http://schemas.openxmlformats.org/officeDocument/2006/relationships/hyperlink" Target="https://ieeesa.webex.com/ieeesa/j.php?MTID=m89174bca2347d480f1f7b52309753d89" TargetMode="External"/><Relationship Id="rId7" Type="http://schemas.openxmlformats.org/officeDocument/2006/relationships/hyperlink" Target="https://urldefense.com/v3/__https:/ieeesa.webex.com/ieeesa/globalcallin.php?MTID=mc7c3ab2bcf2a6fe5184ab91434be5be3__;!!F7jv3iA!i3NusZ1ybSIkJTSPyXWhjlOosrt7l0gysL2GrZu-kUBWXmBDeVnSHCHmnVHf0dQOsQ$"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tel:%2B1-213-306-3065,,*01*1290259639%23%23*01*" TargetMode="External"/><Relationship Id="rId5" Type="http://schemas.openxmlformats.org/officeDocument/2006/relationships/hyperlink" Target="tel:%2B1-646-992-2010,,*01*1290259639%23%23*01*" TargetMode="External"/><Relationship Id="rId4" Type="http://schemas.openxmlformats.org/officeDocument/2006/relationships/hyperlink" Target="https://urldefense.com/v3/__https:/ieeesa.webex.com/ieeesa/j.php?MTID=m89174bca2347d480f1f7b52309753d89__;!!F7jv3iA!i3NusZ1ybSIkJTSPyXWhjlOosrt7l0gysL2GrZu-kUBWXmBDeVnSHCHmnVFH8PmoZg$"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16.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0/18-20-0130-00-0000-minutes-24sep20-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ieeesa.webex.com/ieeesa/j.php?MTID=m6884083063467a5e1ae3d6ecdba7a3d3"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01oct20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04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01 October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2965039381"/>
              </p:ext>
            </p:extLst>
          </p:nvPr>
        </p:nvGraphicFramePr>
        <p:xfrm>
          <a:off x="604921" y="3581400"/>
          <a:ext cx="7824787" cy="2514600"/>
        </p:xfrm>
        <a:graphic>
          <a:graphicData uri="http://schemas.openxmlformats.org/presentationml/2006/ole">
            <mc:AlternateContent xmlns:mc="http://schemas.openxmlformats.org/markup-compatibility/2006">
              <mc:Choice xmlns:v="urn:schemas-microsoft-com:vml" Requires="v">
                <p:oleObj spid="_x0000_s10124"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604921" y="3581400"/>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990600"/>
            <a:ext cx="8382000" cy="5484813"/>
          </a:xfrm>
        </p:spPr>
        <p:txBody>
          <a:bodyPr/>
          <a:lstStyle/>
          <a:p>
            <a:pPr>
              <a:buFont typeface="Arial" panose="020B0604020202020204" pitchFamily="34" charset="0"/>
              <a:buChar char="•"/>
            </a:pPr>
            <a:r>
              <a:rPr lang="en-US" sz="1400" dirty="0">
                <a:solidFill>
                  <a:schemeClr val="tx1"/>
                </a:solidFill>
              </a:rPr>
              <a:t>General EU info: </a:t>
            </a:r>
            <a:r>
              <a:rPr lang="en-US" altLang="en-US" sz="1400" dirty="0"/>
              <a:t> </a:t>
            </a:r>
            <a:r>
              <a:rPr lang="en-US" altLang="en-US" sz="1400" b="0" dirty="0">
                <a:hlinkClick r:id="rId3"/>
              </a:rPr>
              <a:t>&lt;ojeu&gt;</a:t>
            </a:r>
            <a:r>
              <a:rPr lang="en-US" altLang="en-US" sz="1400" b="0" dirty="0"/>
              <a:t>   </a:t>
            </a:r>
            <a:r>
              <a:rPr lang="en-US" altLang="en-US" sz="1400" b="0" dirty="0">
                <a:hlinkClick r:id="rId4"/>
              </a:rPr>
              <a:t>&lt;HStds&gt;</a:t>
            </a:r>
            <a:r>
              <a:rPr lang="en-US" altLang="en-US" sz="1400" b="0" dirty="0"/>
              <a:t> </a:t>
            </a:r>
            <a:endParaRPr lang="en-US" sz="14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 (1-week refresh)</a:t>
            </a: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call/meeting #107, </a:t>
            </a:r>
            <a:r>
              <a:rPr lang="en-US" sz="1800" dirty="0">
                <a:solidFill>
                  <a:schemeClr val="tx1"/>
                </a:solidFill>
                <a:highlight>
                  <a:srgbClr val="FFFF00"/>
                </a:highlight>
              </a:rPr>
              <a:t>24Sep-02Oct20 </a:t>
            </a:r>
            <a:r>
              <a:rPr lang="en-US" sz="1800" dirty="0">
                <a:solidFill>
                  <a:schemeClr val="tx1"/>
                </a:solidFill>
              </a:rPr>
              <a:t> (#108, 7-11Dec20)</a:t>
            </a:r>
          </a:p>
          <a:p>
            <a:pPr lvl="1">
              <a:spcBef>
                <a:spcPts val="0"/>
              </a:spcBef>
              <a:buFont typeface="Arial" panose="020B0604020202020204" pitchFamily="34" charset="0"/>
              <a:buChar char="•"/>
            </a:pPr>
            <a:r>
              <a:rPr lang="en-US" sz="1600" b="0" i="0" u="none" strike="noStrike" dirty="0">
                <a:solidFill>
                  <a:srgbClr val="000000"/>
                </a:solidFill>
                <a:effectLst/>
              </a:rPr>
              <a:t>BRAN(20)107033r2 </a:t>
            </a:r>
            <a:r>
              <a:rPr lang="en-US" sz="1600" b="0" dirty="0">
                <a:effectLst/>
                <a:ea typeface="Calibri" panose="020F0502020204030204" pitchFamily="34" charset="0"/>
                <a:cs typeface="Times New Roman" panose="02020603050405020304" pitchFamily="18" charset="0"/>
              </a:rPr>
              <a:t>is Notes for the week from the chair, lots of info in it, </a:t>
            </a:r>
          </a:p>
          <a:p>
            <a:pPr lvl="1">
              <a:spcBef>
                <a:spcPts val="0"/>
              </a:spcBef>
              <a:buFont typeface="Arial" panose="020B0604020202020204" pitchFamily="34" charset="0"/>
              <a:buChar char="•"/>
            </a:pPr>
            <a:r>
              <a:rPr lang="en-US" sz="1600" b="0" dirty="0">
                <a:effectLst/>
                <a:ea typeface="Calibri" panose="020F0502020204030204" pitchFamily="34" charset="0"/>
                <a:cs typeface="Times New Roman" panose="02020603050405020304" pitchFamily="18" charset="0"/>
              </a:rPr>
              <a:t>TR 103 721, 5 725-5 850MHz, draft visible as document</a:t>
            </a:r>
            <a:r>
              <a:rPr lang="en-US" sz="1600" dirty="0">
                <a:ea typeface="Calibri" panose="020F0502020204030204" pitchFamily="34" charset="0"/>
                <a:cs typeface="Times New Roman" panose="02020603050405020304" pitchFamily="18" charset="0"/>
              </a:rPr>
              <a:t> BRAN(20)</a:t>
            </a:r>
            <a:r>
              <a:rPr lang="en-US" sz="1600" b="0" dirty="0">
                <a:effectLst/>
                <a:ea typeface="Calibri" panose="020F0502020204030204" pitchFamily="34" charset="0"/>
                <a:cs typeface="Times New Roman" panose="02020603050405020304" pitchFamily="18" charset="0"/>
              </a:rPr>
              <a:t>107040r1  </a:t>
            </a:r>
          </a:p>
          <a:p>
            <a:pPr lvl="1">
              <a:spcBef>
                <a:spcPts val="0"/>
              </a:spcBef>
              <a:buFont typeface="Arial" panose="020B0604020202020204" pitchFamily="34" charset="0"/>
              <a:buChar char="•"/>
            </a:pPr>
            <a:r>
              <a:rPr lang="en-US" sz="1600" b="0" dirty="0">
                <a:effectLst/>
                <a:ea typeface="Calibri" panose="020F0502020204030204" pitchFamily="34" charset="0"/>
                <a:cs typeface="Times New Roman" panose="02020603050405020304" pitchFamily="18" charset="0"/>
              </a:rPr>
              <a:t>6 GHz smoother sailing, </a:t>
            </a:r>
          </a:p>
          <a:p>
            <a:pPr lvl="1">
              <a:spcBef>
                <a:spcPts val="0"/>
              </a:spcBef>
              <a:buFont typeface="Arial" panose="020B0604020202020204" pitchFamily="34" charset="0"/>
              <a:buChar char="•"/>
            </a:pPr>
            <a:r>
              <a:rPr lang="en-US" sz="1600" b="0" dirty="0">
                <a:effectLst/>
                <a:ea typeface="Calibri" panose="020F0502020204030204" pitchFamily="34" charset="0"/>
                <a:cs typeface="Times New Roman" panose="02020603050405020304" pitchFamily="18" charset="0"/>
              </a:rPr>
              <a:t>5 GHz more disagreements on tests. </a:t>
            </a:r>
          </a:p>
          <a:p>
            <a:pPr lvl="1">
              <a:spcBef>
                <a:spcPts val="0"/>
              </a:spcBef>
              <a:buFont typeface="Arial" panose="020B0604020202020204" pitchFamily="34" charset="0"/>
              <a:buChar char="•"/>
            </a:pPr>
            <a:r>
              <a:rPr lang="en-US" sz="1600" dirty="0">
                <a:ea typeface="Calibri" panose="020F0502020204030204" pitchFamily="34" charset="0"/>
                <a:cs typeface="Times New Roman" panose="02020603050405020304" pitchFamily="18" charset="0"/>
              </a:rPr>
              <a:t>Also, draft of 6 GHz is out now: </a:t>
            </a:r>
            <a:r>
              <a:rPr lang="en-US" sz="1600" u="sng" dirty="0">
                <a:solidFill>
                  <a:srgbClr val="0000FF"/>
                </a:solidFill>
                <a:ea typeface="Calibri" panose="020F0502020204030204" pitchFamily="34" charset="0"/>
                <a:hlinkClick r:id="rId6"/>
              </a:rPr>
              <a:t>BRAN(20)107048r1 - Proposed text for the next draft v0.0.10 of EN 303 687</a:t>
            </a:r>
            <a:r>
              <a:rPr lang="en-US" sz="1600" dirty="0">
                <a:ea typeface="Calibri" panose="020F0502020204030204" pitchFamily="34" charset="0"/>
              </a:rPr>
              <a:t> </a:t>
            </a:r>
            <a:endParaRPr lang="en-US" sz="1600" dirty="0">
              <a:ea typeface="Calibri" panose="020F0502020204030204" pitchFamily="34" charset="0"/>
              <a:cs typeface="Times New Roman" panose="02020603050405020304" pitchFamily="18" charset="0"/>
            </a:endParaRPr>
          </a:p>
          <a:p>
            <a:pPr lvl="1">
              <a:spcBef>
                <a:spcPts val="0"/>
              </a:spcBef>
              <a:buFont typeface="Arial" panose="020B0604020202020204" pitchFamily="34" charset="0"/>
              <a:buChar char="•"/>
            </a:pPr>
            <a:r>
              <a:rPr lang="en-US" sz="1600" dirty="0">
                <a:ea typeface="Calibri" panose="020F0502020204030204" pitchFamily="34" charset="0"/>
                <a:cs typeface="Times New Roman" panose="02020603050405020304" pitchFamily="18" charset="0"/>
              </a:rPr>
              <a:t>C</a:t>
            </a:r>
            <a:r>
              <a:rPr lang="en-US" sz="1600" b="0" dirty="0">
                <a:effectLst/>
                <a:ea typeface="Calibri" panose="020F0502020204030204" pitchFamily="34" charset="0"/>
                <a:cs typeface="Times New Roman" panose="02020603050405020304" pitchFamily="18" charset="0"/>
              </a:rPr>
              <a:t>hanging working procedures so changes to every HN draft are available 14 days  ahead of plenary meeting.  So, d</a:t>
            </a:r>
            <a:r>
              <a:rPr lang="en-US" sz="1600" dirty="0">
                <a:solidFill>
                  <a:schemeClr val="tx1"/>
                </a:solidFill>
              </a:rPr>
              <a:t>rafts now have to be sent in as a contribution so can have time to look at them, and not have to review live on the screen. </a:t>
            </a:r>
          </a:p>
          <a:p>
            <a:pPr lvl="1">
              <a:spcBef>
                <a:spcPts val="0"/>
              </a:spcBef>
              <a:buFont typeface="Arial" panose="020B0604020202020204" pitchFamily="34" charset="0"/>
              <a:buChar char="•"/>
            </a:pPr>
            <a:r>
              <a:rPr lang="en-US" sz="1400" dirty="0">
                <a:solidFill>
                  <a:schemeClr val="tx1"/>
                </a:solidFill>
              </a:rPr>
              <a:t> </a:t>
            </a:r>
          </a:p>
          <a:p>
            <a:pPr lvl="1">
              <a:spcBef>
                <a:spcPts val="0"/>
              </a:spcBef>
              <a:buFont typeface="Arial" panose="020B0604020202020204" pitchFamily="34" charset="0"/>
              <a:buChar char="•"/>
            </a:pPr>
            <a:r>
              <a:rPr lang="en-US" sz="1400" dirty="0">
                <a:solidFill>
                  <a:schemeClr val="tx1"/>
                </a:solidFill>
              </a:rPr>
              <a:t>24Sep: Bran #107 has started.  New doc 28r1 from France for protection of a new radar, in the 5.8GHz band. This point has been added into draft of a TR 103xxx document</a:t>
            </a:r>
          </a:p>
          <a:p>
            <a:pPr lvl="1">
              <a:spcBef>
                <a:spcPts val="0"/>
              </a:spcBef>
              <a:buFont typeface="Arial" panose="020B0604020202020204" pitchFamily="34" charset="0"/>
              <a:buChar char="•"/>
            </a:pPr>
            <a:r>
              <a:rPr lang="en-US" sz="1400" dirty="0">
                <a:solidFill>
                  <a:schemeClr val="tx1"/>
                </a:solidFill>
              </a:rPr>
              <a:t>France and Germany are in agreement on several items, others tend to follow then. </a:t>
            </a:r>
          </a:p>
          <a:p>
            <a:pPr lvl="1">
              <a:spcBef>
                <a:spcPts val="0"/>
              </a:spcBef>
              <a:buFont typeface="Arial" panose="020B0604020202020204" pitchFamily="34" charset="0"/>
              <a:buChar char="•"/>
            </a:pPr>
            <a:r>
              <a:rPr lang="en-US" sz="1600" b="1" u="sng" dirty="0">
                <a:solidFill>
                  <a:schemeClr val="tx1"/>
                </a:solidFill>
              </a:rPr>
              <a:t>Key point:  Everyone needs to watch carefully all of the EU groups, ECC, WGFM, etc.  Many decisions and final documents being done.  </a:t>
            </a:r>
            <a:endParaRPr lang="en-US" sz="1600" dirty="0">
              <a:solidFill>
                <a:schemeClr val="tx1"/>
              </a:solidFill>
            </a:endParaRP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7"/>
              </a:rPr>
              <a:t>&lt;ERM&gt;</a:t>
            </a:r>
            <a:r>
              <a:rPr lang="en-US" sz="1400" b="0" dirty="0"/>
              <a:t> </a:t>
            </a:r>
            <a:r>
              <a:rPr lang="en-US" sz="1400" dirty="0">
                <a:solidFill>
                  <a:schemeClr val="tx1"/>
                </a:solidFill>
              </a:rPr>
              <a:t>next meeting #72,  03-06 Nov20; </a:t>
            </a:r>
            <a:r>
              <a:rPr lang="en-US" sz="1100" b="0" i="0" dirty="0">
                <a:solidFill>
                  <a:srgbClr val="222222"/>
                </a:solidFill>
                <a:effectLst/>
                <a:latin typeface="Arial" panose="020B0604020202020204" pitchFamily="34" charset="0"/>
              </a:rPr>
              <a:t>Sophia-Antipolis, FR</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nothing to share today</a:t>
            </a:r>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8"/>
              </a:rPr>
              <a:t>&lt;TG-11&gt;</a:t>
            </a:r>
            <a:r>
              <a:rPr lang="en-US" altLang="en-US" sz="1600" b="0" dirty="0"/>
              <a:t>  </a:t>
            </a:r>
            <a:r>
              <a:rPr lang="en-US" sz="1600" dirty="0">
                <a:solidFill>
                  <a:schemeClr val="tx1"/>
                </a:solidFill>
              </a:rPr>
              <a:t>next  call, no results</a:t>
            </a:r>
          </a:p>
          <a:p>
            <a:pPr marR="0" lvl="1" algn="l" defTabSz="449263" rtl="0" eaLnBrk="0" fontAlgn="base" latinLnBrk="0" hangingPunct="0">
              <a:lnSpc>
                <a:spcPct val="100000"/>
              </a:lnSpc>
              <a:spcBef>
                <a:spcPts val="0"/>
              </a:spcBef>
              <a:spcAft>
                <a:spcPct val="0"/>
              </a:spcAft>
              <a:buClr>
                <a:srgbClr val="000000"/>
              </a:buClr>
              <a:buSzPct val="100000"/>
              <a:buFont typeface="Arial" panose="020B0604020202020204" pitchFamily="34" charset="0"/>
              <a:buChar char="•"/>
              <a:tabLst/>
              <a:defRPr/>
            </a:pPr>
            <a:r>
              <a:rPr lang="en-US" sz="1400" u="none" strike="noStrike" dirty="0">
                <a:solidFill>
                  <a:srgbClr val="000000"/>
                </a:solidFill>
                <a:effectLst/>
                <a:latin typeface="Arial" panose="020B0604020202020204" pitchFamily="34" charset="0"/>
              </a:rPr>
              <a:t>ERMTG11(20)000066ReportMeeting minutes of G2M#15 on the 2.4 GHz SRDoc TR 103 665</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01oct20</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718038" y="917819"/>
            <a:ext cx="8378520" cy="5219040"/>
          </a:xfrm>
        </p:spPr>
        <p:txBody>
          <a:bodyPr/>
          <a:lstStyle/>
          <a:p>
            <a:pPr>
              <a:buFont typeface="Arial" panose="020B0604020202020204" pitchFamily="34" charset="0"/>
              <a:buChar char="•"/>
            </a:pPr>
            <a:r>
              <a:rPr lang="en-US" sz="1200" dirty="0">
                <a:solidFill>
                  <a:schemeClr val="tx1"/>
                </a:solidFill>
              </a:rPr>
              <a:t>CEPT – </a:t>
            </a:r>
            <a:r>
              <a:rPr lang="en-US" sz="1200" dirty="0">
                <a:solidFill>
                  <a:schemeClr val="tx1"/>
                </a:solidFill>
                <a:hlinkClick r:id="rId3"/>
              </a:rPr>
              <a:t>&lt;ECC&gt;</a:t>
            </a:r>
            <a:r>
              <a:rPr lang="en-US" sz="1200" dirty="0">
                <a:solidFill>
                  <a:schemeClr val="tx1"/>
                </a:solidFill>
              </a:rPr>
              <a:t> (themselves) next call,  #54 Plenary, 17-20Nov20, </a:t>
            </a:r>
            <a:r>
              <a:rPr lang="en-US" sz="1200" u="sng" dirty="0">
                <a:solidFill>
                  <a:schemeClr val="tx1"/>
                </a:solidFill>
              </a:rPr>
              <a:t>Berlin, Germany </a:t>
            </a:r>
          </a:p>
          <a:p>
            <a:pPr lvl="1">
              <a:spcBef>
                <a:spcPts val="0"/>
              </a:spcBef>
              <a:buFont typeface="Arial" panose="020B0604020202020204" pitchFamily="34" charset="0"/>
              <a:buChar char="•"/>
            </a:pPr>
            <a:r>
              <a:rPr lang="en-US" sz="1200" dirty="0">
                <a:solidFill>
                  <a:schemeClr val="bg1">
                    <a:lumMod val="65000"/>
                  </a:schemeClr>
                </a:solidFill>
              </a:rPr>
              <a:t>nothing to share today</a:t>
            </a:r>
          </a:p>
          <a:p>
            <a:pPr>
              <a:buFont typeface="Arial" panose="020B0604020202020204" pitchFamily="34" charset="0"/>
              <a:buChar char="•"/>
            </a:pPr>
            <a:r>
              <a:rPr lang="en-US" sz="1600" dirty="0">
                <a:solidFill>
                  <a:schemeClr val="tx1"/>
                </a:solidFill>
              </a:rPr>
              <a:t>CEPT – ECC </a:t>
            </a:r>
            <a:r>
              <a:rPr lang="en-US" altLang="en-US" sz="1600" b="0" dirty="0">
                <a:hlinkClick r:id="rId4"/>
              </a:rPr>
              <a:t>&lt;WGSE&gt;</a:t>
            </a:r>
            <a:r>
              <a:rPr lang="en-US" altLang="en-US" sz="1600" b="0" dirty="0"/>
              <a:t> </a:t>
            </a:r>
            <a:r>
              <a:rPr lang="en-US" altLang="en-US" sz="1600" dirty="0"/>
              <a:t>next call, meeting  </a:t>
            </a:r>
            <a:r>
              <a:rPr lang="en-US" sz="1600" dirty="0"/>
              <a:t>#86,  </a:t>
            </a:r>
            <a:r>
              <a:rPr lang="en-US" sz="1600" dirty="0">
                <a:highlight>
                  <a:srgbClr val="FFFF00"/>
                </a:highlight>
              </a:rPr>
              <a:t>28Sep-02Oct20;</a:t>
            </a:r>
          </a:p>
          <a:p>
            <a:pPr lvl="1">
              <a:spcBef>
                <a:spcPts val="0"/>
              </a:spcBef>
              <a:buFont typeface="Arial" panose="020B0604020202020204" pitchFamily="34" charset="0"/>
              <a:buChar char="•"/>
            </a:pPr>
            <a:r>
              <a:rPr lang="en-US" sz="1600" dirty="0">
                <a:solidFill>
                  <a:schemeClr val="tx1"/>
                </a:solidFill>
              </a:rPr>
              <a:t>WGSE passed thru the output LS from SE45 to FM and FM57 (for Monday) </a:t>
            </a:r>
          </a:p>
          <a:p>
            <a:pPr lvl="1">
              <a:spcBef>
                <a:spcPts val="0"/>
              </a:spcBef>
              <a:buFont typeface="Arial" panose="020B0604020202020204" pitchFamily="34" charset="0"/>
              <a:buChar char="•"/>
            </a:pPr>
            <a:r>
              <a:rPr lang="en-US" sz="1200" dirty="0">
                <a:solidFill>
                  <a:schemeClr val="bg1">
                    <a:lumMod val="65000"/>
                  </a:schemeClr>
                </a:solidFill>
              </a:rPr>
              <a:t> </a:t>
            </a:r>
          </a:p>
          <a:p>
            <a:pPr>
              <a:spcBef>
                <a:spcPts val="0"/>
              </a:spcBef>
              <a:buFont typeface="Arial" panose="020B0604020202020204" pitchFamily="34" charset="0"/>
              <a:buChar char="•"/>
            </a:pPr>
            <a:r>
              <a:rPr lang="en-US" sz="1600" dirty="0">
                <a:solidFill>
                  <a:schemeClr val="tx1"/>
                </a:solidFill>
              </a:rPr>
              <a:t>CEPT – ECC </a:t>
            </a:r>
            <a:r>
              <a:rPr lang="en-US" altLang="en-US" sz="1600" b="0" dirty="0">
                <a:hlinkClick r:id="rId5"/>
              </a:rPr>
              <a:t>&lt;SE45&gt;</a:t>
            </a:r>
            <a:r>
              <a:rPr lang="en-US" altLang="en-US" sz="1600" b="0" dirty="0"/>
              <a:t> </a:t>
            </a:r>
            <a:r>
              <a:rPr lang="en-US" altLang="en-US" sz="1600" dirty="0"/>
              <a:t>next call/meeting: none</a:t>
            </a:r>
            <a:endParaRPr lang="en-US" altLang="en-US" sz="1200" dirty="0"/>
          </a:p>
          <a:p>
            <a:pPr lvl="1">
              <a:buFont typeface="Arial" panose="020B0604020202020204" pitchFamily="34" charset="0"/>
              <a:buChar char="•"/>
            </a:pPr>
            <a:r>
              <a:rPr lang="en-US" sz="1600" dirty="0">
                <a:solidFill>
                  <a:schemeClr val="tx1"/>
                </a:solidFill>
              </a:rPr>
              <a:t>Change to minutes for meeting a week ago, beware.</a:t>
            </a:r>
          </a:p>
          <a:p>
            <a:pPr lvl="1">
              <a:buFont typeface="Arial" panose="020B0604020202020204" pitchFamily="34" charset="0"/>
              <a:buChar char="•"/>
            </a:pPr>
            <a:r>
              <a:rPr lang="en-US" sz="1200" dirty="0">
                <a:solidFill>
                  <a:schemeClr val="tx1"/>
                </a:solidFill>
              </a:rPr>
              <a:t>24Sep: Met and accomplished all agenda items.  Administrations brought in compromise positions.   Decisions were made and are out there on the SE45 website. </a:t>
            </a:r>
          </a:p>
          <a:p>
            <a:pPr lvl="1">
              <a:buFont typeface="Arial" panose="020B0604020202020204" pitchFamily="34" charset="0"/>
              <a:buChar char="•"/>
            </a:pPr>
            <a:r>
              <a:rPr lang="en-US" sz="1200" b="1" dirty="0">
                <a:solidFill>
                  <a:schemeClr val="tx1"/>
                </a:solidFill>
              </a:rPr>
              <a:t>OOBE has had some trimming, </a:t>
            </a:r>
            <a:r>
              <a:rPr lang="en-US" sz="1200" dirty="0">
                <a:solidFill>
                  <a:schemeClr val="tx1"/>
                </a:solidFill>
              </a:rPr>
              <a:t>all need to look.   Some concerns on this.</a:t>
            </a:r>
          </a:p>
          <a:p>
            <a:pPr lvl="1">
              <a:buFont typeface="Arial" panose="020B0604020202020204" pitchFamily="34" charset="0"/>
              <a:buChar char="•"/>
            </a:pPr>
            <a:r>
              <a:rPr lang="en-US" sz="1200" b="1" u="sng" dirty="0">
                <a:solidFill>
                  <a:schemeClr val="tx1"/>
                </a:solidFill>
              </a:rPr>
              <a:t>All paths are heading to be done before RSC (EC votes included) 10Dec20, and the final decisions.  This is to make standards in the OJEU in February2021. </a:t>
            </a:r>
          </a:p>
          <a:p>
            <a:pPr lvl="3">
              <a:buFont typeface="Arial" panose="020B0604020202020204" pitchFamily="34" charset="0"/>
              <a:buChar char="•"/>
            </a:pPr>
            <a:endParaRPr lang="en-US" sz="400" dirty="0">
              <a:solidFill>
                <a:schemeClr val="tx1"/>
              </a:solidFill>
            </a:endParaRPr>
          </a:p>
          <a:p>
            <a:pPr>
              <a:buFont typeface="Arial" panose="020B0604020202020204" pitchFamily="34" charset="0"/>
              <a:buChar char="•"/>
            </a:pPr>
            <a:r>
              <a:rPr lang="en-US" sz="1200" dirty="0">
                <a:solidFill>
                  <a:schemeClr val="tx1"/>
                </a:solidFill>
              </a:rPr>
              <a:t>CEPT – ECC </a:t>
            </a:r>
            <a:r>
              <a:rPr lang="en-US" altLang="en-US" sz="1200" b="0" dirty="0">
                <a:hlinkClick r:id="rId6"/>
              </a:rPr>
              <a:t>&lt;WGFM&gt;</a:t>
            </a:r>
            <a:r>
              <a:rPr lang="en-US" altLang="en-US" sz="1200" b="0" dirty="0"/>
              <a:t>  </a:t>
            </a:r>
            <a:r>
              <a:rPr lang="en-US" altLang="en-US" sz="1200" dirty="0">
                <a:solidFill>
                  <a:schemeClr val="tx1"/>
                </a:solidFill>
              </a:rPr>
              <a:t>next meeting #97, 19-23Oct20, </a:t>
            </a:r>
            <a:r>
              <a:rPr lang="en-US" altLang="en-US" sz="1200" u="sng" strike="sngStrike" dirty="0">
                <a:solidFill>
                  <a:schemeClr val="bg1">
                    <a:lumMod val="65000"/>
                  </a:schemeClr>
                </a:solidFill>
              </a:rPr>
              <a:t>Dublin, Ireland </a:t>
            </a:r>
            <a:r>
              <a:rPr lang="en-US" altLang="en-US" sz="1200" u="sng" dirty="0">
                <a:solidFill>
                  <a:schemeClr val="tx1"/>
                </a:solidFill>
              </a:rPr>
              <a:t> </a:t>
            </a:r>
            <a:r>
              <a:rPr lang="en-US" altLang="en-US" sz="1200" dirty="0">
                <a:solidFill>
                  <a:schemeClr val="tx1"/>
                </a:solidFill>
              </a:rPr>
              <a:t>now tbd 			 (#98, 8-12Feb21)</a:t>
            </a:r>
            <a:endParaRPr lang="en-US" sz="1200" dirty="0"/>
          </a:p>
          <a:p>
            <a:pPr lvl="1">
              <a:spcBef>
                <a:spcPts val="0"/>
              </a:spcBef>
              <a:buFont typeface="Arial" panose="020B0604020202020204" pitchFamily="34" charset="0"/>
              <a:buChar char="•"/>
            </a:pPr>
            <a:r>
              <a:rPr lang="en-US" sz="1200" dirty="0">
                <a:solidFill>
                  <a:schemeClr val="bg1">
                    <a:lumMod val="65000"/>
                  </a:schemeClr>
                </a:solidFill>
              </a:rPr>
              <a:t>nothing to share today  </a:t>
            </a:r>
          </a:p>
          <a:p>
            <a:pPr>
              <a:buFont typeface="Arial" panose="020B0604020202020204" pitchFamily="34" charset="0"/>
              <a:buChar char="•"/>
            </a:pPr>
            <a:r>
              <a:rPr lang="en-US" sz="1600" dirty="0">
                <a:solidFill>
                  <a:schemeClr val="tx1"/>
                </a:solidFill>
              </a:rPr>
              <a:t>CEPT – ECC </a:t>
            </a:r>
            <a:r>
              <a:rPr lang="en-US" altLang="en-US" sz="1600" b="0" dirty="0">
                <a:hlinkClick r:id="rId7"/>
              </a:rPr>
              <a:t>&lt;FM57&gt;</a:t>
            </a:r>
            <a:r>
              <a:rPr lang="en-US" altLang="en-US" sz="1600" b="0" dirty="0"/>
              <a:t>  </a:t>
            </a:r>
            <a:r>
              <a:rPr lang="en-US" sz="1600" dirty="0"/>
              <a:t>next call/meeting #12, 05-08Oct20  </a:t>
            </a:r>
            <a:r>
              <a:rPr lang="en-US" sz="1600" dirty="0">
                <a:sym typeface="Wingdings" panose="05000000000000000000" pitchFamily="2" charset="2"/>
              </a:rPr>
              <a:t> next week</a:t>
            </a:r>
            <a:endParaRPr lang="en-US" sz="1400" dirty="0"/>
          </a:p>
          <a:p>
            <a:pPr lvl="1">
              <a:buFont typeface="Arial" panose="020B0604020202020204" pitchFamily="34" charset="0"/>
              <a:buChar char="•"/>
            </a:pPr>
            <a:r>
              <a:rPr lang="en-US" sz="1600" dirty="0">
                <a:solidFill>
                  <a:schemeClr val="tx1"/>
                </a:solidFill>
              </a:rPr>
              <a:t>Check input document folder for contributions.  </a:t>
            </a:r>
          </a:p>
          <a:p>
            <a:pPr lvl="1">
              <a:buFont typeface="Arial" panose="020B0604020202020204" pitchFamily="34" charset="0"/>
              <a:buChar char="•"/>
            </a:pPr>
            <a:r>
              <a:rPr lang="en-US" sz="1600" dirty="0">
                <a:solidFill>
                  <a:schemeClr val="tx1"/>
                </a:solidFill>
              </a:rPr>
              <a:t>Could be some exciting discussions next week. </a:t>
            </a:r>
          </a:p>
          <a:p>
            <a:pPr lvl="1">
              <a:buFont typeface="Arial" panose="020B0604020202020204" pitchFamily="34" charset="0"/>
              <a:buChar char="•"/>
            </a:pPr>
            <a:r>
              <a:rPr lang="en-US" sz="1600" dirty="0">
                <a:solidFill>
                  <a:schemeClr val="tx1"/>
                </a:solidFill>
              </a:rPr>
              <a:t>See other groups, all items seem to be inter-related with most all groups. </a:t>
            </a:r>
          </a:p>
          <a:p>
            <a:pPr lvl="1">
              <a:buFont typeface="Arial" panose="020B0604020202020204" pitchFamily="34" charset="0"/>
              <a:buChar char="•"/>
            </a:pPr>
            <a:r>
              <a:rPr lang="en-US" sz="1400" dirty="0">
                <a:solidFill>
                  <a:schemeClr val="tx1"/>
                </a:solidFill>
              </a:rPr>
              <a:t>17sep: The Draft CEPT report 75 (Report B) and ECC Decision (20)01 (rules of lower 6 GHz band) are available.</a:t>
            </a:r>
            <a:endParaRPr lang="en-US" sz="12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01oct20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a:extLst>
              <a:ext uri="{FF2B5EF4-FFF2-40B4-BE49-F238E27FC236}">
                <a16:creationId xmlns:a16="http://schemas.microsoft.com/office/drawing/2014/main" id="{2C36D5ED-1A30-4F05-B307-9AAC83DC1F65}"/>
              </a:ext>
            </a:extLst>
          </p:cNvPr>
          <p:cNvSpPr txBox="1"/>
          <p:nvPr/>
        </p:nvSpPr>
        <p:spPr>
          <a:xfrm>
            <a:off x="685800" y="6136859"/>
            <a:ext cx="5012783" cy="338554"/>
          </a:xfrm>
          <a:prstGeom prst="rect">
            <a:avLst/>
          </a:prstGeom>
          <a:noFill/>
        </p:spPr>
        <p:txBody>
          <a:bodyPr wrap="none" rtlCol="0">
            <a:spAutoFit/>
          </a:bodyPr>
          <a:lstStyle/>
          <a:p>
            <a:pPr>
              <a:buFont typeface="Arial" panose="020B0604020202020204" pitchFamily="34" charset="0"/>
              <a:buChar char="•"/>
            </a:pPr>
            <a:r>
              <a:rPr lang="en-US" sz="1600" dirty="0">
                <a:solidFill>
                  <a:srgbClr val="0070C0"/>
                </a:solidFill>
              </a:rPr>
              <a:t>See notes on this slide for basics of Report A, B, 302, 316</a:t>
            </a:r>
          </a:p>
        </p:txBody>
      </p:sp>
    </p:spTree>
    <p:extLst>
      <p:ext uri="{BB962C8B-B14F-4D97-AF65-F5344CB8AC3E}">
        <p14:creationId xmlns:p14="http://schemas.microsoft.com/office/powerpoint/2010/main" val="113159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374794"/>
          </a:xfrm>
        </p:spPr>
        <p:txBody>
          <a:bodyPr/>
          <a:lstStyle/>
          <a:p>
            <a:r>
              <a:rPr lang="en-US" sz="2400" dirty="0"/>
              <a:t>Other regions (outside EU and USA), items to share</a:t>
            </a:r>
            <a:endParaRPr lang="en-US" sz="1200" dirty="0"/>
          </a:p>
        </p:txBody>
      </p:sp>
      <p:sp>
        <p:nvSpPr>
          <p:cNvPr id="3" name="Content Placeholder 2"/>
          <p:cNvSpPr>
            <a:spLocks noGrp="1"/>
          </p:cNvSpPr>
          <p:nvPr>
            <p:ph idx="1"/>
          </p:nvPr>
        </p:nvSpPr>
        <p:spPr>
          <a:xfrm>
            <a:off x="737931" y="782759"/>
            <a:ext cx="8271387" cy="5641832"/>
          </a:xfrm>
        </p:spPr>
        <p:txBody>
          <a:bodyPr/>
          <a:lstStyle/>
          <a:p>
            <a:pPr marL="800100" lvl="2">
              <a:spcBef>
                <a:spcPts val="0"/>
              </a:spcBef>
              <a:spcAft>
                <a:spcPts val="0"/>
              </a:spcAft>
              <a:buFont typeface="Arial" panose="020B0604020202020204" pitchFamily="34" charset="0"/>
              <a:buChar char="•"/>
            </a:pPr>
            <a:endParaRPr lang="en-US" sz="1000" dirty="0">
              <a:solidFill>
                <a:srgbClr val="000000"/>
              </a:solidFill>
              <a:effectLst/>
              <a:ea typeface="Calibri" panose="020F0502020204030204" pitchFamily="34" charset="0"/>
            </a:endParaRPr>
          </a:p>
          <a:p>
            <a:pPr marL="0" marR="0">
              <a:spcBef>
                <a:spcPts val="0"/>
              </a:spcBef>
              <a:spcAft>
                <a:spcPts val="0"/>
              </a:spcAft>
              <a:buFont typeface="Arial" panose="020B0604020202020204" pitchFamily="34" charset="0"/>
              <a:buChar char="•"/>
            </a:pPr>
            <a:r>
              <a:rPr lang="en-US" sz="1800" dirty="0">
                <a:solidFill>
                  <a:srgbClr val="FF0000"/>
                </a:solidFill>
                <a:effectLst/>
                <a:ea typeface="Calibri" panose="020F0502020204030204" pitchFamily="34" charset="0"/>
              </a:rPr>
              <a:t> </a:t>
            </a:r>
            <a:r>
              <a:rPr lang="en-US" sz="1800" dirty="0">
                <a:solidFill>
                  <a:schemeClr val="tx1"/>
                </a:solidFill>
                <a:effectLst/>
                <a:ea typeface="Calibri" panose="020F0502020204030204" pitchFamily="34" charset="0"/>
              </a:rPr>
              <a:t>Australia ACMA has </a:t>
            </a:r>
            <a:r>
              <a:rPr lang="en-US" sz="1800" b="0" i="0" u="none" strike="noStrike" baseline="0" dirty="0">
                <a:solidFill>
                  <a:schemeClr val="tx1"/>
                </a:solidFill>
              </a:rPr>
              <a:t>proposed update to the Class </a:t>
            </a:r>
            <a:r>
              <a:rPr lang="en-US" sz="1800" b="0" i="0" u="none" strike="noStrike" baseline="0" dirty="0" err="1">
                <a:solidFill>
                  <a:schemeClr val="tx1"/>
                </a:solidFill>
              </a:rPr>
              <a:t>Licence</a:t>
            </a:r>
            <a:r>
              <a:rPr lang="en-US" sz="1800" b="0" i="0" u="none" strike="noStrike" baseline="0" dirty="0">
                <a:solidFill>
                  <a:schemeClr val="tx1"/>
                </a:solidFill>
              </a:rPr>
              <a:t> can be found </a:t>
            </a:r>
            <a:r>
              <a:rPr lang="en-US" sz="1800" b="0" i="0" u="none" strike="noStrike" baseline="0" dirty="0">
                <a:solidFill>
                  <a:schemeClr val="tx1"/>
                </a:solidFill>
                <a:hlinkClick r:id="rId3">
                  <a:extLst>
                    <a:ext uri="{A12FA001-AC4F-418D-AE19-62706E023703}">
                      <ahyp:hlinkClr xmlns:ahyp="http://schemas.microsoft.com/office/drawing/2018/hyperlinkcolor" val="tx"/>
                    </a:ext>
                  </a:extLst>
                </a:hlinkClick>
              </a:rPr>
              <a:t>here</a:t>
            </a:r>
            <a:r>
              <a:rPr lang="en-US" sz="1800" b="0" i="0" u="none" strike="noStrike" baseline="0" dirty="0">
                <a:solidFill>
                  <a:schemeClr val="tx1"/>
                </a:solidFill>
              </a:rPr>
              <a:t>. </a:t>
            </a:r>
            <a:r>
              <a:rPr lang="en-US" sz="1600" b="0" i="0" u="none" strike="noStrike" baseline="0" dirty="0">
                <a:solidFill>
                  <a:schemeClr val="tx1"/>
                </a:solidFill>
              </a:rPr>
              <a:t>ACMA invites any comments or suggestions to the draft regulation before its implementation. </a:t>
            </a:r>
            <a:endParaRPr lang="en-US" sz="1800" b="0" i="0" u="none" strike="noStrike" baseline="0" dirty="0">
              <a:solidFill>
                <a:schemeClr val="tx1"/>
              </a:solidFill>
            </a:endParaRPr>
          </a:p>
          <a:p>
            <a:pPr marL="400050" lvl="1">
              <a:spcBef>
                <a:spcPts val="0"/>
              </a:spcBef>
              <a:spcAft>
                <a:spcPts val="0"/>
              </a:spcAft>
              <a:buFont typeface="Arial" panose="020B0604020202020204" pitchFamily="34" charset="0"/>
              <a:buChar char="•"/>
            </a:pPr>
            <a:r>
              <a:rPr lang="en-US" sz="1200" dirty="0">
                <a:hlinkClick r:id="rId3"/>
              </a:rPr>
              <a:t>https://www.acma.gov.au/consultations/2020-09/new-arrangements-low-interference-potential-devices-consultation-282020</a:t>
            </a:r>
            <a:endParaRPr lang="en-US" sz="1200" dirty="0"/>
          </a:p>
          <a:p>
            <a:pPr marL="400050" lvl="1">
              <a:spcBef>
                <a:spcPts val="0"/>
              </a:spcBef>
              <a:spcAft>
                <a:spcPts val="0"/>
              </a:spcAft>
              <a:buFont typeface="Arial" panose="020B0604020202020204" pitchFamily="34" charset="0"/>
              <a:buChar char="•"/>
            </a:pPr>
            <a:r>
              <a:rPr lang="en-US" sz="1200" dirty="0">
                <a:hlinkClick r:id="rId4"/>
              </a:rPr>
              <a:t>https://mentor.ieee.org/802.18/dcn/20/18-20-0131-00-0000-acma-consultation-variation-to-the-low-interference-potential-devices-class-licence.docx</a:t>
            </a:r>
            <a:r>
              <a:rPr lang="en-US" sz="1200" dirty="0"/>
              <a:t> </a:t>
            </a:r>
          </a:p>
          <a:p>
            <a:pPr marL="400050" lvl="1">
              <a:spcBef>
                <a:spcPts val="0"/>
              </a:spcBef>
              <a:spcAft>
                <a:spcPts val="0"/>
              </a:spcAft>
              <a:buFont typeface="Arial" panose="020B0604020202020204" pitchFamily="34" charset="0"/>
              <a:buChar char="•"/>
            </a:pPr>
            <a:r>
              <a:rPr lang="en-US" sz="1200" dirty="0">
                <a:hlinkClick r:id="rId5"/>
              </a:rPr>
              <a:t>https://mentor.ieee.org/802.18/dcn/20/18-20-0132-00-0000-acma-draft-radiocommunications-low-interference-potential-devices-class-licence-variation-notice-2020-no-1.docx</a:t>
            </a:r>
            <a:endParaRPr lang="en-US" sz="1200" dirty="0"/>
          </a:p>
          <a:p>
            <a:pPr marL="400050" lvl="1">
              <a:spcBef>
                <a:spcPts val="0"/>
              </a:spcBef>
              <a:spcAft>
                <a:spcPts val="0"/>
              </a:spcAft>
              <a:buFont typeface="Arial" panose="020B0604020202020204" pitchFamily="34" charset="0"/>
              <a:buChar char="•"/>
            </a:pPr>
            <a:r>
              <a:rPr lang="en-US" sz="1400" b="0" i="0" u="none" strike="noStrike" baseline="0" dirty="0">
                <a:solidFill>
                  <a:schemeClr val="tx1"/>
                </a:solidFill>
              </a:rPr>
              <a:t>The public consultation is open until 26th October 2020. </a:t>
            </a:r>
          </a:p>
          <a:p>
            <a:pPr marL="400050" lvl="1">
              <a:spcBef>
                <a:spcPts val="0"/>
              </a:spcBef>
              <a:spcAft>
                <a:spcPts val="0"/>
              </a:spcAft>
              <a:buFont typeface="Arial" panose="020B0604020202020204" pitchFamily="34" charset="0"/>
              <a:buChar char="•"/>
            </a:pPr>
            <a:r>
              <a:rPr kumimoji="0" lang="en-US" altLang="en-US" sz="1400" b="0" i="0" u="none" strike="noStrike" cap="none" normalizeH="0" baseline="0" dirty="0">
                <a:ln>
                  <a:noFill/>
                </a:ln>
                <a:solidFill>
                  <a:schemeClr val="tx1"/>
                </a:solidFill>
                <a:effectLst/>
              </a:rPr>
              <a:t>We are introducing new arrangements to support , the Internet of Things (IoT) and other new technologies.</a:t>
            </a:r>
          </a:p>
          <a:p>
            <a:pPr marL="685800" lvl="1" defTabSz="914400" eaLnBrk="0" hangingPunct="0">
              <a:spcBef>
                <a:spcPct val="0"/>
              </a:spcBef>
              <a:buClrTx/>
              <a:buSzTx/>
              <a:buFont typeface="Arial" panose="020B0604020202020204" pitchFamily="34" charset="0"/>
              <a:buChar char="•"/>
            </a:pPr>
            <a:r>
              <a:rPr kumimoji="0" lang="en-US" altLang="en-US" sz="1400" b="0" i="0" u="none" strike="noStrike" cap="none" normalizeH="0" baseline="0" dirty="0">
                <a:ln>
                  <a:noFill/>
                </a:ln>
                <a:solidFill>
                  <a:schemeClr val="tx1"/>
                </a:solidFill>
                <a:effectLst/>
              </a:rPr>
              <a:t>We want to include these in the Radiocommunications (Low Interference Potential Devices) Class </a:t>
            </a:r>
            <a:r>
              <a:rPr kumimoji="0" lang="en-US" altLang="en-US" sz="1400" b="0" i="0" u="none" strike="noStrike" cap="none" normalizeH="0" baseline="0" dirty="0" err="1">
                <a:ln>
                  <a:noFill/>
                </a:ln>
                <a:solidFill>
                  <a:schemeClr val="tx1"/>
                </a:solidFill>
                <a:effectLst/>
              </a:rPr>
              <a:t>Licence</a:t>
            </a:r>
            <a:r>
              <a:rPr kumimoji="0" lang="en-US" altLang="en-US" sz="1400" b="0" i="0" u="none" strike="noStrike" cap="none" normalizeH="0" baseline="0" dirty="0">
                <a:ln>
                  <a:noFill/>
                </a:ln>
                <a:solidFill>
                  <a:schemeClr val="tx1"/>
                </a:solidFill>
                <a:effectLst/>
              </a:rPr>
              <a:t> 2015 (LIPD Class </a:t>
            </a:r>
            <a:r>
              <a:rPr kumimoji="0" lang="en-US" altLang="en-US" sz="1400" b="0" i="0" u="none" strike="noStrike" cap="none" normalizeH="0" baseline="0" dirty="0" err="1">
                <a:ln>
                  <a:noFill/>
                </a:ln>
                <a:solidFill>
                  <a:schemeClr val="tx1"/>
                </a:solidFill>
                <a:effectLst/>
              </a:rPr>
              <a:t>Licence</a:t>
            </a:r>
            <a:r>
              <a:rPr kumimoji="0" lang="en-US" altLang="en-US" sz="1400" b="0" i="0" u="none" strike="noStrike" cap="none" normalizeH="0" baseline="0" dirty="0">
                <a:ln>
                  <a:noFill/>
                </a:ln>
                <a:solidFill>
                  <a:schemeClr val="tx1"/>
                </a:solidFill>
                <a:effectLst/>
              </a:rPr>
              <a:t>).</a:t>
            </a:r>
            <a:r>
              <a:rPr lang="en-US" altLang="en-US" sz="1400" b="0" dirty="0">
                <a:solidFill>
                  <a:schemeClr val="tx1"/>
                </a:solidFill>
              </a:rPr>
              <a:t>  </a:t>
            </a:r>
            <a:r>
              <a:rPr kumimoji="0" lang="en-US" altLang="en-US" sz="1400" b="0" i="0" u="none" strike="noStrike" cap="none" normalizeH="0" baseline="0" dirty="0">
                <a:ln>
                  <a:noFill/>
                </a:ln>
                <a:solidFill>
                  <a:schemeClr val="tx1"/>
                </a:solidFill>
                <a:effectLst/>
              </a:rPr>
              <a:t>One updates relates to:</a:t>
            </a:r>
          </a:p>
          <a:p>
            <a:pPr marL="800100" lvl="2" indent="0" defTabSz="914400" eaLnBrk="0" hangingPunct="0">
              <a:spcBef>
                <a:spcPct val="0"/>
              </a:spcBef>
              <a:buClrTx/>
              <a:buSzTx/>
              <a:buFontTx/>
              <a:buChar char="•"/>
            </a:pPr>
            <a:r>
              <a:rPr kumimoji="0" lang="en-US" altLang="en-US" sz="1400" b="1" i="0" u="none" strike="noStrike" cap="none" normalizeH="0" baseline="0" dirty="0">
                <a:ln>
                  <a:noFill/>
                </a:ln>
                <a:solidFill>
                  <a:schemeClr val="tx1"/>
                </a:solidFill>
                <a:effectLst/>
              </a:rPr>
              <a:t>IoT devices in the 928–935 MHz band and VHF high bands</a:t>
            </a:r>
          </a:p>
          <a:p>
            <a:pPr marL="685800" lvl="1" defTabSz="914400" eaLnBrk="0" hangingPunct="0">
              <a:spcBef>
                <a:spcPct val="0"/>
              </a:spcBef>
              <a:buClrTx/>
              <a:buSzTx/>
              <a:buFont typeface="Arial" panose="020B0604020202020204" pitchFamily="34" charset="0"/>
              <a:buChar char="•"/>
            </a:pPr>
            <a:r>
              <a:rPr kumimoji="0" lang="en-US" altLang="en-US" sz="1400" b="0" i="0" u="none" strike="noStrike" cap="none" normalizeH="0" baseline="0" dirty="0">
                <a:ln>
                  <a:noFill/>
                </a:ln>
                <a:solidFill>
                  <a:schemeClr val="tx1"/>
                </a:solidFill>
                <a:effectLst/>
              </a:rPr>
              <a:t>We have included other minor updates for consideration.</a:t>
            </a:r>
          </a:p>
          <a:p>
            <a:pPr marL="685800" lvl="1" defTabSz="914400" eaLnBrk="0" hangingPunct="0">
              <a:spcBef>
                <a:spcPct val="0"/>
              </a:spcBef>
              <a:buClrTx/>
              <a:buSzTx/>
              <a:buFont typeface="Arial" panose="020B0604020202020204" pitchFamily="34" charset="0"/>
              <a:buChar char="•"/>
            </a:pPr>
            <a:r>
              <a:rPr kumimoji="0" lang="en-US" altLang="en-US" sz="1400" b="0" i="0" u="none" strike="noStrike" cap="none" normalizeH="0" baseline="0" dirty="0">
                <a:ln>
                  <a:noFill/>
                </a:ln>
                <a:solidFill>
                  <a:schemeClr val="tx1"/>
                </a:solidFill>
                <a:effectLst/>
              </a:rPr>
              <a:t>We also invite suggestions on devices and technologies for future updates to the transmitters </a:t>
            </a:r>
            <a:r>
              <a:rPr kumimoji="0" lang="en-US" altLang="en-US" sz="1400" b="0" i="0" u="none" strike="noStrike" cap="none" normalizeH="0" baseline="0" dirty="0" err="1">
                <a:ln>
                  <a:noFill/>
                </a:ln>
                <a:solidFill>
                  <a:schemeClr val="tx1"/>
                </a:solidFill>
                <a:effectLst/>
              </a:rPr>
              <a:t>authorised</a:t>
            </a:r>
            <a:r>
              <a:rPr kumimoji="0" lang="en-US" altLang="en-US" sz="1400" b="0" i="0" u="none" strike="noStrike" cap="none" normalizeH="0" baseline="0" dirty="0">
                <a:ln>
                  <a:noFill/>
                </a:ln>
                <a:solidFill>
                  <a:schemeClr val="tx1"/>
                </a:solidFill>
                <a:effectLst/>
              </a:rPr>
              <a:t> under the LIPD Class </a:t>
            </a:r>
            <a:r>
              <a:rPr kumimoji="0" lang="en-US" altLang="en-US" sz="1400" b="0" i="0" u="none" strike="noStrike" cap="none" normalizeH="0" baseline="0" dirty="0" err="1">
                <a:ln>
                  <a:noFill/>
                </a:ln>
                <a:solidFill>
                  <a:schemeClr val="tx1"/>
                </a:solidFill>
                <a:effectLst/>
              </a:rPr>
              <a:t>Licence</a:t>
            </a:r>
            <a:r>
              <a:rPr kumimoji="0" lang="en-US" altLang="en-US" sz="1400" b="0" i="0" u="none" strike="noStrike" cap="none" normalizeH="0" baseline="0" dirty="0">
                <a:ln>
                  <a:noFill/>
                </a:ln>
                <a:solidFill>
                  <a:schemeClr val="tx1"/>
                </a:solidFill>
                <a:effectLst/>
              </a:rPr>
              <a:t>.</a:t>
            </a:r>
          </a:p>
          <a:p>
            <a:pPr marL="685800" lvl="1" defTabSz="914400" eaLnBrk="0" hangingPunct="0">
              <a:spcBef>
                <a:spcPct val="0"/>
              </a:spcBef>
              <a:buClrTx/>
              <a:buSzTx/>
              <a:buFont typeface="Arial" panose="020B0604020202020204" pitchFamily="34" charset="0"/>
              <a:buChar char="•"/>
            </a:pPr>
            <a:r>
              <a:rPr kumimoji="0" lang="en-US" altLang="en-US" sz="1400" b="0" i="0" u="none" strike="noStrike" cap="none" normalizeH="0" baseline="0" dirty="0">
                <a:ln>
                  <a:noFill/>
                </a:ln>
                <a:solidFill>
                  <a:schemeClr val="tx1"/>
                </a:solidFill>
                <a:effectLst/>
              </a:rPr>
              <a:t>Any input from anyone?   No, we will pass.</a:t>
            </a:r>
          </a:p>
          <a:p>
            <a:pPr marL="400050" lvl="1" indent="0" defTabSz="914400" eaLnBrk="0" hangingPunct="0">
              <a:spcBef>
                <a:spcPct val="0"/>
              </a:spcBef>
              <a:buClrTx/>
              <a:buSzTx/>
            </a:pPr>
            <a:endParaRPr kumimoji="0" lang="en-US" altLang="en-US" sz="1400" b="0" i="0" u="none" strike="noStrike" cap="none" normalizeH="0" baseline="0" dirty="0">
              <a:ln>
                <a:noFill/>
              </a:ln>
              <a:solidFill>
                <a:schemeClr val="tx1"/>
              </a:solidFill>
              <a:effectLst/>
            </a:endParaRPr>
          </a:p>
          <a:p>
            <a:pPr marL="0">
              <a:spcBef>
                <a:spcPts val="0"/>
              </a:spcBef>
              <a:spcAft>
                <a:spcPts val="0"/>
              </a:spcAft>
              <a:buFont typeface="Arial" panose="020B0604020202020204" pitchFamily="34" charset="0"/>
              <a:buChar char="•"/>
            </a:pPr>
            <a:r>
              <a:rPr lang="en-US" sz="1600" i="0" u="none" strike="noStrike" baseline="0" dirty="0">
                <a:solidFill>
                  <a:srgbClr val="000000"/>
                </a:solidFill>
              </a:rPr>
              <a:t>Mexican RF Regulator </a:t>
            </a:r>
            <a:r>
              <a:rPr lang="en-US" sz="1600" b="0" i="0" u="none" strike="noStrike" baseline="0" dirty="0">
                <a:solidFill>
                  <a:srgbClr val="000000"/>
                </a:solidFill>
              </a:rPr>
              <a:t>– </a:t>
            </a:r>
            <a:r>
              <a:rPr lang="en-US" sz="1600" b="0" i="1" u="none" strike="noStrike" baseline="0" dirty="0">
                <a:solidFill>
                  <a:srgbClr val="000000"/>
                </a:solidFill>
              </a:rPr>
              <a:t>Instituto Federal de </a:t>
            </a:r>
            <a:r>
              <a:rPr lang="en-US" sz="1600" b="0" i="1" u="none" strike="noStrike" baseline="0" dirty="0" err="1">
                <a:solidFill>
                  <a:srgbClr val="000000"/>
                </a:solidFill>
              </a:rPr>
              <a:t>Telecomunicaciones</a:t>
            </a:r>
            <a:r>
              <a:rPr lang="en-US" sz="1600" b="0" i="1" u="none" strike="noStrike" baseline="0" dirty="0">
                <a:solidFill>
                  <a:srgbClr val="000000"/>
                </a:solidFill>
              </a:rPr>
              <a:t> </a:t>
            </a:r>
            <a:r>
              <a:rPr lang="en-US" sz="1600" b="0" i="0" u="none" strike="noStrike" baseline="0" dirty="0">
                <a:solidFill>
                  <a:srgbClr val="000000"/>
                </a:solidFill>
              </a:rPr>
              <a:t>(IFT) – have announced a public consultation is underway concerning its </a:t>
            </a:r>
            <a:r>
              <a:rPr lang="en-US" sz="1600" b="0" i="0" u="none" strike="noStrike" baseline="0" dirty="0">
                <a:solidFill>
                  <a:srgbClr val="0000FF"/>
                </a:solidFill>
                <a:hlinkClick r:id="rId6"/>
              </a:rPr>
              <a:t>2020-2024 policy roadmap </a:t>
            </a:r>
            <a:endParaRPr lang="en-US" sz="1600" b="0" i="0" u="none" strike="noStrike" baseline="0" dirty="0">
              <a:solidFill>
                <a:srgbClr val="0000FF"/>
              </a:solidFill>
            </a:endParaRPr>
          </a:p>
          <a:p>
            <a:pPr lvl="1">
              <a:buFont typeface="Arial" panose="020B0604020202020204" pitchFamily="34" charset="0"/>
              <a:buChar char="•"/>
            </a:pPr>
            <a:r>
              <a:rPr lang="en-US" sz="1400" b="0" i="0" u="none" strike="noStrike" baseline="0" dirty="0">
                <a:solidFill>
                  <a:srgbClr val="000000"/>
                </a:solidFill>
              </a:rPr>
              <a:t>The main objective of the public consultation is to define the strategic framework for the period 2020-2024, with a focus on 5G, Internet of Things or IPv6. </a:t>
            </a:r>
          </a:p>
          <a:p>
            <a:pPr lvl="1">
              <a:buFont typeface="Arial" panose="020B0604020202020204" pitchFamily="34" charset="0"/>
              <a:buChar char="•"/>
            </a:pPr>
            <a:r>
              <a:rPr lang="en-US" sz="1400" b="0" i="0" u="none" strike="noStrike" baseline="0" dirty="0">
                <a:solidFill>
                  <a:srgbClr val="000000"/>
                </a:solidFill>
              </a:rPr>
              <a:t>The public consultation will officially close on 12th October 2020.   Not enough time for us. </a:t>
            </a:r>
          </a:p>
          <a:p>
            <a:pPr lvl="1">
              <a:buFont typeface="Arial" panose="020B0604020202020204" pitchFamily="34" charset="0"/>
              <a:buChar char="•"/>
            </a:pPr>
            <a:r>
              <a:rPr lang="en-US" sz="1400" b="0" i="0" u="none" strike="noStrike" baseline="0" dirty="0">
                <a:solidFill>
                  <a:srgbClr val="000000"/>
                </a:solidFill>
              </a:rPr>
              <a:t>The link to the announcement of the public consultation and the format to send comments can be found </a:t>
            </a:r>
            <a:r>
              <a:rPr lang="en-US" sz="1400" b="0" i="0" u="none" strike="noStrike" baseline="0" dirty="0">
                <a:solidFill>
                  <a:srgbClr val="800080"/>
                </a:solidFill>
                <a:hlinkClick r:id="rId7"/>
              </a:rPr>
              <a:t>here</a:t>
            </a:r>
            <a:r>
              <a:rPr lang="en-US" sz="1400" b="0" i="0" u="none" strike="noStrike" baseline="0" dirty="0">
                <a:solidFill>
                  <a:srgbClr val="000000"/>
                </a:solidFill>
                <a:hlinkClick r:id="rId7"/>
              </a:rPr>
              <a:t>. </a:t>
            </a:r>
            <a:r>
              <a:rPr lang="en-US" sz="1400" b="0" i="0" u="none" strike="noStrike" baseline="0" dirty="0">
                <a:solidFill>
                  <a:srgbClr val="000000"/>
                </a:solidFill>
              </a:rPr>
              <a:t>The text is in Spanish language only.</a:t>
            </a:r>
            <a:endParaRPr lang="en-US" sz="1400" dirty="0">
              <a:solidFill>
                <a:srgbClr val="FF0000"/>
              </a:solidFill>
              <a:effectLst/>
              <a:ea typeface="Calibri" panose="020F0502020204030204" pitchFamily="34" charset="0"/>
            </a:endParaRPr>
          </a:p>
          <a:p>
            <a:pPr marL="0">
              <a:spcBef>
                <a:spcPts val="0"/>
              </a:spcBef>
              <a:spcAft>
                <a:spcPts val="0"/>
              </a:spcAft>
              <a:buFont typeface="Arial" panose="020B0604020202020204" pitchFamily="34" charset="0"/>
              <a:buChar char="•"/>
            </a:pPr>
            <a:endParaRPr lang="en-US" sz="1400" dirty="0">
              <a:hlinkClick r:id="rId8">
                <a:extLst>
                  <a:ext uri="{A12FA001-AC4F-418D-AE19-62706E023703}">
                    <ahyp:hlinkClr xmlns:ahyp="http://schemas.microsoft.com/office/drawing/2018/hyperlinkcolor" val="tx"/>
                  </a:ext>
                </a:extLst>
              </a:hlinkClick>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01oct20</a:t>
            </a:r>
            <a:endParaRPr lang="en-GB" dirty="0"/>
          </a:p>
        </p:txBody>
      </p:sp>
    </p:spTree>
    <p:extLst>
      <p:ext uri="{BB962C8B-B14F-4D97-AF65-F5344CB8AC3E}">
        <p14:creationId xmlns:p14="http://schemas.microsoft.com/office/powerpoint/2010/main" val="70801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685800" y="1010418"/>
            <a:ext cx="8458200" cy="5463999"/>
          </a:xfrm>
        </p:spPr>
        <p:txBody>
          <a:bodyPr/>
          <a:lstStyle/>
          <a:p>
            <a:pPr marL="285750" indent="-285750">
              <a:buFont typeface="Arial" panose="020B0604020202020204" pitchFamily="34" charset="0"/>
              <a:buChar char="•"/>
            </a:pPr>
            <a:r>
              <a:rPr lang="en-US" sz="1400" b="0" dirty="0">
                <a:solidFill>
                  <a:schemeClr val="tx1"/>
                </a:solidFill>
              </a:rPr>
              <a:t>For </a:t>
            </a:r>
            <a:r>
              <a:rPr lang="en-US" sz="1400" b="0" dirty="0">
                <a:solidFill>
                  <a:schemeClr val="tx1"/>
                </a:solidFill>
                <a:hlinkClick r:id="rId3"/>
              </a:rPr>
              <a:t>WP 1A</a:t>
            </a:r>
            <a:r>
              <a:rPr lang="en-US" sz="1400" b="0" dirty="0">
                <a:solidFill>
                  <a:schemeClr val="tx1"/>
                </a:solidFill>
              </a:rPr>
              <a:t>, </a:t>
            </a:r>
            <a:r>
              <a:rPr lang="en-US" sz="1200" b="0" dirty="0">
                <a:solidFill>
                  <a:schemeClr val="tx1"/>
                </a:solidFill>
              </a:rPr>
              <a:t>the next meeting: </a:t>
            </a:r>
            <a:r>
              <a:rPr lang="en-US" sz="1200" b="0" i="0" u="none" strike="noStrike" dirty="0">
                <a:solidFill>
                  <a:srgbClr val="3789BD"/>
                </a:solidFill>
                <a:effectLst/>
                <a:hlinkClick r:id="rId4"/>
              </a:rPr>
              <a:t>Tuesday 2020-11-24-Wednesday 2020-12-02</a:t>
            </a:r>
            <a:r>
              <a:rPr lang="en-US" sz="1200" b="0" i="0" u="none" strike="noStrike" dirty="0">
                <a:solidFill>
                  <a:srgbClr val="3789BD"/>
                </a:solidFill>
                <a:effectLst/>
              </a:rPr>
              <a:t>;</a:t>
            </a:r>
            <a:r>
              <a:rPr lang="en-US" sz="1400" b="0" i="0" u="none" strike="noStrike" dirty="0">
                <a:solidFill>
                  <a:srgbClr val="3789BD"/>
                </a:solidFill>
                <a:effectLst/>
              </a:rPr>
              <a:t> </a:t>
            </a:r>
            <a:r>
              <a:rPr lang="en-US" sz="1200" i="1" u="sng" dirty="0">
                <a:solidFill>
                  <a:srgbClr val="444444"/>
                </a:solidFill>
                <a:effectLst/>
              </a:rPr>
              <a:t>Place: E-Meeting</a:t>
            </a:r>
          </a:p>
          <a:p>
            <a:pPr lvl="1">
              <a:spcBef>
                <a:spcPts val="0"/>
              </a:spcBef>
              <a:buFont typeface="Arial" panose="020B0604020202020204" pitchFamily="34" charset="0"/>
              <a:buChar char="•"/>
            </a:pPr>
            <a:r>
              <a:rPr lang="en-US" sz="1100" dirty="0">
                <a:solidFill>
                  <a:schemeClr val="tx1"/>
                </a:solidFill>
                <a:hlinkClick r:id="rId5"/>
              </a:rPr>
              <a:t>https://mentor.ieee.org/802.18/dcn/20/18-20-0052-03-0000-itu-r-sm-2352-ieee802-thz-input-to-wp1a.docx</a:t>
            </a:r>
            <a:r>
              <a:rPr lang="en-US" sz="1100" dirty="0">
                <a:solidFill>
                  <a:schemeClr val="tx1"/>
                </a:solidFill>
              </a:rPr>
              <a:t> </a:t>
            </a:r>
            <a:endParaRPr lang="en-US" sz="1100" b="0" dirty="0">
              <a:solidFill>
                <a:schemeClr val="tx1"/>
              </a:solidFill>
            </a:endParaRPr>
          </a:p>
          <a:p>
            <a:pPr lvl="1">
              <a:spcBef>
                <a:spcPts val="0"/>
              </a:spcBef>
              <a:buFont typeface="Arial" panose="020B0604020202020204" pitchFamily="34" charset="0"/>
              <a:buChar char="•"/>
            </a:pPr>
            <a:r>
              <a:rPr lang="en-US" sz="1400" dirty="0">
                <a:solidFill>
                  <a:schemeClr val="tx1"/>
                </a:solidFill>
              </a:rPr>
              <a:t>Chair sent in for LMSC/EC consent agenda for  06Oct20 call.</a:t>
            </a:r>
            <a:r>
              <a:rPr lang="en-US" sz="1400" b="1" dirty="0">
                <a:solidFill>
                  <a:schemeClr val="tx1"/>
                </a:solidFill>
              </a:rPr>
              <a:t>  .18 approved 24Sep20. </a:t>
            </a:r>
          </a:p>
          <a:p>
            <a:pPr lvl="1">
              <a:spcBef>
                <a:spcPts val="0"/>
              </a:spcBef>
              <a:buFont typeface="Arial" panose="020B0604020202020204" pitchFamily="34" charset="0"/>
              <a:buChar char="•"/>
            </a:pPr>
            <a:r>
              <a:rPr lang="en-US" sz="1100" b="0" dirty="0">
                <a:solidFill>
                  <a:schemeClr val="tx1"/>
                </a:solidFill>
              </a:rPr>
              <a:t> </a:t>
            </a:r>
            <a:r>
              <a:rPr lang="en-GB" sz="1400" dirty="0">
                <a:effectLst/>
                <a:ea typeface="MS Mincho" panose="02020609040205080304" pitchFamily="49" charset="-128"/>
                <a:cs typeface="Times New Roman" panose="02020603050405020304" pitchFamily="18" charset="0"/>
              </a:rPr>
              <a:t>Deadline for contributions to WP 1A:  Tuesday, 17 November 2020 at 1600 hours UTC</a:t>
            </a:r>
            <a:endParaRPr lang="en-US" sz="700" b="0" dirty="0">
              <a:solidFill>
                <a:schemeClr val="tx1"/>
              </a:solidFill>
            </a:endParaRPr>
          </a:p>
          <a:p>
            <a:pPr lvl="0">
              <a:buFont typeface="Arial" panose="020B0604020202020204" pitchFamily="34" charset="0"/>
              <a:buChar char="•"/>
            </a:pPr>
            <a:r>
              <a:rPr lang="en-US" sz="1400" b="0" dirty="0">
                <a:solidFill>
                  <a:schemeClr val="tx1"/>
                </a:solidFill>
              </a:rPr>
              <a:t>For </a:t>
            </a:r>
            <a:r>
              <a:rPr lang="en-US" sz="1400" b="0" dirty="0">
                <a:solidFill>
                  <a:schemeClr val="tx1"/>
                </a:solidFill>
                <a:hlinkClick r:id="rId6"/>
              </a:rPr>
              <a:t>WP 5A</a:t>
            </a:r>
            <a:r>
              <a:rPr lang="en-US" sz="1400" b="0" dirty="0">
                <a:solidFill>
                  <a:schemeClr val="tx1"/>
                </a:solidFill>
              </a:rPr>
              <a:t>, the next call:   </a:t>
            </a:r>
            <a:r>
              <a:rPr lang="en-US" sz="1400" b="0" i="0" u="none" strike="noStrike" dirty="0">
                <a:solidFill>
                  <a:srgbClr val="3789BD"/>
                </a:solidFill>
                <a:effectLst/>
                <a:hlinkClick r:id="rId7"/>
              </a:rPr>
              <a:t>Monday 2020-11-09 - Friday 2020-11-20</a:t>
            </a:r>
            <a:r>
              <a:rPr lang="en-US" sz="1400" b="0" i="0" u="none" strike="noStrike" dirty="0">
                <a:solidFill>
                  <a:srgbClr val="3789BD"/>
                </a:solidFill>
                <a:effectLst/>
              </a:rPr>
              <a:t>	</a:t>
            </a:r>
            <a:r>
              <a:rPr lang="en-US" sz="1400" b="0" i="0" dirty="0">
                <a:solidFill>
                  <a:srgbClr val="444444"/>
                </a:solidFill>
                <a:effectLst/>
              </a:rPr>
              <a:t>Place : </a:t>
            </a:r>
            <a:r>
              <a:rPr lang="en-US" sz="1400" b="1" i="0" dirty="0">
                <a:solidFill>
                  <a:srgbClr val="444444"/>
                </a:solidFill>
                <a:effectLst/>
              </a:rPr>
              <a:t>E-Meeting</a:t>
            </a:r>
            <a:endParaRPr lang="en-US" sz="1400" b="0" i="0" dirty="0">
              <a:solidFill>
                <a:srgbClr val="444444"/>
              </a:solidFill>
              <a:effectLst/>
            </a:endParaRPr>
          </a:p>
          <a:p>
            <a:pPr lvl="1">
              <a:buFont typeface="Arial" panose="020B0604020202020204" pitchFamily="34" charset="0"/>
              <a:buChar char="•"/>
            </a:pPr>
            <a:r>
              <a:rPr lang="en-US" sz="1400" b="1" dirty="0">
                <a:solidFill>
                  <a:schemeClr val="tx1"/>
                </a:solidFill>
              </a:rPr>
              <a:t>History:  Original .11 ad hoc from March 2020 on updates for M.1450 &amp; M.1801.</a:t>
            </a:r>
          </a:p>
          <a:p>
            <a:pPr lvl="2">
              <a:buFont typeface="Arial" panose="020B0604020202020204" pitchFamily="34" charset="0"/>
              <a:buChar char="•"/>
            </a:pPr>
            <a:r>
              <a:rPr lang="en-US" sz="1200" u="sng" dirty="0">
                <a:solidFill>
                  <a:srgbClr val="0000FF"/>
                </a:solidFill>
                <a:effectLst/>
                <a:ea typeface="Calibri" panose="020F0502020204030204" pitchFamily="34" charset="0"/>
                <a:hlinkClick r:id="rId8"/>
              </a:rPr>
              <a:t>https://mentor.ieee.org/802.11/dcn/20/11-20-0253-06-0itu-itu-ahg-m-1450-5-edits.docx</a:t>
            </a:r>
            <a:r>
              <a:rPr lang="en-US" sz="1200" dirty="0">
                <a:effectLst/>
                <a:ea typeface="Times New Roman" panose="02020603050405020304" pitchFamily="18" charset="0"/>
              </a:rPr>
              <a:t> </a:t>
            </a:r>
            <a:r>
              <a:rPr lang="en-US" sz="1200" u="sng" dirty="0">
                <a:solidFill>
                  <a:srgbClr val="0000FF"/>
                </a:solidFill>
                <a:effectLst/>
                <a:ea typeface="Calibri" panose="020F0502020204030204" pitchFamily="34" charset="0"/>
              </a:rPr>
              <a:t> </a:t>
            </a:r>
            <a:r>
              <a:rPr lang="en-US" sz="1200" dirty="0">
                <a:effectLst/>
                <a:ea typeface="Times New Roman" panose="02020603050405020304" pitchFamily="18" charset="0"/>
              </a:rPr>
              <a:t> </a:t>
            </a:r>
            <a:endParaRPr lang="en-US" sz="1200" dirty="0">
              <a:ea typeface="Times New Roman" panose="02020603050405020304" pitchFamily="18" charset="0"/>
            </a:endParaRPr>
          </a:p>
          <a:p>
            <a:pPr lvl="2">
              <a:buFont typeface="Arial" panose="020B0604020202020204" pitchFamily="34" charset="0"/>
              <a:buChar char="•"/>
            </a:pPr>
            <a:r>
              <a:rPr lang="en-US" sz="1200" u="sng" dirty="0">
                <a:solidFill>
                  <a:srgbClr val="0000FF"/>
                </a:solidFill>
                <a:effectLst/>
                <a:ea typeface="Calibri" panose="020F0502020204030204" pitchFamily="34" charset="0"/>
                <a:hlinkClick r:id="rId9"/>
              </a:rPr>
              <a:t>https://mentor.ieee.org/802.11/dcn/20/11-20-0254-06-0itu-itu-ahg-m-1801-2-edits.docx</a:t>
            </a:r>
            <a:r>
              <a:rPr lang="en-US" sz="1200" dirty="0">
                <a:effectLst/>
                <a:ea typeface="Times New Roman" panose="02020603050405020304" pitchFamily="18" charset="0"/>
              </a:rPr>
              <a:t> </a:t>
            </a:r>
            <a:r>
              <a:rPr lang="en-US" sz="1200" u="sng" dirty="0">
                <a:solidFill>
                  <a:srgbClr val="0000FF"/>
                </a:solidFill>
                <a:effectLst/>
                <a:ea typeface="Calibri" panose="020F0502020204030204" pitchFamily="34" charset="0"/>
              </a:rPr>
              <a:t>  </a:t>
            </a:r>
            <a:r>
              <a:rPr lang="en-US" sz="1200" dirty="0">
                <a:effectLst/>
                <a:ea typeface="Times New Roman" panose="02020603050405020304" pitchFamily="18" charset="0"/>
              </a:rPr>
              <a:t> </a:t>
            </a:r>
            <a:endParaRPr lang="en-US" sz="1100" dirty="0">
              <a:effectLst/>
              <a:ea typeface="Calibri" panose="020F0502020204030204" pitchFamily="34" charset="0"/>
            </a:endParaRPr>
          </a:p>
          <a:p>
            <a:pPr lvl="1">
              <a:buFont typeface="Arial" panose="020B0604020202020204" pitchFamily="34" charset="0"/>
              <a:buChar char="•"/>
            </a:pPr>
            <a:r>
              <a:rPr lang="en-US" sz="1400" dirty="0">
                <a:solidFill>
                  <a:schemeClr val="tx1"/>
                </a:solidFill>
              </a:rPr>
              <a:t>From July 2020, sent to WP5A some proposed modifications/edits: </a:t>
            </a:r>
            <a:endParaRPr lang="en-US" sz="1400" b="0" dirty="0">
              <a:solidFill>
                <a:schemeClr val="tx1"/>
              </a:solidFill>
            </a:endParaRPr>
          </a:p>
          <a:p>
            <a:pPr lvl="2">
              <a:buFont typeface="Arial" panose="020B0604020202020204" pitchFamily="34" charset="0"/>
              <a:buChar char="•"/>
            </a:pPr>
            <a:r>
              <a:rPr lang="en-US" sz="1100" dirty="0">
                <a:solidFill>
                  <a:schemeClr val="tx1"/>
                </a:solidFill>
                <a:hlinkClick r:id="rId10"/>
              </a:rPr>
              <a:t>https://mentor.ieee.org/802.18/dcn/20/18-20-0061-04-0000-itu-ahg-recommended-edits-to-m-1450-5.docx</a:t>
            </a:r>
            <a:r>
              <a:rPr lang="en-US" sz="1100" dirty="0">
                <a:solidFill>
                  <a:schemeClr val="tx1"/>
                </a:solidFill>
              </a:rPr>
              <a:t> </a:t>
            </a:r>
          </a:p>
          <a:p>
            <a:pPr lvl="2">
              <a:buFont typeface="Arial" panose="020B0604020202020204" pitchFamily="34" charset="0"/>
              <a:buChar char="•"/>
            </a:pPr>
            <a:r>
              <a:rPr lang="en-US" sz="1100" dirty="0">
                <a:solidFill>
                  <a:schemeClr val="tx1"/>
                </a:solidFill>
                <a:hlinkClick r:id="rId11"/>
              </a:rPr>
              <a:t>https://mentor.ieee.org/802.18/dcn/20/18-20-0060-04-0000-itu-ahg-recommended-edits-to-m-1801-2.docx</a:t>
            </a:r>
            <a:endParaRPr lang="en-US" sz="1100" dirty="0">
              <a:solidFill>
                <a:schemeClr val="tx1"/>
              </a:solidFill>
            </a:endParaRPr>
          </a:p>
          <a:p>
            <a:pPr lvl="1">
              <a:buFont typeface="Arial" panose="020B0604020202020204" pitchFamily="34" charset="0"/>
              <a:buChar char="•"/>
            </a:pPr>
            <a:r>
              <a:rPr lang="en-US" sz="1400" b="1" dirty="0">
                <a:solidFill>
                  <a:schemeClr val="tx1"/>
                </a:solidFill>
              </a:rPr>
              <a:t>From .11 ad hoc updates to the edits in last several weeks, not too many:</a:t>
            </a:r>
          </a:p>
          <a:p>
            <a:pPr lvl="2">
              <a:buFont typeface="Arial" panose="020B0604020202020204" pitchFamily="34" charset="0"/>
              <a:buChar char="•"/>
            </a:pPr>
            <a:r>
              <a:rPr lang="en-US" sz="1200" u="sng" dirty="0">
                <a:solidFill>
                  <a:srgbClr val="0000FF"/>
                </a:solidFill>
                <a:effectLst/>
                <a:ea typeface="Calibri" panose="020F0502020204030204" pitchFamily="34" charset="0"/>
                <a:hlinkClick r:id="rId12"/>
              </a:rPr>
              <a:t>https://mentor.ieee.org/802.11/dcn/20/11-20-1538-00-0itu-itu-ahg-m-1450-5-edits.docx</a:t>
            </a:r>
            <a:r>
              <a:rPr lang="en-US" sz="1200" dirty="0">
                <a:effectLst/>
                <a:ea typeface="Calibri" panose="020F0502020204030204" pitchFamily="34" charset="0"/>
              </a:rPr>
              <a:t>  </a:t>
            </a:r>
            <a:r>
              <a:rPr lang="en-US" sz="1200" dirty="0">
                <a:solidFill>
                  <a:srgbClr val="0000FF"/>
                </a:solidFill>
                <a:effectLst/>
                <a:ea typeface="Calibri" panose="020F0502020204030204" pitchFamily="34" charset="0"/>
              </a:rPr>
              <a:t> </a:t>
            </a:r>
            <a:r>
              <a:rPr lang="en-US" sz="1200" dirty="0">
                <a:effectLst/>
                <a:ea typeface="Calibri" panose="020F0502020204030204" pitchFamily="34" charset="0"/>
              </a:rPr>
              <a:t> </a:t>
            </a:r>
          </a:p>
          <a:p>
            <a:pPr lvl="2">
              <a:buFont typeface="Arial" panose="020B0604020202020204" pitchFamily="34" charset="0"/>
              <a:buChar char="•"/>
            </a:pPr>
            <a:r>
              <a:rPr lang="en-US" sz="1200" u="sng" dirty="0">
                <a:solidFill>
                  <a:srgbClr val="0000FF"/>
                </a:solidFill>
                <a:ea typeface="Calibri" panose="020F0502020204030204" pitchFamily="34" charset="0"/>
              </a:rPr>
              <a:t>https://mentor.ieee.org/802.11/dcn/20/11-20-1539-00-0itu-itu-ahg-m-1801-2-edits.docx</a:t>
            </a:r>
            <a:endParaRPr lang="en-US" sz="1200" dirty="0">
              <a:effectLst/>
              <a:ea typeface="Calibri" panose="020F0502020204030204" pitchFamily="34" charset="0"/>
            </a:endParaRPr>
          </a:p>
          <a:p>
            <a:pPr lvl="1">
              <a:buFont typeface="Arial" panose="020B0604020202020204" pitchFamily="34" charset="0"/>
              <a:buChar char="•"/>
            </a:pPr>
            <a:r>
              <a:rPr lang="en-US" sz="1400" dirty="0">
                <a:solidFill>
                  <a:schemeClr val="tx1"/>
                </a:solidFill>
              </a:rPr>
              <a:t>They have been copied to .18 documents for IEEE 802 approval (see next slide)</a:t>
            </a:r>
          </a:p>
          <a:p>
            <a:pPr lvl="1">
              <a:buFont typeface="Arial" panose="020B0604020202020204" pitchFamily="34" charset="0"/>
              <a:buChar char="•"/>
            </a:pPr>
            <a:r>
              <a:rPr lang="en-US" sz="1400" dirty="0">
                <a:solidFill>
                  <a:schemeClr val="tx1"/>
                </a:solidFill>
              </a:rPr>
              <a:t>Goal is consent agenda for LMSC(EC) call on 06 October.  .</a:t>
            </a:r>
            <a:r>
              <a:rPr lang="en-US" sz="1400" b="1" dirty="0">
                <a:solidFill>
                  <a:schemeClr val="tx1"/>
                </a:solidFill>
              </a:rPr>
              <a:t>18 approve today 01Oct20</a:t>
            </a:r>
            <a:r>
              <a:rPr lang="en-US" sz="1400" dirty="0">
                <a:solidFill>
                  <a:schemeClr val="tx1"/>
                </a:solidFill>
              </a:rPr>
              <a:t>. </a:t>
            </a:r>
            <a:endParaRPr lang="en-US" sz="1400" b="0" dirty="0">
              <a:solidFill>
                <a:schemeClr val="tx1"/>
              </a:solidFill>
            </a:endParaRPr>
          </a:p>
          <a:p>
            <a:pPr marL="685800" lvl="1">
              <a:buFont typeface="Arial" panose="020B0604020202020204" pitchFamily="34" charset="0"/>
              <a:buChar char="•"/>
            </a:pPr>
            <a:r>
              <a:rPr lang="en-GB" sz="1400" dirty="0">
                <a:effectLst/>
                <a:ea typeface="MS Mincho" panose="02020609040205080304" pitchFamily="49" charset="-128"/>
                <a:cs typeface="Times New Roman" panose="02020603050405020304" pitchFamily="18" charset="0"/>
              </a:rPr>
              <a:t>Deadline for contributions to WP 5A:  Monday, 02 November 2020 at 1600 hours UTC</a:t>
            </a:r>
          </a:p>
          <a:p>
            <a:pPr marL="285750">
              <a:buFont typeface="Arial" panose="020B0604020202020204" pitchFamily="34" charset="0"/>
              <a:buChar char="•"/>
            </a:pPr>
            <a:r>
              <a:rPr lang="en-US" sz="1400" b="0" dirty="0">
                <a:solidFill>
                  <a:schemeClr val="tx1"/>
                </a:solidFill>
              </a:rPr>
              <a:t>For </a:t>
            </a:r>
            <a:r>
              <a:rPr lang="en-US" sz="1400" b="0" dirty="0">
                <a:solidFill>
                  <a:schemeClr val="tx1"/>
                </a:solidFill>
                <a:hlinkClick r:id="rId13"/>
              </a:rPr>
              <a:t>WP 5D</a:t>
            </a:r>
            <a:r>
              <a:rPr lang="en-US" sz="1400" b="0" dirty="0">
                <a:solidFill>
                  <a:schemeClr val="tx1"/>
                </a:solidFill>
              </a:rPr>
              <a:t> next call:  </a:t>
            </a:r>
            <a:r>
              <a:rPr lang="en-US" sz="1400" b="0" i="0" u="none" strike="noStrike" dirty="0">
                <a:solidFill>
                  <a:srgbClr val="3789BD"/>
                </a:solidFill>
                <a:effectLst/>
                <a:latin typeface="inherit"/>
                <a:hlinkClick r:id="rId14"/>
              </a:rPr>
              <a:t>Monday 2020-10-05 - Friday 2020-10-16</a:t>
            </a:r>
            <a:endParaRPr lang="en-US" sz="1400" b="0" i="0" dirty="0">
              <a:solidFill>
                <a:srgbClr val="444444"/>
              </a:solidFill>
              <a:effectLst/>
              <a:latin typeface="inherit"/>
            </a:endParaRPr>
          </a:p>
          <a:p>
            <a:pPr marL="685800" lvl="1">
              <a:spcBef>
                <a:spcPts val="0"/>
              </a:spcBef>
              <a:buFont typeface="Arial" panose="020B0604020202020204" pitchFamily="34" charset="0"/>
              <a:buChar char="•"/>
            </a:pPr>
            <a:r>
              <a:rPr lang="en-US" sz="1400" b="0" dirty="0">
                <a:solidFill>
                  <a:schemeClr val="tx1"/>
                </a:solidFill>
              </a:rPr>
              <a:t>6Ghz is part of this, WRC AI 1.2 </a:t>
            </a:r>
          </a:p>
          <a:p>
            <a:pPr marL="685800" lvl="1">
              <a:spcBef>
                <a:spcPts val="0"/>
              </a:spcBef>
              <a:buFont typeface="Arial" panose="020B0604020202020204" pitchFamily="34" charset="0"/>
              <a:buChar char="•"/>
            </a:pPr>
            <a:r>
              <a:rPr lang="en-US" sz="1400" b="0" dirty="0">
                <a:solidFill>
                  <a:schemeClr val="tx1"/>
                </a:solidFill>
              </a:rPr>
              <a:t>Sharing studies with report due out mid-21. </a:t>
            </a:r>
          </a:p>
          <a:p>
            <a:pPr marL="685800" lvl="1">
              <a:spcBef>
                <a:spcPts val="0"/>
              </a:spcBef>
              <a:buFont typeface="Arial" panose="020B0604020202020204" pitchFamily="34" charset="0"/>
              <a:buChar char="•"/>
            </a:pPr>
            <a:r>
              <a:rPr lang="en-US" sz="1400" dirty="0">
                <a:solidFill>
                  <a:schemeClr val="tx1"/>
                </a:solidFill>
              </a:rPr>
              <a:t>Will watch for meeting outcome. </a:t>
            </a:r>
            <a:endParaRPr lang="en-US" sz="1400" b="0" dirty="0">
              <a:solidFill>
                <a:schemeClr val="tx1"/>
              </a:solidFill>
            </a:endParaRPr>
          </a:p>
          <a:p>
            <a:pPr>
              <a:spcBef>
                <a:spcPts val="0"/>
              </a:spcBef>
              <a:buFont typeface="Arial" panose="020B0604020202020204" pitchFamily="34" charset="0"/>
              <a:buChar char="•"/>
            </a:pPr>
            <a:endParaRPr lang="en-US" sz="16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01oct20</a:t>
            </a:r>
            <a:endParaRPr lang="en-GB" dirty="0"/>
          </a:p>
        </p:txBody>
      </p:sp>
      <p:sp>
        <p:nvSpPr>
          <p:cNvPr id="7" name="TextBox 6">
            <a:extLst>
              <a:ext uri="{FF2B5EF4-FFF2-40B4-BE49-F238E27FC236}">
                <a16:creationId xmlns:a16="http://schemas.microsoft.com/office/drawing/2014/main" id="{A818EA94-ED1F-46D8-B2D5-99F35CD1EA2E}"/>
              </a:ext>
            </a:extLst>
          </p:cNvPr>
          <p:cNvSpPr txBox="1"/>
          <p:nvPr/>
        </p:nvSpPr>
        <p:spPr>
          <a:xfrm>
            <a:off x="727841" y="6261209"/>
            <a:ext cx="5791970" cy="276999"/>
          </a:xfrm>
          <a:prstGeom prst="rect">
            <a:avLst/>
          </a:prstGeom>
          <a:noFill/>
        </p:spPr>
        <p:txBody>
          <a:bodyPr wrap="none" rtlCol="0">
            <a:spAutoFit/>
          </a:bodyPr>
          <a:lstStyle/>
          <a:p>
            <a:pPr marL="285750" indent="-285750">
              <a:spcBef>
                <a:spcPts val="0"/>
              </a:spcBef>
              <a:buFont typeface="Wingdings" panose="05000000000000000000" pitchFamily="2" charset="2"/>
              <a:buChar char="Ø"/>
            </a:pPr>
            <a:r>
              <a:rPr lang="en-US" sz="1200" dirty="0">
                <a:solidFill>
                  <a:schemeClr val="tx1"/>
                </a:solidFill>
              </a:rPr>
              <a:t>For miscellaneous links for ITU-R , SGs, WPs and calendars, </a:t>
            </a:r>
            <a:r>
              <a:rPr lang="en-US" sz="1200" dirty="0">
                <a:solidFill>
                  <a:schemeClr val="tx1"/>
                </a:solidFill>
                <a:hlinkClick r:id="rId15" action="ppaction://hlinksldjump"/>
              </a:rPr>
              <a:t>see back up slides later. </a:t>
            </a:r>
            <a:endParaRPr lang="en-US" sz="300" dirty="0"/>
          </a:p>
        </p:txBody>
      </p:sp>
    </p:spTree>
    <p:extLst>
      <p:ext uri="{BB962C8B-B14F-4D97-AF65-F5344CB8AC3E}">
        <p14:creationId xmlns:p14="http://schemas.microsoft.com/office/powerpoint/2010/main" val="1078781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solidFill>
                  <a:schemeClr val="tx1"/>
                </a:solidFill>
              </a:rPr>
              <a:t>ITU-R M.1450 &amp; M.1801 submissions</a:t>
            </a:r>
            <a:endParaRPr lang="en-US" sz="1200" dirty="0">
              <a:solidFill>
                <a:schemeClr val="tx1"/>
              </a:solidFill>
              <a:highlight>
                <a:srgbClr val="00FFFF"/>
              </a:highlight>
            </a:endParaRPr>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800" u="sng" dirty="0"/>
              <a:t>Motion:</a:t>
            </a:r>
            <a:r>
              <a:rPr lang="en-US" sz="1800" dirty="0"/>
              <a:t> </a:t>
            </a:r>
            <a:r>
              <a:rPr lang="en-US" sz="1800" b="0" dirty="0"/>
              <a:t>Move to approve documents </a:t>
            </a:r>
            <a:r>
              <a:rPr lang="en-US" sz="1800" b="0" dirty="0">
                <a:hlinkClick r:id="rId3"/>
              </a:rPr>
              <a:t>https://mentor.ieee.org/802.18/dcn/20/18-20-0135-00-0000-itu-ahg-m-1450-5-updated-edits.docx</a:t>
            </a:r>
            <a:r>
              <a:rPr lang="en-US" sz="1800" b="0" dirty="0"/>
              <a:t> and </a:t>
            </a:r>
            <a:r>
              <a:rPr lang="en-US" sz="1800" b="0" dirty="0">
                <a:hlinkClick r:id="rId4"/>
              </a:rPr>
              <a:t>https://mentor.ieee.org/802.18/dcn/20/18-20-0136-00-0000-itu-ahg-m-1801-2-updated-edits.docx</a:t>
            </a:r>
            <a:r>
              <a:rPr lang="en-US" sz="1800" b="0" dirty="0"/>
              <a:t>  for ITU-R M.1450-5 and M.1801-2 updated edits, respectively. </a:t>
            </a:r>
            <a:r>
              <a:rPr lang="en-GB" sz="1800" b="0" dirty="0">
                <a:solidFill>
                  <a:schemeClr val="tx1"/>
                </a:solidFill>
              </a:rPr>
              <a:t>For review and approval by the LMSC (EC) for submission to ITU-R WP 5A via ITU-R Liaison prior to  2 weeks before ITU-R WP 5A next meeting. The Chair of 802.18 is authorized to make editorial changes as necessary.</a:t>
            </a:r>
            <a:endParaRPr lang="en-US" altLang="en-US" sz="1800" dirty="0">
              <a:solidFill>
                <a:schemeClr val="tx1"/>
              </a:solidFill>
            </a:endParaRPr>
          </a:p>
          <a:p>
            <a:r>
              <a:rPr lang="en-US" altLang="en-US" sz="1800" dirty="0"/>
              <a:t>		</a:t>
            </a:r>
            <a:r>
              <a:rPr lang="en-US" altLang="en-US" sz="1600" dirty="0"/>
              <a:t>Moved by:  	</a:t>
            </a:r>
            <a:r>
              <a:rPr lang="en-US" altLang="en-US" sz="1600" dirty="0">
                <a:solidFill>
                  <a:schemeClr val="tx1"/>
                </a:solidFill>
              </a:rPr>
              <a:t>Hassan Y. (Intel) 	</a:t>
            </a:r>
          </a:p>
          <a:p>
            <a:pPr lvl="1"/>
            <a:r>
              <a:rPr lang="en-US" altLang="en-US" sz="1600" b="1" dirty="0"/>
              <a:t>Seconded by:  	Ben R. (</a:t>
            </a:r>
            <a:r>
              <a:rPr lang="en-US" altLang="en-US" sz="1600" b="1" dirty="0" err="1"/>
              <a:t>BlindCreek</a:t>
            </a:r>
            <a:r>
              <a:rPr lang="en-US" altLang="en-US" sz="1600" b="1" dirty="0"/>
              <a:t> Assoc.)</a:t>
            </a:r>
          </a:p>
          <a:p>
            <a:pPr lvl="1"/>
            <a:r>
              <a:rPr lang="en-US" altLang="en-US" sz="1600" b="1" dirty="0"/>
              <a:t>Discussion?	none</a:t>
            </a:r>
          </a:p>
          <a:p>
            <a:pPr lvl="1"/>
            <a:r>
              <a:rPr lang="en-US" altLang="en-US" sz="1600" b="1" dirty="0">
                <a:solidFill>
                  <a:schemeClr val="tx1"/>
                </a:solidFill>
              </a:rPr>
              <a:t>Vote:  		_11_Y   /  _0__N   /  _0__A </a:t>
            </a:r>
          </a:p>
          <a:p>
            <a:pPr lvl="1"/>
            <a:endParaRPr lang="en-US" altLang="en-US" sz="1600" b="1" dirty="0">
              <a:solidFill>
                <a:schemeClr val="tx1"/>
              </a:solidFill>
            </a:endParaRPr>
          </a:p>
          <a:p>
            <a:pPr lvl="1"/>
            <a:r>
              <a:rPr lang="en-US" altLang="en-US" sz="1600" b="1" dirty="0">
                <a:solidFill>
                  <a:schemeClr val="tx1"/>
                </a:solidFill>
              </a:rPr>
              <a:t>Voters:   11</a:t>
            </a:r>
          </a:p>
          <a:p>
            <a:pPr lvl="1"/>
            <a:r>
              <a:rPr lang="en-US" altLang="en-US" sz="1600" b="1" dirty="0">
                <a:solidFill>
                  <a:schemeClr val="tx1"/>
                </a:solidFill>
              </a:rPr>
              <a:t>Motion - Passes</a:t>
            </a:r>
          </a:p>
          <a:p>
            <a:pPr lvl="1"/>
            <a:r>
              <a:rPr lang="en-US" altLang="en-US" sz="1600" b="1" dirty="0">
                <a:solidFill>
                  <a:schemeClr val="tx1"/>
                </a:solidFill>
              </a:rPr>
              <a:t>_13_  on the call</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01oct20</a:t>
            </a:r>
            <a:endParaRPr lang="en-GB" dirty="0"/>
          </a:p>
        </p:txBody>
      </p:sp>
    </p:spTree>
    <p:extLst>
      <p:ext uri="{BB962C8B-B14F-4D97-AF65-F5344CB8AC3E}">
        <p14:creationId xmlns:p14="http://schemas.microsoft.com/office/powerpoint/2010/main" val="14094174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R&amp;O 6 GHz</a:t>
            </a:r>
            <a:endParaRPr lang="en-US" sz="2400" dirty="0"/>
          </a:p>
        </p:txBody>
      </p:sp>
      <p:sp>
        <p:nvSpPr>
          <p:cNvPr id="3" name="Content Placeholder 2"/>
          <p:cNvSpPr>
            <a:spLocks noGrp="1"/>
          </p:cNvSpPr>
          <p:nvPr>
            <p:ph idx="1"/>
          </p:nvPr>
        </p:nvSpPr>
        <p:spPr>
          <a:xfrm>
            <a:off x="727269" y="685799"/>
            <a:ext cx="8292711" cy="5789614"/>
          </a:xfrm>
        </p:spPr>
        <p:txBody>
          <a:bodyPr/>
          <a:lstStyle/>
          <a:p>
            <a:pPr lvl="1">
              <a:buFont typeface="Arial" panose="020B0604020202020204" pitchFamily="34" charset="0"/>
              <a:buChar char="•"/>
            </a:pPr>
            <a:endParaRPr lang="en-US" sz="1400" dirty="0"/>
          </a:p>
          <a:p>
            <a:pPr>
              <a:buFont typeface="Arial" panose="020B0604020202020204" pitchFamily="34" charset="0"/>
              <a:buChar char="•"/>
            </a:pPr>
            <a:r>
              <a:rPr lang="en-US" sz="1400" b="0" dirty="0"/>
              <a:t>The Report and Order authorizes two different types of unlicensed operations: standard-power in 850-megahertz of the band and indoor low-power operations over the full 1,200-megahertz available.</a:t>
            </a:r>
          </a:p>
          <a:p>
            <a:pPr>
              <a:buFont typeface="Arial" panose="020B0604020202020204" pitchFamily="34" charset="0"/>
              <a:buChar char="•"/>
            </a:pPr>
            <a:r>
              <a:rPr lang="en-US" sz="1400" b="1" u="sng" dirty="0"/>
              <a:t>Proceeding</a:t>
            </a:r>
            <a:r>
              <a:rPr lang="en-US" sz="1200" b="1" u="sng" dirty="0"/>
              <a:t>:</a:t>
            </a:r>
            <a:r>
              <a:rPr lang="en-US" sz="1200" b="1" dirty="0"/>
              <a:t>   </a:t>
            </a:r>
            <a:r>
              <a:rPr lang="en-US" sz="1200" dirty="0">
                <a:hlinkClick r:id="rId3"/>
              </a:rPr>
              <a:t>https://www.fcc.gov/ecfs/search/filings?proceedings_name=18-295&amp;sort=date_disseminated,DESC</a:t>
            </a:r>
            <a:r>
              <a:rPr lang="en-US" sz="1200" dirty="0"/>
              <a:t> </a:t>
            </a:r>
            <a:endParaRPr lang="en-US" sz="1400" dirty="0"/>
          </a:p>
          <a:p>
            <a:pPr>
              <a:buFont typeface="Arial" panose="020B0604020202020204" pitchFamily="34" charset="0"/>
              <a:buChar char="•"/>
            </a:pPr>
            <a:r>
              <a:rPr lang="en-US" sz="1400" b="1" u="sng" dirty="0"/>
              <a:t>R&amp;O </a:t>
            </a:r>
            <a:r>
              <a:rPr lang="en-US" sz="1400" u="sng" dirty="0"/>
              <a:t>became </a:t>
            </a:r>
            <a:r>
              <a:rPr lang="en-US" sz="1400" b="1" u="sng" dirty="0"/>
              <a:t>effective 27July20, </a:t>
            </a:r>
          </a:p>
          <a:p>
            <a:pPr marL="457200" lvl="1" indent="0"/>
            <a:r>
              <a:rPr lang="en-US" sz="1100" dirty="0">
                <a:hlinkClick r:id="rId4"/>
              </a:rPr>
              <a:t>https://www.federalregister.gov/documents/2020/05/26/2020-11236/unlicensed-use-of-the-6-ghz-band?utm_campaign=subscription+mailing+list&amp;utm_source=federalregister.gov&amp;utm_medium=email</a:t>
            </a:r>
            <a:endParaRPr lang="en-US" sz="1400" dirty="0"/>
          </a:p>
          <a:p>
            <a:pPr>
              <a:buFont typeface="Arial" panose="020B0604020202020204" pitchFamily="34" charset="0"/>
              <a:buChar char="•"/>
            </a:pPr>
            <a:r>
              <a:rPr lang="en-US" sz="1600" b="0" dirty="0"/>
              <a:t>The FCC Lab published a</a:t>
            </a:r>
            <a:r>
              <a:rPr lang="en-US" sz="1600" dirty="0"/>
              <a:t> draft KDB: </a:t>
            </a:r>
          </a:p>
          <a:p>
            <a:pPr lvl="1">
              <a:spcBef>
                <a:spcPts val="0"/>
              </a:spcBef>
              <a:buFont typeface="Arial" panose="020B0604020202020204" pitchFamily="34" charset="0"/>
              <a:buChar char="•"/>
            </a:pPr>
            <a:r>
              <a:rPr lang="en-US" sz="1400" b="0" dirty="0">
                <a:hlinkClick r:id="rId5"/>
              </a:rPr>
              <a:t>https://apps.fcc.gov/oetcf/kdb/reports/PublishedDocumentList.cfm</a:t>
            </a:r>
            <a:r>
              <a:rPr lang="en-US" sz="1400" b="0" dirty="0"/>
              <a:t> </a:t>
            </a:r>
          </a:p>
          <a:p>
            <a:pPr lvl="1">
              <a:spcBef>
                <a:spcPts val="0"/>
              </a:spcBef>
              <a:buFont typeface="Arial" panose="020B0604020202020204" pitchFamily="34" charset="0"/>
              <a:buChar char="•"/>
            </a:pPr>
            <a:r>
              <a:rPr lang="en-US" sz="1400" dirty="0"/>
              <a:t>Expected to be finalized in October, possible 14</a:t>
            </a:r>
            <a:r>
              <a:rPr lang="en-US" sz="1400" baseline="30000" dirty="0"/>
              <a:t>th</a:t>
            </a:r>
            <a:r>
              <a:rPr lang="en-US" sz="1400" dirty="0"/>
              <a:t> during the TCBC.</a:t>
            </a:r>
            <a:endParaRPr lang="en-US" sz="1400" b="0" dirty="0"/>
          </a:p>
          <a:p>
            <a:pPr>
              <a:buFont typeface="Arial" panose="020B0604020202020204" pitchFamily="34" charset="0"/>
              <a:buChar char="•"/>
            </a:pPr>
            <a:endParaRPr lang="en-US" sz="1600" dirty="0"/>
          </a:p>
          <a:p>
            <a:pPr>
              <a:buFont typeface="Arial" panose="020B0604020202020204" pitchFamily="34" charset="0"/>
              <a:buChar char="•"/>
            </a:pPr>
            <a:r>
              <a:rPr lang="en-US" sz="1600" dirty="0"/>
              <a:t>Petitions for review/reconsideration are in First Circuit Court of appeals. </a:t>
            </a:r>
          </a:p>
          <a:p>
            <a:pPr lvl="1">
              <a:buFont typeface="Arial" panose="020B0604020202020204" pitchFamily="34" charset="0"/>
              <a:buChar char="•"/>
            </a:pPr>
            <a:r>
              <a:rPr lang="en-US" sz="1600" dirty="0"/>
              <a:t>Announcement from circuit court of appeals, limiting the # of responses for FCC/USA, intervenors and petitioners, with limited # of words and last one due 18Sep20</a:t>
            </a:r>
            <a:r>
              <a:rPr lang="en-US" sz="1400" dirty="0"/>
              <a:t>.  Sched:  </a:t>
            </a:r>
            <a:endParaRPr lang="en-US" sz="1400" b="0" dirty="0"/>
          </a:p>
          <a:p>
            <a:pPr lvl="1">
              <a:buFont typeface="Arial" panose="020B0604020202020204" pitchFamily="34" charset="0"/>
              <a:buChar char="•"/>
            </a:pPr>
            <a:r>
              <a:rPr lang="en-US" sz="1800" b="0" dirty="0">
                <a:ea typeface="SimSun" panose="02010600030101010101" pitchFamily="2" charset="-122"/>
              </a:rPr>
              <a:t>Any output from the court on 25Sep20? Yes, </a:t>
            </a:r>
          </a:p>
          <a:p>
            <a:pPr lvl="1">
              <a:buFont typeface="Arial" panose="020B0604020202020204" pitchFamily="34" charset="0"/>
              <a:buChar char="•"/>
            </a:pPr>
            <a:r>
              <a:rPr lang="en-US" sz="1800" dirty="0">
                <a:effectLst/>
                <a:ea typeface="Calibri" panose="020F0502020204030204" pitchFamily="34" charset="0"/>
              </a:rPr>
              <a:t>DC District Court of Appeals has denied the Motions for Stay filed against the FCC’s 6 GHz decision.</a:t>
            </a:r>
          </a:p>
          <a:p>
            <a:pPr lvl="1">
              <a:buFont typeface="Arial" panose="020B0604020202020204" pitchFamily="34" charset="0"/>
              <a:buChar char="•"/>
            </a:pPr>
            <a:r>
              <a:rPr lang="en-US" sz="1800" dirty="0">
                <a:effectLst/>
                <a:latin typeface="Times New Roman" panose="02020603050405020304" pitchFamily="18" charset="0"/>
                <a:ea typeface="SimSun" panose="02010600030101010101" pitchFamily="2" charset="-122"/>
              </a:rPr>
              <a:t>Even with this, it, it </a:t>
            </a:r>
            <a:r>
              <a:rPr lang="en-US" sz="1800" b="0" dirty="0">
                <a:ea typeface="SimSun" panose="02010600030101010101" pitchFamily="2" charset="-122"/>
              </a:rPr>
              <a:t>still can take six months to complete, but Court is not persuaded.</a:t>
            </a:r>
          </a:p>
          <a:p>
            <a:pPr>
              <a:buFont typeface="Arial" panose="020B0604020202020204" pitchFamily="34" charset="0"/>
              <a:buChar char="•"/>
            </a:pPr>
            <a:endParaRPr lang="en-US"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01oct20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1539684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R&amp;O 6 GHz - MSG</a:t>
            </a:r>
            <a:endParaRPr lang="en-US" sz="2400" dirty="0"/>
          </a:p>
        </p:txBody>
      </p:sp>
      <p:sp>
        <p:nvSpPr>
          <p:cNvPr id="3" name="Content Placeholder 2"/>
          <p:cNvSpPr>
            <a:spLocks noGrp="1"/>
          </p:cNvSpPr>
          <p:nvPr>
            <p:ph idx="1"/>
          </p:nvPr>
        </p:nvSpPr>
        <p:spPr>
          <a:xfrm>
            <a:off x="698889" y="631899"/>
            <a:ext cx="7987911" cy="5843514"/>
          </a:xfrm>
        </p:spPr>
        <p:txBody>
          <a:bodyPr/>
          <a:lstStyle/>
          <a:p>
            <a:pPr lvl="1">
              <a:buFont typeface="Arial" panose="020B0604020202020204" pitchFamily="34" charset="0"/>
              <a:buChar char="•"/>
            </a:pPr>
            <a:endParaRPr lang="en-US" sz="1600" dirty="0"/>
          </a:p>
          <a:p>
            <a:pPr>
              <a:buFont typeface="Arial" panose="020B0604020202020204" pitchFamily="34" charset="0"/>
              <a:buChar char="•"/>
            </a:pPr>
            <a:r>
              <a:rPr lang="en-US" sz="1800" dirty="0"/>
              <a:t>The One - Multi-stake holder group (MSG) to discuss 6 GHz and what happens in the band.  </a:t>
            </a:r>
          </a:p>
          <a:p>
            <a:pPr lvl="1">
              <a:buFont typeface="Arial" panose="020B0604020202020204" pitchFamily="34" charset="0"/>
              <a:buChar char="•"/>
            </a:pPr>
            <a:r>
              <a:rPr lang="en-US" sz="1400" dirty="0"/>
              <a:t>The MSG site is not public but open to any interested party that wants to join in, </a:t>
            </a:r>
            <a:r>
              <a:rPr lang="en-US" sz="1400" i="1" u="sng" dirty="0"/>
              <a:t>you do have to register and apply.</a:t>
            </a:r>
            <a:r>
              <a:rPr lang="en-US" sz="1400" dirty="0"/>
              <a:t>  Was renamed to the “6GHz M.S. Committee”.</a:t>
            </a:r>
          </a:p>
          <a:p>
            <a:pPr lvl="1">
              <a:buFont typeface="Arial" panose="020B0604020202020204" pitchFamily="34" charset="0"/>
              <a:buChar char="•"/>
            </a:pPr>
            <a:r>
              <a:rPr lang="en-US" sz="1400" u="sng" dirty="0">
                <a:solidFill>
                  <a:srgbClr val="0563C1"/>
                </a:solidFill>
                <a:ea typeface="Calibri" panose="020F0502020204030204" pitchFamily="34" charset="0"/>
                <a:hlinkClick r:id="rId3"/>
              </a:rPr>
              <a:t>https://www.wirelessinnovation.org/6ghz-multistakeholder-committee</a:t>
            </a:r>
            <a:r>
              <a:rPr lang="en-US" sz="1400" dirty="0">
                <a:ea typeface="Calibri" panose="020F0502020204030204" pitchFamily="34" charset="0"/>
              </a:rPr>
              <a:t> </a:t>
            </a:r>
          </a:p>
          <a:p>
            <a:pPr lvl="1">
              <a:spcBef>
                <a:spcPts val="0"/>
              </a:spcBef>
              <a:buFont typeface="Arial" panose="020B0604020202020204" pitchFamily="34" charset="0"/>
              <a:buChar char="•"/>
            </a:pPr>
            <a:r>
              <a:rPr lang="en-US" sz="1200" dirty="0"/>
              <a:t>From original organization meeting: </a:t>
            </a:r>
          </a:p>
          <a:p>
            <a:pPr lvl="2">
              <a:spcBef>
                <a:spcPts val="0"/>
              </a:spcBef>
              <a:buFont typeface="Arial" panose="020B0604020202020204" pitchFamily="34" charset="0"/>
              <a:buChar char="•"/>
            </a:pPr>
            <a:r>
              <a:rPr lang="en-US" sz="1200" dirty="0"/>
              <a:t>Work stream 1 - interference protection and resolution</a:t>
            </a:r>
          </a:p>
          <a:p>
            <a:pPr lvl="2">
              <a:spcBef>
                <a:spcPts val="0"/>
              </a:spcBef>
              <a:buFont typeface="Arial" panose="020B0604020202020204" pitchFamily="34" charset="0"/>
              <a:buChar char="•"/>
            </a:pPr>
            <a:r>
              <a:rPr lang="en-US" sz="1200" dirty="0"/>
              <a:t>Work stream 2 - correct incumbent data (ULS) </a:t>
            </a:r>
          </a:p>
          <a:p>
            <a:pPr lvl="2">
              <a:spcBef>
                <a:spcPts val="0"/>
              </a:spcBef>
              <a:buFont typeface="Arial" panose="020B0604020202020204" pitchFamily="34" charset="0"/>
              <a:buChar char="•"/>
            </a:pPr>
            <a:r>
              <a:rPr lang="en-US" sz="1200" dirty="0"/>
              <a:t>Work stream 3 - AFC and how it provides protection, etc. </a:t>
            </a:r>
          </a:p>
          <a:p>
            <a:pPr lvl="1">
              <a:spcBef>
                <a:spcPts val="0"/>
              </a:spcBef>
              <a:buFont typeface="Arial" panose="020B0604020202020204" pitchFamily="34" charset="0"/>
              <a:buChar char="•"/>
            </a:pPr>
            <a:r>
              <a:rPr lang="en-US" sz="1600" i="1" u="sng" dirty="0"/>
              <a:t>Some feedback from the call Friday, the 11</a:t>
            </a:r>
            <a:r>
              <a:rPr lang="en-US" sz="1600" i="1" u="sng" baseline="30000" dirty="0"/>
              <a:t>th</a:t>
            </a:r>
            <a:r>
              <a:rPr lang="en-US" sz="1600" i="1" u="sng" dirty="0"/>
              <a:t> of Sept. </a:t>
            </a:r>
          </a:p>
          <a:p>
            <a:pPr lvl="1">
              <a:spcBef>
                <a:spcPts val="0"/>
              </a:spcBef>
              <a:buFont typeface="Arial" panose="020B0604020202020204" pitchFamily="34" charset="0"/>
              <a:buChar char="•"/>
            </a:pPr>
            <a:r>
              <a:rPr lang="en-US" sz="1600" dirty="0"/>
              <a:t>Could not get to an approved agenda, so just moved on……..</a:t>
            </a:r>
          </a:p>
          <a:p>
            <a:pPr lvl="1">
              <a:spcBef>
                <a:spcPts val="0"/>
              </a:spcBef>
              <a:buFont typeface="Arial" panose="020B0604020202020204" pitchFamily="34" charset="0"/>
              <a:buChar char="•"/>
            </a:pPr>
            <a:r>
              <a:rPr lang="en-US" sz="1600" dirty="0"/>
              <a:t>Utilities showed up with a letter, it was agreed they could present with no responses.</a:t>
            </a:r>
          </a:p>
          <a:p>
            <a:pPr lvl="1">
              <a:spcBef>
                <a:spcPts val="0"/>
              </a:spcBef>
              <a:buFont typeface="Arial" panose="020B0604020202020204" pitchFamily="34" charset="0"/>
              <a:buChar char="•"/>
            </a:pPr>
            <a:r>
              <a:rPr lang="en-US" sz="1600" dirty="0"/>
              <a:t>Delayed chair/leadership assignments for work streams for a few weeks, </a:t>
            </a:r>
            <a:r>
              <a:rPr lang="en-US" sz="1600" dirty="0" err="1"/>
              <a:t>nominatios</a:t>
            </a:r>
            <a:r>
              <a:rPr lang="en-US" sz="1600" dirty="0"/>
              <a:t> due 02Oct.</a:t>
            </a:r>
          </a:p>
          <a:p>
            <a:pPr lvl="1">
              <a:spcBef>
                <a:spcPts val="0"/>
              </a:spcBef>
              <a:buFont typeface="Arial" panose="020B0604020202020204" pitchFamily="34" charset="0"/>
              <a:buChar char="•"/>
            </a:pPr>
            <a:r>
              <a:rPr lang="en-US" sz="1600" dirty="0"/>
              <a:t>4</a:t>
            </a:r>
            <a:r>
              <a:rPr lang="en-US" sz="1600" baseline="30000" dirty="0"/>
              <a:t>th</a:t>
            </a:r>
            <a:r>
              <a:rPr lang="en-US" sz="1600" dirty="0"/>
              <a:t> work stream discussed and defined, will be refined/confirmed 09Oct20.</a:t>
            </a:r>
          </a:p>
          <a:p>
            <a:pPr lvl="1">
              <a:spcBef>
                <a:spcPts val="0"/>
              </a:spcBef>
              <a:buFont typeface="Arial" panose="020B0604020202020204" pitchFamily="34" charset="0"/>
              <a:buChar char="•"/>
            </a:pPr>
            <a:r>
              <a:rPr lang="en-US" sz="1600" dirty="0"/>
              <a:t>The goal is an MSG call every 6 weeks; work streams have their own meetings.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Next MSG meeting – 09Oct20</a:t>
            </a:r>
          </a:p>
          <a:p>
            <a:pPr>
              <a:spcBef>
                <a:spcPts val="0"/>
              </a:spcBef>
              <a:buFont typeface="Arial" panose="020B0604020202020204" pitchFamily="34" charset="0"/>
              <a:buChar char="•"/>
            </a:pPr>
            <a:r>
              <a:rPr lang="en-US" sz="1800" b="0" dirty="0"/>
              <a:t>Nominations for leaderships are coming in.  However, multiple chairs have been nominated for the overall MSG and work streams. No real rules, so how this will work out to make progress?  </a:t>
            </a:r>
          </a:p>
          <a:p>
            <a:pPr>
              <a:spcBef>
                <a:spcPts val="0"/>
              </a:spcBef>
              <a:buFont typeface="Arial" panose="020B0604020202020204" pitchFamily="34" charset="0"/>
              <a:buChar char="•"/>
            </a:pPr>
            <a:r>
              <a:rPr lang="en-US" sz="1800" b="0" dirty="0"/>
              <a:t> 2</a:t>
            </a:r>
            <a:r>
              <a:rPr lang="en-US" sz="1800" b="0" baseline="30000" dirty="0"/>
              <a:t>nd</a:t>
            </a:r>
            <a:r>
              <a:rPr lang="en-US" sz="1800" b="0" dirty="0"/>
              <a:t> topic for the 9</a:t>
            </a:r>
            <a:r>
              <a:rPr lang="en-US" sz="1800" b="0" baseline="30000" dirty="0"/>
              <a:t>th</a:t>
            </a:r>
            <a:r>
              <a:rPr lang="en-US" sz="1800" b="0" dirty="0"/>
              <a:t> is the 4</a:t>
            </a:r>
            <a:r>
              <a:rPr lang="en-US" sz="1800" b="0" baseline="30000" dirty="0"/>
              <a:t>th</a:t>
            </a:r>
            <a:r>
              <a:rPr lang="en-US" sz="1800" b="0" dirty="0"/>
              <a:t> work stream and does it get confirmed. </a:t>
            </a:r>
          </a:p>
          <a:p>
            <a:pPr marL="0" indent="0">
              <a:spcBef>
                <a:spcPts val="0"/>
              </a:spcBef>
            </a:pPr>
            <a:endParaRPr lang="en-US" sz="1800" b="0" dirty="0"/>
          </a:p>
          <a:p>
            <a:pPr marL="0" indent="0">
              <a:spcBef>
                <a:spcPts val="0"/>
              </a:spcBef>
            </a:pPr>
            <a:endParaRPr lang="en-US" sz="2000" dirty="0"/>
          </a:p>
          <a:p>
            <a:pPr marL="457200" lvl="1" indent="0"/>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01oct20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200702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700313" y="998391"/>
            <a:ext cx="8153400" cy="5477022"/>
          </a:xfrm>
        </p:spPr>
        <p:txBody>
          <a:bodyPr/>
          <a:lstStyle/>
          <a:p>
            <a:pPr marL="285750" marR="0" indent="-285750">
              <a:spcBef>
                <a:spcPts val="0"/>
              </a:spcBef>
              <a:spcAft>
                <a:spcPts val="0"/>
              </a:spcAft>
              <a:buFont typeface="Arial" panose="020B0604020202020204" pitchFamily="34" charset="0"/>
              <a:buChar char="•"/>
            </a:pPr>
            <a:r>
              <a:rPr lang="en-US" sz="1800" dirty="0">
                <a:solidFill>
                  <a:srgbClr val="191919"/>
                </a:solidFill>
              </a:rPr>
              <a:t>FCC Public Notice on 911/</a:t>
            </a:r>
            <a:r>
              <a:rPr lang="en-US" sz="1800" dirty="0" err="1">
                <a:solidFill>
                  <a:srgbClr val="191919"/>
                </a:solidFill>
              </a:rPr>
              <a:t>WiFi</a:t>
            </a:r>
            <a:r>
              <a:rPr lang="en-US" sz="1800" dirty="0">
                <a:solidFill>
                  <a:srgbClr val="191919"/>
                </a:solidFill>
              </a:rPr>
              <a:t>.</a:t>
            </a:r>
          </a:p>
          <a:p>
            <a:pPr marL="685800" lvl="1">
              <a:spcBef>
                <a:spcPts val="0"/>
              </a:spcBef>
              <a:spcAft>
                <a:spcPts val="0"/>
              </a:spcAft>
              <a:buFont typeface="Arial" panose="020B0604020202020204" pitchFamily="34" charset="0"/>
              <a:buChar char="•"/>
            </a:pPr>
            <a:r>
              <a:rPr lang="en-US" sz="1400" dirty="0">
                <a:solidFill>
                  <a:srgbClr val="191919"/>
                </a:solidFill>
              </a:rPr>
              <a:t>.</a:t>
            </a:r>
            <a:r>
              <a:rPr lang="en-US" sz="1800" b="0" dirty="0">
                <a:solidFill>
                  <a:srgbClr val="333333"/>
                </a:solidFill>
                <a:effectLst/>
                <a:hlinkClick r:id="rId3"/>
              </a:rPr>
              <a:t>https://www.fcc.gov/document/pshsb-seeks-comment-pursuant-ray-baums-act</a:t>
            </a:r>
            <a:r>
              <a:rPr lang="en-US" sz="1800" b="0" dirty="0">
                <a:solidFill>
                  <a:srgbClr val="1D2B3E"/>
                </a:solidFill>
              </a:rPr>
              <a:t> </a:t>
            </a:r>
          </a:p>
          <a:p>
            <a:pPr marL="285750" marR="0" indent="-285750">
              <a:spcBef>
                <a:spcPts val="0"/>
              </a:spcBef>
              <a:spcAft>
                <a:spcPts val="0"/>
              </a:spcAft>
              <a:buFont typeface="Arial" panose="020B0604020202020204" pitchFamily="34" charset="0"/>
              <a:buChar char="•"/>
            </a:pPr>
            <a:r>
              <a:rPr lang="en-US" sz="1600" b="0" dirty="0">
                <a:effectLst/>
                <a:ea typeface="Calibri" panose="020F0502020204030204" pitchFamily="34" charset="0"/>
                <a:cs typeface="Times New Roman" panose="02020603050405020304" pitchFamily="18" charset="0"/>
              </a:rPr>
              <a:t>DA 20-1003</a:t>
            </a:r>
            <a:r>
              <a:rPr lang="en-US" sz="1600" b="0" dirty="0">
                <a:ea typeface="Calibri" panose="020F0502020204030204" pitchFamily="34" charset="0"/>
                <a:cs typeface="Calibri" panose="020F0502020204030204" pitchFamily="34" charset="0"/>
              </a:rPr>
              <a:t>; </a:t>
            </a:r>
            <a:r>
              <a:rPr lang="en-US" sz="1600" b="0" cap="all" dirty="0">
                <a:effectLst/>
                <a:ea typeface="Calibri" panose="020F0502020204030204" pitchFamily="34" charset="0"/>
                <a:cs typeface="Times New Roman" panose="02020603050405020304" pitchFamily="18" charset="0"/>
              </a:rPr>
              <a:t>PUBLIC Safety and Homeland security Bureau SEEKs COMMENT ON EMERGENCY ACCESS TO WI-FI ACCESS POINTS AND Spectrum for UNLICENSED Devices pursuant to Section 301 of ray </a:t>
            </a:r>
            <a:r>
              <a:rPr lang="en-US" sz="1600" b="0" cap="all" dirty="0" err="1">
                <a:effectLst/>
                <a:ea typeface="Calibri" panose="020F0502020204030204" pitchFamily="34" charset="0"/>
                <a:cs typeface="Times New Roman" panose="02020603050405020304" pitchFamily="18" charset="0"/>
              </a:rPr>
              <a:t>Baum’S</a:t>
            </a:r>
            <a:r>
              <a:rPr lang="en-US" sz="1600" b="0" cap="all" dirty="0">
                <a:effectLst/>
                <a:ea typeface="Calibri" panose="020F0502020204030204" pitchFamily="34" charset="0"/>
                <a:cs typeface="Times New Roman" panose="02020603050405020304" pitchFamily="18" charset="0"/>
              </a:rPr>
              <a:t> act of 2018; </a:t>
            </a:r>
            <a:r>
              <a:rPr lang="en-US" sz="1600" b="0" dirty="0">
                <a:effectLst/>
                <a:ea typeface="Calibri" panose="020F0502020204030204" pitchFamily="34" charset="0"/>
                <a:cs typeface="Times New Roman" panose="02020603050405020304" pitchFamily="18" charset="0"/>
              </a:rPr>
              <a:t>PS Docket No. 20-285: </a:t>
            </a:r>
          </a:p>
          <a:p>
            <a:pPr marL="857250" marR="457200" lvl="1">
              <a:spcBef>
                <a:spcPts val="0"/>
              </a:spcBef>
              <a:spcAft>
                <a:spcPts val="600"/>
              </a:spcAft>
              <a:buFont typeface="Arial" panose="020B0604020202020204" pitchFamily="34" charset="0"/>
              <a:buChar char="•"/>
            </a:pPr>
            <a:r>
              <a:rPr lang="en-US" sz="1600" b="0" dirty="0">
                <a:solidFill>
                  <a:srgbClr val="333333"/>
                </a:solidFill>
                <a:hlinkClick r:id="rId4"/>
              </a:rPr>
              <a:t>https://mentor.ieee.org/802.18/dcn/20/18-20-0128-00-0000-fcc-pn-emergency-access-to-wi-fi-aps-and-911-services.docx</a:t>
            </a:r>
            <a:r>
              <a:rPr lang="en-US" sz="1600" b="0" dirty="0">
                <a:solidFill>
                  <a:srgbClr val="333333"/>
                </a:solidFill>
              </a:rPr>
              <a:t> </a:t>
            </a:r>
          </a:p>
          <a:p>
            <a:pPr marL="857250" marR="457200" lvl="1">
              <a:spcBef>
                <a:spcPts val="0"/>
              </a:spcBef>
              <a:spcAft>
                <a:spcPts val="600"/>
              </a:spcAft>
            </a:pPr>
            <a:r>
              <a:rPr lang="en-US" sz="1600" b="1" dirty="0">
                <a:effectLst/>
                <a:ea typeface="Calibri" panose="020F0502020204030204" pitchFamily="34" charset="0"/>
                <a:cs typeface="Times New Roman" panose="02020603050405020304" pitchFamily="18" charset="0"/>
              </a:rPr>
              <a:t>(2) the provision by non-telecommunications service provider-owned Wi-Fi access points of public access to 9-1-1 services during times of emergency when mobile service is unavailable; and</a:t>
            </a:r>
            <a:endParaRPr lang="en-US" sz="1600" b="1" dirty="0">
              <a:effectLst/>
              <a:ea typeface="Calibri" panose="020F0502020204030204" pitchFamily="34" charset="0"/>
              <a:cs typeface="Calibri" panose="020F0502020204030204" pitchFamily="34" charset="0"/>
            </a:endParaRPr>
          </a:p>
          <a:p>
            <a:pPr marL="857250" marR="457200" lvl="1">
              <a:spcBef>
                <a:spcPts val="0"/>
              </a:spcBef>
              <a:spcAft>
                <a:spcPts val="600"/>
              </a:spcAft>
              <a:buFont typeface="Arial" panose="020B0604020202020204" pitchFamily="34" charset="0"/>
              <a:buChar char="•"/>
            </a:pPr>
            <a:r>
              <a:rPr lang="en-US" sz="1600" b="0" dirty="0">
                <a:ea typeface="Calibri" panose="020F0502020204030204" pitchFamily="34" charset="0"/>
                <a:cs typeface="Times New Roman" panose="02020603050405020304" pitchFamily="18" charset="0"/>
              </a:rPr>
              <a:t>Comments due 01October20. </a:t>
            </a:r>
          </a:p>
          <a:p>
            <a:pPr marL="857250" marR="457200" lvl="1">
              <a:spcBef>
                <a:spcPts val="0"/>
              </a:spcBef>
              <a:spcAft>
                <a:spcPts val="600"/>
              </a:spcAft>
              <a:buFont typeface="Arial" panose="020B0604020202020204" pitchFamily="34" charset="0"/>
              <a:buChar char="•"/>
            </a:pPr>
            <a:r>
              <a:rPr lang="en-US" sz="1600" dirty="0">
                <a:ea typeface="Calibri" panose="020F0502020204030204" pitchFamily="34" charset="0"/>
                <a:cs typeface="Times New Roman" panose="02020603050405020304" pitchFamily="18" charset="0"/>
              </a:rPr>
              <a:t>Proceeding: </a:t>
            </a:r>
            <a:r>
              <a:rPr lang="en-US" sz="1600" b="0" dirty="0">
                <a:ea typeface="Calibri" panose="020F0502020204030204" pitchFamily="34" charset="0"/>
                <a:cs typeface="Times New Roman" panose="02020603050405020304" pitchFamily="18" charset="0"/>
                <a:hlinkClick r:id="rId5"/>
              </a:rPr>
              <a:t>https://www.fcc.gov/ecfs/search/filings?proceedings_name=20-285&amp;sort=date_disseminated,DESC</a:t>
            </a:r>
            <a:r>
              <a:rPr lang="en-US" sz="1600" dirty="0">
                <a:ea typeface="Calibri" panose="020F0502020204030204" pitchFamily="34" charset="0"/>
                <a:cs typeface="Times New Roman" panose="02020603050405020304" pitchFamily="18" charset="0"/>
              </a:rPr>
              <a:t> </a:t>
            </a:r>
            <a:endParaRPr lang="en-US" sz="1600" b="0" dirty="0">
              <a:ea typeface="Calibri" panose="020F0502020204030204" pitchFamily="34" charset="0"/>
              <a:cs typeface="Times New Roman" panose="02020603050405020304" pitchFamily="18" charset="0"/>
            </a:endParaRPr>
          </a:p>
          <a:p>
            <a:pPr marL="457200" marR="457200">
              <a:spcBef>
                <a:spcPts val="0"/>
              </a:spcBef>
              <a:spcAft>
                <a:spcPts val="600"/>
              </a:spcAft>
              <a:buFont typeface="Arial" panose="020B0604020202020204" pitchFamily="34" charset="0"/>
              <a:buChar char="•"/>
            </a:pPr>
            <a:r>
              <a:rPr lang="en-US" sz="1600" b="0" dirty="0">
                <a:effectLst/>
                <a:ea typeface="Calibri" panose="020F0502020204030204" pitchFamily="34" charset="0"/>
                <a:cs typeface="Times New Roman" panose="02020603050405020304" pitchFamily="18" charset="0"/>
              </a:rPr>
              <a:t>A point here is </a:t>
            </a:r>
            <a:r>
              <a:rPr lang="en-US" sz="1600" b="0" dirty="0">
                <a:ea typeface="Calibri" panose="020F0502020204030204" pitchFamily="34" charset="0"/>
                <a:cs typeface="Times New Roman" panose="02020603050405020304" pitchFamily="18" charset="0"/>
              </a:rPr>
              <a:t>who is responsible if Wi-Fi is used for 911 calls?</a:t>
            </a:r>
          </a:p>
          <a:p>
            <a:pPr marL="457200" marR="457200">
              <a:spcBef>
                <a:spcPts val="0"/>
              </a:spcBef>
              <a:spcAft>
                <a:spcPts val="600"/>
              </a:spcAft>
              <a:buFont typeface="Arial" panose="020B0604020202020204" pitchFamily="34" charset="0"/>
              <a:buChar char="•"/>
            </a:pPr>
            <a:r>
              <a:rPr lang="en-US" sz="1600" dirty="0">
                <a:effectLst/>
                <a:ea typeface="Calibri" panose="020F0502020204030204" pitchFamily="34" charset="0"/>
                <a:cs typeface="Times New Roman" panose="02020603050405020304" pitchFamily="18" charset="0"/>
              </a:rPr>
              <a:t>Wi-Fi industry may ask for a safe har</a:t>
            </a:r>
            <a:r>
              <a:rPr lang="en-US" sz="1600" dirty="0">
                <a:ea typeface="Calibri" panose="020F0502020204030204" pitchFamily="34" charset="0"/>
                <a:cs typeface="Times New Roman" panose="02020603050405020304" pitchFamily="18" charset="0"/>
              </a:rPr>
              <a:t>bor on non-telecommunications access points.  (individuals, schools, hospitals, libraries, …..</a:t>
            </a:r>
          </a:p>
          <a:p>
            <a:pPr marL="457200" marR="457200">
              <a:spcBef>
                <a:spcPts val="0"/>
              </a:spcBef>
              <a:spcAft>
                <a:spcPts val="600"/>
              </a:spcAft>
              <a:buFont typeface="Arial" panose="020B0604020202020204" pitchFamily="34" charset="0"/>
              <a:buChar char="•"/>
            </a:pPr>
            <a:r>
              <a:rPr lang="en-US" sz="1600" b="0" dirty="0">
                <a:ea typeface="Calibri" panose="020F0502020204030204" pitchFamily="34" charset="0"/>
                <a:cs typeface="Times New Roman" panose="02020603050405020304" pitchFamily="18" charset="0"/>
              </a:rPr>
              <a:t>Will see what comments have been filed.  (nothing as of early today, 01Oct20)</a:t>
            </a:r>
          </a:p>
          <a:p>
            <a:pPr marL="457200" marR="457200">
              <a:spcBef>
                <a:spcPts val="0"/>
              </a:spcBef>
              <a:spcAft>
                <a:spcPts val="600"/>
              </a:spcAft>
              <a:buFont typeface="Arial" panose="020B0604020202020204" pitchFamily="34" charset="0"/>
              <a:buChar char="•"/>
            </a:pPr>
            <a:r>
              <a:rPr lang="en-US" sz="1600" dirty="0">
                <a:ea typeface="Calibri" panose="020F0502020204030204" pitchFamily="34" charset="0"/>
                <a:cs typeface="Times New Roman" panose="02020603050405020304" pitchFamily="18" charset="0"/>
              </a:rPr>
              <a:t> </a:t>
            </a:r>
          </a:p>
          <a:p>
            <a:pPr marL="457200" marR="457200">
              <a:spcBef>
                <a:spcPts val="0"/>
              </a:spcBef>
              <a:spcAft>
                <a:spcPts val="600"/>
              </a:spcAft>
              <a:buFont typeface="Arial" panose="020B0604020202020204" pitchFamily="34" charset="0"/>
              <a:buChar char="•"/>
            </a:pPr>
            <a:endParaRPr lang="en-US" sz="1600" dirty="0">
              <a:ea typeface="Calibri" panose="020F0502020204030204" pitchFamily="34" charset="0"/>
              <a:cs typeface="Times New Roman" panose="02020603050405020304" pitchFamily="18" charset="0"/>
            </a:endParaRPr>
          </a:p>
          <a:p>
            <a:pPr marL="457200" marR="457200">
              <a:spcBef>
                <a:spcPts val="0"/>
              </a:spcBef>
              <a:spcAft>
                <a:spcPts val="600"/>
              </a:spcAft>
              <a:buFont typeface="Arial" panose="020B0604020202020204" pitchFamily="34" charset="0"/>
              <a:buChar char="•"/>
            </a:pPr>
            <a:endParaRPr lang="en-US" sz="1600" dirty="0">
              <a:effectLst/>
              <a:ea typeface="Calibri" panose="020F0502020204030204" pitchFamily="34" charset="0"/>
              <a:cs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01oct20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528931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704751" y="1096022"/>
            <a:ext cx="8153400" cy="4861218"/>
          </a:xfrm>
        </p:spPr>
        <p:txBody>
          <a:bodyPr/>
          <a:lstStyle/>
          <a:p>
            <a:pPr marL="285750" marR="0" indent="-285750">
              <a:spcBef>
                <a:spcPts val="0"/>
              </a:spcBef>
              <a:spcAft>
                <a:spcPts val="0"/>
              </a:spcAft>
              <a:buFont typeface="Arial" panose="020B0604020202020204" pitchFamily="34" charset="0"/>
              <a:buChar char="•"/>
            </a:pPr>
            <a:r>
              <a:rPr lang="en-US" sz="1800" b="0" dirty="0">
                <a:solidFill>
                  <a:srgbClr val="191919"/>
                </a:solidFill>
              </a:rPr>
              <a:t>The Regional Commonwealth in the Field of Communication (RCC) is asking CEPT to consider 5G-NR in the 6425 – 7125 MHz band.  This is in response to Agenda Item 1.2 for WRC-23. Conclusions 6525-7100 is more suitable for IMT. </a:t>
            </a:r>
          </a:p>
          <a:p>
            <a:pPr marL="685800" lvl="1">
              <a:spcBef>
                <a:spcPts val="0"/>
              </a:spcBef>
              <a:spcAft>
                <a:spcPts val="0"/>
              </a:spcAft>
              <a:buFont typeface="Arial" panose="020B0604020202020204" pitchFamily="34" charset="0"/>
              <a:buChar char="•"/>
            </a:pPr>
            <a:r>
              <a:rPr lang="en-US" sz="1800" dirty="0">
                <a:solidFill>
                  <a:srgbClr val="191919"/>
                </a:solidFill>
              </a:rPr>
              <a:t>We should keep this in mind when we do viewpoints to WRC-23 AIs.</a:t>
            </a:r>
          </a:p>
          <a:p>
            <a:pPr marL="685800" lvl="1">
              <a:spcBef>
                <a:spcPts val="0"/>
              </a:spcBef>
              <a:spcAft>
                <a:spcPts val="0"/>
              </a:spcAft>
              <a:buFont typeface="Arial" panose="020B0604020202020204" pitchFamily="34" charset="0"/>
              <a:buChar char="•"/>
            </a:pPr>
            <a:r>
              <a:rPr lang="en-US" sz="1800" b="0" dirty="0">
                <a:solidFill>
                  <a:srgbClr val="191919"/>
                </a:solidFill>
              </a:rPr>
              <a:t>For reference how RCC fits in: </a:t>
            </a:r>
          </a:p>
          <a:p>
            <a:pPr marL="685800" lvl="1">
              <a:spcBef>
                <a:spcPts val="0"/>
              </a:spcBef>
              <a:spcAft>
                <a:spcPts val="0"/>
              </a:spcAft>
              <a:buFont typeface="Arial" panose="020B0604020202020204" pitchFamily="34" charset="0"/>
              <a:buChar char="•"/>
            </a:pPr>
            <a:endParaRPr lang="en-US" sz="1400" b="0" dirty="0">
              <a:solidFill>
                <a:srgbClr val="191919"/>
              </a:solidFill>
            </a:endParaRPr>
          </a:p>
          <a:p>
            <a:pPr marL="0" marR="0" indent="0">
              <a:spcBef>
                <a:spcPts val="0"/>
              </a:spcBef>
              <a:spcAft>
                <a:spcPts val="0"/>
              </a:spcAft>
            </a:pPr>
            <a:r>
              <a:rPr lang="en-US" sz="1800" b="0" dirty="0">
                <a:solidFill>
                  <a:srgbClr val="191919"/>
                </a:solidFill>
              </a:rPr>
              <a:t>  </a:t>
            </a:r>
          </a:p>
          <a:p>
            <a:pPr marL="0" marR="0" indent="0">
              <a:spcBef>
                <a:spcPts val="0"/>
              </a:spcBef>
              <a:spcAft>
                <a:spcPts val="0"/>
              </a:spcAft>
            </a:pPr>
            <a:endParaRPr lang="en-US" sz="1800" b="0" dirty="0">
              <a:solidFill>
                <a:srgbClr val="191919"/>
              </a:solidFill>
            </a:endParaRPr>
          </a:p>
          <a:p>
            <a:pPr marL="238125" marR="0">
              <a:spcBef>
                <a:spcPts val="0"/>
              </a:spcBef>
              <a:spcAft>
                <a:spcPts val="0"/>
              </a:spcAft>
              <a:buFont typeface="Arial" panose="020B0604020202020204" pitchFamily="34" charset="0"/>
              <a:buChar char="•"/>
            </a:pPr>
            <a:endParaRPr lang="en-US" sz="1800" b="0" dirty="0">
              <a:solidFill>
                <a:srgbClr val="333333"/>
              </a:solidFill>
              <a:effectLst/>
              <a:ea typeface="Times New Roman" panose="02020603050405020304" pitchFamily="18" charset="0"/>
            </a:endParaRPr>
          </a:p>
          <a:p>
            <a:pPr marL="238125" marR="0">
              <a:spcBef>
                <a:spcPts val="0"/>
              </a:spcBef>
              <a:spcAft>
                <a:spcPts val="0"/>
              </a:spcAft>
              <a:buFont typeface="Arial" panose="020B0604020202020204" pitchFamily="34" charset="0"/>
              <a:buChar char="•"/>
            </a:pPr>
            <a:endParaRPr lang="en-US" sz="1800" b="0" dirty="0">
              <a:solidFill>
                <a:srgbClr val="333333"/>
              </a:solidFill>
              <a:ea typeface="Times New Roman" panose="02020603050405020304" pitchFamily="18" charset="0"/>
            </a:endParaRPr>
          </a:p>
          <a:p>
            <a:pPr marL="238125" marR="0">
              <a:spcBef>
                <a:spcPts val="0"/>
              </a:spcBef>
              <a:spcAft>
                <a:spcPts val="0"/>
              </a:spcAft>
              <a:buFont typeface="Arial" panose="020B0604020202020204" pitchFamily="34" charset="0"/>
              <a:buChar char="•"/>
            </a:pPr>
            <a:endParaRPr lang="en-US" sz="1800" b="0" dirty="0">
              <a:solidFill>
                <a:srgbClr val="333333"/>
              </a:solidFill>
              <a:ea typeface="Times New Roman" panose="02020603050405020304" pitchFamily="18" charset="0"/>
            </a:endParaRPr>
          </a:p>
          <a:p>
            <a:pPr marL="238125" marR="0">
              <a:spcBef>
                <a:spcPts val="0"/>
              </a:spcBef>
              <a:spcAft>
                <a:spcPts val="0"/>
              </a:spcAft>
              <a:buFont typeface="Arial" panose="020B0604020202020204" pitchFamily="34" charset="0"/>
              <a:buChar char="•"/>
            </a:pPr>
            <a:r>
              <a:rPr lang="en-US" sz="1800" b="0" dirty="0">
                <a:solidFill>
                  <a:srgbClr val="333333"/>
                </a:solidFill>
                <a:effectLst/>
                <a:ea typeface="Times New Roman" panose="02020603050405020304" pitchFamily="18" charset="0"/>
              </a:rPr>
              <a:t>FCC Table of Frequency Allocations</a:t>
            </a:r>
            <a:endParaRPr lang="en-US" sz="1800" b="0" dirty="0">
              <a:effectLst/>
              <a:ea typeface="Calibri" panose="020F0502020204030204" pitchFamily="34" charset="0"/>
            </a:endParaRPr>
          </a:p>
          <a:p>
            <a:pPr marL="495300" lvl="1">
              <a:spcBef>
                <a:spcPts val="0"/>
              </a:spcBef>
              <a:spcAft>
                <a:spcPts val="0"/>
              </a:spcAft>
              <a:buFont typeface="Arial" panose="020B0604020202020204" pitchFamily="34" charset="0"/>
              <a:buChar char="•"/>
            </a:pPr>
            <a:r>
              <a:rPr lang="en-US" sz="1400" b="0" dirty="0">
                <a:effectLst/>
                <a:ea typeface="Times New Roman" panose="02020603050405020304" pitchFamily="18" charset="0"/>
              </a:rPr>
              <a:t>FR Document:</a:t>
            </a:r>
            <a:r>
              <a:rPr lang="en-US" sz="1400" b="0" dirty="0">
                <a:solidFill>
                  <a:srgbClr val="000000"/>
                </a:solidFill>
                <a:effectLst/>
                <a:ea typeface="Times New Roman" panose="02020603050405020304" pitchFamily="18" charset="0"/>
              </a:rPr>
              <a:t> </a:t>
            </a:r>
            <a:r>
              <a:rPr lang="en-US" sz="1400" b="0" u="sng" dirty="0">
                <a:solidFill>
                  <a:srgbClr val="3071A9"/>
                </a:solidFill>
                <a:ea typeface="Times New Roman" panose="02020603050405020304" pitchFamily="18" charset="0"/>
                <a:hlinkClick r:id="rId3"/>
              </a:rPr>
              <a:t>2020-21178</a:t>
            </a:r>
            <a:r>
              <a:rPr lang="en-US" sz="1400" b="0" dirty="0">
                <a:solidFill>
                  <a:srgbClr val="000000"/>
                </a:solidFill>
                <a:effectLst/>
                <a:ea typeface="Times New Roman" panose="02020603050405020304" pitchFamily="18" charset="0"/>
              </a:rPr>
              <a:t>  Citation: 85 FR 61825 </a:t>
            </a:r>
            <a:r>
              <a:rPr lang="en-US" sz="1400" b="0" u="sng" dirty="0">
                <a:solidFill>
                  <a:srgbClr val="3071A9"/>
                </a:solidFill>
                <a:effectLst/>
                <a:ea typeface="Times New Roman" panose="02020603050405020304" pitchFamily="18" charset="0"/>
                <a:hlinkClick r:id="rId4"/>
              </a:rPr>
              <a:t>PDF</a:t>
            </a:r>
            <a:r>
              <a:rPr lang="en-US" sz="1400" b="0" dirty="0">
                <a:solidFill>
                  <a:srgbClr val="000000"/>
                </a:solidFill>
                <a:effectLst/>
                <a:ea typeface="Times New Roman" panose="02020603050405020304" pitchFamily="18" charset="0"/>
              </a:rPr>
              <a:t> Pages 61825-61871 </a:t>
            </a:r>
            <a:r>
              <a:rPr lang="en-US" sz="1400" b="0" i="1" dirty="0">
                <a:solidFill>
                  <a:srgbClr val="000000"/>
                </a:solidFill>
                <a:effectLst/>
                <a:ea typeface="Times New Roman" panose="02020603050405020304" pitchFamily="18" charset="0"/>
              </a:rPr>
              <a:t>(47 pages)</a:t>
            </a:r>
            <a:r>
              <a:rPr lang="en-US" sz="1400" b="0" dirty="0">
                <a:solidFill>
                  <a:srgbClr val="000000"/>
                </a:solidFill>
                <a:effectLst/>
                <a:ea typeface="Times New Roman" panose="02020603050405020304" pitchFamily="18" charset="0"/>
              </a:rPr>
              <a:t> </a:t>
            </a:r>
            <a:r>
              <a:rPr lang="en-US" sz="1400" b="0" u="sng" dirty="0">
                <a:solidFill>
                  <a:srgbClr val="3071A9"/>
                </a:solidFill>
                <a:effectLst/>
                <a:ea typeface="Times New Roman" panose="02020603050405020304" pitchFamily="18" charset="0"/>
                <a:hlinkClick r:id="rId5"/>
              </a:rPr>
              <a:t>Permalink</a:t>
            </a:r>
            <a:endParaRPr lang="en-US" sz="1400" b="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b="0" dirty="0">
                <a:solidFill>
                  <a:srgbClr val="000000"/>
                </a:solidFill>
                <a:effectLst/>
                <a:ea typeface="Times New Roman" panose="02020603050405020304" pitchFamily="18" charset="0"/>
              </a:rPr>
              <a:t>Abstract: The Federal Communications Commission (Commission) previously published two documents revising portions of the Table of Frequency Allocations (Allocation Table). Because of the way the Allocation Table pages were printed in the Federal Register, they cannot be displayed in the CFR. This technical amendment corrects that printing error by republishing the affected pages. There is no new regulatory action involved; this is only a correction of a previous misprinting. </a:t>
            </a:r>
            <a:endParaRPr lang="en-US" sz="1600" dirty="0">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400" b="1" i="0" u="none" strike="noStrike" dirty="0">
                <a:solidFill>
                  <a:srgbClr val="5797CE"/>
                </a:solidFill>
                <a:effectLst/>
                <a:latin typeface="Georgia" panose="02040502050405020303" pitchFamily="18" charset="0"/>
              </a:rPr>
              <a:t> </a:t>
            </a:r>
            <a:r>
              <a:rPr lang="en-US" sz="1400" b="1" i="0" dirty="0">
                <a:solidFill>
                  <a:srgbClr val="333333"/>
                </a:solidFill>
                <a:effectLst/>
                <a:latin typeface="Georgia" panose="02040502050405020303" pitchFamily="18" charset="0"/>
              </a:rPr>
              <a:t>Table of Frequency Allocations.     </a:t>
            </a:r>
            <a:r>
              <a:rPr lang="en-US" sz="1400" b="1" i="0" dirty="0">
                <a:solidFill>
                  <a:srgbClr val="333333"/>
                </a:solidFill>
                <a:effectLst/>
                <a:latin typeface="Georgia" panose="02040502050405020303" pitchFamily="18" charset="0"/>
                <a:hlinkClick r:id="rId6"/>
              </a:rPr>
              <a:t>https://ecfr.federalregister.gov/current/title-47/chapter-I/subchapter-A/part-2</a:t>
            </a:r>
            <a:r>
              <a:rPr lang="en-US" sz="1400" b="1" i="0" dirty="0">
                <a:solidFill>
                  <a:srgbClr val="333333"/>
                </a:solidFill>
                <a:effectLst/>
                <a:latin typeface="Georgia" panose="02040502050405020303" pitchFamily="18" charset="0"/>
              </a:rPr>
              <a:t> </a:t>
            </a:r>
          </a:p>
          <a:p>
            <a:pPr marL="400050" lvl="1">
              <a:spcBef>
                <a:spcPts val="0"/>
              </a:spcBef>
              <a:spcAft>
                <a:spcPts val="0"/>
              </a:spcAft>
              <a:buFont typeface="Arial" panose="020B0604020202020204" pitchFamily="34" charset="0"/>
              <a:buChar char="•"/>
            </a:pPr>
            <a:endParaRPr lang="en-US" sz="1600" b="0" dirty="0">
              <a:effectLst/>
              <a:ea typeface="Calibri" panose="020F0502020204030204" pitchFamily="34" charset="0"/>
            </a:endParaRPr>
          </a:p>
          <a:p>
            <a:pPr marL="285750" marR="0" indent="-285750">
              <a:spcBef>
                <a:spcPts val="0"/>
              </a:spcBef>
              <a:spcAft>
                <a:spcPts val="0"/>
              </a:spcAft>
              <a:buFont typeface="Arial" panose="020B0604020202020204" pitchFamily="34" charset="0"/>
              <a:buChar char="•"/>
            </a:pPr>
            <a:endParaRPr lang="en-US" sz="1800" b="0" dirty="0">
              <a:solidFill>
                <a:srgbClr val="191919"/>
              </a:solidFill>
              <a:effectLst/>
              <a:ea typeface="Calibri" panose="020F0502020204030204" pitchFamily="34" charset="0"/>
              <a:cs typeface="Calibri" panose="020F0502020204030204" pitchFamily="34" charset="0"/>
            </a:endParaRPr>
          </a:p>
          <a:p>
            <a:pPr marL="285750" marR="0" indent="-285750">
              <a:spcBef>
                <a:spcPts val="0"/>
              </a:spcBef>
              <a:spcAft>
                <a:spcPts val="0"/>
              </a:spcAft>
              <a:buFont typeface="Arial" panose="020B0604020202020204" pitchFamily="34" charset="0"/>
              <a:buChar char="•"/>
            </a:pPr>
            <a:endParaRPr lang="en-US" sz="1600" b="0" dirty="0">
              <a:effectLst/>
              <a:ea typeface="Calibri" panose="020F0502020204030204" pitchFamily="34" charset="0"/>
              <a:cs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01oct20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pic>
        <p:nvPicPr>
          <p:cNvPr id="9" name="Picture 8">
            <a:extLst>
              <a:ext uri="{FF2B5EF4-FFF2-40B4-BE49-F238E27FC236}">
                <a16:creationId xmlns:a16="http://schemas.microsoft.com/office/drawing/2014/main" id="{42B6E757-B93F-41EA-A676-33168582D991}"/>
              </a:ext>
            </a:extLst>
          </p:cNvPr>
          <p:cNvPicPr>
            <a:picLocks noChangeAspect="1"/>
          </p:cNvPicPr>
          <p:nvPr/>
        </p:nvPicPr>
        <p:blipFill>
          <a:blip r:embed="rId7"/>
          <a:stretch>
            <a:fillRect/>
          </a:stretch>
        </p:blipFill>
        <p:spPr>
          <a:xfrm>
            <a:off x="1049461" y="2590800"/>
            <a:ext cx="7069667" cy="1245822"/>
          </a:xfrm>
          <a:prstGeom prst="rect">
            <a:avLst/>
          </a:prstGeom>
        </p:spPr>
      </p:pic>
    </p:spTree>
    <p:extLst>
      <p:ext uri="{BB962C8B-B14F-4D97-AF65-F5344CB8AC3E}">
        <p14:creationId xmlns:p14="http://schemas.microsoft.com/office/powerpoint/2010/main" val="35959994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3798739"/>
          </a:xfrm>
        </p:spPr>
        <p:txBody>
          <a:bodyPr/>
          <a:lstStyle/>
          <a:p>
            <a:pPr marL="285750" indent="-285750">
              <a:buFont typeface="Wingdings" panose="05000000000000000000" pitchFamily="2" charset="2"/>
              <a:buChar char="q"/>
            </a:pPr>
            <a:endParaRPr lang="en-US" sz="1800" dirty="0">
              <a:solidFill>
                <a:srgbClr val="00B0F0"/>
              </a:solidFill>
            </a:endParaRPr>
          </a:p>
          <a:p>
            <a:pPr marL="285750" indent="-285750">
              <a:buFont typeface="Wingdings" panose="05000000000000000000" pitchFamily="2" charset="2"/>
              <a:buChar char="q"/>
            </a:pPr>
            <a:r>
              <a:rPr lang="en-US" sz="1800" b="0" dirty="0">
                <a:solidFill>
                  <a:schemeClr val="tx1"/>
                </a:solidFill>
              </a:rPr>
              <a:t>Chair to get WP 5A contributions on M.1450&amp;M.1801 to LMSC(EC)on 06Oct20 consent agenda. </a:t>
            </a:r>
          </a:p>
          <a:p>
            <a:pPr marL="285750" indent="-285750">
              <a:buFont typeface="Wingdings" panose="05000000000000000000" pitchFamily="2" charset="2"/>
              <a:buChar char="q"/>
            </a:pPr>
            <a:endParaRPr lang="en-US" sz="1800" b="0" dirty="0">
              <a:solidFill>
                <a:srgbClr val="00B0F0"/>
              </a:solidFill>
            </a:endParaRPr>
          </a:p>
          <a:p>
            <a:pPr marL="285750" indent="-285750">
              <a:buFont typeface="Wingdings" panose="05000000000000000000" pitchFamily="2" charset="2"/>
              <a:buChar char="q"/>
            </a:pPr>
            <a:endParaRPr lang="en-US" sz="1800" b="0" dirty="0">
              <a:solidFill>
                <a:srgbClr val="00B0F0"/>
              </a:solidFill>
            </a:endParaRPr>
          </a:p>
          <a:p>
            <a:pPr marL="285750" indent="-285750">
              <a:buFont typeface="Wingdings" panose="05000000000000000000" pitchFamily="2" charset="2"/>
              <a:buChar char="q"/>
            </a:pPr>
            <a:endParaRPr lang="en-US" sz="1800" b="0" dirty="0">
              <a:solidFill>
                <a:srgbClr val="00B0F0"/>
              </a:solidFill>
            </a:endParaRPr>
          </a:p>
          <a:p>
            <a:pPr marL="285750" indent="-285750">
              <a:buFont typeface="Wingdings" panose="05000000000000000000" pitchFamily="2" charset="2"/>
              <a:buChar char="q"/>
            </a:pPr>
            <a:endParaRPr lang="en-US" sz="1800" b="0" dirty="0">
              <a:solidFill>
                <a:srgbClr val="00B0F0"/>
              </a:solidFill>
            </a:endParaRPr>
          </a:p>
          <a:p>
            <a:pPr marL="285750" indent="-285750">
              <a:buFont typeface="Wingdings" panose="05000000000000000000" pitchFamily="2" charset="2"/>
              <a:buChar char="q"/>
            </a:pPr>
            <a:endParaRPr lang="en-US" sz="1800" b="0" dirty="0">
              <a:solidFill>
                <a:srgbClr val="00B0F0"/>
              </a:solidFill>
            </a:endParaRPr>
          </a:p>
          <a:p>
            <a:pPr marL="285750" indent="-285750">
              <a:buFont typeface="Wingdings" panose="05000000000000000000" pitchFamily="2" charset="2"/>
              <a:buChar char="q"/>
            </a:pPr>
            <a:endParaRPr lang="en-US" sz="1800" b="0" dirty="0">
              <a:solidFill>
                <a:srgbClr val="00B0F0"/>
              </a:solidFill>
            </a:endParaRPr>
          </a:p>
          <a:p>
            <a:pPr marL="285750" indent="-285750">
              <a:buFont typeface="Wingdings" panose="05000000000000000000" pitchFamily="2" charset="2"/>
              <a:buChar char="q"/>
            </a:pPr>
            <a:endParaRPr lang="en-US" sz="1800" b="0" dirty="0">
              <a:solidFill>
                <a:srgbClr val="00B0F0"/>
              </a:solidFill>
            </a:endParaRPr>
          </a:p>
          <a:p>
            <a:pPr marL="285750" indent="-285750">
              <a:buFont typeface="Wingdings" panose="05000000000000000000" pitchFamily="2" charset="2"/>
              <a:buChar char="q"/>
            </a:pPr>
            <a:endParaRPr 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01oct20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703554" y="4901412"/>
            <a:ext cx="7058343" cy="1600438"/>
          </a:xfrm>
          <a:prstGeom prst="rect">
            <a:avLst/>
          </a:prstGeom>
          <a:noFill/>
        </p:spPr>
        <p:txBody>
          <a:bodyPr wrap="none" rtlCol="0">
            <a:spAutoFit/>
          </a:bodyPr>
          <a:lstStyle/>
          <a:p>
            <a:pPr>
              <a:spcBef>
                <a:spcPts val="0"/>
              </a:spcBef>
              <a:buFont typeface="Arial" panose="020B0604020202020204" pitchFamily="34" charset="0"/>
              <a:buChar char="•"/>
            </a:pPr>
            <a:r>
              <a:rPr lang="en-US" sz="1400" b="0" dirty="0">
                <a:solidFill>
                  <a:schemeClr val="tx1"/>
                </a:solidFill>
              </a:rPr>
              <a:t>Ongoing:  </a:t>
            </a:r>
          </a:p>
          <a:p>
            <a:pPr lvl="1">
              <a:spcBef>
                <a:spcPts val="0"/>
              </a:spcBef>
              <a:buFont typeface="Arial" panose="020B0604020202020204" pitchFamily="34" charset="0"/>
              <a:buChar char="•"/>
            </a:pPr>
            <a:r>
              <a:rPr lang="en-US" sz="1200" b="0" dirty="0">
                <a:solidFill>
                  <a:schemeClr val="tx1"/>
                </a:solidFill>
              </a:rPr>
              <a:t>WPT use of license-exempt bands and UWB in cell phones</a:t>
            </a:r>
          </a:p>
          <a:p>
            <a:pPr lvl="1">
              <a:spcBef>
                <a:spcPts val="0"/>
              </a:spcBef>
              <a:buFont typeface="Arial" panose="020B0604020202020204" pitchFamily="34" charset="0"/>
              <a:buChar char="•"/>
            </a:pPr>
            <a:r>
              <a:rPr lang="en-US" sz="1200" b="0" dirty="0">
                <a:solidFill>
                  <a:schemeClr val="tx1"/>
                </a:solidFill>
              </a:rPr>
              <a:t>Digital Divide, how can we help? </a:t>
            </a:r>
          </a:p>
          <a:p>
            <a:pPr>
              <a:spcBef>
                <a:spcPts val="0"/>
              </a:spcBef>
              <a:buFont typeface="Arial" panose="020B0604020202020204" pitchFamily="34" charset="0"/>
              <a:buChar char="•"/>
            </a:pPr>
            <a:r>
              <a:rPr lang="en-US" sz="1400" b="0" dirty="0">
                <a:solidFill>
                  <a:schemeClr val="tx1"/>
                </a:solidFill>
              </a:rPr>
              <a:t>General Info:  </a:t>
            </a:r>
          </a:p>
          <a:p>
            <a:pPr lvl="1">
              <a:spcBef>
                <a:spcPts val="0"/>
              </a:spcBef>
              <a:buFont typeface="Arial" panose="020B0604020202020204" pitchFamily="34" charset="0"/>
              <a:buChar char="•"/>
            </a:pPr>
            <a:r>
              <a:rPr lang="en-US" sz="1200" dirty="0">
                <a:solidFill>
                  <a:schemeClr val="tx1"/>
                </a:solidFill>
              </a:rPr>
              <a:t>Latest Cisco Annual Internet Report, 	</a:t>
            </a:r>
          </a:p>
          <a:p>
            <a:pPr marL="914400" lvl="2" indent="0">
              <a:spcBef>
                <a:spcPts val="0"/>
              </a:spcBef>
            </a:pPr>
            <a:r>
              <a:rPr lang="en-US" sz="1100" dirty="0">
                <a:hlinkClick r:id="rId2"/>
              </a:rPr>
              <a:t>https://www.cisco.com/c/en/us/solutions/executive-perspectives/annual-internet-report/air-highlights.html</a:t>
            </a:r>
            <a:endParaRPr lang="en-US" sz="1100" dirty="0"/>
          </a:p>
          <a:p>
            <a:pPr lvl="1">
              <a:spcBef>
                <a:spcPts val="0"/>
              </a:spcBef>
              <a:buFont typeface="Arial" panose="020B0604020202020204" pitchFamily="34" charset="0"/>
              <a:buChar char="•"/>
            </a:pPr>
            <a:r>
              <a:rPr lang="en-US" sz="1200" dirty="0">
                <a:solidFill>
                  <a:schemeClr val="tx1"/>
                </a:solidFill>
              </a:rPr>
              <a:t>Latest World Economic Outlook</a:t>
            </a:r>
            <a:r>
              <a:rPr lang="en-US" sz="1200" b="1" dirty="0">
                <a:solidFill>
                  <a:schemeClr val="tx1"/>
                </a:solidFill>
              </a:rPr>
              <a:t>.  </a:t>
            </a:r>
            <a:r>
              <a:rPr lang="en-US" sz="1200" dirty="0">
                <a:solidFill>
                  <a:schemeClr val="tx1"/>
                </a:solidFill>
              </a:rPr>
              <a:t>(October’s 2019, twice a year) </a:t>
            </a:r>
            <a:r>
              <a:rPr lang="en-US" sz="1200" u="sng" dirty="0">
                <a:hlinkClick r:id="rId3"/>
              </a:rPr>
              <a:t>&lt;click for spreadsheet&gt;</a:t>
            </a:r>
            <a:endParaRPr lang="en-US" sz="1200" u="sng" dirty="0"/>
          </a:p>
          <a:p>
            <a:pPr marL="914400" lvl="2" indent="0">
              <a:spcBef>
                <a:spcPts val="0"/>
              </a:spcBef>
            </a:pPr>
            <a:r>
              <a:rPr lang="en-US" sz="1100" dirty="0">
                <a:hlinkClick r:id="rId4"/>
              </a:rPr>
              <a:t>https://www.imf.org/external/pubs/ft/weo/2019/02/weodata/index.aspx</a:t>
            </a: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45 (7 on LMSC)</a:t>
            </a:r>
            <a:r>
              <a:rPr lang="en-US" altLang="en-US" sz="1800" dirty="0">
                <a:solidFill>
                  <a:schemeClr val="tx1"/>
                </a:solidFill>
              </a:rPr>
              <a:t>;  Nearly Voter: 2;  Aspirant members: 19</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3"/>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8">
              <a:defRPr/>
            </a:pPr>
            <a:r>
              <a:rPr lang="en-US" sz="1200" dirty="0">
                <a:hlinkClick r:id="rId6"/>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7"/>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01oct20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698767016"/>
              </p:ext>
            </p:extLst>
          </p:nvPr>
        </p:nvGraphicFramePr>
        <p:xfrm>
          <a:off x="6115938" y="4954206"/>
          <a:ext cx="2390775" cy="498988"/>
        </p:xfrm>
        <a:graphic>
          <a:graphicData uri="http://schemas.openxmlformats.org/presentationml/2006/ole">
            <mc:AlternateContent xmlns:mc="http://schemas.openxmlformats.org/markup-compatibility/2006">
              <mc:Choice xmlns:v="urn:schemas-microsoft-com:vml" Requires="v">
                <p:oleObj spid="_x0000_s11122" name="Packager Shell Object" showAsIcon="1" r:id="rId8" imgW="2391120" imgH="534600" progId="Package">
                  <p:embed/>
                </p:oleObj>
              </mc:Choice>
              <mc:Fallback>
                <p:oleObj name="Packager Shell Object" showAsIcon="1" r:id="rId8" imgW="2391120" imgH="534600" progId="Package">
                  <p:embed/>
                  <p:pic>
                    <p:nvPicPr>
                      <p:cNvPr id="0" name=""/>
                      <p:cNvPicPr/>
                      <p:nvPr/>
                    </p:nvPicPr>
                    <p:blipFill>
                      <a:blip r:embed="rId9"/>
                      <a:stretch>
                        <a:fillRect/>
                      </a:stretch>
                    </p:blipFill>
                    <p:spPr>
                      <a:xfrm>
                        <a:off x="6115938" y="4954206"/>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spid="_x0000_s11123" name="Packager Shell Object" showAsIcon="1" r:id="rId10" imgW="2035440" imgH="534600" progId="Package">
                  <p:embed/>
                </p:oleObj>
              </mc:Choice>
              <mc:Fallback>
                <p:oleObj name="Packager Shell Object" showAsIcon="1" r:id="rId10" imgW="2035440" imgH="534600" progId="Package">
                  <p:embed/>
                  <p:pic>
                    <p:nvPicPr>
                      <p:cNvPr id="0" name=""/>
                      <p:cNvPicPr/>
                      <p:nvPr/>
                    </p:nvPicPr>
                    <p:blipFill>
                      <a:blip r:embed="rId11"/>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marL="0" indent="0" algn="l"/>
            <a:endParaRPr lang="en-US" sz="1050" dirty="0"/>
          </a:p>
          <a:p>
            <a:pPr marL="0" marR="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none heard </a:t>
            </a:r>
          </a:p>
          <a:p>
            <a:pPr marL="0" marR="0">
              <a:spcBef>
                <a:spcPts val="0"/>
              </a:spcBef>
              <a:spcAft>
                <a:spcPts val="0"/>
              </a:spcAft>
              <a:buFont typeface="Arial" panose="020B0604020202020204" pitchFamily="34" charset="0"/>
              <a:buChar char="•"/>
            </a:pPr>
            <a:r>
              <a:rPr lang="en-US" sz="1800" b="0" dirty="0">
                <a:solidFill>
                  <a:schemeClr val="tx1"/>
                </a:solidFill>
              </a:rPr>
              <a:t> </a:t>
            </a:r>
          </a:p>
          <a:p>
            <a:pPr marL="0" marR="0">
              <a:spcBef>
                <a:spcPts val="0"/>
              </a:spcBef>
              <a:spcAft>
                <a:spcPts val="0"/>
              </a:spcAft>
              <a:buFont typeface="Arial" panose="020B0604020202020204" pitchFamily="34" charset="0"/>
              <a:buChar char="•"/>
            </a:pPr>
            <a:r>
              <a:rPr lang="en-US" sz="1800" b="0" dirty="0">
                <a:solidFill>
                  <a:schemeClr val="tx1"/>
                </a:solidFill>
              </a:rPr>
              <a:t> </a:t>
            </a:r>
          </a:p>
          <a:p>
            <a:pPr marL="0" marR="0">
              <a:spcBef>
                <a:spcPts val="0"/>
              </a:spcBef>
              <a:spcAft>
                <a:spcPts val="0"/>
              </a:spcAft>
              <a:buFont typeface="Arial" panose="020B0604020202020204" pitchFamily="34" charset="0"/>
              <a:buChar char="•"/>
            </a:pPr>
            <a:endParaRPr lang="en-US" sz="1800" b="0" dirty="0">
              <a:solidFill>
                <a:schemeClr val="bg1">
                  <a:lumMod val="75000"/>
                </a:schemeClr>
              </a:solidFill>
            </a:endParaRPr>
          </a:p>
          <a:p>
            <a:pPr marL="0" marR="0">
              <a:spcBef>
                <a:spcPts val="0"/>
              </a:spcBef>
              <a:spcAft>
                <a:spcPts val="0"/>
              </a:spcAft>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01oct20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378451"/>
          </a:xfrm>
        </p:spPr>
        <p:txBody>
          <a:bodyPr/>
          <a:lstStyle/>
          <a:p>
            <a:pPr marL="285750" indent="-285750">
              <a:buFont typeface="Arial" panose="020B0604020202020204" pitchFamily="34" charset="0"/>
              <a:buChar char="•"/>
            </a:pPr>
            <a:r>
              <a:rPr lang="en-US" sz="2000" b="0" dirty="0">
                <a:solidFill>
                  <a:schemeClr val="tx1"/>
                </a:solidFill>
              </a:rPr>
              <a:t>Attendance on-line today: _13__ and voters on-line: _11__</a:t>
            </a:r>
          </a:p>
          <a:p>
            <a:pPr marL="285750" indent="-285750">
              <a:buFont typeface="Arial" panose="020B0604020202020204" pitchFamily="34" charset="0"/>
              <a:buChar char="•"/>
            </a:pPr>
            <a:r>
              <a:rPr lang="en-US" sz="2000" dirty="0"/>
              <a:t>Next “weekly” teleconference </a:t>
            </a:r>
            <a:r>
              <a:rPr lang="en-US" sz="1400" dirty="0"/>
              <a:t>(</a:t>
            </a:r>
            <a:r>
              <a:rPr lang="en-US" sz="1400" dirty="0" err="1"/>
              <a:t>sched’d</a:t>
            </a:r>
            <a:r>
              <a:rPr lang="en-US" sz="1400" dirty="0"/>
              <a:t> to 07jan)</a:t>
            </a:r>
            <a:r>
              <a:rPr lang="en-US" sz="2000" dirty="0"/>
              <a:t>: ) 08Oct20–</a:t>
            </a:r>
            <a:r>
              <a:rPr lang="en-US" sz="2000" i="1" u="sng" dirty="0"/>
              <a:t>15:00–&lt;15:55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https://mentor.ieee.org/802.18/dcn/16/18-16-0038-16-0000-teleconference-call-in-info.pptx</a:t>
            </a:r>
            <a:r>
              <a:rPr lang="en-US" sz="1800" dirty="0"/>
              <a:t>  </a:t>
            </a:r>
            <a:r>
              <a:rPr lang="en-US" altLang="en-US" sz="1200" dirty="0"/>
              <a:t>(</a:t>
            </a:r>
            <a:r>
              <a:rPr lang="en-US" altLang="en-US" sz="1200" i="1" u="sng" dirty="0"/>
              <a:t>or latest)</a:t>
            </a:r>
            <a:r>
              <a:rPr lang="en-US" altLang="en-US" sz="1200" i="1" dirty="0"/>
              <a:t>  </a:t>
            </a:r>
            <a:r>
              <a:rPr lang="en-US" altLang="en-US" sz="1800" b="1" i="1" dirty="0"/>
              <a:t>(new weekly call in starts 30jul20)</a:t>
            </a:r>
          </a:p>
          <a:p>
            <a:pPr lvl="2">
              <a:buFont typeface="Arial" panose="020B0604020202020204" pitchFamily="34" charset="0"/>
              <a:buChar char="•"/>
            </a:pPr>
            <a:r>
              <a:rPr lang="en-US" altLang="en-US" dirty="0"/>
              <a:t>Also, see </a:t>
            </a:r>
            <a:r>
              <a:rPr lang="en-US" altLang="en-US" dirty="0">
                <a:hlinkClick r:id="rId3" action="ppaction://hlinksldjump"/>
              </a:rPr>
              <a:t>back up slide in this agenda</a:t>
            </a:r>
            <a:r>
              <a:rPr lang="en-US" altLang="en-US" dirty="0"/>
              <a:t>. </a:t>
            </a:r>
          </a:p>
          <a:p>
            <a:pPr lvl="1">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r>
              <a:rPr lang="en-US" sz="1800" dirty="0"/>
              <a:t>Overall IEEE 802 schedule: </a:t>
            </a:r>
            <a:r>
              <a:rPr lang="en-US" sz="1800" dirty="0">
                <a:hlinkClick r:id="rId4"/>
              </a:rPr>
              <a:t>http://ieee802.org/802tele_calendar.html</a:t>
            </a:r>
            <a:endParaRPr lang="en-US" sz="1800" dirty="0"/>
          </a:p>
          <a:p>
            <a:pPr lvl="1">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15:59</a:t>
            </a:r>
          </a:p>
          <a:p>
            <a:pPr>
              <a:spcBef>
                <a:spcPts val="0"/>
              </a:spcBef>
              <a:buFont typeface="Arial" panose="020B0604020202020204" pitchFamily="34" charset="0"/>
              <a:buChar char="•"/>
            </a:pPr>
            <a:endParaRPr lang="en-US" sz="1800" u="sng" dirty="0"/>
          </a:p>
          <a:p>
            <a:pPr>
              <a:spcBef>
                <a:spcPts val="0"/>
              </a:spcBef>
              <a:buFont typeface="Arial" panose="020B0604020202020204" pitchFamily="34" charset="0"/>
              <a:buChar char="•"/>
            </a:pPr>
            <a:r>
              <a:rPr lang="en-US" sz="1800" dirty="0"/>
              <a:t>The next face to face meeting is tbd.   </a:t>
            </a:r>
          </a:p>
          <a:p>
            <a:pPr>
              <a:spcBef>
                <a:spcPts val="0"/>
              </a:spcBef>
              <a:buFont typeface="Arial" panose="020B0604020202020204" pitchFamily="34" charset="0"/>
              <a:buChar char="•"/>
            </a:pPr>
            <a:r>
              <a:rPr lang="en-US" sz="1800" dirty="0"/>
              <a:t>The next 802 plenary will be electronic from 30Oct20 to 13Nov20.</a:t>
            </a:r>
          </a:p>
          <a:p>
            <a:pPr>
              <a:spcBef>
                <a:spcPts val="0"/>
              </a:spcBef>
              <a:buFont typeface="Arial" panose="020B0604020202020204" pitchFamily="34" charset="0"/>
              <a:buChar char="•"/>
            </a:pPr>
            <a:r>
              <a:rPr lang="en-US" sz="18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01oct20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01oct20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01oct20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701225" y="1030737"/>
            <a:ext cx="7989888"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400" b="1" dirty="0">
                <a:effectLst/>
                <a:latin typeface="Consolas" panose="020B0609020204030204" pitchFamily="49" charset="0"/>
                <a:ea typeface="Times New Roman" panose="02020603050405020304" pitchFamily="18" charset="0"/>
              </a:rPr>
              <a:t>Subject:</a:t>
            </a:r>
            <a:r>
              <a:rPr lang="en-US" sz="1400" dirty="0">
                <a:effectLst/>
                <a:latin typeface="Consolas" panose="020B0609020204030204" pitchFamily="49" charset="0"/>
                <a:ea typeface="Times New Roman" panose="02020603050405020304" pitchFamily="18" charset="0"/>
              </a:rPr>
              <a:t> [EXTERNAL] </a:t>
            </a:r>
            <a:r>
              <a:rPr lang="en-US" sz="1400" dirty="0" err="1">
                <a:effectLst/>
                <a:latin typeface="Consolas" panose="020B0609020204030204" pitchFamily="49" charset="0"/>
                <a:ea typeface="Times New Roman" panose="02020603050405020304" pitchFamily="18" charset="0"/>
              </a:rPr>
              <a:t>Webex</a:t>
            </a:r>
            <a:r>
              <a:rPr lang="en-US" sz="1400" dirty="0">
                <a:effectLst/>
                <a:latin typeface="Consolas" panose="020B0609020204030204" pitchFamily="49" charset="0"/>
                <a:ea typeface="Times New Roman" panose="02020603050405020304" pitchFamily="18" charset="0"/>
              </a:rPr>
              <a:t> meeting invitation: 802.18 weekly teleconferences</a:t>
            </a:r>
            <a:br>
              <a:rPr lang="en-US" sz="1400" dirty="0">
                <a:effectLst/>
                <a:latin typeface="Consolas" panose="020B0609020204030204" pitchFamily="49" charset="0"/>
                <a:ea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rPr>
              <a:t>When:</a:t>
            </a:r>
            <a:r>
              <a:rPr lang="en-US" sz="1400" dirty="0">
                <a:effectLst/>
                <a:latin typeface="Consolas" panose="020B0609020204030204" pitchFamily="49" charset="0"/>
                <a:ea typeface="Times New Roman" panose="02020603050405020304" pitchFamily="18" charset="0"/>
              </a:rPr>
              <a:t> Occurs every Thursday effective 30-Jul-20 until 06*-Jan-21 from 15:00 to 16:00 America/</a:t>
            </a:r>
            <a:r>
              <a:rPr lang="en-US" sz="1400" dirty="0" err="1">
                <a:effectLst/>
                <a:latin typeface="Consolas" panose="020B0609020204030204" pitchFamily="49" charset="0"/>
                <a:ea typeface="Times New Roman" panose="02020603050405020304" pitchFamily="18" charset="0"/>
              </a:rPr>
              <a:t>New_York</a:t>
            </a:r>
            <a:r>
              <a:rPr lang="en-US" sz="1400" dirty="0">
                <a:effectLst/>
                <a:latin typeface="Consolas" panose="020B0609020204030204" pitchFamily="49" charset="0"/>
                <a:ea typeface="Times New Roman" panose="02020603050405020304" pitchFamily="18" charset="0"/>
              </a:rPr>
              <a:t>.						(*-bug, really 7</a:t>
            </a:r>
            <a:r>
              <a:rPr lang="en-US" sz="1400" baseline="30000" dirty="0">
                <a:effectLst/>
                <a:latin typeface="Consolas" panose="020B0609020204030204" pitchFamily="49" charset="0"/>
                <a:ea typeface="Times New Roman" panose="02020603050405020304" pitchFamily="18" charset="0"/>
              </a:rPr>
              <a:t>th</a:t>
            </a:r>
            <a:r>
              <a:rPr lang="en-US" sz="1400" dirty="0">
                <a:effectLst/>
                <a:latin typeface="Consolas" panose="020B0609020204030204" pitchFamily="49" charset="0"/>
                <a:ea typeface="Times New Roman" panose="02020603050405020304" pitchFamily="18" charset="0"/>
              </a:rPr>
              <a:t>see below)</a:t>
            </a:r>
            <a:br>
              <a:rPr lang="en-US" sz="1400" dirty="0">
                <a:effectLst/>
                <a:latin typeface="Consolas" panose="020B0609020204030204" pitchFamily="49" charset="0"/>
                <a:ea typeface="Times New Roman" panose="02020603050405020304" pitchFamily="18" charset="0"/>
              </a:rPr>
            </a:br>
            <a:br>
              <a:rPr lang="en-US" sz="1000" dirty="0">
                <a:effectLst/>
                <a:latin typeface="Consolas" panose="020B0609020204030204" pitchFamily="49" charset="0"/>
                <a:ea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rPr>
              <a:t>Where:</a:t>
            </a:r>
            <a:r>
              <a:rPr lang="en-US" sz="1400" dirty="0">
                <a:effectLst/>
                <a:latin typeface="Consolas" panose="020B0609020204030204" pitchFamily="49" charset="0"/>
                <a:ea typeface="Times New Roman" panose="02020603050405020304" pitchFamily="18" charset="0"/>
              </a:rPr>
              <a:t> </a:t>
            </a:r>
            <a:r>
              <a:rPr lang="en-US" sz="1400" u="sng" dirty="0">
                <a:solidFill>
                  <a:srgbClr val="0000FF"/>
                </a:solidFill>
                <a:effectLst/>
                <a:latin typeface="Consolas" panose="020B0609020204030204" pitchFamily="49" charset="0"/>
                <a:ea typeface="Times New Roman" panose="02020603050405020304" pitchFamily="18" charset="0"/>
                <a:hlinkClick r:id="rId3"/>
              </a:rPr>
              <a:t>https://ieeesa.webex.com/ieeesa/j.php?MTID=m89174bca2347d480f1f7b52309753d89</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Meeting number (access code): 129 025 9639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Meeting password: rrtag20c</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0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Occurs every Thursday effective Thursday, July 30, 2020 until Thursday, January 7, 2021 from 3:00 PM to 4:00 PM, (UTC-04:00) Eastern Time (US &amp; Canada)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3:00 pm  |  (UTC-04:00) Eastern Time (US &amp; Canada)  |  1 </a:t>
            </a:r>
            <a:r>
              <a:rPr lang="en-US" sz="1400" dirty="0" err="1">
                <a:solidFill>
                  <a:srgbClr val="666666"/>
                </a:solidFill>
                <a:effectLst/>
                <a:latin typeface="Consolas" panose="020B0609020204030204" pitchFamily="49" charset="0"/>
                <a:ea typeface="Calibri" panose="020F0502020204030204" pitchFamily="34" charset="0"/>
              </a:rPr>
              <a:t>hr</a:t>
            </a:r>
            <a:r>
              <a:rPr lang="en-US" sz="1400" dirty="0">
                <a:solidFill>
                  <a:srgbClr val="666666"/>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u="sng" dirty="0">
                <a:solidFill>
                  <a:srgbClr val="FF0000"/>
                </a:solidFill>
                <a:effectLst/>
                <a:latin typeface="Consolas" panose="020B0609020204030204" pitchFamily="49" charset="0"/>
                <a:ea typeface="Calibri" panose="020F0502020204030204" pitchFamily="34" charset="0"/>
                <a:hlinkClick r:id="rId4"/>
              </a:rPr>
              <a:t>Join meeting</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cs typeface="Times New Roman" panose="02020603050405020304" pitchFamily="18"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rPr>
              <a:t>Join by phone</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999999"/>
                </a:solidFill>
                <a:effectLst/>
                <a:latin typeface="Consolas" panose="020B0609020204030204" pitchFamily="49" charset="0"/>
                <a:ea typeface="Calibri" panose="020F0502020204030204" pitchFamily="34" charset="0"/>
              </a:rPr>
              <a:t>Tap to call in from a mobile device (attendees only)</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5"/>
              </a:rPr>
              <a:t>+1-646-992-2010</a:t>
            </a:r>
            <a:r>
              <a:rPr lang="en-US" sz="1400" dirty="0">
                <a:effectLst/>
                <a:latin typeface="Consolas" panose="020B0609020204030204" pitchFamily="49" charset="0"/>
                <a:ea typeface="Calibri" panose="020F0502020204030204" pitchFamily="34" charset="0"/>
              </a:rPr>
              <a:t> United States Toll (New York City)</a:t>
            </a: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6"/>
              </a:rPr>
              <a:t>+1-213-306-3065</a:t>
            </a:r>
            <a:r>
              <a:rPr lang="en-US" sz="1400" dirty="0">
                <a:effectLst/>
                <a:latin typeface="Consolas" panose="020B0609020204030204" pitchFamily="49" charset="0"/>
                <a:ea typeface="Calibri" panose="020F0502020204030204" pitchFamily="34" charset="0"/>
              </a:rPr>
              <a:t> United States Toll (Los Angeles)</a:t>
            </a: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7"/>
              </a:rPr>
              <a:t>Global call-in numbers</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Need help? Go to </a:t>
            </a:r>
            <a:r>
              <a:rPr lang="en-US" sz="1400" u="sng" dirty="0">
                <a:solidFill>
                  <a:srgbClr val="049FD9"/>
                </a:solidFill>
                <a:effectLst/>
                <a:latin typeface="Consolas" panose="020B0609020204030204" pitchFamily="49" charset="0"/>
                <a:ea typeface="Calibri" panose="020F0502020204030204" pitchFamily="34" charset="0"/>
                <a:hlinkClick r:id="rId8"/>
              </a:rPr>
              <a:t>http://help.webex.com</a:t>
            </a:r>
            <a:r>
              <a:rPr lang="en-US" sz="1400" dirty="0">
                <a:solidFill>
                  <a:srgbClr val="000000"/>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r>
              <a:rPr lang="en-US" sz="1100" dirty="0">
                <a:latin typeface="Times New Roman" pitchFamily="16" charset="0"/>
              </a:rPr>
              <a:t>IMPORTANT NOTICE: Please note that this </a:t>
            </a:r>
            <a:r>
              <a:rPr lang="en-US" sz="1100" dirty="0" err="1">
                <a:latin typeface="Times New Roman" pitchFamily="16" charset="0"/>
              </a:rPr>
              <a:t>Webex</a:t>
            </a:r>
            <a:r>
              <a:rPr lang="en-US" sz="110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 </a:t>
            </a:r>
            <a:r>
              <a:rPr lang="en-US" sz="2400" dirty="0">
                <a:highlight>
                  <a:srgbClr val="808080"/>
                </a:highlight>
              </a:rPr>
              <a:t>weekly </a:t>
            </a:r>
            <a:r>
              <a:rPr lang="en-US" sz="2400" dirty="0"/>
              <a:t>teleconference call-in, </a:t>
            </a:r>
            <a:r>
              <a:rPr lang="en-US" sz="2400" dirty="0">
                <a:highlight>
                  <a:srgbClr val="808080"/>
                </a:highlight>
              </a:rPr>
              <a:t>30Jul20 to 07Jan21</a:t>
            </a:r>
          </a:p>
        </p:txBody>
      </p:sp>
    </p:spTree>
    <p:extLst>
      <p:ext uri="{BB962C8B-B14F-4D97-AF65-F5344CB8AC3E}">
        <p14:creationId xmlns:p14="http://schemas.microsoft.com/office/powerpoint/2010/main" val="24901764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727841" y="1010418"/>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lvl="0" indent="-285750">
              <a:buFont typeface="Arial" panose="020B0604020202020204" pitchFamily="34" charset="0"/>
              <a:buChar char="•"/>
            </a:pPr>
            <a:r>
              <a:rPr lang="en-US" sz="1600" dirty="0">
                <a:solidFill>
                  <a:schemeClr val="tx1"/>
                </a:solidFill>
                <a:effectLst/>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ffectLst/>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i="0" u="none" strike="noStrike" dirty="0">
                <a:solidFill>
                  <a:srgbClr val="3789BD"/>
                </a:solidFill>
                <a:effectLst/>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01oct20</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a:t>
            </a:r>
            <a:r>
              <a:rPr lang="en-US" sz="1200" dirty="0"/>
              <a:t>  - </a:t>
            </a:r>
            <a:r>
              <a:rPr lang="en-US" sz="1600" dirty="0"/>
              <a:t>monitor </a:t>
            </a:r>
          </a:p>
        </p:txBody>
      </p:sp>
      <p:sp>
        <p:nvSpPr>
          <p:cNvPr id="3" name="Content Placeholder 2"/>
          <p:cNvSpPr>
            <a:spLocks noGrp="1"/>
          </p:cNvSpPr>
          <p:nvPr>
            <p:ph idx="1"/>
          </p:nvPr>
        </p:nvSpPr>
        <p:spPr>
          <a:xfrm>
            <a:off x="727841" y="1169937"/>
            <a:ext cx="8263759" cy="5305476"/>
          </a:xfrm>
        </p:spPr>
        <p:txBody>
          <a:bodyPr/>
          <a:lstStyle/>
          <a:p>
            <a:pPr marL="0" indent="0">
              <a:spcBef>
                <a:spcPts val="0"/>
              </a:spcBef>
            </a:pPr>
            <a:endParaRPr lang="en-US" sz="2000" b="0" dirty="0">
              <a:solidFill>
                <a:schemeClr val="tx1"/>
              </a:solidFill>
            </a:endParaRPr>
          </a:p>
          <a:p>
            <a:pPr>
              <a:spcBef>
                <a:spcPts val="0"/>
              </a:spcBef>
              <a:buFont typeface="Arial" panose="020B0604020202020204" pitchFamily="34" charset="0"/>
              <a:buChar char="•"/>
            </a:pPr>
            <a:r>
              <a:rPr lang="en-US" sz="1800" b="0" dirty="0">
                <a:solidFill>
                  <a:schemeClr val="tx1"/>
                </a:solidFill>
              </a:rPr>
              <a:t> Anything new to share on the M.1450/M.1801 contributions? </a:t>
            </a:r>
          </a:p>
          <a:p>
            <a:pPr lvl="1">
              <a:spcBef>
                <a:spcPts val="0"/>
              </a:spcBef>
              <a:buFont typeface="Arial" panose="020B0604020202020204" pitchFamily="34" charset="0"/>
              <a:buChar char="•"/>
            </a:pPr>
            <a:r>
              <a:rPr lang="en-US" sz="1600" b="0" dirty="0">
                <a:solidFill>
                  <a:schemeClr val="tx1"/>
                </a:solidFill>
              </a:rPr>
              <a:t>802.11 is reviewing for any updates to the contributions for November.   Likely will be some, now with a better understanding what ITU-R is looking for. </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600" b="0" dirty="0">
                <a:solidFill>
                  <a:schemeClr val="tx1"/>
                </a:solidFill>
              </a:rPr>
              <a:t>30July:  Will go into monitor mode the next weeks. 	</a:t>
            </a:r>
          </a:p>
          <a:p>
            <a:pPr>
              <a:spcBef>
                <a:spcPts val="0"/>
              </a:spcBef>
              <a:buFont typeface="Arial" panose="020B0604020202020204" pitchFamily="34" charset="0"/>
              <a:buChar char="•"/>
            </a:pPr>
            <a:endParaRPr lang="en-US" sz="1800" b="0" dirty="0">
              <a:solidFill>
                <a:schemeClr val="tx1"/>
              </a:solidFill>
            </a:endParaRPr>
          </a:p>
          <a:p>
            <a:pPr>
              <a:spcBef>
                <a:spcPts val="0"/>
              </a:spcBef>
              <a:buFont typeface="Arial" panose="020B0604020202020204" pitchFamily="34" charset="0"/>
              <a:buChar char="•"/>
            </a:pPr>
            <a:endParaRPr lang="en-US" sz="1800" b="0" dirty="0">
              <a:solidFill>
                <a:schemeClr val="tx1"/>
              </a:solidFill>
            </a:endParaRPr>
          </a:p>
          <a:p>
            <a:pPr>
              <a:spcBef>
                <a:spcPts val="0"/>
              </a:spcBef>
              <a:buFont typeface="Arial" panose="020B0604020202020204" pitchFamily="34" charset="0"/>
              <a:buChar char="•"/>
            </a:pPr>
            <a:endParaRPr lang="en-US" sz="1800" b="0" dirty="0">
              <a:solidFill>
                <a:schemeClr val="tx1"/>
              </a:solidFill>
            </a:endParaRPr>
          </a:p>
          <a:p>
            <a:pPr>
              <a:spcBef>
                <a:spcPts val="0"/>
              </a:spcBef>
              <a:buFont typeface="Arial" panose="020B0604020202020204" pitchFamily="34" charset="0"/>
              <a:buChar char="•"/>
            </a:pPr>
            <a:r>
              <a:rPr lang="en-US" sz="1800" b="0" dirty="0">
                <a:solidFill>
                  <a:schemeClr val="tx1"/>
                </a:solidFill>
              </a:rPr>
              <a:t>From call on 30 July:   Our IEEE 802 input contributions on M-1450 and M-1801 to ITU-R WP 5A  were discussed at their meetings week of 20 July and </a:t>
            </a:r>
            <a:r>
              <a:rPr lang="en-US" sz="1800" u="sng" dirty="0">
                <a:solidFill>
                  <a:schemeClr val="tx1"/>
                </a:solidFill>
              </a:rPr>
              <a:t>will be carried over to November meeting. </a:t>
            </a:r>
          </a:p>
          <a:p>
            <a:pPr lvl="1">
              <a:spcBef>
                <a:spcPts val="0"/>
              </a:spcBef>
              <a:buFont typeface="Arial" panose="020B0604020202020204" pitchFamily="34" charset="0"/>
              <a:buChar char="•"/>
            </a:pPr>
            <a:r>
              <a:rPr lang="en-US" sz="1600" dirty="0">
                <a:solidFill>
                  <a:schemeClr val="tx1"/>
                </a:solidFill>
              </a:rPr>
              <a:t>There were questions raised from several countries about extension of the 6 GHz band.  </a:t>
            </a:r>
          </a:p>
          <a:p>
            <a:pPr lvl="1">
              <a:spcBef>
                <a:spcPts val="0"/>
              </a:spcBef>
              <a:buFont typeface="Arial" panose="020B0604020202020204" pitchFamily="34" charset="0"/>
              <a:buChar char="•"/>
            </a:pPr>
            <a:r>
              <a:rPr lang="en-US" sz="1600" dirty="0">
                <a:effectLst/>
                <a:ea typeface="Calibri" panose="020F0502020204030204" pitchFamily="34" charset="0"/>
                <a:cs typeface="Times New Roman" panose="02020603050405020304" pitchFamily="18" charset="0"/>
              </a:rPr>
              <a:t>During discussions, two offline email groups were setup, the 802.11 Chair is chair of both of those. China, Russia and Iran objected to extension into 6 GHz. </a:t>
            </a:r>
          </a:p>
          <a:p>
            <a:pPr lvl="1">
              <a:spcBef>
                <a:spcPts val="0"/>
              </a:spcBef>
              <a:buFont typeface="Arial" panose="020B0604020202020204" pitchFamily="34" charset="0"/>
              <a:buChar char="•"/>
            </a:pPr>
            <a:r>
              <a:rPr lang="en-US" sz="1600" b="0" dirty="0">
                <a:ea typeface="Calibri" panose="020F0502020204030204" pitchFamily="34" charset="0"/>
                <a:cs typeface="Times New Roman" panose="02020603050405020304" pitchFamily="18" charset="0"/>
              </a:rPr>
              <a:t>The contributions</a:t>
            </a:r>
            <a:r>
              <a:rPr lang="en-US" sz="1600" dirty="0">
                <a:ea typeface="Calibri" panose="020F0502020204030204" pitchFamily="34" charset="0"/>
                <a:cs typeface="Times New Roman" panose="02020603050405020304" pitchFamily="18" charset="0"/>
              </a:rPr>
              <a:t> were n</a:t>
            </a:r>
            <a:r>
              <a:rPr lang="en-US" sz="1600" b="0" dirty="0">
                <a:effectLst/>
                <a:ea typeface="Calibri" panose="020F0502020204030204" pitchFamily="34" charset="0"/>
                <a:cs typeface="Times New Roman" panose="02020603050405020304" pitchFamily="18" charset="0"/>
              </a:rPr>
              <a:t>ot adopted as a baseline for other studies. Questions were asked about Table 3 from WRC-19 separate from RLANs in 6 GHz. </a:t>
            </a:r>
          </a:p>
          <a:p>
            <a:pPr lvl="1">
              <a:spcBef>
                <a:spcPts val="0"/>
              </a:spcBef>
              <a:buFont typeface="Arial" panose="020B0604020202020204" pitchFamily="34" charset="0"/>
              <a:buChar char="•"/>
            </a:pPr>
            <a:r>
              <a:rPr lang="en-US" sz="1600" b="0" dirty="0">
                <a:effectLst/>
                <a:ea typeface="Calibri" panose="020F0502020204030204" pitchFamily="34" charset="0"/>
                <a:cs typeface="Times New Roman" panose="02020603050405020304" pitchFamily="18" charset="0"/>
              </a:rPr>
              <a:t>The 802.11 ITU ad hoc will continue to work on whatever is requested. </a:t>
            </a:r>
            <a:r>
              <a:rPr lang="en-US" sz="1600" dirty="0">
                <a:ea typeface="Calibri" panose="020F0502020204030204" pitchFamily="34" charset="0"/>
                <a:cs typeface="Times New Roman" panose="02020603050405020304" pitchFamily="18" charset="0"/>
              </a:rPr>
              <a:t>It was noted</a:t>
            </a:r>
            <a:r>
              <a:rPr lang="en-US" sz="1600" b="0" dirty="0">
                <a:effectLst/>
                <a:ea typeface="Calibri" panose="020F0502020204030204" pitchFamily="34" charset="0"/>
                <a:cs typeface="Times New Roman" panose="02020603050405020304" pitchFamily="18" charset="0"/>
              </a:rPr>
              <a:t> we need ETSI inputs as well to Table 3. </a:t>
            </a:r>
          </a:p>
          <a:p>
            <a:pPr lvl="1">
              <a:spcBef>
                <a:spcPts val="0"/>
              </a:spcBef>
              <a:buFont typeface="Arial" panose="020B0604020202020204" pitchFamily="34" charset="0"/>
              <a:buChar char="•"/>
            </a:pPr>
            <a:r>
              <a:rPr lang="en-US" sz="1600" dirty="0">
                <a:solidFill>
                  <a:schemeClr val="tx1"/>
                </a:solidFill>
              </a:rPr>
              <a:t>Will discuss more at RR-TAG calls coming up, plan for the WP 5A November call.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01oct20</a:t>
            </a:r>
            <a:endParaRPr lang="en-GB" dirty="0"/>
          </a:p>
        </p:txBody>
      </p:sp>
    </p:spTree>
    <p:extLst>
      <p:ext uri="{BB962C8B-B14F-4D97-AF65-F5344CB8AC3E}">
        <p14:creationId xmlns:p14="http://schemas.microsoft.com/office/powerpoint/2010/main" val="3044257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(&amp;TAG)Officers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01oct20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100"/>
              </a:spcBef>
            </a:pPr>
            <a:r>
              <a:rPr lang="en-US" sz="900" dirty="0"/>
              <a:t>3.4.1 Chair</a:t>
            </a:r>
          </a:p>
          <a:p>
            <a:pPr>
              <a:spcBef>
                <a:spcPts val="100"/>
              </a:spcBef>
            </a:pPr>
            <a:r>
              <a:rPr lang="en-US" sz="900" b="0" dirty="0"/>
              <a:t>The responsibilities of the Chair or his or her designee shall include</a:t>
            </a:r>
          </a:p>
          <a:p>
            <a:pPr>
              <a:spcBef>
                <a:spcPts val="100"/>
              </a:spcBef>
            </a:pPr>
            <a:r>
              <a:rPr lang="en-US" sz="900" b="0" dirty="0"/>
              <a:t>a) Leading the activity according to all of the relevant Policies and Procedures.</a:t>
            </a:r>
          </a:p>
          <a:p>
            <a:pPr>
              <a:spcBef>
                <a:spcPts val="100"/>
              </a:spcBef>
            </a:pPr>
            <a:r>
              <a:rPr lang="en-US" sz="900" b="0" dirty="0"/>
              <a:t>b) Being objective.</a:t>
            </a:r>
          </a:p>
          <a:p>
            <a:pPr>
              <a:spcBef>
                <a:spcPts val="100"/>
              </a:spcBef>
            </a:pPr>
            <a:r>
              <a:rPr lang="en-US" sz="900" b="0" dirty="0"/>
              <a:t>c) Entertaining motions, but not making motions.</a:t>
            </a:r>
          </a:p>
          <a:p>
            <a:pPr>
              <a:spcBef>
                <a:spcPts val="100"/>
              </a:spcBef>
            </a:pPr>
            <a:r>
              <a:rPr lang="en-US" sz="900" b="0" dirty="0"/>
              <a:t>d) Not biasing discussions.</a:t>
            </a:r>
          </a:p>
          <a:p>
            <a:pPr>
              <a:spcBef>
                <a:spcPts val="100"/>
              </a:spcBef>
            </a:pPr>
            <a:r>
              <a:rPr lang="en-US" sz="900" b="0" dirty="0"/>
              <a:t>e) Delegating necessary functions.</a:t>
            </a:r>
          </a:p>
          <a:p>
            <a:pPr>
              <a:spcBef>
                <a:spcPts val="100"/>
              </a:spcBef>
            </a:pPr>
            <a:r>
              <a:rPr lang="en-US" sz="900" b="0" dirty="0"/>
              <a:t>f) Ensuring that all parties have the opportunity to express their views.</a:t>
            </a:r>
          </a:p>
          <a:p>
            <a:pPr>
              <a:spcBef>
                <a:spcPts val="100"/>
              </a:spcBef>
            </a:pPr>
            <a:r>
              <a:rPr lang="en-US" sz="900" b="0" dirty="0"/>
              <a:t>g) Setting goals and deadlines and adhere to them.</a:t>
            </a:r>
          </a:p>
          <a:p>
            <a:pPr>
              <a:spcBef>
                <a:spcPts val="100"/>
              </a:spcBef>
            </a:pPr>
            <a:r>
              <a:rPr lang="en-US" sz="900" b="0" dirty="0"/>
              <a:t>h) Being knowledgeable in IEEE standards processes and parliamentary procedures and</a:t>
            </a:r>
          </a:p>
          <a:p>
            <a:pPr>
              <a:spcBef>
                <a:spcPts val="100"/>
              </a:spcBef>
            </a:pPr>
            <a:r>
              <a:rPr lang="en-US" sz="900" b="0" dirty="0"/>
              <a:t>ensuring that the processes and procedures are followed.</a:t>
            </a:r>
          </a:p>
          <a:p>
            <a:pPr>
              <a:spcBef>
                <a:spcPts val="100"/>
              </a:spcBef>
            </a:pPr>
            <a:r>
              <a:rPr lang="en-US" sz="900" b="0" dirty="0" err="1"/>
              <a:t>i</a:t>
            </a:r>
            <a:r>
              <a:rPr lang="en-US" sz="900" b="0" dirty="0"/>
              <a:t>) Seeking consensus as a means of resolving issues.</a:t>
            </a:r>
          </a:p>
          <a:p>
            <a:pPr>
              <a:spcBef>
                <a:spcPts val="100"/>
              </a:spcBef>
            </a:pPr>
            <a:r>
              <a:rPr lang="en-US" sz="900" b="0" dirty="0"/>
              <a:t>j) Prioritizing work to best serve the group and its goals.</a:t>
            </a:r>
          </a:p>
          <a:p>
            <a:pPr>
              <a:spcBef>
                <a:spcPts val="100"/>
              </a:spcBef>
            </a:pPr>
            <a:r>
              <a:rPr lang="en-US" sz="900" b="0" dirty="0"/>
              <a:t>k) Complying with the IEEE-SA Intellectual Property Policies, including but not limited to IEEE-SA Patent Policy (see </a:t>
            </a:r>
            <a:r>
              <a:rPr lang="en-US" sz="900" b="0" i="1" dirty="0"/>
              <a:t>IEEE-SA Standards Board Operations Manual </a:t>
            </a:r>
            <a:r>
              <a:rPr lang="en-US" sz="900" b="0" dirty="0"/>
              <a:t>6.3.2, </a:t>
            </a:r>
          </a:p>
          <a:p>
            <a:pPr>
              <a:spcBef>
                <a:spcPts val="100"/>
              </a:spcBef>
            </a:pPr>
            <a:r>
              <a:rPr lang="en-US" sz="900" b="0" dirty="0"/>
              <a:t>http://standards.ieee.org/board/pat/index.html) and IEEE-SA Copyright Policy (see </a:t>
            </a:r>
            <a:r>
              <a:rPr lang="en-US" sz="900" b="0" i="1" dirty="0"/>
              <a:t>IEEE-SA Standards Board Bylaws </a:t>
            </a:r>
            <a:r>
              <a:rPr lang="en-US" sz="900" b="0" dirty="0"/>
              <a:t>7, http://standards.ieee.org/guides/bylaws/sect6-</a:t>
            </a:r>
          </a:p>
          <a:p>
            <a:pPr>
              <a:spcBef>
                <a:spcPts val="100"/>
              </a:spcBef>
            </a:pPr>
            <a:r>
              <a:rPr lang="en-US" sz="900" b="0" dirty="0"/>
              <a:t>7.html#7).</a:t>
            </a:r>
          </a:p>
          <a:p>
            <a:pPr>
              <a:spcBef>
                <a:spcPts val="100"/>
              </a:spcBef>
            </a:pPr>
            <a:r>
              <a:rPr lang="en-US" sz="900" b="0" dirty="0"/>
              <a:t>l) Fulfilling any financial </a:t>
            </a:r>
            <a:r>
              <a:rPr lang="en-US" sz="900" b="0" dirty="0" err="1"/>
              <a:t>repor</a:t>
            </a:r>
            <a:r>
              <a:rPr lang="en-US" sz="900" dirty="0"/>
              <a:t> </a:t>
            </a:r>
            <a:r>
              <a:rPr lang="en-US" sz="900" b="0" dirty="0"/>
              <a:t>ting requirements of the IEEE, in the absence of a Treasurer.</a:t>
            </a:r>
          </a:p>
          <a:p>
            <a:pPr>
              <a:spcBef>
                <a:spcPts val="100"/>
              </a:spcBef>
            </a:pPr>
            <a:r>
              <a:rPr lang="en-US" sz="900" b="0" dirty="0"/>
              <a:t>m) Participating as needed in meetings of the Sponsor to represent the Working Group and, in the case of a “Directed Position”, vote the will of the Working Group in accordance with the Directed Position Procedure (See “Procedure for establishing a directed position” subclause of the IEEE 802 LMSC OM [5]).</a:t>
            </a:r>
          </a:p>
          <a:p>
            <a:pPr>
              <a:spcBef>
                <a:spcPts val="100"/>
              </a:spcBef>
            </a:pPr>
            <a:r>
              <a:rPr lang="en-US" sz="900" b="0" dirty="0"/>
              <a:t>n) Being familiar with training materials available through IEEE Standards Development Online.</a:t>
            </a:r>
          </a:p>
          <a:p>
            <a:pPr>
              <a:spcBef>
                <a:spcPts val="100"/>
              </a:spcBef>
            </a:pPr>
            <a:r>
              <a:rPr lang="en-US" sz="900" b="0" dirty="0"/>
              <a:t>o) Call meetings and issue a notice for each meeting at least 30 calendar days prior to the meeting</a:t>
            </a:r>
          </a:p>
          <a:p>
            <a:pPr>
              <a:spcBef>
                <a:spcPts val="100"/>
              </a:spcBef>
            </a:pPr>
            <a:r>
              <a:rPr lang="en-US" sz="900" b="0" dirty="0"/>
              <a:t>p) Ensure agendas are published at least 14 calendar days before a meeting</a:t>
            </a:r>
          </a:p>
          <a:p>
            <a:pPr>
              <a:spcBef>
                <a:spcPts val="100"/>
              </a:spcBef>
            </a:pPr>
            <a:r>
              <a:rPr lang="en-US" sz="900" b="0" dirty="0"/>
              <a:t>q) Ensure important requested documents are issued to members of the Working Group, the Sponsor, and liaison groups.</a:t>
            </a:r>
          </a:p>
          <a:p>
            <a:pPr>
              <a:spcBef>
                <a:spcPts val="100"/>
              </a:spcBef>
            </a:pPr>
            <a:r>
              <a:rPr lang="en-US" sz="900" b="0" dirty="0"/>
              <a:t>r) Ensure a membership roster is created and maintained</a:t>
            </a:r>
          </a:p>
          <a:p>
            <a:pPr>
              <a:spcBef>
                <a:spcPts val="100"/>
              </a:spcBef>
            </a:pPr>
            <a:r>
              <a:rPr lang="en-US" sz="900" b="0" dirty="0"/>
              <a:t>s) Ensure participant attendance is recorded at each meeting</a:t>
            </a:r>
          </a:p>
          <a:p>
            <a:pPr>
              <a:spcBef>
                <a:spcPts val="100"/>
              </a:spcBef>
            </a:pPr>
            <a:r>
              <a:rPr lang="en-US" sz="900" b="0" dirty="0"/>
              <a:t>t) Be responsible for the management and distribution of Working Group documentation in compliance with IEEE-SA guidelines, including but not limited to guidelines with regard to posting and distribution of drafts and approved IEEE standards.</a:t>
            </a:r>
          </a:p>
          <a:p>
            <a:pPr>
              <a:spcBef>
                <a:spcPts val="100"/>
              </a:spcBef>
            </a:pPr>
            <a:r>
              <a:rPr lang="en-US" sz="900" b="0" dirty="0"/>
              <a:t>u) Maintain liaison with other organizations at the direction of the Sponsor or at the discretion of the Working Group Chair with the approval of the Sponsor</a:t>
            </a:r>
          </a:p>
          <a:p>
            <a:pPr>
              <a:spcBef>
                <a:spcPts val="100"/>
              </a:spcBef>
            </a:pPr>
            <a:r>
              <a:rPr lang="en-US" sz="900" b="0" dirty="0"/>
              <a:t>v) Ensure that any financial operations of the Working Group comply with the requirements of the IEEE 802 LMSC Operations Manual</a:t>
            </a:r>
          </a:p>
          <a:p>
            <a:pPr>
              <a:spcBef>
                <a:spcPts val="100"/>
              </a:spcBef>
            </a:pPr>
            <a:r>
              <a:rPr lang="en-US" sz="900" b="0" dirty="0"/>
              <a:t>w) Assign/unassign subtasks and task leaders (e.g., secretary, subgroup chair, etc.)</a:t>
            </a:r>
          </a:p>
          <a:p>
            <a:pPr>
              <a:spcBef>
                <a:spcPts val="100"/>
              </a:spcBef>
            </a:pPr>
            <a:r>
              <a:rPr lang="en-US" sz="900" b="0" dirty="0"/>
              <a:t>x) Determine if the Working Group is dominated by an organization and, if so, treat that organizations’ vote as one (with the approval of the Sponsor)</a:t>
            </a:r>
          </a:p>
          <a:p>
            <a:pPr>
              <a:spcBef>
                <a:spcPts val="100"/>
              </a:spcBef>
            </a:pPr>
            <a:r>
              <a:rPr lang="en-US" sz="900" b="0" dirty="0"/>
              <a:t>y) Manage balloting of projects</a:t>
            </a:r>
          </a:p>
          <a:p>
            <a:pPr>
              <a:spcBef>
                <a:spcPts val="100"/>
              </a:spcBef>
            </a:pPr>
            <a:r>
              <a:rPr lang="en-US" sz="900" b="0" dirty="0"/>
              <a:t>z) Decide which matters are procedural and which matters are technical</a:t>
            </a:r>
          </a:p>
          <a:p>
            <a:pPr>
              <a:spcBef>
                <a:spcPts val="100"/>
              </a:spcBef>
            </a:pPr>
            <a:r>
              <a:rPr lang="en-US" sz="900" b="0" dirty="0"/>
              <a:t>aa) Decide procedural matters or defer them to a vote by the Working Group</a:t>
            </a:r>
          </a:p>
          <a:p>
            <a:pPr>
              <a:spcBef>
                <a:spcPts val="100"/>
              </a:spcBef>
            </a:pPr>
            <a:r>
              <a:rPr lang="en-US" sz="900" b="0" dirty="0"/>
              <a:t>bb) Place issues to a vote by Working Group members</a:t>
            </a:r>
          </a:p>
          <a:p>
            <a:pPr>
              <a:spcBef>
                <a:spcPts val="100"/>
              </a:spcBef>
            </a:pPr>
            <a:r>
              <a:rPr lang="en-US" sz="900" b="0" dirty="0"/>
              <a:t>cc) Preside over Working Group meetings and activities of the Working Group according to all of the relevant policies and procedures</a:t>
            </a:r>
            <a:endParaRPr lang="en-US" sz="9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01oct20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01oct20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Vice Chair</a:t>
            </a:r>
            <a:endParaRPr lang="en-US" altLang="en-US" sz="2400" dirty="0"/>
          </a:p>
        </p:txBody>
      </p:sp>
    </p:spTree>
    <p:extLst>
      <p:ext uri="{BB962C8B-B14F-4D97-AF65-F5344CB8AC3E}">
        <p14:creationId xmlns:p14="http://schemas.microsoft.com/office/powerpoint/2010/main" val="41485967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(or TAG)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29</a:t>
            </a:fld>
            <a:endParaRPr lang="en-US" altLang="en-US" sz="1200" b="0" dirty="0"/>
          </a:p>
        </p:txBody>
      </p:sp>
      <p:sp>
        <p:nvSpPr>
          <p:cNvPr id="2" name="Date Placeholder 1"/>
          <p:cNvSpPr>
            <a:spLocks noGrp="1"/>
          </p:cNvSpPr>
          <p:nvPr>
            <p:ph type="dt" idx="15"/>
          </p:nvPr>
        </p:nvSpPr>
        <p:spPr/>
        <p:txBody>
          <a:bodyPr/>
          <a:lstStyle/>
          <a:p>
            <a:r>
              <a:rPr lang="en-US"/>
              <a:t>01oct20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01oct20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01oct20</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30</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01oct20</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31</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304800" y="7551"/>
            <a:ext cx="8534399" cy="684289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01oct20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653396"/>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01oct20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77486" y="1676399"/>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01oct20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01oct20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455611" y="889002"/>
            <a:ext cx="4725989" cy="5474748"/>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800" b="1" u="sng" dirty="0">
                <a:solidFill>
                  <a:schemeClr val="bg1"/>
                </a:solidFill>
              </a:rPr>
              <a:t>Attendance server is open</a:t>
            </a:r>
          </a:p>
          <a:p>
            <a:pPr lvl="1">
              <a:buFont typeface="Arial" panose="020B0604020202020204" pitchFamily="34" charset="0"/>
              <a:buChar char="•"/>
            </a:pPr>
            <a:r>
              <a:rPr lang="en-US" altLang="en-US" sz="1200" b="1" u="sng" dirty="0">
                <a:solidFill>
                  <a:schemeClr val="tx1"/>
                </a:solidFill>
              </a:rPr>
              <a:t>Remember to mute when not speaking, thanks</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Someone to take some notes, Jay</a:t>
            </a:r>
          </a:p>
          <a:p>
            <a:pPr lvl="1">
              <a:buFont typeface="Arial" panose="020B0604020202020204" pitchFamily="34" charset="0"/>
              <a:buChar char="•"/>
            </a:pPr>
            <a:r>
              <a:rPr lang="en-US" altLang="en-US" sz="1200" dirty="0">
                <a:solidFill>
                  <a:schemeClr val="tx1"/>
                </a:solidFill>
              </a:rPr>
              <a:t>Attendance &amp; request queue in chat window, Stuart K  </a:t>
            </a:r>
          </a:p>
          <a:p>
            <a:pPr>
              <a:buFont typeface="Arial" panose="020B0604020202020204" pitchFamily="34" charset="0"/>
              <a:buChar char="•"/>
            </a:pPr>
            <a:r>
              <a:rPr lang="en-US" altLang="en-US" sz="1600" dirty="0">
                <a:solidFill>
                  <a:schemeClr val="tx1"/>
                </a:solidFill>
              </a:rPr>
              <a:t>Approve agenda, last minutes</a:t>
            </a:r>
            <a:r>
              <a:rPr lang="en-US" altLang="en-US" sz="1400" dirty="0">
                <a:solidFill>
                  <a:schemeClr val="tx1"/>
                </a:solidFill>
              </a:rPr>
              <a:t>  &amp; announcements</a:t>
            </a:r>
          </a:p>
          <a:p>
            <a:pPr>
              <a:buFont typeface="Arial" panose="020B0604020202020204" pitchFamily="34" charset="0"/>
              <a:buChar char="•"/>
            </a:pPr>
            <a:r>
              <a:rPr lang="en-US" altLang="en-US" sz="1600" dirty="0">
                <a:solidFill>
                  <a:schemeClr val="tx1"/>
                </a:solidFill>
              </a:rPr>
              <a:t>Discussion items</a:t>
            </a:r>
            <a:endParaRPr lang="en-US" altLang="en-US" sz="1400" dirty="0">
              <a:solidFill>
                <a:schemeClr val="tx1"/>
              </a:solidFill>
            </a:endParaRP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ITU-R WP 5A contributions approval</a:t>
            </a:r>
          </a:p>
          <a:p>
            <a:pPr lvl="1">
              <a:spcBef>
                <a:spcPts val="0"/>
              </a:spcBef>
              <a:buFont typeface="Arial" panose="020B0604020202020204" pitchFamily="34" charset="0"/>
              <a:buChar char="•"/>
            </a:pPr>
            <a:r>
              <a:rPr lang="en-US" altLang="en-US" sz="1400" dirty="0">
                <a:solidFill>
                  <a:schemeClr val="tx1"/>
                </a:solidFill>
              </a:rPr>
              <a:t>FCC R&amp;O and more on 6 GHz </a:t>
            </a:r>
          </a:p>
          <a:p>
            <a:pPr lvl="1">
              <a:spcBef>
                <a:spcPts val="0"/>
              </a:spcBef>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ITU-R submissions</a:t>
            </a:r>
          </a:p>
          <a:p>
            <a:pPr lvl="1">
              <a:buFont typeface="Arial" panose="020B0604020202020204" pitchFamily="34" charset="0"/>
              <a:buChar char="•"/>
            </a:pPr>
            <a:r>
              <a:rPr lang="en-US" sz="1400" dirty="0">
                <a:effectLst/>
                <a:ea typeface="SimSun" panose="02010600030101010101" pitchFamily="2" charset="-122"/>
              </a:rPr>
              <a:t>Anything new today</a:t>
            </a:r>
          </a:p>
          <a:p>
            <a:pPr lvl="1">
              <a:buFont typeface="Arial" panose="020B0604020202020204" pitchFamily="34" charset="0"/>
              <a:buChar char="•"/>
            </a:pPr>
            <a:endParaRPr lang="en-US" sz="1400" dirty="0">
              <a:effectLst/>
              <a:ea typeface="SimSun" panose="02010600030101010101" pitchFamily="2" charset="-122"/>
            </a:endParaRP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796559" y="1193802"/>
            <a:ext cx="3966441" cy="52816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GB"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General items (AU)</a:t>
            </a:r>
          </a:p>
          <a:p>
            <a:pPr lvl="1">
              <a:spcBef>
                <a:spcPts val="0"/>
              </a:spcBef>
              <a:buFont typeface="Arial" panose="020B0604020202020204" pitchFamily="34" charset="0"/>
              <a:buChar char="•"/>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dirty="0">
                <a:solidFill>
                  <a:schemeClr val="tx1"/>
                </a:solidFill>
              </a:rPr>
              <a:t>ITU-R contributions</a:t>
            </a:r>
          </a:p>
          <a:p>
            <a:pPr lvl="1">
              <a:spcBef>
                <a:spcPts val="0"/>
              </a:spcBef>
              <a:buFont typeface="Arial" panose="020B0604020202020204" pitchFamily="34" charset="0"/>
              <a:buChar char="•"/>
            </a:pPr>
            <a:r>
              <a:rPr lang="en-US" altLang="en-US" sz="1200" kern="0" dirty="0">
                <a:solidFill>
                  <a:schemeClr val="tx1"/>
                </a:solidFill>
              </a:rPr>
              <a:t>WRC-23 AIs</a:t>
            </a:r>
          </a:p>
          <a:p>
            <a:pPr marL="457200" lvl="1" indent="0">
              <a:spcBef>
                <a:spcPts val="0"/>
              </a:spcBef>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FCC R&amp;O and more on 6 GHz</a:t>
            </a:r>
          </a:p>
          <a:p>
            <a:pPr lvl="1">
              <a:spcBef>
                <a:spcPts val="0"/>
              </a:spcBef>
              <a:buFont typeface="Arial" panose="020B0604020202020204" pitchFamily="34" charset="0"/>
              <a:buChar char="•"/>
            </a:pPr>
            <a:r>
              <a:rPr lang="en-US" altLang="en-US" sz="1400" kern="0" dirty="0">
                <a:solidFill>
                  <a:schemeClr val="tx1"/>
                </a:solidFill>
              </a:rPr>
              <a:t>The reconsiderations.</a:t>
            </a:r>
          </a:p>
          <a:p>
            <a:pPr lvl="1">
              <a:spcBef>
                <a:spcPts val="0"/>
              </a:spcBef>
              <a:buFont typeface="Arial" panose="020B0604020202020204" pitchFamily="34" charset="0"/>
              <a:buChar char="•"/>
            </a:pPr>
            <a:r>
              <a:rPr lang="en-US" altLang="en-US" sz="1400" kern="0" dirty="0">
                <a:solidFill>
                  <a:schemeClr val="tx1"/>
                </a:solidFill>
              </a:rPr>
              <a:t>Multi stake-holder group</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b="0" kern="0" dirty="0">
                <a:solidFill>
                  <a:schemeClr val="tx1"/>
                </a:solidFill>
              </a:rPr>
              <a:t>FCC PN 911/Wi-Fi</a:t>
            </a:r>
          </a:p>
          <a:p>
            <a:pPr lvl="1">
              <a:spcBef>
                <a:spcPts val="0"/>
              </a:spcBef>
              <a:buFont typeface="Arial" panose="020B0604020202020204" pitchFamily="34" charset="0"/>
              <a:buChar char="•"/>
            </a:pPr>
            <a:r>
              <a:rPr lang="en-US" altLang="en-US" sz="1400" kern="0" dirty="0">
                <a:solidFill>
                  <a:schemeClr val="tx1"/>
                </a:solidFill>
              </a:rPr>
              <a:t>RCC WRC-23 AI 1.12</a:t>
            </a:r>
          </a:p>
          <a:p>
            <a:pPr lvl="1">
              <a:spcBef>
                <a:spcPts val="0"/>
              </a:spcBef>
              <a:buFont typeface="Arial" panose="020B0604020202020204" pitchFamily="34" charset="0"/>
              <a:buChar char="•"/>
            </a:pPr>
            <a:r>
              <a:rPr lang="en-US" altLang="en-US" sz="1400" b="0" kern="0" dirty="0">
                <a:solidFill>
                  <a:schemeClr val="tx1"/>
                </a:solidFill>
              </a:rPr>
              <a:t>FCC Table of Frequencies</a:t>
            </a:r>
          </a:p>
          <a:p>
            <a:pPr lvl="1">
              <a:spcBef>
                <a:spcPts val="0"/>
              </a:spcBef>
              <a:buFont typeface="Arial" panose="020B0604020202020204" pitchFamily="34" charset="0"/>
              <a:buChar char="•"/>
            </a:pPr>
            <a:endParaRPr lang="en-US" altLang="en-US" sz="1400" b="0" kern="0" dirty="0">
              <a:solidFill>
                <a:schemeClr val="tx1"/>
              </a:solidFill>
            </a:endParaRP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594577"/>
            <a:ext cx="8229602"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800" b="0" dirty="0"/>
              <a:t>To approve the agenda as presented on previous slide</a:t>
            </a:r>
          </a:p>
          <a:p>
            <a:pPr>
              <a:spcBef>
                <a:spcPts val="0"/>
              </a:spcBef>
            </a:pPr>
            <a:r>
              <a:rPr lang="en-US" altLang="en-US" sz="1800" b="1" dirty="0"/>
              <a:t>	</a:t>
            </a:r>
            <a:r>
              <a:rPr lang="en-US" altLang="en-US" sz="1800" b="1" dirty="0">
                <a:solidFill>
                  <a:schemeClr val="tx1"/>
                </a:solidFill>
              </a:rPr>
              <a:t>	</a:t>
            </a:r>
            <a:r>
              <a:rPr lang="en-US" altLang="en-US" sz="1800" b="0" dirty="0">
                <a:solidFill>
                  <a:schemeClr val="tx1"/>
                </a:solidFill>
              </a:rPr>
              <a:t>Moved by: 	Stuart K</a:t>
            </a:r>
          </a:p>
          <a:p>
            <a:pPr>
              <a:spcBef>
                <a:spcPts val="0"/>
              </a:spcBef>
            </a:pPr>
            <a:r>
              <a:rPr lang="en-US" altLang="en-US" sz="1800" b="0" dirty="0">
                <a:solidFill>
                  <a:schemeClr val="tx1"/>
                </a:solidFill>
              </a:rPr>
              <a:t>		Seconded by: 	Vijay A</a:t>
            </a:r>
          </a:p>
          <a:p>
            <a:pPr>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effectLst/>
                <a:ea typeface="SimSun" panose="02010600030101010101" pitchFamily="2" charset="-122"/>
              </a:rPr>
              <a:t>To approve the minutes from the IEEE 802.18 Teleconference </a:t>
            </a:r>
            <a:r>
              <a:rPr lang="en-GB" sz="1800" b="0" dirty="0">
                <a:ea typeface="SimSun" panose="02010600030101010101" pitchFamily="2" charset="-122"/>
              </a:rPr>
              <a:t>24</a:t>
            </a:r>
            <a:r>
              <a:rPr lang="en-GB" sz="1800" b="0" dirty="0">
                <a:effectLst/>
                <a:ea typeface="SimSun" panose="02010600030101010101" pitchFamily="2" charset="-122"/>
              </a:rPr>
              <a:t> September 2020 in document </a:t>
            </a:r>
            <a:r>
              <a:rPr lang="en-GB" sz="1800" b="0" dirty="0">
                <a:solidFill>
                  <a:schemeClr val="bg1">
                    <a:lumMod val="75000"/>
                  </a:schemeClr>
                </a:solidFill>
                <a:effectLst/>
                <a:ea typeface="SimSun" panose="02010600030101010101" pitchFamily="2" charset="-122"/>
                <a:hlinkClick r:id="rId3"/>
              </a:rPr>
              <a:t>https://mentor.ieee.org/802.18/dcn/20/18-20-0130-00-0000-minutes-24sep20-rrtag-teleconference.docx</a:t>
            </a:r>
            <a:r>
              <a:rPr lang="en-GB" sz="1800" b="0" dirty="0">
                <a:solidFill>
                  <a:schemeClr val="bg1">
                    <a:lumMod val="75000"/>
                  </a:schemeClr>
                </a:solidFill>
                <a:effectLst/>
                <a:ea typeface="SimSun" panose="02010600030101010101" pitchFamily="2" charset="-122"/>
              </a:rPr>
              <a:t>  </a:t>
            </a:r>
            <a:r>
              <a:rPr lang="en-US" sz="1400" b="0" i="0" dirty="0">
                <a:solidFill>
                  <a:srgbClr val="000000"/>
                </a:solidFill>
                <a:effectLst/>
                <a:latin typeface="Verdana" panose="020B0604030504040204" pitchFamily="34" charset="0"/>
              </a:rPr>
              <a:t>25-Sep-2020 10:29:35 ET</a:t>
            </a:r>
            <a:r>
              <a:rPr lang="en-US" sz="1800" b="0" dirty="0">
                <a:effectLst/>
                <a:ea typeface="SimSun" panose="02010600030101010101" pitchFamily="2" charset="-122"/>
              </a:rPr>
              <a:t>, with editorial privilege for the 802.18 chair</a:t>
            </a:r>
            <a:r>
              <a:rPr lang="en-US" altLang="en-US" sz="1800" b="0" dirty="0">
                <a:solidFill>
                  <a:schemeClr val="tx1"/>
                </a:solidFill>
              </a:rPr>
              <a:t>	</a:t>
            </a:r>
          </a:p>
          <a:p>
            <a:pPr marL="0" indent="0">
              <a:spcBef>
                <a:spcPts val="400"/>
              </a:spcBef>
            </a:pPr>
            <a:r>
              <a:rPr lang="en-US" altLang="en-US" sz="1800" b="0" dirty="0">
                <a:solidFill>
                  <a:schemeClr val="tx1"/>
                </a:solidFill>
              </a:rPr>
              <a:t> 	Moved by:  	Stuart K.</a:t>
            </a:r>
          </a:p>
          <a:p>
            <a:pPr marL="0" indent="0">
              <a:spcBef>
                <a:spcPts val="0"/>
              </a:spcBef>
            </a:pPr>
            <a:r>
              <a:rPr lang="en-US" altLang="en-US" sz="1800" b="0" dirty="0">
                <a:solidFill>
                  <a:schemeClr val="tx1"/>
                </a:solidFill>
              </a:rPr>
              <a:t>	Seconded by:  Edward A.</a:t>
            </a:r>
          </a:p>
          <a:p>
            <a:pPr marL="0" indent="0">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lvl="2">
              <a:spcBef>
                <a:spcPts val="0"/>
              </a:spcBef>
              <a:buFont typeface="Arial" panose="020B0604020202020204" pitchFamily="34" charset="0"/>
              <a:buChar char="•"/>
            </a:pPr>
            <a:endParaRPr lang="en-US" altLang="en-US" sz="1200" b="0" dirty="0">
              <a:solidFill>
                <a:schemeClr val="bg1">
                  <a:lumMod val="65000"/>
                </a:schemeClr>
              </a:solidFill>
            </a:endParaRPr>
          </a:p>
          <a:p>
            <a:pPr marL="685800" lvl="1">
              <a:spcBef>
                <a:spcPts val="400"/>
              </a:spcBef>
              <a:buFont typeface="Arial" panose="020B0604020202020204" pitchFamily="34" charset="0"/>
              <a:buChar char="•"/>
            </a:pPr>
            <a:endParaRPr lang="en-US" altLang="en-US" sz="14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01oct20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8001001" cy="469235"/>
          </a:xfrm>
        </p:spPr>
        <p:txBody>
          <a:bodyPr/>
          <a:lstStyle/>
          <a:p>
            <a:r>
              <a:rPr lang="en-US" altLang="en-US" sz="2400" dirty="0"/>
              <a:t>Administrative–moving forward – </a:t>
            </a:r>
            <a:endParaRPr lang="en-US" altLang="en-US" sz="2400" i="1" u="sng" dirty="0">
              <a:solidFill>
                <a:srgbClr val="00B050"/>
              </a:solidFill>
            </a:endParaRPr>
          </a:p>
        </p:txBody>
      </p:sp>
      <p:sp>
        <p:nvSpPr>
          <p:cNvPr id="16387" name="Content Placeholder 2"/>
          <p:cNvSpPr>
            <a:spLocks noGrp="1"/>
          </p:cNvSpPr>
          <p:nvPr>
            <p:ph idx="1"/>
          </p:nvPr>
        </p:nvSpPr>
        <p:spPr>
          <a:xfrm>
            <a:off x="685799" y="808037"/>
            <a:ext cx="8382001" cy="5848351"/>
          </a:xfrm>
        </p:spPr>
        <p:txBody>
          <a:bodyPr/>
          <a:lstStyle/>
          <a:p>
            <a:pPr lvl="4">
              <a:buFont typeface="Arial" panose="020B0604020202020204" pitchFamily="34" charset="0"/>
              <a:buChar char="•"/>
            </a:pPr>
            <a:endParaRPr lang="en-US" altLang="en-US" sz="800" dirty="0"/>
          </a:p>
          <a:p>
            <a:pPr marL="285750" indent="-285750">
              <a:spcBef>
                <a:spcPts val="400"/>
              </a:spcBef>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November 2020 </a:t>
            </a:r>
            <a:r>
              <a:rPr lang="en-US" altLang="en-US" sz="1800" b="0" dirty="0">
                <a:solidFill>
                  <a:schemeClr val="tx1"/>
                </a:solidFill>
              </a:rPr>
              <a:t>Plenary (Bangkok), the LMSC call on 07Jul20 (Tuesday) approved to cancel the venue for the Nov 2020 Plenary in Bangkok.  </a:t>
            </a:r>
          </a:p>
          <a:p>
            <a:pPr marL="685800" lvl="1">
              <a:spcBef>
                <a:spcPts val="400"/>
              </a:spcBef>
              <a:buFont typeface="Arial" panose="020B0604020202020204" pitchFamily="34" charset="0"/>
              <a:buChar char="•"/>
            </a:pPr>
            <a:r>
              <a:rPr lang="en-US" altLang="en-US" sz="1600" dirty="0">
                <a:solidFill>
                  <a:schemeClr val="tx1"/>
                </a:solidFill>
              </a:rPr>
              <a:t>A ballot did pass in the LMSC/EC to approve to have the November Plenary electronic from Friday 30Oct20 to Friday 13Nov20.  </a:t>
            </a:r>
          </a:p>
          <a:p>
            <a:pPr marL="685800" lvl="1">
              <a:spcBef>
                <a:spcPts val="400"/>
              </a:spcBef>
              <a:buFont typeface="Arial" panose="020B0604020202020204" pitchFamily="34" charset="0"/>
              <a:buChar char="•"/>
            </a:pPr>
            <a:r>
              <a:rPr lang="en-US" altLang="en-US" sz="1600" b="0" dirty="0">
                <a:solidFill>
                  <a:schemeClr val="tx1"/>
                </a:solidFill>
              </a:rPr>
              <a:t>This will allow 802.18 to have our </a:t>
            </a:r>
            <a:r>
              <a:rPr lang="en-US" altLang="en-US" sz="1600" b="0" dirty="0">
                <a:solidFill>
                  <a:schemeClr val="tx1"/>
                </a:solidFill>
                <a:highlight>
                  <a:srgbClr val="D5F4FF"/>
                </a:highlight>
              </a:rPr>
              <a:t>2 Thursday meetings</a:t>
            </a:r>
            <a:r>
              <a:rPr lang="en-US" altLang="en-US" sz="1600" b="0" dirty="0">
                <a:solidFill>
                  <a:schemeClr val="tx1"/>
                </a:solidFill>
              </a:rPr>
              <a:t>, like the July Plenary.</a:t>
            </a:r>
          </a:p>
          <a:p>
            <a:pPr lvl="1">
              <a:spcBef>
                <a:spcPts val="400"/>
              </a:spcBef>
              <a:buFont typeface="Wingdings" panose="05000000000000000000" pitchFamily="2" charset="2"/>
              <a:buChar char="Ø"/>
            </a:pPr>
            <a:r>
              <a:rPr lang="en-US" altLang="en-US" sz="1600" b="1" u="sng" dirty="0">
                <a:solidFill>
                  <a:schemeClr val="tx1"/>
                </a:solidFill>
                <a:highlight>
                  <a:srgbClr val="D5F4FF"/>
                </a:highlight>
              </a:rPr>
              <a:t>For .18 we will meet 2hrs the 1</a:t>
            </a:r>
            <a:r>
              <a:rPr lang="en-US" altLang="en-US" sz="1600" b="1" u="sng" baseline="30000" dirty="0">
                <a:solidFill>
                  <a:schemeClr val="tx1"/>
                </a:solidFill>
                <a:highlight>
                  <a:srgbClr val="D5F4FF"/>
                </a:highlight>
              </a:rPr>
              <a:t>st</a:t>
            </a:r>
            <a:r>
              <a:rPr lang="en-US" altLang="en-US" sz="1600" b="1" u="sng" dirty="0">
                <a:solidFill>
                  <a:schemeClr val="tx1"/>
                </a:solidFill>
                <a:highlight>
                  <a:srgbClr val="D5F4FF"/>
                </a:highlight>
              </a:rPr>
              <a:t> week(1500-1700et), 05Nov20.</a:t>
            </a:r>
          </a:p>
          <a:p>
            <a:pPr lvl="1">
              <a:spcBef>
                <a:spcPts val="400"/>
              </a:spcBef>
              <a:buFont typeface="Wingdings" panose="05000000000000000000" pitchFamily="2" charset="2"/>
              <a:buChar char="Ø"/>
            </a:pPr>
            <a:r>
              <a:rPr lang="en-US" altLang="en-US" sz="1600" b="1" u="sng" dirty="0">
                <a:solidFill>
                  <a:schemeClr val="tx1"/>
                </a:solidFill>
                <a:highlight>
                  <a:srgbClr val="D5F4FF"/>
                </a:highlight>
              </a:rPr>
              <a:t>And 1hr the 2</a:t>
            </a:r>
            <a:r>
              <a:rPr lang="en-US" altLang="en-US" sz="1600" b="1" u="sng" baseline="30000" dirty="0">
                <a:solidFill>
                  <a:schemeClr val="tx1"/>
                </a:solidFill>
                <a:highlight>
                  <a:srgbClr val="D5F4FF"/>
                </a:highlight>
              </a:rPr>
              <a:t>nd</a:t>
            </a:r>
            <a:r>
              <a:rPr lang="en-US" altLang="en-US" sz="1600" b="1" u="sng" dirty="0">
                <a:solidFill>
                  <a:schemeClr val="tx1"/>
                </a:solidFill>
                <a:highlight>
                  <a:srgbClr val="D5F4FF"/>
                </a:highlight>
              </a:rPr>
              <a:t> week(1500-1600et), 12Nov20</a:t>
            </a:r>
            <a:endParaRPr lang="en-US" altLang="en-US" sz="1600" dirty="0">
              <a:solidFill>
                <a:schemeClr val="tx1"/>
              </a:solidFill>
            </a:endParaRPr>
          </a:p>
          <a:p>
            <a:pPr lvl="1">
              <a:buFont typeface="Arial" panose="020B0604020202020204" pitchFamily="34" charset="0"/>
              <a:buChar char="•"/>
            </a:pPr>
            <a:r>
              <a:rPr lang="en-US" sz="1600" dirty="0">
                <a:solidFill>
                  <a:schemeClr val="tx1"/>
                </a:solidFill>
                <a:cs typeface="+mn-cs"/>
              </a:rPr>
              <a:t>As RR-TAG has done in plenaries, it will take attending both for attendance credit. </a:t>
            </a:r>
          </a:p>
          <a:p>
            <a:pPr lvl="1">
              <a:buFont typeface="Arial" panose="020B0604020202020204" pitchFamily="34" charset="0"/>
              <a:buChar char="•"/>
            </a:pPr>
            <a:r>
              <a:rPr lang="en-US" sz="1800" dirty="0">
                <a:solidFill>
                  <a:srgbClr val="222222"/>
                </a:solidFill>
              </a:rPr>
              <a:t>T</a:t>
            </a:r>
            <a:r>
              <a:rPr lang="en-US" sz="1800" b="0" i="0" dirty="0">
                <a:solidFill>
                  <a:srgbClr val="222222"/>
                </a:solidFill>
                <a:effectLst/>
              </a:rPr>
              <a:t>he Chair of 802 will be available for discussion with any member of 802.</a:t>
            </a:r>
            <a:endParaRPr lang="en-US" sz="1800" dirty="0">
              <a:effectLst/>
              <a:ea typeface="Calibri" panose="020F0502020204030204" pitchFamily="34" charset="0"/>
            </a:endParaRPr>
          </a:p>
          <a:p>
            <a:pPr marL="800100" lvl="2">
              <a:spcBef>
                <a:spcPts val="0"/>
              </a:spcBef>
              <a:spcAft>
                <a:spcPts val="0"/>
              </a:spcAft>
            </a:pPr>
            <a:r>
              <a:rPr lang="de-DE" sz="1400" dirty="0">
                <a:solidFill>
                  <a:srgbClr val="999999"/>
                </a:solidFill>
                <a:effectLst/>
              </a:rPr>
              <a:t>When </a:t>
            </a:r>
            <a:r>
              <a:rPr lang="de-DE" sz="1400" dirty="0">
                <a:effectLst/>
              </a:rPr>
              <a:t>Thu Nov 12, 2020 6am – 7am (PST)</a:t>
            </a:r>
          </a:p>
          <a:p>
            <a:pPr marL="800100" lvl="2">
              <a:spcBef>
                <a:spcPts val="0"/>
              </a:spcBef>
              <a:spcAft>
                <a:spcPts val="0"/>
              </a:spcAft>
            </a:pPr>
            <a:r>
              <a:rPr lang="de-DE" sz="1400" dirty="0">
                <a:solidFill>
                  <a:srgbClr val="999999"/>
                </a:solidFill>
                <a:effectLst/>
              </a:rPr>
              <a:t>Where </a:t>
            </a:r>
            <a:r>
              <a:rPr lang="de-DE" sz="1400" dirty="0">
                <a:effectLst/>
                <a:hlinkClick r:id="rId3"/>
              </a:rPr>
              <a:t>https://ieeesa.webex.com/ieeesa/j.php?MTID=m6884083063467a5e1ae3d6ecdba7a3d3</a:t>
            </a:r>
            <a:r>
              <a:rPr lang="de-DE" sz="1400" dirty="0">
                <a:effectLst/>
              </a:rPr>
              <a:t> </a:t>
            </a:r>
            <a:endParaRPr lang="en-US" sz="1400" dirty="0">
              <a:effectLst/>
              <a:ea typeface="Calibri" panose="020F0502020204030204" pitchFamily="34" charset="0"/>
            </a:endParaRPr>
          </a:p>
          <a:p>
            <a:pPr lvl="2">
              <a:buFont typeface="Arial" panose="020B0604020202020204" pitchFamily="34" charset="0"/>
              <a:buChar char="•"/>
            </a:pPr>
            <a:endParaRPr lang="en-US" altLang="en-US" sz="1200" b="0" dirty="0">
              <a:solidFill>
                <a:schemeClr val="tx1"/>
              </a:solidFill>
            </a:endParaRPr>
          </a:p>
          <a:p>
            <a:pPr>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January</a:t>
            </a:r>
            <a:r>
              <a:rPr lang="en-US" altLang="en-US" sz="1800" b="0" dirty="0">
                <a:solidFill>
                  <a:schemeClr val="tx1"/>
                </a:solidFill>
              </a:rPr>
              <a:t> </a:t>
            </a:r>
            <a:r>
              <a:rPr lang="en-US" altLang="en-US" sz="1800" dirty="0">
                <a:solidFill>
                  <a:schemeClr val="tx1"/>
                </a:solidFill>
              </a:rPr>
              <a:t>2021 </a:t>
            </a:r>
            <a:r>
              <a:rPr lang="en-US" altLang="en-US" sz="1800" b="0" dirty="0">
                <a:solidFill>
                  <a:schemeClr val="tx1"/>
                </a:solidFill>
              </a:rPr>
              <a:t>Wireless Interim (Irvine) the Wireless Chairs met 30 Sept 20 and have cancelled the face to face meeting in Irvine, CA.   This leaves open for the WGs to decide on their own if they do an electronic Interim or not. </a:t>
            </a:r>
          </a:p>
          <a:p>
            <a:pPr lvl="2">
              <a:buFont typeface="Arial" panose="020B0604020202020204" pitchFamily="34" charset="0"/>
              <a:buChar char="•"/>
            </a:pPr>
            <a:endParaRPr lang="en-US" altLang="en-US" sz="1200" b="0" dirty="0">
              <a:solidFill>
                <a:schemeClr val="tx1"/>
              </a:solidFill>
            </a:endParaRPr>
          </a:p>
          <a:p>
            <a:pPr>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May 2021 </a:t>
            </a:r>
            <a:r>
              <a:rPr lang="en-US" altLang="en-US" sz="1800" b="0" dirty="0">
                <a:solidFill>
                  <a:schemeClr val="tx1"/>
                </a:solidFill>
              </a:rPr>
              <a:t>at the Hilton in Panama City, Panama, the straw poll was to continue with the contract with clear cancellation policies.  With that, the IEEE has new language on cancellation policies, considering the pandemic, so it is much clearer. </a:t>
            </a:r>
          </a:p>
          <a:p>
            <a:pPr>
              <a:buFont typeface="Arial" panose="020B0604020202020204" pitchFamily="34" charset="0"/>
              <a:buChar char="•"/>
            </a:pPr>
            <a:endParaRPr lang="en-US" sz="2000" dirty="0">
              <a:solidFill>
                <a:schemeClr val="tx1"/>
              </a:solidFill>
              <a:cs typeface="+mn-cs"/>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01oct20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53807</TotalTime>
  <Words>7804</Words>
  <Application>Microsoft Office PowerPoint</Application>
  <PresentationFormat>On-screen Show (4:3)</PresentationFormat>
  <Paragraphs>764</Paragraphs>
  <Slides>31</Slides>
  <Notes>17</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2</vt:i4>
      </vt:variant>
      <vt:variant>
        <vt:lpstr>Slide Titles</vt:lpstr>
      </vt:variant>
      <vt:variant>
        <vt:i4>31</vt:i4>
      </vt:variant>
    </vt:vector>
  </HeadingPairs>
  <TitlesOfParts>
    <vt:vector size="45" baseType="lpstr">
      <vt:lpstr>Arial</vt:lpstr>
      <vt:lpstr>Calibri</vt:lpstr>
      <vt:lpstr>Consolas</vt:lpstr>
      <vt:lpstr>Georgia</vt:lpstr>
      <vt:lpstr>Helvetica</vt:lpstr>
      <vt:lpstr>inherit</vt:lpstr>
      <vt:lpstr>Monotype Sorts</vt:lpstr>
      <vt:lpstr>Roboto</vt:lpstr>
      <vt:lpstr>Times New Roman</vt:lpstr>
      <vt:lpstr>Verdana</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 – </vt:lpstr>
      <vt:lpstr>EU items to share -1</vt:lpstr>
      <vt:lpstr>EU items to share -2</vt:lpstr>
      <vt:lpstr>Other regions (outside EU and USA), items to share</vt:lpstr>
      <vt:lpstr>ITU-R items to share  -</vt:lpstr>
      <vt:lpstr>ITU-R M.1450 &amp; M.1801 submissions</vt:lpstr>
      <vt:lpstr>FCC R&amp;O 6 GHz</vt:lpstr>
      <vt:lpstr>FCC R&amp;O 6 GHz - MSG</vt:lpstr>
      <vt:lpstr>General Discussion Items</vt:lpstr>
      <vt:lpstr>General Discussion Items</vt:lpstr>
      <vt:lpstr>Actions Required</vt:lpstr>
      <vt:lpstr>Any Other Business</vt:lpstr>
      <vt:lpstr>Adjourn</vt:lpstr>
      <vt:lpstr>PowerPoint Presentation</vt:lpstr>
      <vt:lpstr>PowerPoint Presentation</vt:lpstr>
      <vt:lpstr>ITU-R links &amp; general info</vt:lpstr>
      <vt:lpstr>ITU-R items to share  - monitor </vt:lpstr>
      <vt:lpstr>Responsibilities of Working Group (&amp;TAG)Officers</vt:lpstr>
      <vt:lpstr>Responsibilities of WG (or TAG) Chair</vt:lpstr>
      <vt:lpstr>Responsibilities of WG (or TAG) Vice Chair</vt:lpstr>
      <vt:lpstr>Responsibilities of WG (or TAG) Secretary</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Holcomb, Jay</dc:creator>
  <cp:lastModifiedBy>Holcomb, Jay</cp:lastModifiedBy>
  <cp:revision>3315</cp:revision>
  <cp:lastPrinted>1601-01-01T00:00:00Z</cp:lastPrinted>
  <dcterms:created xsi:type="dcterms:W3CDTF">2016-03-03T14:54:45Z</dcterms:created>
  <dcterms:modified xsi:type="dcterms:W3CDTF">2020-10-02T13:52:54Z</dcterms:modified>
</cp:coreProperties>
</file>