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69" r:id="rId15"/>
    <p:sldId id="675" r:id="rId16"/>
    <p:sldId id="691" r:id="rId17"/>
    <p:sldId id="685" r:id="rId18"/>
    <p:sldId id="736" r:id="rId19"/>
    <p:sldId id="650" r:id="rId20"/>
    <p:sldId id="498" r:id="rId21"/>
    <p:sldId id="402" r:id="rId22"/>
    <p:sldId id="403" r:id="rId23"/>
    <p:sldId id="692" r:id="rId24"/>
    <p:sldId id="728" r:id="rId25"/>
    <p:sldId id="731" r:id="rId26"/>
    <p:sldId id="425" r:id="rId27"/>
    <p:sldId id="652" r:id="rId28"/>
    <p:sldId id="689" r:id="rId29"/>
    <p:sldId id="549" r:id="rId30"/>
    <p:sldId id="656" r:id="rId31"/>
    <p:sldId id="655"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710" autoAdjust="0"/>
  </p:normalViewPr>
  <p:slideViewPr>
    <p:cSldViewPr>
      <p:cViewPr varScale="1">
        <p:scale>
          <a:sx n="75" d="100"/>
          <a:sy n="75" d="100"/>
        </p:scale>
        <p:origin x="78" y="96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02-Oct-20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apps.fcc.gov/eas/comments/GetPublishedDocument.html?id=455&amp;tn=713821"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apps.fcc.gov/eas/comments/GetPublishedDocument.html?id=456&amp;tn=673286"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3"/>
              </a:rPr>
              <a:t>https://apps.fcc.gov/eas/comments/GetPublishedDocument.html?id=455&amp;tn=713821</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hlinkClick r:id="rId4"/>
              </a:rPr>
              <a:t>https://apps.fcc.gov/eas/comments/GetPublishedDocument.html?id=456&amp;tn=673286</a:t>
            </a:r>
            <a:r>
              <a:rPr lang="en-US" sz="1200" dirty="0"/>
              <a:t>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10296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31726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01oct20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01oct20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01oct20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802.18-20/0133r01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acma.gov.au/sites/default/files/2020-08/Draft%20Australian%20Radiofrequency%20Spectrum%20Plan%202021.docx" TargetMode="External"/><Relationship Id="rId3" Type="http://schemas.openxmlformats.org/officeDocument/2006/relationships/hyperlink" Target="https://www.acma.gov.au/consultations/2020-09/new-arrangements-low-interference-potential-devices-consultation-282020" TargetMode="External"/><Relationship Id="rId7" Type="http://schemas.openxmlformats.org/officeDocument/2006/relationships/hyperlink" Target="http://www.ift.org.mx/industria/consultas-publicas/consulta-publica-sobre-el-proyecto-de-hoja-de-ruta-del-instituto-federal-de-telecomunicaciones-2020"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www.ift.org.mx/sites/default/files/industria/temasrelevantes/16510/documentos/hrparaconsultapublicadefinitivascv390820_0.pdf" TargetMode="External"/><Relationship Id="rId5" Type="http://schemas.openxmlformats.org/officeDocument/2006/relationships/hyperlink" Target="https://mentor.ieee.org/802.18/dcn/20/18-20-0132-00-0000-acma-draft-radiocommunications-low-interference-potential-devices-class-licence-variation-notice-2020-no-1.docx" TargetMode="External"/><Relationship Id="rId4" Type="http://schemas.openxmlformats.org/officeDocument/2006/relationships/hyperlink" Target="https://mentor.ieee.org/802.18/dcn/20/18-20-0131-00-0000-acma-consultation-variation-to-the-low-interference-potential-devices-class-licence.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253-06-0itu-itu-ahg-m-1450-5-edits.docx" TargetMode="External"/><Relationship Id="rId13" Type="http://schemas.openxmlformats.org/officeDocument/2006/relationships/hyperlink" Target="https://www.itu.int/en/ITU-R/study-groups/rsg5/rwp5d/Pages/default.aspx" TargetMode="External"/><Relationship Id="rId3" Type="http://schemas.openxmlformats.org/officeDocument/2006/relationships/hyperlink" Target="https://www.itu.int/en/ITU-R/study-groups/rsg1/rwp1a/Pages/default.aspx" TargetMode="External"/><Relationship Id="rId7" Type="http://schemas.openxmlformats.org/officeDocument/2006/relationships/hyperlink" Target="https://www.itu.int/events/eventdetails.asp?eventid=17576" TargetMode="External"/><Relationship Id="rId12" Type="http://schemas.openxmlformats.org/officeDocument/2006/relationships/hyperlink" Target="https://urldefense.com/v3/__https:/mentor.ieee.org/802.11/dcn/20/11-20-1538-00-0itu-itu-ahg-m-1450-5-edits.docx__;!!F7jv3iA!jV8LCrwf3LVmm_HaKYsz_-n0kpltOgJNolD0ybgs5rqdLUnWkyL01wMPNXrmAwH4m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en/ITU-R/study-groups/rsg5/rwp5a/Pages/default.aspx" TargetMode="External"/><Relationship Id="rId11" Type="http://schemas.openxmlformats.org/officeDocument/2006/relationships/hyperlink" Target="https://mentor.ieee.org/802.18/dcn/20/18-20-0060-04-0000-itu-ahg-recommended-edits-to-m-1801-2.docx" TargetMode="External"/><Relationship Id="rId5" Type="http://schemas.openxmlformats.org/officeDocument/2006/relationships/hyperlink" Target="https://mentor.ieee.org/802.18/dcn/20/18-20-0052-03-0000-itu-r-sm-2352-ieee802-thz-input-to-wp1a.docx" TargetMode="External"/><Relationship Id="rId15" Type="http://schemas.openxmlformats.org/officeDocument/2006/relationships/slide" Target="slide24.xml"/><Relationship Id="rId10" Type="http://schemas.openxmlformats.org/officeDocument/2006/relationships/hyperlink" Target="https://mentor.ieee.org/802.18/dcn/20/18-20-0061-04-0000-itu-ahg-recommended-edits-to-m-1450-5.docx" TargetMode="External"/><Relationship Id="rId4" Type="http://schemas.openxmlformats.org/officeDocument/2006/relationships/hyperlink" Target="https://www.itu.int/events/eventdetails.asp?eventid=17584" TargetMode="External"/><Relationship Id="rId9" Type="http://schemas.openxmlformats.org/officeDocument/2006/relationships/hyperlink" Target="https://mentor.ieee.org/802.11/dcn/20/11-20-0254-06-0itu-itu-ahg-m-1801-2-edits.docx" TargetMode="External"/><Relationship Id="rId14" Type="http://schemas.openxmlformats.org/officeDocument/2006/relationships/hyperlink" Target="https://www.itu.int/events/eventdetails.asp?eventid=17587"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135-00-0000-itu-ahg-m-1450-5-updated-edits.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136-00-0000-itu-ahg-m-1801-2-updated-edit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apps.fcc.gov/oetcf/kdb/reports/PublishedDocumentList.cfm"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document/pshsb-seeks-comment-pursuant-ray-baums-act"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www.fcc.gov/ecfs/search/filings?proceedings_name=20-285&amp;sort=date_disseminated,DESC" TargetMode="External"/><Relationship Id="rId4" Type="http://schemas.openxmlformats.org/officeDocument/2006/relationships/hyperlink" Target="https://mentor.ieee.org/802.18/dcn/20/18-20-0128-00-0000-fcc-pn-emergency-access-to-wi-fi-aps-and-911-services.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www.federalregister.gov/documents/2020/10/01/2020-21178/table-of-frequency-allocations?utm_medium=email&amp;utm_campaign=subscription*mailing*list&amp;utm_source=federalregister.gov__;Kys!!F7jv3iA!nNQs4TWM4u-Am520KbhasCtL0SdtuP01svdHEZKUDybtMbsthvixP5sFE7PXDwguuw$" TargetMode="External"/><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ecfr.federalregister.gov/current/title-47/chapter-I/subchapter-A/part-2" TargetMode="External"/><Relationship Id="rId5" Type="http://schemas.openxmlformats.org/officeDocument/2006/relationships/hyperlink" Target="https://urldefense.com/v3/__https:/www.federalregister.gov/d/2020-21178?utm_source=federalregister.gov&amp;utm_medium=email&amp;utm_campaign=subscription*mailing*list__;Kys!!F7jv3iA!nNQs4TWM4u-Am520KbhasCtL0SdtuP01svdHEZKUDybtMbsthvixP5sFE7MCuNM1zw$" TargetMode="External"/><Relationship Id="rId4" Type="http://schemas.openxmlformats.org/officeDocument/2006/relationships/hyperlink" Target="https://urldefense.com/v3/__https:/www.govinfo.gov/content/pkg/FR-2020-10-01/pdf/2020-21178.pdf?utm_medium=email&amp;utm_campaign=subscription*mailing*list&amp;utm_source=federalregister.gov__;Kys!!F7jv3iA!nNQs4TWM4u-Am520KbhasCtL0SdtuP01svdHEZKUDybtMbsthvixP5sFE7MvBwRWvw$"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30-00-0000-minutes-24sep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eeesa.webex.com/ieeesa/j.php?MTID=m6884083063467a5e1ae3d6ecdba7a3d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01oct20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01 October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12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#107, </a:t>
            </a:r>
            <a:r>
              <a:rPr lang="en-US" sz="1800" dirty="0">
                <a:solidFill>
                  <a:schemeClr val="tx1"/>
                </a:solidFill>
                <a:highlight>
                  <a:srgbClr val="FFFF00"/>
                </a:highlight>
              </a:rPr>
              <a:t>24Sep-02Oct20 </a:t>
            </a:r>
            <a:r>
              <a:rPr lang="en-US" sz="1800" dirty="0">
                <a:solidFill>
                  <a:schemeClr val="tx1"/>
                </a:solidFill>
              </a:rPr>
              <a:t> (#108, 7-11Dec20)</a:t>
            </a:r>
          </a:p>
          <a:p>
            <a:pPr lvl="1">
              <a:spcBef>
                <a:spcPts val="0"/>
              </a:spcBef>
              <a:buFont typeface="Arial" panose="020B0604020202020204" pitchFamily="34" charset="0"/>
              <a:buChar char="•"/>
            </a:pPr>
            <a:r>
              <a:rPr lang="en-US" sz="1600" b="0" i="0" u="none" strike="noStrike" dirty="0">
                <a:solidFill>
                  <a:srgbClr val="000000"/>
                </a:solidFill>
                <a:effectLst/>
              </a:rPr>
              <a:t>BRAN(20)107033r2 </a:t>
            </a:r>
            <a:r>
              <a:rPr lang="en-US" sz="1600" b="0" dirty="0">
                <a:effectLst/>
                <a:ea typeface="Calibri" panose="020F0502020204030204" pitchFamily="34" charset="0"/>
                <a:cs typeface="Times New Roman" panose="02020603050405020304" pitchFamily="18" charset="0"/>
              </a:rPr>
              <a:t>is Notes for the week from the chair, lots of info in it,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TR 103 721, 5 725-5 850MHz, draft visible as document</a:t>
            </a:r>
            <a:r>
              <a:rPr lang="en-US" sz="1600" dirty="0">
                <a:ea typeface="Calibri" panose="020F0502020204030204" pitchFamily="34" charset="0"/>
                <a:cs typeface="Times New Roman" panose="02020603050405020304" pitchFamily="18" charset="0"/>
              </a:rPr>
              <a:t> BRAN(20)</a:t>
            </a:r>
            <a:r>
              <a:rPr lang="en-US" sz="1600" b="0" dirty="0">
                <a:effectLst/>
                <a:ea typeface="Calibri" panose="020F0502020204030204" pitchFamily="34" charset="0"/>
                <a:cs typeface="Times New Roman" panose="02020603050405020304" pitchFamily="18" charset="0"/>
              </a:rPr>
              <a:t>107040r1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6 GHz smoother sailing,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5 GHz more disagreements on tests. </a:t>
            </a:r>
          </a:p>
          <a:p>
            <a:pPr lvl="1">
              <a:spcBef>
                <a:spcPts val="0"/>
              </a:spcBef>
              <a:buFont typeface="Arial" panose="020B0604020202020204" pitchFamily="34" charset="0"/>
              <a:buChar char="•"/>
            </a:pPr>
            <a:r>
              <a:rPr lang="en-US" sz="1600" dirty="0">
                <a:ea typeface="Calibri" panose="020F0502020204030204" pitchFamily="34" charset="0"/>
                <a:cs typeface="Times New Roman" panose="02020603050405020304" pitchFamily="18" charset="0"/>
              </a:rPr>
              <a:t>Also, draft of 6 GHz is out now: </a:t>
            </a:r>
            <a:r>
              <a:rPr lang="en-US" sz="1600" u="sng" dirty="0">
                <a:solidFill>
                  <a:srgbClr val="0000FF"/>
                </a:solidFill>
                <a:ea typeface="Calibri" panose="020F0502020204030204" pitchFamily="34" charset="0"/>
                <a:hlinkClick r:id="rId6"/>
              </a:rPr>
              <a:t>BRAN(20)107048r1 - Proposed text for the next draft v0.0.10 of EN 303 687</a:t>
            </a:r>
            <a:r>
              <a:rPr lang="en-US" sz="1600" dirty="0">
                <a:ea typeface="Calibri" panose="020F0502020204030204" pitchFamily="34" charset="0"/>
              </a:rPr>
              <a:t> </a:t>
            </a:r>
            <a:endParaRPr lang="en-US" sz="1600" dirty="0">
              <a:ea typeface="Calibri" panose="020F0502020204030204" pitchFamily="34" charset="0"/>
              <a:cs typeface="Times New Roman" panose="02020603050405020304" pitchFamily="18" charset="0"/>
            </a:endParaRPr>
          </a:p>
          <a:p>
            <a:pPr lvl="1">
              <a:spcBef>
                <a:spcPts val="0"/>
              </a:spcBef>
              <a:buFont typeface="Arial" panose="020B0604020202020204" pitchFamily="34" charset="0"/>
              <a:buChar char="•"/>
            </a:pPr>
            <a:r>
              <a:rPr lang="en-US" sz="1600" dirty="0">
                <a:ea typeface="Calibri" panose="020F0502020204030204" pitchFamily="34" charset="0"/>
                <a:cs typeface="Times New Roman" panose="02020603050405020304" pitchFamily="18" charset="0"/>
              </a:rPr>
              <a:t>C</a:t>
            </a:r>
            <a:r>
              <a:rPr lang="en-US" sz="1600" b="0" dirty="0">
                <a:effectLst/>
                <a:ea typeface="Calibri" panose="020F0502020204030204" pitchFamily="34" charset="0"/>
                <a:cs typeface="Times New Roman" panose="02020603050405020304" pitchFamily="18" charset="0"/>
              </a:rPr>
              <a:t>hanging working procedures so changes to every HN draft are available 14 days  ahead of plenary meeting.  So, d</a:t>
            </a:r>
            <a:r>
              <a:rPr lang="en-US" sz="1600" dirty="0">
                <a:solidFill>
                  <a:schemeClr val="tx1"/>
                </a:solidFill>
              </a:rPr>
              <a:t>rafts now have to be sent in as a contribution so can have time to look at them, and not have to review live on the screen.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24Sep: Bran #107 has started.  New doc 28r1 from France for protection of a new radar, in the 5.8GHz band. This point has been added into draft of a TR 103xxx document</a:t>
            </a:r>
          </a:p>
          <a:p>
            <a:pPr lvl="1">
              <a:spcBef>
                <a:spcPts val="0"/>
              </a:spcBef>
              <a:buFont typeface="Arial" panose="020B0604020202020204" pitchFamily="34" charset="0"/>
              <a:buChar char="•"/>
            </a:pPr>
            <a:r>
              <a:rPr lang="en-US" sz="1400" dirty="0">
                <a:solidFill>
                  <a:schemeClr val="tx1"/>
                </a:solidFill>
              </a:rPr>
              <a:t>France and Germany are in agreement on several items, others tend to follow then. </a:t>
            </a:r>
          </a:p>
          <a:p>
            <a:pPr lvl="1">
              <a:spcBef>
                <a:spcPts val="0"/>
              </a:spcBef>
              <a:buFont typeface="Arial" panose="020B0604020202020204" pitchFamily="34" charset="0"/>
              <a:buChar char="•"/>
            </a:pPr>
            <a:r>
              <a:rPr lang="en-US" sz="1600" b="1" u="sng" dirty="0">
                <a:solidFill>
                  <a:schemeClr val="tx1"/>
                </a:solidFill>
              </a:rPr>
              <a:t>Key point:  Everyone needs to watch carefully all of the EU groups, ECC, WGFM, etc.  Many decisions and final documents being done.  </a:t>
            </a:r>
            <a:endParaRPr lang="en-US" sz="16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 Nov20; </a:t>
            </a:r>
            <a:r>
              <a:rPr lang="en-US" sz="1100" b="0" i="0" dirty="0">
                <a:solidFill>
                  <a:srgbClr val="222222"/>
                </a:solidFill>
                <a:effectLst/>
                <a:latin typeface="Arial" panose="020B0604020202020204" pitchFamily="34" charset="0"/>
              </a:rPr>
              <a:t>Sophia-Antipolis, FR</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to share today</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next  call, no results</a:t>
            </a:r>
          </a:p>
          <a:p>
            <a:pPr marR="0" lvl="1"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u="none" strike="noStrike" dirty="0">
                <a:solidFill>
                  <a:srgbClr val="000000"/>
                </a:solidFill>
                <a:effectLst/>
                <a:latin typeface="Arial" panose="020B0604020202020204" pitchFamily="34" charset="0"/>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 meeting  </a:t>
            </a:r>
            <a:r>
              <a:rPr lang="en-US" sz="1600" dirty="0"/>
              <a:t>#86,  </a:t>
            </a:r>
            <a:r>
              <a:rPr lang="en-US" sz="1600" dirty="0">
                <a:highlight>
                  <a:srgbClr val="FFFF00"/>
                </a:highlight>
              </a:rPr>
              <a:t>28Sep-02Oct20;</a:t>
            </a:r>
          </a:p>
          <a:p>
            <a:pPr lvl="1">
              <a:spcBef>
                <a:spcPts val="0"/>
              </a:spcBef>
              <a:buFont typeface="Arial" panose="020B0604020202020204" pitchFamily="34" charset="0"/>
              <a:buChar char="•"/>
            </a:pPr>
            <a:r>
              <a:rPr lang="en-US" sz="1600" dirty="0">
                <a:solidFill>
                  <a:schemeClr val="tx1"/>
                </a:solidFill>
              </a:rPr>
              <a:t>WGSE passed thru the output LS from SE45 to FM and FM57 (for Monday) </a:t>
            </a:r>
          </a:p>
          <a:p>
            <a:pPr lvl="1">
              <a:spcBef>
                <a:spcPts val="0"/>
              </a:spcBef>
              <a:buFont typeface="Arial" panose="020B0604020202020204" pitchFamily="34" charset="0"/>
              <a:buChar char="•"/>
            </a:pPr>
            <a:r>
              <a:rPr lang="en-US" sz="1200" dirty="0">
                <a:solidFill>
                  <a:schemeClr val="bg1">
                    <a:lumMod val="65000"/>
                  </a:schemeClr>
                </a:solidFill>
              </a:rPr>
              <a:t> </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call/meeting: none</a:t>
            </a:r>
            <a:endParaRPr lang="en-US" altLang="en-US" sz="1200" dirty="0"/>
          </a:p>
          <a:p>
            <a:pPr lvl="1">
              <a:buFont typeface="Arial" panose="020B0604020202020204" pitchFamily="34" charset="0"/>
              <a:buChar char="•"/>
            </a:pPr>
            <a:r>
              <a:rPr lang="en-US" sz="1600" dirty="0">
                <a:solidFill>
                  <a:schemeClr val="tx1"/>
                </a:solidFill>
              </a:rPr>
              <a:t>Change to minutes for meeting a week ago, beware.</a:t>
            </a:r>
          </a:p>
          <a:p>
            <a:pPr lvl="1">
              <a:buFont typeface="Arial" panose="020B0604020202020204" pitchFamily="34" charset="0"/>
              <a:buChar char="•"/>
            </a:pPr>
            <a:r>
              <a:rPr lang="en-US" sz="1200" dirty="0">
                <a:solidFill>
                  <a:schemeClr val="tx1"/>
                </a:solidFill>
              </a:rPr>
              <a:t>24Sep: Met and accomplished all agenda items.  Administrations brought in compromise positions.   Decisions were made and are out there on the SE45 website. </a:t>
            </a:r>
          </a:p>
          <a:p>
            <a:pPr lvl="1">
              <a:buFont typeface="Arial" panose="020B0604020202020204" pitchFamily="34" charset="0"/>
              <a:buChar char="•"/>
            </a:pPr>
            <a:r>
              <a:rPr lang="en-US" sz="1200" b="1" dirty="0">
                <a:solidFill>
                  <a:schemeClr val="tx1"/>
                </a:solidFill>
              </a:rPr>
              <a:t>OOBE has had some trimming, </a:t>
            </a:r>
            <a:r>
              <a:rPr lang="en-US" sz="1200" dirty="0">
                <a:solidFill>
                  <a:schemeClr val="tx1"/>
                </a:solidFill>
              </a:rPr>
              <a:t>all need to look.   Some concerns on this.</a:t>
            </a:r>
          </a:p>
          <a:p>
            <a:pPr lvl="1">
              <a:buFont typeface="Arial" panose="020B0604020202020204" pitchFamily="34" charset="0"/>
              <a:buChar char="•"/>
            </a:pPr>
            <a:r>
              <a:rPr lang="en-US" sz="1200" b="1" u="sng" dirty="0">
                <a:solidFill>
                  <a:schemeClr val="tx1"/>
                </a:solidFill>
              </a:rPr>
              <a:t>All paths are heading to be done before RSC (EC votes included) 10Dec20, and the final decisions.  This is to make standards in the OJEU in February2021. </a:t>
            </a:r>
          </a:p>
          <a:p>
            <a:pPr lvl="3">
              <a:buFont typeface="Arial" panose="020B0604020202020204" pitchFamily="34" charset="0"/>
              <a:buChar char="•"/>
            </a:pPr>
            <a:endParaRPr lang="en-US" sz="400" dirty="0">
              <a:solidFill>
                <a:schemeClr val="tx1"/>
              </a:solidFill>
            </a:endParaRP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strike="sngStrike" dirty="0">
                <a:solidFill>
                  <a:schemeClr val="bg1">
                    <a:lumMod val="65000"/>
                  </a:schemeClr>
                </a:solidFill>
              </a:rPr>
              <a:t>Dublin, Ireland </a:t>
            </a:r>
            <a:r>
              <a:rPr lang="en-US" altLang="en-US" sz="1200" u="sng" dirty="0">
                <a:solidFill>
                  <a:schemeClr val="tx1"/>
                </a:solidFill>
              </a:rPr>
              <a:t> </a:t>
            </a:r>
            <a:r>
              <a:rPr lang="en-US" altLang="en-US" sz="1200" dirty="0">
                <a:solidFill>
                  <a:schemeClr val="tx1"/>
                </a:solidFill>
              </a:rPr>
              <a:t>now tbd 			 (#98, 8-12Feb21)</a:t>
            </a:r>
            <a:endParaRPr lang="en-US" sz="1200"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call/meeting #12, 05-08Oct20  </a:t>
            </a:r>
            <a:r>
              <a:rPr lang="en-US" sz="1600" dirty="0">
                <a:sym typeface="Wingdings" panose="05000000000000000000" pitchFamily="2" charset="2"/>
              </a:rPr>
              <a:t> next week</a:t>
            </a:r>
            <a:endParaRPr lang="en-US" sz="1400" dirty="0"/>
          </a:p>
          <a:p>
            <a:pPr lvl="1">
              <a:buFont typeface="Arial" panose="020B0604020202020204" pitchFamily="34" charset="0"/>
              <a:buChar char="•"/>
            </a:pPr>
            <a:r>
              <a:rPr lang="en-US" sz="1600" dirty="0">
                <a:solidFill>
                  <a:schemeClr val="tx1"/>
                </a:solidFill>
              </a:rPr>
              <a:t>Check input document folder for contributions.  </a:t>
            </a:r>
          </a:p>
          <a:p>
            <a:pPr lvl="1">
              <a:buFont typeface="Arial" panose="020B0604020202020204" pitchFamily="34" charset="0"/>
              <a:buChar char="•"/>
            </a:pPr>
            <a:r>
              <a:rPr lang="en-US" sz="1600" dirty="0">
                <a:solidFill>
                  <a:schemeClr val="tx1"/>
                </a:solidFill>
              </a:rPr>
              <a:t>Could be some exciting discussions next week. </a:t>
            </a:r>
          </a:p>
          <a:p>
            <a:pPr lvl="1">
              <a:buFont typeface="Arial" panose="020B0604020202020204" pitchFamily="34" charset="0"/>
              <a:buChar char="•"/>
            </a:pPr>
            <a:r>
              <a:rPr lang="en-US" sz="1600" dirty="0">
                <a:solidFill>
                  <a:schemeClr val="tx1"/>
                </a:solidFill>
              </a:rPr>
              <a:t>See other groups, all items seem to be inter-related with most all groups. </a:t>
            </a:r>
          </a:p>
          <a:p>
            <a:pPr lvl="1">
              <a:buFont typeface="Arial" panose="020B0604020202020204" pitchFamily="34" charset="0"/>
              <a:buChar char="•"/>
            </a:pPr>
            <a:r>
              <a:rPr lang="en-US" sz="1400" dirty="0">
                <a:solidFill>
                  <a:schemeClr val="tx1"/>
                </a:solidFill>
              </a:rPr>
              <a:t>17sep: The Draft CEPT report 75 (Report B) and ECC Decision (20)01 (rules of lower 6 GHz band) are available.</a:t>
            </a:r>
            <a:endParaRPr lang="en-US" sz="12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931" y="782759"/>
            <a:ext cx="8271387" cy="5641832"/>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solidFill>
                  <a:srgbClr val="FF0000"/>
                </a:solidFill>
                <a:effectLst/>
                <a:ea typeface="Calibri" panose="020F0502020204030204" pitchFamily="34" charset="0"/>
              </a:rPr>
              <a:t> </a:t>
            </a:r>
            <a:r>
              <a:rPr lang="en-US" sz="1800" dirty="0">
                <a:solidFill>
                  <a:schemeClr val="tx1"/>
                </a:solidFill>
                <a:effectLst/>
                <a:ea typeface="Calibri" panose="020F0502020204030204" pitchFamily="34" charset="0"/>
              </a:rPr>
              <a:t>Australia ACMA has </a:t>
            </a:r>
            <a:r>
              <a:rPr lang="en-US" sz="1800" b="0" i="0" u="none" strike="noStrike" baseline="0" dirty="0">
                <a:solidFill>
                  <a:schemeClr val="tx1"/>
                </a:solidFill>
              </a:rPr>
              <a:t>proposed update to the Class </a:t>
            </a:r>
            <a:r>
              <a:rPr lang="en-US" sz="1800" b="0" i="0" u="none" strike="noStrike" baseline="0" dirty="0" err="1">
                <a:solidFill>
                  <a:schemeClr val="tx1"/>
                </a:solidFill>
              </a:rPr>
              <a:t>Licence</a:t>
            </a:r>
            <a:r>
              <a:rPr lang="en-US" sz="1800" b="0" i="0" u="none" strike="noStrike" baseline="0" dirty="0">
                <a:solidFill>
                  <a:schemeClr val="tx1"/>
                </a:solidFill>
              </a:rPr>
              <a:t> can be found </a:t>
            </a:r>
            <a:r>
              <a:rPr lang="en-US" sz="1800" b="0" i="0" u="none" strike="noStrike" baseline="0" dirty="0">
                <a:solidFill>
                  <a:schemeClr val="tx1"/>
                </a:solidFill>
                <a:hlinkClick r:id="rId3">
                  <a:extLst>
                    <a:ext uri="{A12FA001-AC4F-418D-AE19-62706E023703}">
                      <ahyp:hlinkClr xmlns:ahyp="http://schemas.microsoft.com/office/drawing/2018/hyperlinkcolor" val="tx"/>
                    </a:ext>
                  </a:extLst>
                </a:hlinkClick>
              </a:rPr>
              <a:t>here</a:t>
            </a:r>
            <a:r>
              <a:rPr lang="en-US" sz="1800" b="0" i="0" u="none" strike="noStrike" baseline="0" dirty="0">
                <a:solidFill>
                  <a:schemeClr val="tx1"/>
                </a:solidFill>
              </a:rPr>
              <a:t>. </a:t>
            </a:r>
            <a:r>
              <a:rPr lang="en-US" sz="1600" b="0" i="0" u="none" strike="noStrike" baseline="0" dirty="0">
                <a:solidFill>
                  <a:schemeClr val="tx1"/>
                </a:solidFill>
              </a:rPr>
              <a:t>ACMA invites any comments or suggestions to the draft regulation before its implementation. </a:t>
            </a:r>
            <a:endParaRPr lang="en-US" sz="1800" b="0" i="0" u="none" strike="noStrike" baseline="0" dirty="0">
              <a:solidFill>
                <a:schemeClr val="tx1"/>
              </a:solidFill>
            </a:endParaRPr>
          </a:p>
          <a:p>
            <a:pPr marL="400050" lvl="1">
              <a:spcBef>
                <a:spcPts val="0"/>
              </a:spcBef>
              <a:spcAft>
                <a:spcPts val="0"/>
              </a:spcAft>
              <a:buFont typeface="Arial" panose="020B0604020202020204" pitchFamily="34" charset="0"/>
              <a:buChar char="•"/>
            </a:pPr>
            <a:r>
              <a:rPr lang="en-US" sz="1200" dirty="0">
                <a:hlinkClick r:id="rId3"/>
              </a:rPr>
              <a:t>https://www.acma.gov.au/consultations/2020-09/new-arrangements-low-interference-potential-devices-consultation-282020</a:t>
            </a:r>
            <a:endParaRPr lang="en-US" sz="1200" dirty="0"/>
          </a:p>
          <a:p>
            <a:pPr marL="400050" lvl="1">
              <a:spcBef>
                <a:spcPts val="0"/>
              </a:spcBef>
              <a:spcAft>
                <a:spcPts val="0"/>
              </a:spcAft>
              <a:buFont typeface="Arial" panose="020B0604020202020204" pitchFamily="34" charset="0"/>
              <a:buChar char="•"/>
            </a:pPr>
            <a:r>
              <a:rPr lang="en-US" sz="1200" dirty="0">
                <a:hlinkClick r:id="rId4"/>
              </a:rPr>
              <a:t>https://mentor.ieee.org/802.18/dcn/20/18-20-0131-00-0000-acma-consultation-variation-to-the-low-interference-potential-devices-class-licence.docx</a:t>
            </a:r>
            <a:r>
              <a:rPr lang="en-US" sz="1200" dirty="0"/>
              <a:t> </a:t>
            </a:r>
          </a:p>
          <a:p>
            <a:pPr marL="400050" lvl="1">
              <a:spcBef>
                <a:spcPts val="0"/>
              </a:spcBef>
              <a:spcAft>
                <a:spcPts val="0"/>
              </a:spcAft>
              <a:buFont typeface="Arial" panose="020B0604020202020204" pitchFamily="34" charset="0"/>
              <a:buChar char="•"/>
            </a:pPr>
            <a:r>
              <a:rPr lang="en-US" sz="1200" dirty="0">
                <a:hlinkClick r:id="rId5"/>
              </a:rPr>
              <a:t>https://mentor.ieee.org/802.18/dcn/20/18-20-0132-00-0000-acma-draft-radiocommunications-low-interference-potential-devices-class-licence-variation-notice-2020-no-1.docx</a:t>
            </a:r>
            <a:endParaRPr lang="en-US" sz="1200" dirty="0"/>
          </a:p>
          <a:p>
            <a:pPr marL="400050" lvl="1">
              <a:spcBef>
                <a:spcPts val="0"/>
              </a:spcBef>
              <a:spcAft>
                <a:spcPts val="0"/>
              </a:spcAft>
              <a:buFont typeface="Arial" panose="020B0604020202020204" pitchFamily="34" charset="0"/>
              <a:buChar char="•"/>
            </a:pPr>
            <a:r>
              <a:rPr lang="en-US" sz="1400" b="0" i="0" u="none" strike="noStrike" baseline="0" dirty="0">
                <a:solidFill>
                  <a:schemeClr val="tx1"/>
                </a:solidFill>
              </a:rPr>
              <a:t>The public consultation is open until 26th October 2020. </a:t>
            </a:r>
          </a:p>
          <a:p>
            <a:pPr marL="400050" lvl="1">
              <a:spcBef>
                <a:spcPts val="0"/>
              </a:spcBef>
              <a:spcAft>
                <a:spcPts val="0"/>
              </a:spcAft>
              <a:buFont typeface="Arial" panose="020B0604020202020204" pitchFamily="34" charset="0"/>
              <a:buChar char="•"/>
            </a:pPr>
            <a:r>
              <a:rPr kumimoji="0" lang="en-US" altLang="en-US" sz="1400" b="0" i="0" u="none" strike="noStrike" cap="none" normalizeH="0" baseline="0" dirty="0">
                <a:ln>
                  <a:noFill/>
                </a:ln>
                <a:solidFill>
                  <a:schemeClr val="tx1"/>
                </a:solidFill>
                <a:effectLst/>
              </a:rPr>
              <a:t>We are introducing new arrangements to support , the Internet of Things (IoT) and other new technologies.</a:t>
            </a:r>
          </a:p>
          <a:p>
            <a:pPr marL="685800" lvl="1" defTabSz="914400" eaLnBrk="0" hangingPunct="0">
              <a:spcBef>
                <a:spcPct val="0"/>
              </a:spcBef>
              <a:buClrTx/>
              <a:buSzTx/>
              <a:buFont typeface="Arial" panose="020B0604020202020204" pitchFamily="34" charset="0"/>
              <a:buChar char="•"/>
            </a:pPr>
            <a:r>
              <a:rPr kumimoji="0" lang="en-US" altLang="en-US" sz="1400" b="0" i="0" u="none" strike="noStrike" cap="none" normalizeH="0" baseline="0" dirty="0">
                <a:ln>
                  <a:noFill/>
                </a:ln>
                <a:solidFill>
                  <a:schemeClr val="tx1"/>
                </a:solidFill>
                <a:effectLst/>
              </a:rPr>
              <a:t>We want to include these in the Radiocommunications (Low Interference Potential Devices) Class </a:t>
            </a:r>
            <a:r>
              <a:rPr kumimoji="0" lang="en-US" altLang="en-US" sz="1400" b="0" i="0" u="none" strike="noStrike" cap="none" normalizeH="0" baseline="0" dirty="0" err="1">
                <a:ln>
                  <a:noFill/>
                </a:ln>
                <a:solidFill>
                  <a:schemeClr val="tx1"/>
                </a:solidFill>
                <a:effectLst/>
              </a:rPr>
              <a:t>Licence</a:t>
            </a:r>
            <a:r>
              <a:rPr kumimoji="0" lang="en-US" altLang="en-US" sz="1400" b="0" i="0" u="none" strike="noStrike" cap="none" normalizeH="0" baseline="0" dirty="0">
                <a:ln>
                  <a:noFill/>
                </a:ln>
                <a:solidFill>
                  <a:schemeClr val="tx1"/>
                </a:solidFill>
                <a:effectLst/>
              </a:rPr>
              <a:t> 2015 (LIPD Class </a:t>
            </a:r>
            <a:r>
              <a:rPr kumimoji="0" lang="en-US" altLang="en-US" sz="1400" b="0" i="0" u="none" strike="noStrike" cap="none" normalizeH="0" baseline="0" dirty="0" err="1">
                <a:ln>
                  <a:noFill/>
                </a:ln>
                <a:solidFill>
                  <a:schemeClr val="tx1"/>
                </a:solidFill>
                <a:effectLst/>
              </a:rPr>
              <a:t>Licence</a:t>
            </a:r>
            <a:r>
              <a:rPr kumimoji="0" lang="en-US" altLang="en-US" sz="1400" b="0" i="0" u="none" strike="noStrike" cap="none" normalizeH="0" baseline="0" dirty="0">
                <a:ln>
                  <a:noFill/>
                </a:ln>
                <a:solidFill>
                  <a:schemeClr val="tx1"/>
                </a:solidFill>
                <a:effectLst/>
              </a:rPr>
              <a:t>).</a:t>
            </a:r>
            <a:r>
              <a:rPr lang="en-US" altLang="en-US" sz="1400" b="0" dirty="0">
                <a:solidFill>
                  <a:schemeClr val="tx1"/>
                </a:solidFill>
              </a:rPr>
              <a:t>  </a:t>
            </a:r>
            <a:r>
              <a:rPr kumimoji="0" lang="en-US" altLang="en-US" sz="1400" b="0" i="0" u="none" strike="noStrike" cap="none" normalizeH="0" baseline="0" dirty="0">
                <a:ln>
                  <a:noFill/>
                </a:ln>
                <a:solidFill>
                  <a:schemeClr val="tx1"/>
                </a:solidFill>
                <a:effectLst/>
              </a:rPr>
              <a:t>One updates relates to:</a:t>
            </a:r>
          </a:p>
          <a:p>
            <a:pPr marL="800100" lvl="2" indent="0" defTabSz="914400" eaLnBrk="0" hangingPunct="0">
              <a:spcBef>
                <a:spcPct val="0"/>
              </a:spcBef>
              <a:buClrTx/>
              <a:buSzTx/>
              <a:buFontTx/>
              <a:buChar char="•"/>
            </a:pPr>
            <a:r>
              <a:rPr kumimoji="0" lang="en-US" altLang="en-US" sz="1400" b="1" i="0" u="none" strike="noStrike" cap="none" normalizeH="0" baseline="0" dirty="0">
                <a:ln>
                  <a:noFill/>
                </a:ln>
                <a:solidFill>
                  <a:schemeClr val="tx1"/>
                </a:solidFill>
                <a:effectLst/>
              </a:rPr>
              <a:t>IoT devices in the 928–935 MHz band and VHF high bands</a:t>
            </a:r>
          </a:p>
          <a:p>
            <a:pPr marL="685800" lvl="1" defTabSz="914400" eaLnBrk="0" hangingPunct="0">
              <a:spcBef>
                <a:spcPct val="0"/>
              </a:spcBef>
              <a:buClrTx/>
              <a:buSzTx/>
              <a:buFont typeface="Arial" panose="020B0604020202020204" pitchFamily="34" charset="0"/>
              <a:buChar char="•"/>
            </a:pPr>
            <a:r>
              <a:rPr kumimoji="0" lang="en-US" altLang="en-US" sz="1400" b="0" i="0" u="none" strike="noStrike" cap="none" normalizeH="0" baseline="0" dirty="0">
                <a:ln>
                  <a:noFill/>
                </a:ln>
                <a:solidFill>
                  <a:schemeClr val="tx1"/>
                </a:solidFill>
                <a:effectLst/>
              </a:rPr>
              <a:t>We have included other minor updates for consideration.</a:t>
            </a:r>
          </a:p>
          <a:p>
            <a:pPr marL="685800" lvl="1" defTabSz="914400" eaLnBrk="0" hangingPunct="0">
              <a:spcBef>
                <a:spcPct val="0"/>
              </a:spcBef>
              <a:buClrTx/>
              <a:buSzTx/>
              <a:buFont typeface="Arial" panose="020B0604020202020204" pitchFamily="34" charset="0"/>
              <a:buChar char="•"/>
            </a:pPr>
            <a:r>
              <a:rPr kumimoji="0" lang="en-US" altLang="en-US" sz="1400" b="0" i="0" u="none" strike="noStrike" cap="none" normalizeH="0" baseline="0" dirty="0">
                <a:ln>
                  <a:noFill/>
                </a:ln>
                <a:solidFill>
                  <a:schemeClr val="tx1"/>
                </a:solidFill>
                <a:effectLst/>
              </a:rPr>
              <a:t>We also invite suggestions on devices and technologies for future updates to the transmitters </a:t>
            </a:r>
            <a:r>
              <a:rPr kumimoji="0" lang="en-US" altLang="en-US" sz="1400" b="0" i="0" u="none" strike="noStrike" cap="none" normalizeH="0" baseline="0" dirty="0" err="1">
                <a:ln>
                  <a:noFill/>
                </a:ln>
                <a:solidFill>
                  <a:schemeClr val="tx1"/>
                </a:solidFill>
                <a:effectLst/>
              </a:rPr>
              <a:t>authorised</a:t>
            </a:r>
            <a:r>
              <a:rPr kumimoji="0" lang="en-US" altLang="en-US" sz="1400" b="0" i="0" u="none" strike="noStrike" cap="none" normalizeH="0" baseline="0" dirty="0">
                <a:ln>
                  <a:noFill/>
                </a:ln>
                <a:solidFill>
                  <a:schemeClr val="tx1"/>
                </a:solidFill>
                <a:effectLst/>
              </a:rPr>
              <a:t> under the LIPD Class </a:t>
            </a:r>
            <a:r>
              <a:rPr kumimoji="0" lang="en-US" altLang="en-US" sz="1400" b="0" i="0" u="none" strike="noStrike" cap="none" normalizeH="0" baseline="0" dirty="0" err="1">
                <a:ln>
                  <a:noFill/>
                </a:ln>
                <a:solidFill>
                  <a:schemeClr val="tx1"/>
                </a:solidFill>
                <a:effectLst/>
              </a:rPr>
              <a:t>Licence</a:t>
            </a:r>
            <a:r>
              <a:rPr kumimoji="0" lang="en-US" altLang="en-US" sz="1400" b="0" i="0" u="none" strike="noStrike" cap="none" normalizeH="0" baseline="0" dirty="0">
                <a:ln>
                  <a:noFill/>
                </a:ln>
                <a:solidFill>
                  <a:schemeClr val="tx1"/>
                </a:solidFill>
                <a:effectLst/>
              </a:rPr>
              <a:t>.</a:t>
            </a:r>
          </a:p>
          <a:p>
            <a:pPr marL="685800" lvl="1" defTabSz="914400" eaLnBrk="0" hangingPunct="0">
              <a:spcBef>
                <a:spcPct val="0"/>
              </a:spcBef>
              <a:buClrTx/>
              <a:buSzTx/>
              <a:buFont typeface="Arial" panose="020B0604020202020204" pitchFamily="34" charset="0"/>
              <a:buChar char="•"/>
            </a:pPr>
            <a:r>
              <a:rPr kumimoji="0" lang="en-US" altLang="en-US" sz="1400" b="0" i="0" u="none" strike="noStrike" cap="none" normalizeH="0" baseline="0" dirty="0">
                <a:ln>
                  <a:noFill/>
                </a:ln>
                <a:solidFill>
                  <a:schemeClr val="tx1"/>
                </a:solidFill>
                <a:effectLst/>
              </a:rPr>
              <a:t>Any input from anyone?   No, we will pass.</a:t>
            </a:r>
          </a:p>
          <a:p>
            <a:pPr marL="400050" lvl="1" indent="0" defTabSz="914400" eaLnBrk="0" hangingPunct="0">
              <a:spcBef>
                <a:spcPct val="0"/>
              </a:spcBef>
              <a:buClrTx/>
              <a:buSzTx/>
            </a:pPr>
            <a:endParaRPr kumimoji="0" lang="en-US" altLang="en-US" sz="1400" b="0" i="0" u="none" strike="noStrike" cap="none" normalizeH="0" baseline="0" dirty="0">
              <a:ln>
                <a:noFill/>
              </a:ln>
              <a:solidFill>
                <a:schemeClr val="tx1"/>
              </a:solidFill>
              <a:effectLst/>
            </a:endParaRPr>
          </a:p>
          <a:p>
            <a:pPr marL="0">
              <a:spcBef>
                <a:spcPts val="0"/>
              </a:spcBef>
              <a:spcAft>
                <a:spcPts val="0"/>
              </a:spcAft>
              <a:buFont typeface="Arial" panose="020B0604020202020204" pitchFamily="34" charset="0"/>
              <a:buChar char="•"/>
            </a:pPr>
            <a:r>
              <a:rPr lang="en-US" sz="1600" i="0" u="none" strike="noStrike" baseline="0" dirty="0">
                <a:solidFill>
                  <a:srgbClr val="000000"/>
                </a:solidFill>
              </a:rPr>
              <a:t>Mexican RF Regulator </a:t>
            </a:r>
            <a:r>
              <a:rPr lang="en-US" sz="1600" b="0" i="0" u="none" strike="noStrike" baseline="0" dirty="0">
                <a:solidFill>
                  <a:srgbClr val="000000"/>
                </a:solidFill>
              </a:rPr>
              <a:t>– </a:t>
            </a:r>
            <a:r>
              <a:rPr lang="en-US" sz="1600" b="0" i="1" u="none" strike="noStrike" baseline="0" dirty="0">
                <a:solidFill>
                  <a:srgbClr val="000000"/>
                </a:solidFill>
              </a:rPr>
              <a:t>Instituto Federal de </a:t>
            </a:r>
            <a:r>
              <a:rPr lang="en-US" sz="1600" b="0" i="1" u="none" strike="noStrike" baseline="0" dirty="0" err="1">
                <a:solidFill>
                  <a:srgbClr val="000000"/>
                </a:solidFill>
              </a:rPr>
              <a:t>Telecomunicaciones</a:t>
            </a:r>
            <a:r>
              <a:rPr lang="en-US" sz="1600" b="0" i="1" u="none" strike="noStrike" baseline="0" dirty="0">
                <a:solidFill>
                  <a:srgbClr val="000000"/>
                </a:solidFill>
              </a:rPr>
              <a:t> </a:t>
            </a:r>
            <a:r>
              <a:rPr lang="en-US" sz="1600" b="0" i="0" u="none" strike="noStrike" baseline="0" dirty="0">
                <a:solidFill>
                  <a:srgbClr val="000000"/>
                </a:solidFill>
              </a:rPr>
              <a:t>(IFT) – have announced a public consultation is underway concerning its </a:t>
            </a:r>
            <a:r>
              <a:rPr lang="en-US" sz="1600" b="0" i="0" u="none" strike="noStrike" baseline="0" dirty="0">
                <a:solidFill>
                  <a:srgbClr val="0000FF"/>
                </a:solidFill>
                <a:hlinkClick r:id="rId6"/>
              </a:rPr>
              <a:t>2020-2024 policy roadmap </a:t>
            </a:r>
            <a:endParaRPr lang="en-US" sz="1600" b="0" i="0" u="none" strike="noStrike" baseline="0" dirty="0">
              <a:solidFill>
                <a:srgbClr val="0000FF"/>
              </a:solidFill>
            </a:endParaRPr>
          </a:p>
          <a:p>
            <a:pPr lvl="1">
              <a:buFont typeface="Arial" panose="020B0604020202020204" pitchFamily="34" charset="0"/>
              <a:buChar char="•"/>
            </a:pPr>
            <a:r>
              <a:rPr lang="en-US" sz="1400" b="0" i="0" u="none" strike="noStrike" baseline="0" dirty="0">
                <a:solidFill>
                  <a:srgbClr val="000000"/>
                </a:solidFill>
              </a:rPr>
              <a:t>The main objective of the public consultation is to define the strategic framework for the period 2020-2024, with a focus on 5G, Internet of Things or IPv6. </a:t>
            </a:r>
          </a:p>
          <a:p>
            <a:pPr lvl="1">
              <a:buFont typeface="Arial" panose="020B0604020202020204" pitchFamily="34" charset="0"/>
              <a:buChar char="•"/>
            </a:pPr>
            <a:r>
              <a:rPr lang="en-US" sz="1400" b="0" i="0" u="none" strike="noStrike" baseline="0" dirty="0">
                <a:solidFill>
                  <a:srgbClr val="000000"/>
                </a:solidFill>
              </a:rPr>
              <a:t>The public consultation will officially close on 12th October 2020.   Not enough time for us. </a:t>
            </a:r>
          </a:p>
          <a:p>
            <a:pPr lvl="1">
              <a:buFont typeface="Arial" panose="020B0604020202020204" pitchFamily="34" charset="0"/>
              <a:buChar char="•"/>
            </a:pPr>
            <a:r>
              <a:rPr lang="en-US" sz="1400" b="0" i="0" u="none" strike="noStrike" baseline="0" dirty="0">
                <a:solidFill>
                  <a:srgbClr val="000000"/>
                </a:solidFill>
              </a:rPr>
              <a:t>The link to the announcement of the public consultation and the format to send comments can be found </a:t>
            </a:r>
            <a:r>
              <a:rPr lang="en-US" sz="1400" b="0" i="0" u="none" strike="noStrike" baseline="0" dirty="0">
                <a:solidFill>
                  <a:srgbClr val="800080"/>
                </a:solidFill>
                <a:hlinkClick r:id="rId7"/>
              </a:rPr>
              <a:t>here</a:t>
            </a:r>
            <a:r>
              <a:rPr lang="en-US" sz="1400" b="0" i="0" u="none" strike="noStrike" baseline="0" dirty="0">
                <a:solidFill>
                  <a:srgbClr val="000000"/>
                </a:solidFill>
                <a:hlinkClick r:id="rId7"/>
              </a:rPr>
              <a:t>. </a:t>
            </a:r>
            <a:r>
              <a:rPr lang="en-US" sz="1400" b="0" i="0" u="none" strike="noStrike" baseline="0" dirty="0">
                <a:solidFill>
                  <a:srgbClr val="000000"/>
                </a:solidFill>
              </a:rPr>
              <a:t>The text is in Spanish language only.</a:t>
            </a:r>
            <a:endParaRPr lang="en-US" sz="1400" dirty="0">
              <a:solidFill>
                <a:srgbClr val="FF0000"/>
              </a:solidFill>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400" dirty="0">
              <a:hlinkClick r:id="rId8">
                <a:extLst>
                  <a:ext uri="{A12FA001-AC4F-418D-AE19-62706E023703}">
                    <ahyp:hlinkClr xmlns:ahyp="http://schemas.microsoft.com/office/drawing/2018/hyperlinkcolor" val="tx"/>
                  </a:ext>
                </a:extLst>
              </a:hlinkClick>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indent="-285750">
              <a:buFont typeface="Arial" panose="020B0604020202020204" pitchFamily="34" charset="0"/>
              <a:buChar char="•"/>
            </a:pPr>
            <a:r>
              <a:rPr lang="en-US" sz="1400" b="0" dirty="0">
                <a:solidFill>
                  <a:schemeClr val="tx1"/>
                </a:solidFill>
              </a:rPr>
              <a:t>For </a:t>
            </a:r>
            <a:r>
              <a:rPr lang="en-US" sz="1400" b="0" dirty="0">
                <a:solidFill>
                  <a:schemeClr val="tx1"/>
                </a:solidFill>
                <a:hlinkClick r:id="rId3"/>
              </a:rPr>
              <a:t>WP 1A</a:t>
            </a:r>
            <a:r>
              <a:rPr lang="en-US" sz="1400" b="0" dirty="0">
                <a:solidFill>
                  <a:schemeClr val="tx1"/>
                </a:solidFill>
              </a:rPr>
              <a:t>, </a:t>
            </a:r>
            <a:r>
              <a:rPr lang="en-US" sz="1200" b="0" dirty="0">
                <a:solidFill>
                  <a:schemeClr val="tx1"/>
                </a:solidFill>
              </a:rPr>
              <a:t>the next meeting: </a:t>
            </a:r>
            <a:r>
              <a:rPr lang="en-US" sz="1200" b="0" i="0" u="none" strike="noStrike" dirty="0">
                <a:solidFill>
                  <a:srgbClr val="3789BD"/>
                </a:solidFill>
                <a:effectLst/>
                <a:hlinkClick r:id="rId4"/>
              </a:rPr>
              <a:t>Tuesday 2020-11-24-Wednesday 2020-12-02</a:t>
            </a:r>
            <a:r>
              <a:rPr lang="en-US" sz="1200" b="0" i="0" u="none" strike="noStrike" dirty="0">
                <a:solidFill>
                  <a:srgbClr val="3789BD"/>
                </a:solidFill>
                <a:effectLst/>
              </a:rPr>
              <a:t>;</a:t>
            </a:r>
            <a:r>
              <a:rPr lang="en-US" sz="1400" b="0" i="0" u="none" strike="noStrike" dirty="0">
                <a:solidFill>
                  <a:srgbClr val="3789BD"/>
                </a:solidFill>
                <a:effectLst/>
              </a:rPr>
              <a:t> </a:t>
            </a:r>
            <a:r>
              <a:rPr lang="en-US" sz="1200" i="1" u="sng" dirty="0">
                <a:solidFill>
                  <a:srgbClr val="444444"/>
                </a:solidFill>
                <a:effectLst/>
              </a:rPr>
              <a:t>Place: E-Meeting</a:t>
            </a:r>
          </a:p>
          <a:p>
            <a:pPr lvl="1">
              <a:spcBef>
                <a:spcPts val="0"/>
              </a:spcBef>
              <a:buFont typeface="Arial" panose="020B0604020202020204" pitchFamily="34" charset="0"/>
              <a:buChar char="•"/>
            </a:pPr>
            <a:r>
              <a:rPr lang="en-US" sz="1100" dirty="0">
                <a:solidFill>
                  <a:schemeClr val="tx1"/>
                </a:solidFill>
                <a:hlinkClick r:id="rId5"/>
              </a:rPr>
              <a:t>https://mentor.ieee.org/802.18/dcn/20/18-20-0052-03-0000-itu-r-sm-2352-ieee802-thz-input-to-wp1a.docx</a:t>
            </a:r>
            <a:r>
              <a:rPr lang="en-US" sz="1100" dirty="0">
                <a:solidFill>
                  <a:schemeClr val="tx1"/>
                </a:solidFill>
              </a:rPr>
              <a:t> </a:t>
            </a:r>
            <a:endParaRPr lang="en-US" sz="1100" b="0" dirty="0">
              <a:solidFill>
                <a:schemeClr val="tx1"/>
              </a:solidFill>
            </a:endParaRPr>
          </a:p>
          <a:p>
            <a:pPr lvl="1">
              <a:spcBef>
                <a:spcPts val="0"/>
              </a:spcBef>
              <a:buFont typeface="Arial" panose="020B0604020202020204" pitchFamily="34" charset="0"/>
              <a:buChar char="•"/>
            </a:pPr>
            <a:r>
              <a:rPr lang="en-US" sz="1400" dirty="0">
                <a:solidFill>
                  <a:schemeClr val="tx1"/>
                </a:solidFill>
              </a:rPr>
              <a:t>Chair sent in for LMSC/EC consent agenda for  06Oct20 call.</a:t>
            </a:r>
            <a:r>
              <a:rPr lang="en-US" sz="1400" b="1" dirty="0">
                <a:solidFill>
                  <a:schemeClr val="tx1"/>
                </a:solidFill>
              </a:rPr>
              <a:t>  .18 approved 24Sep20. </a:t>
            </a:r>
          </a:p>
          <a:p>
            <a:pPr lvl="1">
              <a:spcBef>
                <a:spcPts val="0"/>
              </a:spcBef>
              <a:buFont typeface="Arial" panose="020B0604020202020204" pitchFamily="34" charset="0"/>
              <a:buChar char="•"/>
            </a:pPr>
            <a:r>
              <a:rPr lang="en-US" sz="1100" b="0" dirty="0">
                <a:solidFill>
                  <a:schemeClr val="tx1"/>
                </a:solidFill>
              </a:rPr>
              <a:t> </a:t>
            </a:r>
            <a:r>
              <a:rPr lang="en-GB" sz="1400" dirty="0">
                <a:effectLst/>
                <a:ea typeface="MS Mincho" panose="02020609040205080304" pitchFamily="49" charset="-128"/>
                <a:cs typeface="Times New Roman" panose="02020603050405020304" pitchFamily="18" charset="0"/>
              </a:rPr>
              <a:t>Deadline for contributions to WP 1A:  Tuesday, 17 November 2020 at 1600 hours UTC</a:t>
            </a:r>
            <a:endParaRPr lang="en-US" sz="700" b="0" dirty="0">
              <a:solidFill>
                <a:schemeClr val="tx1"/>
              </a:solidFill>
            </a:endParaRPr>
          </a:p>
          <a:p>
            <a:pPr lvl="0">
              <a:buFont typeface="Arial" panose="020B0604020202020204" pitchFamily="34" charset="0"/>
              <a:buChar char="•"/>
            </a:pPr>
            <a:r>
              <a:rPr lang="en-US" sz="1400" b="0" dirty="0">
                <a:solidFill>
                  <a:schemeClr val="tx1"/>
                </a:solidFill>
              </a:rPr>
              <a:t>For </a:t>
            </a:r>
            <a:r>
              <a:rPr lang="en-US" sz="1400" b="0" dirty="0">
                <a:solidFill>
                  <a:schemeClr val="tx1"/>
                </a:solidFill>
                <a:hlinkClick r:id="rId6"/>
              </a:rPr>
              <a:t>WP 5A</a:t>
            </a:r>
            <a:r>
              <a:rPr lang="en-US" sz="1400" b="0" dirty="0">
                <a:solidFill>
                  <a:schemeClr val="tx1"/>
                </a:solidFill>
              </a:rPr>
              <a:t>, the next call:   </a:t>
            </a:r>
            <a:r>
              <a:rPr lang="en-US" sz="1400" b="0" i="0" u="none" strike="noStrike" dirty="0">
                <a:solidFill>
                  <a:srgbClr val="3789BD"/>
                </a:solidFill>
                <a:effectLst/>
                <a:hlinkClick r:id="rId7"/>
              </a:rPr>
              <a:t>Monday 2020-11-09 - Friday 2020-11-20</a:t>
            </a:r>
            <a:r>
              <a:rPr lang="en-US" sz="1400" b="0" i="0" u="none" strike="noStrike" dirty="0">
                <a:solidFill>
                  <a:srgbClr val="3789BD"/>
                </a:solidFill>
                <a:effectLst/>
              </a:rPr>
              <a:t>	</a:t>
            </a:r>
            <a:r>
              <a:rPr lang="en-US" sz="1400" b="0" i="0" dirty="0">
                <a:solidFill>
                  <a:srgbClr val="444444"/>
                </a:solidFill>
                <a:effectLst/>
              </a:rPr>
              <a:t>Place : </a:t>
            </a:r>
            <a:r>
              <a:rPr lang="en-US" sz="1400" b="1" i="0" dirty="0">
                <a:solidFill>
                  <a:srgbClr val="444444"/>
                </a:solidFill>
                <a:effectLst/>
              </a:rPr>
              <a:t>E-Meeting</a:t>
            </a:r>
            <a:endParaRPr lang="en-US" sz="1400" b="0" i="0" dirty="0">
              <a:solidFill>
                <a:srgbClr val="444444"/>
              </a:solidFill>
              <a:effectLst/>
            </a:endParaRPr>
          </a:p>
          <a:p>
            <a:pPr lvl="1">
              <a:buFont typeface="Arial" panose="020B0604020202020204" pitchFamily="34" charset="0"/>
              <a:buChar char="•"/>
            </a:pPr>
            <a:r>
              <a:rPr lang="en-US" sz="1400" b="1" dirty="0">
                <a:solidFill>
                  <a:schemeClr val="tx1"/>
                </a:solidFill>
              </a:rPr>
              <a:t>History:  Original .11 ad hoc from March 2020 on updates for M.1450 &amp; M.1801.</a:t>
            </a:r>
          </a:p>
          <a:p>
            <a:pPr lvl="2">
              <a:buFont typeface="Arial" panose="020B0604020202020204" pitchFamily="34" charset="0"/>
              <a:buChar char="•"/>
            </a:pPr>
            <a:r>
              <a:rPr lang="en-US" sz="1200" u="sng" dirty="0">
                <a:solidFill>
                  <a:srgbClr val="0000FF"/>
                </a:solidFill>
                <a:effectLst/>
                <a:ea typeface="Calibri" panose="020F0502020204030204" pitchFamily="34" charset="0"/>
                <a:hlinkClick r:id="rId8"/>
              </a:rPr>
              <a:t>https://mentor.ieee.org/802.11/dcn/20/11-20-0253-06-0itu-itu-ahg-m-1450-5-edits.docx</a:t>
            </a:r>
            <a:r>
              <a:rPr lang="en-US" sz="1200" dirty="0">
                <a:effectLst/>
                <a:ea typeface="Times New Roman" panose="02020603050405020304" pitchFamily="18" charset="0"/>
              </a:rPr>
              <a:t> </a:t>
            </a:r>
            <a:r>
              <a:rPr lang="en-US" sz="1200" u="sng" dirty="0">
                <a:solidFill>
                  <a:srgbClr val="0000FF"/>
                </a:solidFill>
                <a:effectLst/>
                <a:ea typeface="Calibri" panose="020F0502020204030204" pitchFamily="34" charset="0"/>
              </a:rPr>
              <a:t> </a:t>
            </a:r>
            <a:r>
              <a:rPr lang="en-US" sz="1200" dirty="0">
                <a:effectLst/>
                <a:ea typeface="Times New Roman" panose="02020603050405020304" pitchFamily="18" charset="0"/>
              </a:rPr>
              <a:t> </a:t>
            </a:r>
            <a:endParaRPr lang="en-US" sz="1200" dirty="0">
              <a:ea typeface="Times New Roman" panose="02020603050405020304" pitchFamily="18" charset="0"/>
            </a:endParaRPr>
          </a:p>
          <a:p>
            <a:pPr lvl="2">
              <a:buFont typeface="Arial" panose="020B0604020202020204" pitchFamily="34" charset="0"/>
              <a:buChar char="•"/>
            </a:pPr>
            <a:r>
              <a:rPr lang="en-US" sz="1200" u="sng" dirty="0">
                <a:solidFill>
                  <a:srgbClr val="0000FF"/>
                </a:solidFill>
                <a:effectLst/>
                <a:ea typeface="Calibri" panose="020F0502020204030204" pitchFamily="34" charset="0"/>
                <a:hlinkClick r:id="rId9"/>
              </a:rPr>
              <a:t>https://mentor.ieee.org/802.11/dcn/20/11-20-0254-06-0itu-itu-ahg-m-1801-2-edits.docx</a:t>
            </a:r>
            <a:r>
              <a:rPr lang="en-US" sz="1200" dirty="0">
                <a:effectLst/>
                <a:ea typeface="Times New Roman" panose="02020603050405020304" pitchFamily="18" charset="0"/>
              </a:rPr>
              <a:t> </a:t>
            </a:r>
            <a:r>
              <a:rPr lang="en-US" sz="1200" u="sng" dirty="0">
                <a:solidFill>
                  <a:srgbClr val="0000FF"/>
                </a:solidFill>
                <a:effectLst/>
                <a:ea typeface="Calibri" panose="020F0502020204030204" pitchFamily="34" charset="0"/>
              </a:rPr>
              <a:t>  </a:t>
            </a:r>
            <a:r>
              <a:rPr lang="en-US" sz="1200" dirty="0">
                <a:effectLst/>
                <a:ea typeface="Times New Roman" panose="02020603050405020304" pitchFamily="18" charset="0"/>
              </a:rPr>
              <a:t> </a:t>
            </a:r>
            <a:endParaRPr lang="en-US" sz="1100" dirty="0">
              <a:effectLst/>
              <a:ea typeface="Calibri" panose="020F0502020204030204" pitchFamily="34" charset="0"/>
            </a:endParaRPr>
          </a:p>
          <a:p>
            <a:pPr lvl="1">
              <a:buFont typeface="Arial" panose="020B0604020202020204" pitchFamily="34" charset="0"/>
              <a:buChar char="•"/>
            </a:pPr>
            <a:r>
              <a:rPr lang="en-US" sz="1400" dirty="0">
                <a:solidFill>
                  <a:schemeClr val="tx1"/>
                </a:solidFill>
              </a:rPr>
              <a:t>From July 2020, sent to WP5A some proposed modifications/edits: </a:t>
            </a:r>
            <a:endParaRPr lang="en-US" sz="1400" b="0" dirty="0">
              <a:solidFill>
                <a:schemeClr val="tx1"/>
              </a:solidFill>
            </a:endParaRPr>
          </a:p>
          <a:p>
            <a:pPr lvl="2">
              <a:buFont typeface="Arial" panose="020B0604020202020204" pitchFamily="34" charset="0"/>
              <a:buChar char="•"/>
            </a:pPr>
            <a:r>
              <a:rPr lang="en-US" sz="1100" dirty="0">
                <a:solidFill>
                  <a:schemeClr val="tx1"/>
                </a:solidFill>
                <a:hlinkClick r:id="rId10"/>
              </a:rPr>
              <a:t>https://mentor.ieee.org/802.18/dcn/20/18-20-0061-04-0000-itu-ahg-recommended-edits-to-m-1450-5.docx</a:t>
            </a:r>
            <a:r>
              <a:rPr lang="en-US" sz="1100" dirty="0">
                <a:solidFill>
                  <a:schemeClr val="tx1"/>
                </a:solidFill>
              </a:rPr>
              <a:t> </a:t>
            </a:r>
          </a:p>
          <a:p>
            <a:pPr lvl="2">
              <a:buFont typeface="Arial" panose="020B0604020202020204" pitchFamily="34" charset="0"/>
              <a:buChar char="•"/>
            </a:pPr>
            <a:r>
              <a:rPr lang="en-US" sz="1100" dirty="0">
                <a:solidFill>
                  <a:schemeClr val="tx1"/>
                </a:solidFill>
                <a:hlinkClick r:id="rId11"/>
              </a:rPr>
              <a:t>https://mentor.ieee.org/802.18/dcn/20/18-20-0060-04-0000-itu-ahg-recommended-edits-to-m-1801-2.docx</a:t>
            </a:r>
            <a:endParaRPr lang="en-US" sz="1100" dirty="0">
              <a:solidFill>
                <a:schemeClr val="tx1"/>
              </a:solidFill>
            </a:endParaRPr>
          </a:p>
          <a:p>
            <a:pPr lvl="1">
              <a:buFont typeface="Arial" panose="020B0604020202020204" pitchFamily="34" charset="0"/>
              <a:buChar char="•"/>
            </a:pPr>
            <a:r>
              <a:rPr lang="en-US" sz="1400" b="1" dirty="0">
                <a:solidFill>
                  <a:schemeClr val="tx1"/>
                </a:solidFill>
              </a:rPr>
              <a:t>From .11 ad hoc updates to the edits in last several weeks, not too many:</a:t>
            </a:r>
          </a:p>
          <a:p>
            <a:pPr lvl="2">
              <a:buFont typeface="Arial" panose="020B0604020202020204" pitchFamily="34" charset="0"/>
              <a:buChar char="•"/>
            </a:pPr>
            <a:r>
              <a:rPr lang="en-US" sz="1200" u="sng" dirty="0">
                <a:solidFill>
                  <a:srgbClr val="0000FF"/>
                </a:solidFill>
                <a:effectLst/>
                <a:ea typeface="Calibri" panose="020F0502020204030204" pitchFamily="34" charset="0"/>
                <a:hlinkClick r:id="rId12"/>
              </a:rPr>
              <a:t>https://mentor.ieee.org/802.11/dcn/20/11-20-1538-00-0itu-itu-ahg-m-1450-5-edits.docx</a:t>
            </a:r>
            <a:r>
              <a:rPr lang="en-US" sz="1200" dirty="0">
                <a:effectLst/>
                <a:ea typeface="Calibri" panose="020F0502020204030204" pitchFamily="34" charset="0"/>
              </a:rPr>
              <a:t>  </a:t>
            </a:r>
            <a:r>
              <a:rPr lang="en-US" sz="1200" dirty="0">
                <a:solidFill>
                  <a:srgbClr val="0000FF"/>
                </a:solidFill>
                <a:effectLst/>
                <a:ea typeface="Calibri" panose="020F0502020204030204" pitchFamily="34" charset="0"/>
              </a:rPr>
              <a:t> </a:t>
            </a:r>
            <a:r>
              <a:rPr lang="en-US" sz="1200" dirty="0">
                <a:effectLst/>
                <a:ea typeface="Calibri" panose="020F0502020204030204" pitchFamily="34" charset="0"/>
              </a:rPr>
              <a:t> </a:t>
            </a:r>
          </a:p>
          <a:p>
            <a:pPr lvl="2">
              <a:buFont typeface="Arial" panose="020B0604020202020204" pitchFamily="34" charset="0"/>
              <a:buChar char="•"/>
            </a:pPr>
            <a:r>
              <a:rPr lang="en-US" sz="1200" u="sng" dirty="0">
                <a:solidFill>
                  <a:srgbClr val="0000FF"/>
                </a:solidFill>
                <a:ea typeface="Calibri" panose="020F0502020204030204" pitchFamily="34" charset="0"/>
              </a:rPr>
              <a:t>https://mentor.ieee.org/802.11/dcn/20/11-20-1539-00-0itu-itu-ahg-m-1801-2-edits.docx</a:t>
            </a:r>
            <a:endParaRPr lang="en-US" sz="1200" dirty="0">
              <a:effectLst/>
              <a:ea typeface="Calibri" panose="020F0502020204030204" pitchFamily="34" charset="0"/>
            </a:endParaRPr>
          </a:p>
          <a:p>
            <a:pPr lvl="1">
              <a:buFont typeface="Arial" panose="020B0604020202020204" pitchFamily="34" charset="0"/>
              <a:buChar char="•"/>
            </a:pPr>
            <a:r>
              <a:rPr lang="en-US" sz="1400" dirty="0">
                <a:solidFill>
                  <a:schemeClr val="tx1"/>
                </a:solidFill>
              </a:rPr>
              <a:t>They have been copied to .18 documents for IEEE 802 approval (see next slide)</a:t>
            </a:r>
          </a:p>
          <a:p>
            <a:pPr lvl="1">
              <a:buFont typeface="Arial" panose="020B0604020202020204" pitchFamily="34" charset="0"/>
              <a:buChar char="•"/>
            </a:pPr>
            <a:r>
              <a:rPr lang="en-US" sz="1400" dirty="0">
                <a:solidFill>
                  <a:schemeClr val="tx1"/>
                </a:solidFill>
              </a:rPr>
              <a:t>Goal is consent agenda for LMSC(EC) call on 06 October.  .</a:t>
            </a:r>
            <a:r>
              <a:rPr lang="en-US" sz="1400" b="1" dirty="0">
                <a:solidFill>
                  <a:schemeClr val="tx1"/>
                </a:solidFill>
              </a:rPr>
              <a:t>18 approve today 01Oct20</a:t>
            </a:r>
            <a:r>
              <a:rPr lang="en-US" sz="1400" dirty="0">
                <a:solidFill>
                  <a:schemeClr val="tx1"/>
                </a:solidFill>
              </a:rPr>
              <a:t>. </a:t>
            </a:r>
            <a:endParaRPr lang="en-US" sz="1400" b="0" dirty="0">
              <a:solidFill>
                <a:schemeClr val="tx1"/>
              </a:solidFill>
            </a:endParaRPr>
          </a:p>
          <a:p>
            <a:pPr marL="685800" lvl="1">
              <a:buFont typeface="Arial" panose="020B0604020202020204" pitchFamily="34" charset="0"/>
              <a:buChar char="•"/>
            </a:pPr>
            <a:r>
              <a:rPr lang="en-GB" sz="1400" dirty="0">
                <a:effectLst/>
                <a:ea typeface="MS Mincho" panose="02020609040205080304" pitchFamily="49" charset="-128"/>
                <a:cs typeface="Times New Roman" panose="02020603050405020304" pitchFamily="18" charset="0"/>
              </a:rPr>
              <a:t>Deadline for contributions to WP 5A:  Monday, 02 November 2020 at 1600 hours UTC</a:t>
            </a:r>
          </a:p>
          <a:p>
            <a:pPr marL="285750">
              <a:buFont typeface="Arial" panose="020B0604020202020204" pitchFamily="34" charset="0"/>
              <a:buChar char="•"/>
            </a:pPr>
            <a:r>
              <a:rPr lang="en-US" sz="1400" b="0" dirty="0">
                <a:solidFill>
                  <a:schemeClr val="tx1"/>
                </a:solidFill>
              </a:rPr>
              <a:t>For </a:t>
            </a:r>
            <a:r>
              <a:rPr lang="en-US" sz="1400" b="0" dirty="0">
                <a:solidFill>
                  <a:schemeClr val="tx1"/>
                </a:solidFill>
                <a:hlinkClick r:id="rId13"/>
              </a:rPr>
              <a:t>WP 5D</a:t>
            </a:r>
            <a:r>
              <a:rPr lang="en-US" sz="1400" b="0" dirty="0">
                <a:solidFill>
                  <a:schemeClr val="tx1"/>
                </a:solidFill>
              </a:rPr>
              <a:t> next call:  </a:t>
            </a:r>
            <a:r>
              <a:rPr lang="en-US" sz="1400" b="0" i="0" u="none" strike="noStrike" dirty="0">
                <a:solidFill>
                  <a:srgbClr val="3789BD"/>
                </a:solidFill>
                <a:effectLst/>
                <a:latin typeface="inherit"/>
                <a:hlinkClick r:id="rId14"/>
              </a:rPr>
              <a:t>Monday 2020-10-05 - Friday 2020-10-16</a:t>
            </a:r>
            <a:endParaRPr lang="en-US" sz="1400" b="0" i="0" dirty="0">
              <a:solidFill>
                <a:srgbClr val="444444"/>
              </a:solidFill>
              <a:effectLst/>
              <a:latin typeface="inherit"/>
            </a:endParaRPr>
          </a:p>
          <a:p>
            <a:pPr marL="685800" lvl="1">
              <a:spcBef>
                <a:spcPts val="0"/>
              </a:spcBef>
              <a:buFont typeface="Arial" panose="020B0604020202020204" pitchFamily="34" charset="0"/>
              <a:buChar char="•"/>
            </a:pPr>
            <a:r>
              <a:rPr lang="en-US" sz="1400" b="0" dirty="0">
                <a:solidFill>
                  <a:schemeClr val="tx1"/>
                </a:solidFill>
              </a:rPr>
              <a:t>6Ghz is part of this, WRC AI 1.2 </a:t>
            </a:r>
          </a:p>
          <a:p>
            <a:pPr marL="685800" lvl="1">
              <a:spcBef>
                <a:spcPts val="0"/>
              </a:spcBef>
              <a:buFont typeface="Arial" panose="020B0604020202020204" pitchFamily="34" charset="0"/>
              <a:buChar char="•"/>
            </a:pPr>
            <a:r>
              <a:rPr lang="en-US" sz="1400" b="0" dirty="0">
                <a:solidFill>
                  <a:schemeClr val="tx1"/>
                </a:solidFill>
              </a:rPr>
              <a:t>Sharing studies with report due out mid-21. </a:t>
            </a:r>
          </a:p>
          <a:p>
            <a:pPr marL="685800" lvl="1">
              <a:spcBef>
                <a:spcPts val="0"/>
              </a:spcBef>
              <a:buFont typeface="Arial" panose="020B0604020202020204" pitchFamily="34" charset="0"/>
              <a:buChar char="•"/>
            </a:pPr>
            <a:r>
              <a:rPr lang="en-US" sz="1400" dirty="0">
                <a:solidFill>
                  <a:schemeClr val="tx1"/>
                </a:solidFill>
              </a:rPr>
              <a:t>Will watch for meeting outcome. </a:t>
            </a:r>
            <a:endParaRPr lang="en-US" sz="14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261209"/>
            <a:ext cx="5791970" cy="276999"/>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200" dirty="0">
                <a:solidFill>
                  <a:schemeClr val="tx1"/>
                </a:solidFill>
              </a:rPr>
              <a:t>For miscellaneous links for ITU-R , SGs, WPs and calendars, </a:t>
            </a:r>
            <a:r>
              <a:rPr lang="en-US" sz="1200" dirty="0">
                <a:solidFill>
                  <a:schemeClr val="tx1"/>
                </a:solidFill>
                <a:hlinkClick r:id="rId15" action="ppaction://hlinksldjump"/>
              </a:rPr>
              <a:t>see back up slides later.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a:t>
            </a:r>
            <a:endParaRPr lang="en-US" sz="1200" dirty="0">
              <a:solidFill>
                <a:schemeClr val="tx1"/>
              </a:solidFill>
              <a:highlight>
                <a:srgbClr val="00FFFF"/>
              </a:highlight>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linkClick r:id="rId3"/>
              </a:rPr>
              <a:t>https://mentor.ieee.org/802.18/dcn/20/18-20-0135-00-0000-itu-ahg-m-1450-5-updated-edits.docx</a:t>
            </a:r>
            <a:r>
              <a:rPr lang="en-US" sz="1800" b="0" dirty="0"/>
              <a:t> and </a:t>
            </a:r>
            <a:r>
              <a:rPr lang="en-US" sz="1800" b="0" dirty="0">
                <a:hlinkClick r:id="rId4"/>
              </a:rPr>
              <a:t>https://mentor.ieee.org/802.18/dcn/20/18-20-0136-00-0000-itu-ahg-m-1801-2-updated-edits.docx</a:t>
            </a:r>
            <a:r>
              <a:rPr lang="en-US" sz="1800" b="0" dirty="0"/>
              <a:t>  for ITU-R M.1450-5 and M.1801-2 updated edits, respectively. </a:t>
            </a:r>
            <a:r>
              <a:rPr lang="en-GB" sz="1800" b="0" dirty="0">
                <a:solidFill>
                  <a:schemeClr val="tx1"/>
                </a:solidFill>
              </a:rPr>
              <a:t>For review and approval by the LMSC (EC) for submission to ITU-R WP 5A via ITU-R Liaison prior to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tx1"/>
                </a:solidFill>
              </a:rPr>
              <a:t>Hassan Y. (Intel) 	</a:t>
            </a:r>
          </a:p>
          <a:p>
            <a:pPr lvl="1"/>
            <a:r>
              <a:rPr lang="en-US" altLang="en-US" sz="1600" b="1" dirty="0"/>
              <a:t>Seconded by:  	Ben R. (</a:t>
            </a:r>
            <a:r>
              <a:rPr lang="en-US" altLang="en-US" sz="1600" b="1" dirty="0" err="1"/>
              <a:t>BlindCreek</a:t>
            </a:r>
            <a:r>
              <a:rPr lang="en-US" altLang="en-US" sz="1600" b="1" dirty="0"/>
              <a:t> Assoc.)</a:t>
            </a:r>
          </a:p>
          <a:p>
            <a:pPr lvl="1"/>
            <a:r>
              <a:rPr lang="en-US" altLang="en-US" sz="1600" b="1" dirty="0"/>
              <a:t>Discussion?	none</a:t>
            </a:r>
          </a:p>
          <a:p>
            <a:pPr lvl="1"/>
            <a:r>
              <a:rPr lang="en-US" altLang="en-US" sz="1600" b="1" dirty="0">
                <a:solidFill>
                  <a:schemeClr val="tx1"/>
                </a:solidFill>
              </a:rPr>
              <a:t>Vote:  		_11_Y   /  _0__N   /  _0__A </a:t>
            </a:r>
          </a:p>
          <a:p>
            <a:pPr lvl="1"/>
            <a:endParaRPr lang="en-US" altLang="en-US" sz="1600" b="1" dirty="0">
              <a:solidFill>
                <a:schemeClr val="tx1"/>
              </a:solidFill>
            </a:endParaRPr>
          </a:p>
          <a:p>
            <a:pPr lvl="1"/>
            <a:r>
              <a:rPr lang="en-US" altLang="en-US" sz="1600" b="1" dirty="0">
                <a:solidFill>
                  <a:schemeClr val="tx1"/>
                </a:solidFill>
              </a:rPr>
              <a:t>Voters:   11</a:t>
            </a:r>
          </a:p>
          <a:p>
            <a:pPr lvl="1"/>
            <a:r>
              <a:rPr lang="en-US" altLang="en-US" sz="1600" b="1" dirty="0">
                <a:solidFill>
                  <a:schemeClr val="tx1"/>
                </a:solidFill>
              </a:rPr>
              <a:t>Motion - Passes</a:t>
            </a:r>
          </a:p>
          <a:p>
            <a:pPr lvl="1"/>
            <a:r>
              <a:rPr lang="en-US" altLang="en-US" sz="1600" b="1" dirty="0">
                <a:solidFill>
                  <a:schemeClr val="tx1"/>
                </a:solidFill>
              </a:rPr>
              <a:t>_13_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85799"/>
            <a:ext cx="8292711" cy="578961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a:t>
            </a:r>
          </a:p>
          <a:p>
            <a:pPr>
              <a:buFont typeface="Arial" panose="020B0604020202020204" pitchFamily="34" charset="0"/>
              <a:buChar char="•"/>
            </a:pPr>
            <a:r>
              <a:rPr lang="en-US" sz="1400" b="1" u="sng" dirty="0"/>
              <a:t>Proceeding</a:t>
            </a:r>
            <a:r>
              <a:rPr lang="en-US" sz="1200" b="1" u="sng" dirty="0"/>
              <a:t>:</a:t>
            </a:r>
            <a:r>
              <a:rPr lang="en-US" sz="1200" b="1" dirty="0"/>
              <a:t>   </a:t>
            </a:r>
            <a:r>
              <a:rPr lang="en-US" sz="1200" dirty="0">
                <a:hlinkClick r:id="rId3"/>
              </a:rPr>
              <a:t>https://www.fcc.gov/ecfs/search/filings?proceedings_name=18-295&amp;sort=date_disseminated,DESC</a:t>
            </a:r>
            <a:r>
              <a:rPr lang="en-US" sz="1200" dirty="0"/>
              <a:t> </a:t>
            </a:r>
            <a:endParaRPr lang="en-US" sz="1400" dirty="0"/>
          </a:p>
          <a:p>
            <a:pPr>
              <a:buFont typeface="Arial" panose="020B0604020202020204" pitchFamily="34" charset="0"/>
              <a:buChar char="•"/>
            </a:pPr>
            <a:r>
              <a:rPr lang="en-US" sz="1400" b="1" u="sng" dirty="0"/>
              <a:t>R&amp;O </a:t>
            </a:r>
            <a:r>
              <a:rPr lang="en-US" sz="1400" u="sng" dirty="0"/>
              <a:t>became </a:t>
            </a:r>
            <a:r>
              <a:rPr lang="en-US" sz="1400" b="1" u="sng" dirty="0"/>
              <a:t>effective 27July20, </a:t>
            </a:r>
          </a:p>
          <a:p>
            <a:pPr marL="457200" lvl="1" indent="0"/>
            <a:r>
              <a:rPr lang="en-US" sz="1100" dirty="0">
                <a:hlinkClick r:id="rId4"/>
              </a:rPr>
              <a:t>https://www.federalregister.gov/documents/2020/05/26/2020-11236/unlicensed-use-of-the-6-ghz-band?utm_campaign=subscription+mailing+list&amp;utm_source=federalregister.gov&amp;utm_medium=email</a:t>
            </a:r>
            <a:endParaRPr lang="en-US" sz="1400" dirty="0"/>
          </a:p>
          <a:p>
            <a:pPr>
              <a:buFont typeface="Arial" panose="020B0604020202020204" pitchFamily="34" charset="0"/>
              <a:buChar char="•"/>
            </a:pPr>
            <a:r>
              <a:rPr lang="en-US" sz="1600" b="0" dirty="0"/>
              <a:t>The FCC Lab published a</a:t>
            </a:r>
            <a:r>
              <a:rPr lang="en-US" sz="1600" dirty="0"/>
              <a:t> draft KDB: </a:t>
            </a:r>
          </a:p>
          <a:p>
            <a:pPr lvl="1">
              <a:spcBef>
                <a:spcPts val="0"/>
              </a:spcBef>
              <a:buFont typeface="Arial" panose="020B0604020202020204" pitchFamily="34" charset="0"/>
              <a:buChar char="•"/>
            </a:pPr>
            <a:r>
              <a:rPr lang="en-US" sz="1400" b="0" dirty="0">
                <a:hlinkClick r:id="rId5"/>
              </a:rPr>
              <a:t>https://apps.fcc.gov/oetcf/kdb/reports/PublishedDocumentList.cfm</a:t>
            </a:r>
            <a:r>
              <a:rPr lang="en-US" sz="1400" b="0" dirty="0"/>
              <a:t> </a:t>
            </a:r>
          </a:p>
          <a:p>
            <a:pPr lvl="1">
              <a:spcBef>
                <a:spcPts val="0"/>
              </a:spcBef>
              <a:buFont typeface="Arial" panose="020B0604020202020204" pitchFamily="34" charset="0"/>
              <a:buChar char="•"/>
            </a:pPr>
            <a:r>
              <a:rPr lang="en-US" sz="1400" dirty="0"/>
              <a:t>Expected to be finalized in October, possible 14</a:t>
            </a:r>
            <a:r>
              <a:rPr lang="en-US" sz="1400" baseline="30000" dirty="0"/>
              <a:t>th</a:t>
            </a:r>
            <a:r>
              <a:rPr lang="en-US" sz="1400" dirty="0"/>
              <a:t> during the TCBC.</a:t>
            </a:r>
            <a:endParaRPr lang="en-US" sz="1400" b="0" dirty="0"/>
          </a:p>
          <a:p>
            <a:pPr>
              <a:buFont typeface="Arial" panose="020B0604020202020204" pitchFamily="34" charset="0"/>
              <a:buChar char="•"/>
            </a:pPr>
            <a:endParaRPr lang="en-US" sz="1600" dirty="0"/>
          </a:p>
          <a:p>
            <a:pPr>
              <a:buFont typeface="Arial" panose="020B0604020202020204" pitchFamily="34" charset="0"/>
              <a:buChar char="•"/>
            </a:pPr>
            <a:r>
              <a:rPr lang="en-US" sz="1600" dirty="0"/>
              <a:t>Petitions for review/reconsideration are in First Circuit Court of appeals. </a:t>
            </a:r>
          </a:p>
          <a:p>
            <a:pPr lvl="1">
              <a:buFont typeface="Arial" panose="020B0604020202020204" pitchFamily="34" charset="0"/>
              <a:buChar char="•"/>
            </a:pPr>
            <a:r>
              <a:rPr lang="en-US" sz="1600" dirty="0"/>
              <a:t>Announcement from circuit court of appeals, limiting the # of responses for FCC/USA, intervenors and petitioners, with limited # of words and last one due 18Sep20</a:t>
            </a:r>
            <a:r>
              <a:rPr lang="en-US" sz="1400" dirty="0"/>
              <a:t>.  Sched:  </a:t>
            </a:r>
            <a:endParaRPr lang="en-US" sz="1400" b="0" dirty="0"/>
          </a:p>
          <a:p>
            <a:pPr lvl="1">
              <a:buFont typeface="Arial" panose="020B0604020202020204" pitchFamily="34" charset="0"/>
              <a:buChar char="•"/>
            </a:pPr>
            <a:r>
              <a:rPr lang="en-US" sz="1800" b="0" dirty="0">
                <a:ea typeface="SimSun" panose="02010600030101010101" pitchFamily="2" charset="-122"/>
              </a:rPr>
              <a:t>Any output from the court on 25Sep20? Yes, </a:t>
            </a:r>
          </a:p>
          <a:p>
            <a:pPr lvl="1">
              <a:buFont typeface="Arial" panose="020B0604020202020204" pitchFamily="34" charset="0"/>
              <a:buChar char="•"/>
            </a:pPr>
            <a:r>
              <a:rPr lang="en-US" sz="1800" dirty="0">
                <a:effectLst/>
                <a:ea typeface="Calibri" panose="020F0502020204030204" pitchFamily="34" charset="0"/>
              </a:rPr>
              <a:t>DC District Court of Appeals has denied the Motions for Stay filed against the FCC’s 6 GHz decision.</a:t>
            </a:r>
          </a:p>
          <a:p>
            <a:pPr lvl="1">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Even with this, it, it </a:t>
            </a:r>
            <a:r>
              <a:rPr lang="en-US" sz="1800" b="0" dirty="0">
                <a:ea typeface="SimSun" panose="02010600030101010101" pitchFamily="2" charset="-122"/>
              </a:rPr>
              <a:t>still can take six months to complete, but Court is not persuaded.</a:t>
            </a:r>
          </a:p>
          <a:p>
            <a:pPr>
              <a:buFont typeface="Arial" panose="020B0604020202020204" pitchFamily="34" charset="0"/>
              <a:buChar char="•"/>
            </a:pPr>
            <a:endParaRPr 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01oct20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98889" y="631899"/>
            <a:ext cx="7987911" cy="5843514"/>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200" dirty="0"/>
              <a:t>From original organization meeting: </a:t>
            </a:r>
          </a:p>
          <a:p>
            <a:pPr lvl="2">
              <a:spcBef>
                <a:spcPts val="0"/>
              </a:spcBef>
              <a:buFont typeface="Arial" panose="020B0604020202020204" pitchFamily="34" charset="0"/>
              <a:buChar char="•"/>
            </a:pPr>
            <a:r>
              <a:rPr lang="en-US" sz="1200" dirty="0"/>
              <a:t>Work stream 1 - interference protection and resolution</a:t>
            </a:r>
          </a:p>
          <a:p>
            <a:pPr lvl="2">
              <a:spcBef>
                <a:spcPts val="0"/>
              </a:spcBef>
              <a:buFont typeface="Arial" panose="020B0604020202020204" pitchFamily="34" charset="0"/>
              <a:buChar char="•"/>
            </a:pPr>
            <a:r>
              <a:rPr lang="en-US" sz="1200" dirty="0"/>
              <a:t>Work stream 2 - correct incumbent data (ULS) </a:t>
            </a:r>
          </a:p>
          <a:p>
            <a:pPr lvl="2">
              <a:spcBef>
                <a:spcPts val="0"/>
              </a:spcBef>
              <a:buFont typeface="Arial" panose="020B0604020202020204" pitchFamily="34" charset="0"/>
              <a:buChar char="•"/>
            </a:pPr>
            <a:r>
              <a:rPr lang="en-US" sz="1200" dirty="0"/>
              <a:t>Work stream 3 - AFC and how it provides protection, etc. </a:t>
            </a:r>
          </a:p>
          <a:p>
            <a:pPr lvl="1">
              <a:spcBef>
                <a:spcPts val="0"/>
              </a:spcBef>
              <a:buFont typeface="Arial" panose="020B0604020202020204" pitchFamily="34" charset="0"/>
              <a:buChar char="•"/>
            </a:pPr>
            <a:r>
              <a:rPr lang="en-US" sz="1600" i="1" u="sng" dirty="0"/>
              <a:t>Some feedback from the call Friday, the 11</a:t>
            </a:r>
            <a:r>
              <a:rPr lang="en-US" sz="1600" i="1" u="sng" baseline="30000" dirty="0"/>
              <a:t>th</a:t>
            </a:r>
            <a:r>
              <a:rPr lang="en-US" sz="1600" i="1" u="sng" dirty="0"/>
              <a:t> of Sept. </a:t>
            </a:r>
          </a:p>
          <a:p>
            <a:pPr lvl="1">
              <a:spcBef>
                <a:spcPts val="0"/>
              </a:spcBef>
              <a:buFont typeface="Arial" panose="020B0604020202020204" pitchFamily="34" charset="0"/>
              <a:buChar char="•"/>
            </a:pPr>
            <a:r>
              <a:rPr lang="en-US" sz="1600" dirty="0"/>
              <a:t>Could not get to an approved agenda, so just moved on……..</a:t>
            </a:r>
          </a:p>
          <a:p>
            <a:pPr lvl="1">
              <a:spcBef>
                <a:spcPts val="0"/>
              </a:spcBef>
              <a:buFont typeface="Arial" panose="020B0604020202020204" pitchFamily="34" charset="0"/>
              <a:buChar char="•"/>
            </a:pPr>
            <a:r>
              <a:rPr lang="en-US" sz="1600" dirty="0"/>
              <a:t>Utilities showed up with a letter, it was agreed they could present with no responses.</a:t>
            </a:r>
          </a:p>
          <a:p>
            <a:pPr lvl="1">
              <a:spcBef>
                <a:spcPts val="0"/>
              </a:spcBef>
              <a:buFont typeface="Arial" panose="020B0604020202020204" pitchFamily="34" charset="0"/>
              <a:buChar char="•"/>
            </a:pPr>
            <a:r>
              <a:rPr lang="en-US" sz="1600" dirty="0"/>
              <a:t>Delayed chair/leadership assignments for work streams for a few weeks, </a:t>
            </a:r>
            <a:r>
              <a:rPr lang="en-US" sz="1600" dirty="0" err="1"/>
              <a:t>nominatios</a:t>
            </a:r>
            <a:r>
              <a:rPr lang="en-US" sz="1600" dirty="0"/>
              <a:t> due 02Oct.</a:t>
            </a:r>
          </a:p>
          <a:p>
            <a:pPr lvl="1">
              <a:spcBef>
                <a:spcPts val="0"/>
              </a:spcBef>
              <a:buFont typeface="Arial" panose="020B0604020202020204" pitchFamily="34" charset="0"/>
              <a:buChar char="•"/>
            </a:pPr>
            <a:r>
              <a:rPr lang="en-US" sz="1600" dirty="0"/>
              <a:t>4</a:t>
            </a:r>
            <a:r>
              <a:rPr lang="en-US" sz="1600" baseline="30000" dirty="0"/>
              <a:t>th</a:t>
            </a:r>
            <a:r>
              <a:rPr lang="en-US" sz="1600" dirty="0"/>
              <a:t> work stream discussed and defined, will be refined/confirmed 09Oct20.</a:t>
            </a:r>
          </a:p>
          <a:p>
            <a:pPr lvl="1">
              <a:spcBef>
                <a:spcPts val="0"/>
              </a:spcBef>
              <a:buFont typeface="Arial" panose="020B0604020202020204" pitchFamily="34" charset="0"/>
              <a:buChar char="•"/>
            </a:pPr>
            <a:r>
              <a:rPr lang="en-US" sz="1600" dirty="0"/>
              <a:t>The goal is an MSG call every 6 weeks; work streams have their own meetings.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09Oct20</a:t>
            </a:r>
          </a:p>
          <a:p>
            <a:pPr>
              <a:spcBef>
                <a:spcPts val="0"/>
              </a:spcBef>
              <a:buFont typeface="Arial" panose="020B0604020202020204" pitchFamily="34" charset="0"/>
              <a:buChar char="•"/>
            </a:pPr>
            <a:r>
              <a:rPr lang="en-US" sz="1800" b="0" dirty="0"/>
              <a:t>Nominations for leaderships are coming in.  However, multiple chairs have been nominated for the overall MSG and work streams. No real rules, so how this will work out to make progress?  </a:t>
            </a:r>
          </a:p>
          <a:p>
            <a:pPr>
              <a:spcBef>
                <a:spcPts val="0"/>
              </a:spcBef>
              <a:buFont typeface="Arial" panose="020B0604020202020204" pitchFamily="34" charset="0"/>
              <a:buChar char="•"/>
            </a:pPr>
            <a:r>
              <a:rPr lang="en-US" sz="1800" b="0" dirty="0"/>
              <a:t> 2</a:t>
            </a:r>
            <a:r>
              <a:rPr lang="en-US" sz="1800" b="0" baseline="30000" dirty="0"/>
              <a:t>nd</a:t>
            </a:r>
            <a:r>
              <a:rPr lang="en-US" sz="1800" b="0" dirty="0"/>
              <a:t> topic for the 9</a:t>
            </a:r>
            <a:r>
              <a:rPr lang="en-US" sz="1800" b="0" baseline="30000" dirty="0"/>
              <a:t>th</a:t>
            </a:r>
            <a:r>
              <a:rPr lang="en-US" sz="1800" b="0" dirty="0"/>
              <a:t> is the 4</a:t>
            </a:r>
            <a:r>
              <a:rPr lang="en-US" sz="1800" b="0" baseline="30000" dirty="0"/>
              <a:t>th</a:t>
            </a:r>
            <a:r>
              <a:rPr lang="en-US" sz="1800" b="0" dirty="0"/>
              <a:t> work stream and does it get confirmed. </a:t>
            </a:r>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01oct20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313" y="998391"/>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191919"/>
                </a:solidFill>
              </a:rPr>
              <a:t>FCC Public Notice on 911/</a:t>
            </a:r>
            <a:r>
              <a:rPr lang="en-US" sz="1800" dirty="0" err="1">
                <a:solidFill>
                  <a:srgbClr val="191919"/>
                </a:solidFill>
              </a:rPr>
              <a:t>WiFi</a:t>
            </a:r>
            <a:r>
              <a:rPr lang="en-US" sz="1800" dirty="0">
                <a:solidFill>
                  <a:srgbClr val="191919"/>
                </a:solidFill>
              </a:rPr>
              <a:t>.</a:t>
            </a:r>
          </a:p>
          <a:p>
            <a:pPr marL="685800" lvl="1">
              <a:spcBef>
                <a:spcPts val="0"/>
              </a:spcBef>
              <a:spcAft>
                <a:spcPts val="0"/>
              </a:spcAft>
              <a:buFont typeface="Arial" panose="020B0604020202020204" pitchFamily="34" charset="0"/>
              <a:buChar char="•"/>
            </a:pPr>
            <a:r>
              <a:rPr lang="en-US" sz="1400" dirty="0">
                <a:solidFill>
                  <a:srgbClr val="191919"/>
                </a:solidFill>
              </a:rPr>
              <a:t>.</a:t>
            </a:r>
            <a:r>
              <a:rPr lang="en-US" sz="1800" b="0" dirty="0">
                <a:solidFill>
                  <a:srgbClr val="333333"/>
                </a:solidFill>
                <a:effectLst/>
                <a:hlinkClick r:id="rId3"/>
              </a:rPr>
              <a:t>https://www.fcc.gov/document/pshsb-seeks-comment-pursuant-ray-baums-act</a:t>
            </a:r>
            <a:r>
              <a:rPr lang="en-US" sz="1800" b="0" dirty="0">
                <a:solidFill>
                  <a:srgbClr val="1D2B3E"/>
                </a:solidFill>
              </a:rPr>
              <a:t> </a:t>
            </a: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DA 20-1003</a:t>
            </a:r>
            <a:r>
              <a:rPr lang="en-US" sz="1600" b="0" dirty="0">
                <a:ea typeface="Calibri" panose="020F0502020204030204" pitchFamily="34" charset="0"/>
                <a:cs typeface="Calibri" panose="020F0502020204030204" pitchFamily="34" charset="0"/>
              </a:rPr>
              <a:t>; </a:t>
            </a:r>
            <a:r>
              <a:rPr lang="en-US" sz="1600" b="0" cap="all" dirty="0">
                <a:effectLst/>
                <a:ea typeface="Calibri" panose="020F0502020204030204" pitchFamily="34" charset="0"/>
                <a:cs typeface="Times New Roman" panose="02020603050405020304" pitchFamily="18" charset="0"/>
              </a:rPr>
              <a:t>PUBLIC Safety and Homeland security Bureau SEEKs COMMENT ON EMERGENCY ACCESS TO WI-FI ACCESS POINTS AND Spectrum for UNLICENSED Devices pursuant to Section 301 of ray </a:t>
            </a:r>
            <a:r>
              <a:rPr lang="en-US" sz="1600" b="0" cap="all" dirty="0" err="1">
                <a:effectLst/>
                <a:ea typeface="Calibri" panose="020F0502020204030204" pitchFamily="34" charset="0"/>
                <a:cs typeface="Times New Roman" panose="02020603050405020304" pitchFamily="18" charset="0"/>
              </a:rPr>
              <a:t>Baum’S</a:t>
            </a:r>
            <a:r>
              <a:rPr lang="en-US" sz="1600" b="0" cap="all" dirty="0">
                <a:effectLst/>
                <a:ea typeface="Calibri" panose="020F0502020204030204" pitchFamily="34" charset="0"/>
                <a:cs typeface="Times New Roman" panose="02020603050405020304" pitchFamily="18" charset="0"/>
              </a:rPr>
              <a:t> act of 2018; </a:t>
            </a:r>
            <a:r>
              <a:rPr lang="en-US" sz="1600" b="0" dirty="0">
                <a:effectLst/>
                <a:ea typeface="Calibri" panose="020F0502020204030204" pitchFamily="34" charset="0"/>
                <a:cs typeface="Times New Roman" panose="02020603050405020304" pitchFamily="18" charset="0"/>
              </a:rPr>
              <a:t>PS Docket No. 20-285: </a:t>
            </a:r>
          </a:p>
          <a:p>
            <a:pPr marL="857250" marR="457200" lvl="1">
              <a:spcBef>
                <a:spcPts val="0"/>
              </a:spcBef>
              <a:spcAft>
                <a:spcPts val="600"/>
              </a:spcAft>
              <a:buFont typeface="Arial" panose="020B0604020202020204" pitchFamily="34" charset="0"/>
              <a:buChar char="•"/>
            </a:pPr>
            <a:r>
              <a:rPr lang="en-US" sz="1600" b="0" dirty="0">
                <a:solidFill>
                  <a:srgbClr val="333333"/>
                </a:solidFill>
                <a:hlinkClick r:id="rId4"/>
              </a:rPr>
              <a:t>https://mentor.ieee.org/802.18/dcn/20/18-20-0128-00-0000-fcc-pn-emergency-access-to-wi-fi-aps-and-911-services.docx</a:t>
            </a:r>
            <a:r>
              <a:rPr lang="en-US" sz="1600" b="0" dirty="0">
                <a:solidFill>
                  <a:srgbClr val="333333"/>
                </a:solidFill>
              </a:rPr>
              <a:t> </a:t>
            </a:r>
          </a:p>
          <a:p>
            <a:pPr marL="857250" marR="457200" lvl="1">
              <a:spcBef>
                <a:spcPts val="0"/>
              </a:spcBef>
              <a:spcAft>
                <a:spcPts val="600"/>
              </a:spcAft>
            </a:pPr>
            <a:r>
              <a:rPr lang="en-US" sz="1600" b="1" dirty="0">
                <a:effectLst/>
                <a:ea typeface="Calibri" panose="020F0502020204030204" pitchFamily="34" charset="0"/>
                <a:cs typeface="Times New Roman" panose="02020603050405020304" pitchFamily="18" charset="0"/>
              </a:rPr>
              <a:t>(2) the provision by non-telecommunications service provider-owned Wi-Fi access points of public access to 9-1-1 services during times of emergency when mobile service is unavailable; and</a:t>
            </a:r>
            <a:endParaRPr lang="en-US" sz="1600" b="1" dirty="0">
              <a:effectLst/>
              <a:ea typeface="Calibri" panose="020F0502020204030204" pitchFamily="34" charset="0"/>
              <a:cs typeface="Calibri" panose="020F0502020204030204" pitchFamily="34" charset="0"/>
            </a:endParaRPr>
          </a:p>
          <a:p>
            <a:pPr marL="857250" marR="457200" lvl="1">
              <a:spcBef>
                <a:spcPts val="0"/>
              </a:spcBef>
              <a:spcAft>
                <a:spcPts val="600"/>
              </a:spcAft>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Comments due 01October20. </a:t>
            </a:r>
          </a:p>
          <a:p>
            <a:pPr marL="857250" marR="457200" lvl="1">
              <a:spcBef>
                <a:spcPts val="0"/>
              </a:spcBef>
              <a:spcAft>
                <a:spcPts val="60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Proceeding: </a:t>
            </a:r>
            <a:r>
              <a:rPr lang="en-US" sz="1600" b="0" dirty="0">
                <a:ea typeface="Calibri" panose="020F0502020204030204" pitchFamily="34" charset="0"/>
                <a:cs typeface="Times New Roman" panose="02020603050405020304" pitchFamily="18" charset="0"/>
                <a:hlinkClick r:id="rId5"/>
              </a:rPr>
              <a:t>https://www.fcc.gov/ecfs/search/filings?proceedings_name=20-285&amp;sort=date_disseminated,DESC</a:t>
            </a:r>
            <a:r>
              <a:rPr lang="en-US" sz="1600" dirty="0">
                <a:ea typeface="Calibri" panose="020F0502020204030204" pitchFamily="34" charset="0"/>
                <a:cs typeface="Times New Roman" panose="02020603050405020304" pitchFamily="18" charset="0"/>
              </a:rPr>
              <a:t> </a:t>
            </a:r>
            <a:endParaRPr lang="en-US" sz="1600" b="0" dirty="0">
              <a:ea typeface="Calibri" panose="020F0502020204030204" pitchFamily="34" charset="0"/>
              <a:cs typeface="Times New Roman" panose="02020603050405020304" pitchFamily="18" charset="0"/>
            </a:endParaRPr>
          </a:p>
          <a:p>
            <a:pPr marL="457200" marR="457200">
              <a:spcBef>
                <a:spcPts val="0"/>
              </a:spcBef>
              <a:spcAft>
                <a:spcPts val="60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A point here is </a:t>
            </a:r>
            <a:r>
              <a:rPr lang="en-US" sz="1600" b="0" dirty="0">
                <a:ea typeface="Calibri" panose="020F0502020204030204" pitchFamily="34" charset="0"/>
                <a:cs typeface="Times New Roman" panose="02020603050405020304" pitchFamily="18" charset="0"/>
              </a:rPr>
              <a:t>who is responsible if Wi-Fi is used for 911 calls?</a:t>
            </a:r>
          </a:p>
          <a:p>
            <a:pPr marL="457200" marR="457200">
              <a:spcBef>
                <a:spcPts val="0"/>
              </a:spcBef>
              <a:spcAft>
                <a:spcPts val="60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Wi-Fi industry may ask for a safe har</a:t>
            </a:r>
            <a:r>
              <a:rPr lang="en-US" sz="1600" dirty="0">
                <a:ea typeface="Calibri" panose="020F0502020204030204" pitchFamily="34" charset="0"/>
                <a:cs typeface="Times New Roman" panose="02020603050405020304" pitchFamily="18" charset="0"/>
              </a:rPr>
              <a:t>bor on non-telecommunications access points.  (individuals, schools, hospitals, libraries, …..</a:t>
            </a:r>
          </a:p>
          <a:p>
            <a:pPr marL="457200" marR="457200">
              <a:spcBef>
                <a:spcPts val="0"/>
              </a:spcBef>
              <a:spcAft>
                <a:spcPts val="600"/>
              </a:spcAft>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Will see what comments have been filed.  (nothing as of early today, 01Oct20)</a:t>
            </a:r>
          </a:p>
          <a:p>
            <a:pPr marL="457200" marR="457200">
              <a:spcBef>
                <a:spcPts val="0"/>
              </a:spcBef>
              <a:spcAft>
                <a:spcPts val="60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 </a:t>
            </a:r>
          </a:p>
          <a:p>
            <a:pPr marL="457200" marR="457200">
              <a:spcBef>
                <a:spcPts val="0"/>
              </a:spcBef>
              <a:spcAft>
                <a:spcPts val="600"/>
              </a:spcAft>
              <a:buFont typeface="Arial" panose="020B0604020202020204" pitchFamily="34" charset="0"/>
              <a:buChar char="•"/>
            </a:pPr>
            <a:endParaRPr lang="en-US" sz="1600" dirty="0">
              <a:ea typeface="Calibri" panose="020F0502020204030204" pitchFamily="34" charset="0"/>
              <a:cs typeface="Times New Roman" panose="02020603050405020304" pitchFamily="18" charset="0"/>
            </a:endParaRPr>
          </a:p>
          <a:p>
            <a:pPr marL="457200" marR="457200">
              <a:spcBef>
                <a:spcPts val="0"/>
              </a:spcBef>
              <a:spcAft>
                <a:spcPts val="600"/>
              </a:spcAft>
              <a:buFont typeface="Arial" panose="020B0604020202020204" pitchFamily="34" charset="0"/>
              <a:buChar char="•"/>
            </a:pP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01oct20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4751" y="1096022"/>
            <a:ext cx="8153400" cy="4861218"/>
          </a:xfrm>
        </p:spPr>
        <p:txBody>
          <a:bodyPr/>
          <a:lstStyle/>
          <a:p>
            <a:pPr marL="285750" marR="0" indent="-285750">
              <a:spcBef>
                <a:spcPts val="0"/>
              </a:spcBef>
              <a:spcAft>
                <a:spcPts val="0"/>
              </a:spcAft>
              <a:buFont typeface="Arial" panose="020B0604020202020204" pitchFamily="34" charset="0"/>
              <a:buChar char="•"/>
            </a:pPr>
            <a:r>
              <a:rPr lang="en-US" sz="1800" b="0" dirty="0">
                <a:solidFill>
                  <a:srgbClr val="191919"/>
                </a:solidFill>
              </a:rPr>
              <a:t>The Regional Commonwealth in the Field of Communication (RCC) is asking CEPT to consider 5G-NR in the 6425 – 7125 MHz band.  This is in response to Agenda Item 1.2 for WRC-23. Conclusions 6525-7100 is more suitable for IMT. </a:t>
            </a:r>
          </a:p>
          <a:p>
            <a:pPr marL="685800" lvl="1">
              <a:spcBef>
                <a:spcPts val="0"/>
              </a:spcBef>
              <a:spcAft>
                <a:spcPts val="0"/>
              </a:spcAft>
              <a:buFont typeface="Arial" panose="020B0604020202020204" pitchFamily="34" charset="0"/>
              <a:buChar char="•"/>
            </a:pPr>
            <a:r>
              <a:rPr lang="en-US" sz="1800" dirty="0">
                <a:solidFill>
                  <a:srgbClr val="191919"/>
                </a:solidFill>
              </a:rPr>
              <a:t>We should keep this in mind when we do viewpoints to WRC-23 AIs.</a:t>
            </a:r>
          </a:p>
          <a:p>
            <a:pPr marL="685800" lvl="1">
              <a:spcBef>
                <a:spcPts val="0"/>
              </a:spcBef>
              <a:spcAft>
                <a:spcPts val="0"/>
              </a:spcAft>
              <a:buFont typeface="Arial" panose="020B0604020202020204" pitchFamily="34" charset="0"/>
              <a:buChar char="•"/>
            </a:pPr>
            <a:r>
              <a:rPr lang="en-US" sz="1800" b="0" dirty="0">
                <a:solidFill>
                  <a:srgbClr val="191919"/>
                </a:solidFill>
              </a:rPr>
              <a:t>For reference how RCC fits in: </a:t>
            </a:r>
          </a:p>
          <a:p>
            <a:pPr marL="685800" lvl="1">
              <a:spcBef>
                <a:spcPts val="0"/>
              </a:spcBef>
              <a:spcAft>
                <a:spcPts val="0"/>
              </a:spcAft>
              <a:buFont typeface="Arial" panose="020B0604020202020204" pitchFamily="34" charset="0"/>
              <a:buChar char="•"/>
            </a:pPr>
            <a:endParaRPr lang="en-US" sz="1400" b="0" dirty="0">
              <a:solidFill>
                <a:srgbClr val="191919"/>
              </a:solidFill>
            </a:endParaRPr>
          </a:p>
          <a:p>
            <a:pPr marL="0" marR="0" indent="0">
              <a:spcBef>
                <a:spcPts val="0"/>
              </a:spcBef>
              <a:spcAft>
                <a:spcPts val="0"/>
              </a:spcAft>
            </a:pPr>
            <a:r>
              <a:rPr lang="en-US" sz="1800" b="0" dirty="0">
                <a:solidFill>
                  <a:srgbClr val="191919"/>
                </a:solidFill>
              </a:rPr>
              <a:t>  </a:t>
            </a:r>
          </a:p>
          <a:p>
            <a:pPr marL="0" marR="0" indent="0">
              <a:spcBef>
                <a:spcPts val="0"/>
              </a:spcBef>
              <a:spcAft>
                <a:spcPts val="0"/>
              </a:spcAft>
            </a:pPr>
            <a:endParaRPr lang="en-US" sz="1800" b="0" dirty="0">
              <a:solidFill>
                <a:srgbClr val="191919"/>
              </a:solidFill>
            </a:endParaRPr>
          </a:p>
          <a:p>
            <a:pPr marL="238125" marR="0">
              <a:spcBef>
                <a:spcPts val="0"/>
              </a:spcBef>
              <a:spcAft>
                <a:spcPts val="0"/>
              </a:spcAft>
              <a:buFont typeface="Arial" panose="020B0604020202020204" pitchFamily="34" charset="0"/>
              <a:buChar char="•"/>
            </a:pPr>
            <a:endParaRPr lang="en-US" sz="1800" b="0" dirty="0">
              <a:solidFill>
                <a:srgbClr val="333333"/>
              </a:solidFill>
              <a:effectLst/>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18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18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1800" b="0" dirty="0">
                <a:solidFill>
                  <a:srgbClr val="333333"/>
                </a:solidFill>
                <a:effectLst/>
                <a:ea typeface="Times New Roman" panose="02020603050405020304" pitchFamily="18" charset="0"/>
              </a:rPr>
              <a:t>FCC Table of Frequency Allocations</a:t>
            </a:r>
            <a:endParaRPr lang="en-US" sz="1800" b="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400" b="0" dirty="0">
                <a:effectLst/>
                <a:ea typeface="Times New Roman" panose="02020603050405020304" pitchFamily="18" charset="0"/>
              </a:rPr>
              <a:t>FR Document:</a:t>
            </a:r>
            <a:r>
              <a:rPr lang="en-US" sz="1400" b="0" dirty="0">
                <a:solidFill>
                  <a:srgbClr val="000000"/>
                </a:solidFill>
                <a:effectLst/>
                <a:ea typeface="Times New Roman" panose="02020603050405020304" pitchFamily="18" charset="0"/>
              </a:rPr>
              <a:t> </a:t>
            </a:r>
            <a:r>
              <a:rPr lang="en-US" sz="1400" b="0" u="sng" dirty="0">
                <a:solidFill>
                  <a:srgbClr val="3071A9"/>
                </a:solidFill>
                <a:ea typeface="Times New Roman" panose="02020603050405020304" pitchFamily="18" charset="0"/>
                <a:hlinkClick r:id="rId3"/>
              </a:rPr>
              <a:t>2020-21178</a:t>
            </a:r>
            <a:r>
              <a:rPr lang="en-US" sz="1400" b="0" dirty="0">
                <a:solidFill>
                  <a:srgbClr val="000000"/>
                </a:solidFill>
                <a:effectLst/>
                <a:ea typeface="Times New Roman" panose="02020603050405020304" pitchFamily="18" charset="0"/>
              </a:rPr>
              <a:t>  Citation: 85 FR 61825 </a:t>
            </a:r>
            <a:r>
              <a:rPr lang="en-US" sz="1400" b="0" u="sng" dirty="0">
                <a:solidFill>
                  <a:srgbClr val="3071A9"/>
                </a:solidFill>
                <a:effectLst/>
                <a:ea typeface="Times New Roman" panose="02020603050405020304" pitchFamily="18" charset="0"/>
                <a:hlinkClick r:id="rId4"/>
              </a:rPr>
              <a:t>PDF</a:t>
            </a:r>
            <a:r>
              <a:rPr lang="en-US" sz="1400" b="0" dirty="0">
                <a:solidFill>
                  <a:srgbClr val="000000"/>
                </a:solidFill>
                <a:effectLst/>
                <a:ea typeface="Times New Roman" panose="02020603050405020304" pitchFamily="18" charset="0"/>
              </a:rPr>
              <a:t> Pages 61825-61871 </a:t>
            </a:r>
            <a:r>
              <a:rPr lang="en-US" sz="1400" b="0" i="1" dirty="0">
                <a:solidFill>
                  <a:srgbClr val="000000"/>
                </a:solidFill>
                <a:effectLst/>
                <a:ea typeface="Times New Roman" panose="02020603050405020304" pitchFamily="18" charset="0"/>
              </a:rPr>
              <a:t>(47 pages)</a:t>
            </a:r>
            <a:r>
              <a:rPr lang="en-US" sz="1400" b="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5"/>
              </a:rPr>
              <a:t>Permalink</a:t>
            </a:r>
            <a:endParaRPr lang="en-US" sz="14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000000"/>
                </a:solidFill>
                <a:effectLst/>
                <a:ea typeface="Times New Roman" panose="02020603050405020304" pitchFamily="18" charset="0"/>
              </a:rPr>
              <a:t>Abstract: The Federal Communications Commission (Commission) previously published two documents revising portions of the Table of Frequency Allocations (Allocation Table). Because of the way the Allocation Table pages were printed in the Federal Register, they cannot be displayed in the CFR. This technical amendment corrects that printing error by republishing the affected pages. There is no new regulatory action involved; this is only a correction of a previous misprinting. </a:t>
            </a:r>
            <a:endParaRPr lang="en-US" sz="1600" dirty="0">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400" b="1" i="0" u="none" strike="noStrike" dirty="0">
                <a:solidFill>
                  <a:srgbClr val="5797CE"/>
                </a:solidFill>
                <a:effectLst/>
                <a:latin typeface="Georgia" panose="02040502050405020303" pitchFamily="18" charset="0"/>
              </a:rPr>
              <a:t> </a:t>
            </a:r>
            <a:r>
              <a:rPr lang="en-US" sz="1400" b="1" i="0" dirty="0">
                <a:solidFill>
                  <a:srgbClr val="333333"/>
                </a:solidFill>
                <a:effectLst/>
                <a:latin typeface="Georgia" panose="02040502050405020303" pitchFamily="18" charset="0"/>
              </a:rPr>
              <a:t>Table of Frequency Allocations.     </a:t>
            </a:r>
            <a:r>
              <a:rPr lang="en-US" sz="1400" b="1" i="0" dirty="0">
                <a:solidFill>
                  <a:srgbClr val="333333"/>
                </a:solidFill>
                <a:effectLst/>
                <a:latin typeface="Georgia" panose="02040502050405020303" pitchFamily="18" charset="0"/>
                <a:hlinkClick r:id="rId6"/>
              </a:rPr>
              <a:t>https://ecfr.federalregister.gov/current/title-47/chapter-I/subchapter-A/part-2</a:t>
            </a:r>
            <a:r>
              <a:rPr lang="en-US" sz="1400" b="1" i="0" dirty="0">
                <a:solidFill>
                  <a:srgbClr val="333333"/>
                </a:solidFill>
                <a:effectLst/>
                <a:latin typeface="Georgia" panose="02040502050405020303" pitchFamily="18" charset="0"/>
              </a:rPr>
              <a:t> </a:t>
            </a:r>
          </a:p>
          <a:p>
            <a:pPr marL="400050" lvl="1">
              <a:spcBef>
                <a:spcPts val="0"/>
              </a:spcBef>
              <a:spcAft>
                <a:spcPts val="0"/>
              </a:spcAft>
              <a:buFont typeface="Arial" panose="020B0604020202020204" pitchFamily="34" charset="0"/>
              <a:buChar char="•"/>
            </a:pPr>
            <a:endParaRPr lang="en-US" sz="1600" b="0" dirty="0">
              <a:effectLst/>
              <a:ea typeface="Calibri" panose="020F0502020204030204" pitchFamily="34" charset="0"/>
            </a:endParaRPr>
          </a:p>
          <a:p>
            <a:pPr marL="285750" marR="0" indent="-285750">
              <a:spcBef>
                <a:spcPts val="0"/>
              </a:spcBef>
              <a:spcAft>
                <a:spcPts val="0"/>
              </a:spcAft>
              <a:buFont typeface="Arial" panose="020B0604020202020204" pitchFamily="34" charset="0"/>
              <a:buChar char="•"/>
            </a:pPr>
            <a:endParaRPr lang="en-US" sz="1800" b="0" dirty="0">
              <a:solidFill>
                <a:srgbClr val="191919"/>
              </a:solidFill>
              <a:effectLst/>
              <a:ea typeface="Calibri" panose="020F0502020204030204" pitchFamily="34" charset="0"/>
              <a:cs typeface="Calibri" panose="020F0502020204030204" pitchFamily="34" charset="0"/>
            </a:endParaRPr>
          </a:p>
          <a:p>
            <a:pPr marL="285750" marR="0" indent="-285750">
              <a:spcBef>
                <a:spcPts val="0"/>
              </a:spcBef>
              <a:spcAft>
                <a:spcPts val="0"/>
              </a:spcAft>
              <a:buFont typeface="Arial" panose="020B0604020202020204" pitchFamily="34" charset="0"/>
              <a:buChar char="•"/>
            </a:pPr>
            <a:endParaRPr lang="en-US" sz="1600" b="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01oct20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9" name="Picture 8">
            <a:extLst>
              <a:ext uri="{FF2B5EF4-FFF2-40B4-BE49-F238E27FC236}">
                <a16:creationId xmlns:a16="http://schemas.microsoft.com/office/drawing/2014/main" id="{42B6E757-B93F-41EA-A676-33168582D991}"/>
              </a:ext>
            </a:extLst>
          </p:cNvPr>
          <p:cNvPicPr>
            <a:picLocks noChangeAspect="1"/>
          </p:cNvPicPr>
          <p:nvPr/>
        </p:nvPicPr>
        <p:blipFill>
          <a:blip r:embed="rId7"/>
          <a:stretch>
            <a:fillRect/>
          </a:stretch>
        </p:blipFill>
        <p:spPr>
          <a:xfrm>
            <a:off x="1049461" y="2590800"/>
            <a:ext cx="7069667" cy="1245822"/>
          </a:xfrm>
          <a:prstGeom prst="rect">
            <a:avLst/>
          </a:prstGeom>
        </p:spPr>
      </p:pic>
    </p:spTree>
    <p:extLst>
      <p:ext uri="{BB962C8B-B14F-4D97-AF65-F5344CB8AC3E}">
        <p14:creationId xmlns:p14="http://schemas.microsoft.com/office/powerpoint/2010/main" val="3595999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b="0" dirty="0">
                <a:solidFill>
                  <a:schemeClr val="tx1"/>
                </a:solidFill>
              </a:rPr>
              <a:t>Chair to get WP 5A contributions on M.1450&amp;M.1801 to LMSC(EC)on 06Oct20 consent agenda.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01oct20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01oct20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12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12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01oct20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_13__ and voters on-line: _11__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08Oct20–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15:59</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802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01oct20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01oct20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01oct20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01oct20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01oct20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01oct20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01oct20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01oct20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01oct20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01oct20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01oct20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Jay</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ITU-R WP 5A contributions approval</a:t>
            </a:r>
          </a:p>
          <a:p>
            <a:pPr lvl="1">
              <a:spcBef>
                <a:spcPts val="0"/>
              </a:spcBef>
              <a:buFont typeface="Arial" panose="020B0604020202020204" pitchFamily="34" charset="0"/>
              <a:buChar char="•"/>
            </a:pPr>
            <a:r>
              <a:rPr lang="en-US" altLang="en-US" sz="1400" dirty="0">
                <a:solidFill>
                  <a:schemeClr val="tx1"/>
                </a:solidFill>
              </a:rPr>
              <a:t>FCC R&amp;O and more on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ITU-R submissions</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 (AU)</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contributions</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and more on 6 GHz</a:t>
            </a:r>
          </a:p>
          <a:p>
            <a:pPr lvl="1">
              <a:spcBef>
                <a:spcPts val="0"/>
              </a:spcBef>
              <a:buFont typeface="Arial" panose="020B0604020202020204" pitchFamily="34" charset="0"/>
              <a:buChar char="•"/>
            </a:pPr>
            <a:r>
              <a:rPr lang="en-US" altLang="en-US" sz="1400" kern="0" dirty="0">
                <a:solidFill>
                  <a:schemeClr val="tx1"/>
                </a:solidFill>
              </a:rPr>
              <a:t>The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PN 911/Wi-Fi</a:t>
            </a:r>
          </a:p>
          <a:p>
            <a:pPr lvl="1">
              <a:spcBef>
                <a:spcPts val="0"/>
              </a:spcBef>
              <a:buFont typeface="Arial" panose="020B0604020202020204" pitchFamily="34" charset="0"/>
              <a:buChar char="•"/>
            </a:pPr>
            <a:r>
              <a:rPr lang="en-US" altLang="en-US" sz="1400" kern="0" dirty="0">
                <a:solidFill>
                  <a:schemeClr val="tx1"/>
                </a:solidFill>
              </a:rPr>
              <a:t>RCC WRC-23 AI 1.12</a:t>
            </a:r>
          </a:p>
          <a:p>
            <a:pPr lvl="1">
              <a:spcBef>
                <a:spcPts val="0"/>
              </a:spcBef>
              <a:buFont typeface="Arial" panose="020B0604020202020204" pitchFamily="34" charset="0"/>
              <a:buChar char="•"/>
            </a:pPr>
            <a:r>
              <a:rPr lang="en-US" altLang="en-US" sz="1400" b="0" kern="0" dirty="0">
                <a:solidFill>
                  <a:schemeClr val="tx1"/>
                </a:solidFill>
              </a:rPr>
              <a:t>FCC Table of Frequencies</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a:t>
            </a:r>
            <a:r>
              <a:rPr lang="en-GB" sz="1800" b="0" dirty="0">
                <a:ea typeface="SimSun" panose="02010600030101010101" pitchFamily="2" charset="-122"/>
              </a:rPr>
              <a:t>24</a:t>
            </a:r>
            <a:r>
              <a:rPr lang="en-GB" sz="1800" b="0" dirty="0">
                <a:effectLst/>
                <a:ea typeface="SimSun" panose="02010600030101010101" pitchFamily="2" charset="-122"/>
              </a:rPr>
              <a:t> September 2020 in document </a:t>
            </a:r>
            <a:r>
              <a:rPr lang="en-GB" sz="1800" b="0" dirty="0">
                <a:solidFill>
                  <a:schemeClr val="bg1">
                    <a:lumMod val="75000"/>
                  </a:schemeClr>
                </a:solidFill>
                <a:effectLst/>
                <a:ea typeface="SimSun" panose="02010600030101010101" pitchFamily="2" charset="-122"/>
                <a:hlinkClick r:id="rId3"/>
              </a:rPr>
              <a:t>https://mentor.ieee.org/802.18/dcn/20/18-20-0130-00-0000-minutes-24sep20-rrtag-teleconference.docx</a:t>
            </a:r>
            <a:r>
              <a:rPr lang="en-GB" sz="1800" b="0" dirty="0">
                <a:solidFill>
                  <a:schemeClr val="bg1">
                    <a:lumMod val="75000"/>
                  </a:schemeClr>
                </a:solidFill>
                <a:effectLst/>
                <a:ea typeface="SimSun" panose="02010600030101010101" pitchFamily="2" charset="-122"/>
              </a:rPr>
              <a:t>  </a:t>
            </a:r>
            <a:r>
              <a:rPr lang="en-US" sz="1400" b="0" i="0" dirty="0">
                <a:solidFill>
                  <a:srgbClr val="000000"/>
                </a:solidFill>
                <a:effectLst/>
                <a:latin typeface="Verdana" panose="020B0604030504040204" pitchFamily="34" charset="0"/>
              </a:rPr>
              <a:t>25-Sep-2020 10:29:35 ET</a:t>
            </a:r>
            <a:r>
              <a:rPr lang="en-US" sz="18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Edward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6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01oct20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820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did pass in the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2hrs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week(1500-1700et),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1hr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week(1500-1600et), 12Nov20</a:t>
            </a: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lvl="1">
              <a:buFont typeface="Arial" panose="020B0604020202020204" pitchFamily="34" charset="0"/>
              <a:buChar char="•"/>
            </a:pPr>
            <a:r>
              <a:rPr lang="en-US" sz="1800" dirty="0">
                <a:solidFill>
                  <a:srgbClr val="222222"/>
                </a:solidFill>
              </a:rPr>
              <a:t>T</a:t>
            </a:r>
            <a:r>
              <a:rPr lang="en-US" sz="1800" b="0" i="0" dirty="0">
                <a:solidFill>
                  <a:srgbClr val="222222"/>
                </a:solidFill>
                <a:effectLst/>
              </a:rPr>
              <a:t>he Chair of 802 will be available for discussion with any member of 802.</a:t>
            </a:r>
            <a:endParaRPr lang="en-US" sz="1800" dirty="0">
              <a:effectLst/>
              <a:ea typeface="Calibri" panose="020F0502020204030204" pitchFamily="34" charset="0"/>
            </a:endParaRPr>
          </a:p>
          <a:p>
            <a:pPr marL="800100" lvl="2">
              <a:spcBef>
                <a:spcPts val="0"/>
              </a:spcBef>
              <a:spcAft>
                <a:spcPts val="0"/>
              </a:spcAft>
            </a:pPr>
            <a:r>
              <a:rPr lang="de-DE" sz="1400" dirty="0">
                <a:solidFill>
                  <a:srgbClr val="999999"/>
                </a:solidFill>
                <a:effectLst/>
              </a:rPr>
              <a:t>When </a:t>
            </a:r>
            <a:r>
              <a:rPr lang="de-DE" sz="1400" dirty="0">
                <a:effectLst/>
              </a:rPr>
              <a:t>Thu Nov 12, 2020 6am – 7am (PST)</a:t>
            </a:r>
          </a:p>
          <a:p>
            <a:pPr marL="800100" lvl="2">
              <a:spcBef>
                <a:spcPts val="0"/>
              </a:spcBef>
              <a:spcAft>
                <a:spcPts val="0"/>
              </a:spcAft>
            </a:pPr>
            <a:r>
              <a:rPr lang="de-DE" sz="1400" dirty="0">
                <a:solidFill>
                  <a:srgbClr val="999999"/>
                </a:solidFill>
                <a:effectLst/>
              </a:rPr>
              <a:t>Where </a:t>
            </a:r>
            <a:r>
              <a:rPr lang="de-DE" sz="1400" dirty="0">
                <a:effectLst/>
                <a:hlinkClick r:id="rId3"/>
              </a:rPr>
              <a:t>https://ieeesa.webex.com/ieeesa/j.php?MTID=m6884083063467a5e1ae3d6ecdba7a3d3</a:t>
            </a:r>
            <a:r>
              <a:rPr lang="de-DE" sz="1400" dirty="0">
                <a:effectLst/>
              </a:rPr>
              <a:t> </a:t>
            </a:r>
            <a:endParaRPr lang="en-US" sz="1400" dirty="0">
              <a:effectLst/>
              <a:ea typeface="Calibri" panose="020F0502020204030204" pitchFamily="34" charset="0"/>
            </a:endParaRPr>
          </a:p>
          <a:p>
            <a:pPr lvl="2">
              <a:buFont typeface="Arial" panose="020B0604020202020204" pitchFamily="34" charset="0"/>
              <a:buChar char="•"/>
            </a:pPr>
            <a:endParaRPr lang="en-US" altLang="en-US" sz="12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January</a:t>
            </a:r>
            <a:r>
              <a:rPr lang="en-US" altLang="en-US" sz="1800" b="0" dirty="0">
                <a:solidFill>
                  <a:schemeClr val="tx1"/>
                </a:solidFill>
              </a:rPr>
              <a:t> </a:t>
            </a:r>
            <a:r>
              <a:rPr lang="en-US" altLang="en-US" sz="1800" dirty="0">
                <a:solidFill>
                  <a:schemeClr val="tx1"/>
                </a:solidFill>
              </a:rPr>
              <a:t>2021 </a:t>
            </a:r>
            <a:r>
              <a:rPr lang="en-US" altLang="en-US" sz="1800" b="0" dirty="0">
                <a:solidFill>
                  <a:schemeClr val="tx1"/>
                </a:solidFill>
              </a:rPr>
              <a:t>Wireless Interim (Irvine) the Wireless Chairs met 30 Sept 20 and have cancelled the face to face meeting in Irvine, CA.   This leaves open for the WGs to decide on their own if they do an electronic Interim or not. </a:t>
            </a:r>
          </a:p>
          <a:p>
            <a:pPr lvl="2">
              <a:buFont typeface="Arial" panose="020B0604020202020204" pitchFamily="34" charset="0"/>
              <a:buChar char="•"/>
            </a:pPr>
            <a:endParaRPr lang="en-US" altLang="en-US" sz="12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01oct20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53807</TotalTime>
  <Words>7804</Words>
  <Application>Microsoft Office PowerPoint</Application>
  <PresentationFormat>On-screen Show (4:3)</PresentationFormat>
  <Paragraphs>764</Paragraphs>
  <Slides>31</Slides>
  <Notes>17</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5" baseType="lpstr">
      <vt:lpstr>Arial</vt:lpstr>
      <vt:lpstr>Calibri</vt:lpstr>
      <vt:lpstr>Consolas</vt:lpstr>
      <vt:lpstr>Georgia</vt:lpstr>
      <vt:lpstr>Helvetica</vt:lpstr>
      <vt:lpstr>inherit</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 and USA), items to share</vt:lpstr>
      <vt:lpstr>ITU-R items to share  -</vt:lpstr>
      <vt:lpstr>ITU-R M.1450 &amp; M.1801 submissions</vt:lpstr>
      <vt:lpstr>FCC R&amp;O 6 GHz</vt:lpstr>
      <vt:lpstr>FCC R&amp;O 6 GHz - MSG</vt:lpstr>
      <vt:lpstr>General Discussion Items</vt:lpstr>
      <vt:lpstr>General Discussion Items</vt:lpstr>
      <vt:lpstr>Actions Required</vt:lpstr>
      <vt:lpstr>Any Other Business</vt:lpstr>
      <vt:lpstr>Adjourn</vt:lpstr>
      <vt:lpstr>PowerPoint Presentation</vt:lpstr>
      <vt:lpstr>PowerPoint Presentation</vt:lpstr>
      <vt:lpstr>ITU-R links &amp; general info</vt:lpstr>
      <vt:lpstr>ITU-R items to share  - monitor </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3315</cp:revision>
  <cp:lastPrinted>1601-01-01T00:00:00Z</cp:lastPrinted>
  <dcterms:created xsi:type="dcterms:W3CDTF">2016-03-03T14:54:45Z</dcterms:created>
  <dcterms:modified xsi:type="dcterms:W3CDTF">2020-10-02T13:52:54Z</dcterms:modified>
</cp:coreProperties>
</file>