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3"/>
  </p:notesMasterIdLst>
  <p:handoutMasterIdLst>
    <p:handoutMasterId r:id="rId34"/>
  </p:handoutMasterIdLst>
  <p:sldIdLst>
    <p:sldId id="256" r:id="rId2"/>
    <p:sldId id="341" r:id="rId3"/>
    <p:sldId id="329" r:id="rId4"/>
    <p:sldId id="604" r:id="rId5"/>
    <p:sldId id="624" r:id="rId6"/>
    <p:sldId id="605" r:id="rId7"/>
    <p:sldId id="516" r:id="rId8"/>
    <p:sldId id="596" r:id="rId9"/>
    <p:sldId id="690" r:id="rId10"/>
    <p:sldId id="603" r:id="rId11"/>
    <p:sldId id="606" r:id="rId12"/>
    <p:sldId id="735" r:id="rId13"/>
    <p:sldId id="608" r:id="rId14"/>
    <p:sldId id="669" r:id="rId15"/>
    <p:sldId id="675" r:id="rId16"/>
    <p:sldId id="691" r:id="rId17"/>
    <p:sldId id="685" r:id="rId18"/>
    <p:sldId id="736" r:id="rId19"/>
    <p:sldId id="650" r:id="rId20"/>
    <p:sldId id="498" r:id="rId21"/>
    <p:sldId id="402" r:id="rId22"/>
    <p:sldId id="403" r:id="rId23"/>
    <p:sldId id="692" r:id="rId24"/>
    <p:sldId id="728" r:id="rId25"/>
    <p:sldId id="731" r:id="rId26"/>
    <p:sldId id="425" r:id="rId27"/>
    <p:sldId id="652" r:id="rId28"/>
    <p:sldId id="689" r:id="rId29"/>
    <p:sldId id="549" r:id="rId30"/>
    <p:sldId id="656" r:id="rId31"/>
    <p:sldId id="655"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82" autoAdjust="0"/>
    <p:restoredTop sz="96391" autoAdjust="0"/>
  </p:normalViewPr>
  <p:slideViewPr>
    <p:cSldViewPr>
      <p:cViewPr varScale="1">
        <p:scale>
          <a:sx n="86" d="100"/>
          <a:sy n="86" d="100"/>
        </p:scale>
        <p:origin x="90" y="73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01-Oct-20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apps.fcc.gov/eas/comments/GetPublishedDocument.html?id=455&amp;tn=713821"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apps.fcc.gov/eas/comments/GetPublishedDocument.html?id=456&amp;tn=673286"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hlinkClick r:id="rId3"/>
              </a:rPr>
              <a:t>https://apps.fcc.gov/eas/comments/GetPublishedDocument.html?id=455&amp;tn=713821</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hlinkClick r:id="rId4"/>
              </a:rPr>
              <a:t>https://apps.fcc.gov/eas/comments/GetPublishedDocument.html?id=456&amp;tn=673286</a:t>
            </a:r>
            <a:r>
              <a:rPr lang="en-US" sz="1200" dirty="0"/>
              <a:t>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102960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689873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831726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01oct20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01oct20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01oct20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802.18-20/0133r00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acma.gov.au/consultations/2020-09/new-arrangements-low-interference-potential-devices-consultation-282020"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www.acma.gov.au/sites/default/files/2020-08/Draft%20Australian%20Radiofrequency%20Spectrum%20Plan%202021.docx" TargetMode="External"/><Relationship Id="rId5" Type="http://schemas.openxmlformats.org/officeDocument/2006/relationships/hyperlink" Target="https://mentor.ieee.org/802.18/dcn/20/18-20-0132-00-0000-acma-draft-radiocommunications-low-interference-potential-devices-class-licence-variation-notice-2020-no-1.docx" TargetMode="External"/><Relationship Id="rId4" Type="http://schemas.openxmlformats.org/officeDocument/2006/relationships/hyperlink" Target="https://mentor.ieee.org/802.18/dcn/20/18-20-0131-00-0000-acma-consultation-variation-to-the-low-interference-potential-devices-class-licence.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0/11-20-0253-06-0itu-itu-ahg-m-1450-5-edits.docx" TargetMode="External"/><Relationship Id="rId13" Type="http://schemas.openxmlformats.org/officeDocument/2006/relationships/slide" Target="slide24.xml"/><Relationship Id="rId3" Type="http://schemas.openxmlformats.org/officeDocument/2006/relationships/hyperlink" Target="https://www.itu.int/en/ITU-R/study-groups/rsg1/rwp1a/Pages/default.aspx" TargetMode="External"/><Relationship Id="rId7" Type="http://schemas.openxmlformats.org/officeDocument/2006/relationships/hyperlink" Target="https://www.itu.int/events/eventdetails.asp?eventid=17576" TargetMode="External"/><Relationship Id="rId12" Type="http://schemas.openxmlformats.org/officeDocument/2006/relationships/hyperlink" Target="https://urldefense.com/v3/__https:/mentor.ieee.org/802.11/dcn/20/11-20-1538-00-0itu-itu-ahg-m-1450-5-edits.docx__;!!F7jv3iA!jV8LCrwf3LVmm_HaKYsz_-n0kpltOgJNolD0ybgs5rqdLUnWkyL01wMPNXrmAwH4m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itu.int/en/ITU-R/study-groups/rsg5/rwp5a/Pages/default.aspx" TargetMode="External"/><Relationship Id="rId11" Type="http://schemas.openxmlformats.org/officeDocument/2006/relationships/hyperlink" Target="https://mentor.ieee.org/802.18/dcn/20/18-20-0060-04-0000-itu-ahg-recommended-edits-to-m-1801-2.docx" TargetMode="External"/><Relationship Id="rId5" Type="http://schemas.openxmlformats.org/officeDocument/2006/relationships/hyperlink" Target="https://mentor.ieee.org/802.18/dcn/20/18-20-0052-03-0000-itu-r-sm-2352-ieee802-thz-input-to-wp1a.docx" TargetMode="External"/><Relationship Id="rId10" Type="http://schemas.openxmlformats.org/officeDocument/2006/relationships/hyperlink" Target="https://mentor.ieee.org/802.18/dcn/20/18-20-0061-04-0000-itu-ahg-recommended-edits-to-m-1450-5.docx" TargetMode="External"/><Relationship Id="rId4" Type="http://schemas.openxmlformats.org/officeDocument/2006/relationships/hyperlink" Target="https://www.itu.int/events/eventdetails.asp?eventid=17584" TargetMode="External"/><Relationship Id="rId9" Type="http://schemas.openxmlformats.org/officeDocument/2006/relationships/hyperlink" Target="https://mentor.ieee.org/802.11/dcn/20/11-20-0254-06-0itu-itu-ahg-m-1801-2-edit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135-00-0000-itu-ahg-m-1450-5-updated-edits.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8/dcn/20/18-20-0136-00-0000-itu-ahg-m-1801-2-updated-edits.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apps.fcc.gov/oetcf/kdb/reports/PublishedDocumentList.cfm" TargetMode="External"/><Relationship Id="rId4" Type="http://schemas.openxmlformats.org/officeDocument/2006/relationships/hyperlink" Target="https://www.federalregister.gov/documents/2020/05/26/2020-11236/unlicensed-use-of-the-6-ghz-band?utm_campaign=subscription+mailing+list&amp;utm_source=federalregister.gov&amp;utm_medium=emai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fcc.gov/document/pshsb-seeks-comment-pursuant-ray-baums-act"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www.fcc.gov/ecfs/search/filings?proceedings_name=20-285&amp;sort=date_disseminated,DESC" TargetMode="External"/><Relationship Id="rId4" Type="http://schemas.openxmlformats.org/officeDocument/2006/relationships/hyperlink" Target="https://mentor.ieee.org/802.18/dcn/20/18-20-0128-00-0000-fcc-pn-emergency-access-to-wi-fi-aps-and-911-services.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urldefense.com/v3/__https:/www.federalregister.gov/documents/2020/10/01/2020-21178/table-of-frequency-allocations?utm_medium=email&amp;utm_campaign=subscription*mailing*list&amp;utm_source=federalregister.gov__;Kys!!F7jv3iA!nNQs4TWM4u-Am520KbhasCtL0SdtuP01svdHEZKUDybtMbsthvixP5sFE7PXDwguuw$" TargetMode="External"/><Relationship Id="rId7"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ecfr.federalregister.gov/current/title-47/chapter-I/subchapter-A/part-2" TargetMode="External"/><Relationship Id="rId5" Type="http://schemas.openxmlformats.org/officeDocument/2006/relationships/hyperlink" Target="https://urldefense.com/v3/__https:/www.federalregister.gov/d/2020-21178?utm_source=federalregister.gov&amp;utm_medium=email&amp;utm_campaign=subscription*mailing*list__;Kys!!F7jv3iA!nNQs4TWM4u-Am520KbhasCtL0SdtuP01svdHEZKUDybtMbsthvixP5sFE7MCuNM1zw$" TargetMode="External"/><Relationship Id="rId4" Type="http://schemas.openxmlformats.org/officeDocument/2006/relationships/hyperlink" Target="https://urldefense.com/v3/__https:/www.govinfo.gov/content/pkg/FR-2020-10-01/pdf/2020-21178.pdf?utm_medium=email&amp;utm_campaign=subscription*mailing*list&amp;utm_source=federalregister.gov__;Kys!!F7jv3iA!nNQs4TWM4u-Am520KbhasCtL0SdtuP01svdHEZKUDybtMbsthvixP5sFE7MvBwRWvw$"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6.xml"/><Relationship Id="rId16" Type="http://schemas.openxmlformats.org/officeDocument/2006/relationships/hyperlink" Target="https://www.itu.int/go/ITU-R/wp1a" TargetMode="External"/><Relationship Id="rId20"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30-00-0000-minutes-24sep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eeesa.webex.com/ieeesa/j.php?MTID=m6884083063467a5e1ae3d6ecdba7a3d3"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01oct20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01 October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010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800" dirty="0">
              <a:solidFill>
                <a:schemeClr val="tx1"/>
              </a:solidFill>
            </a:endParaRPr>
          </a:p>
          <a:p>
            <a:pPr marL="285750" indent="-285750">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#107, 24Sep-02Oct20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24Sep: Bran #107 has started.  New doc 28r1 from France for protection of a new radar, in the 5.8GHz band. This point has been added into draft of a TR 103xxx document.  More discussion next week on this. </a:t>
            </a:r>
          </a:p>
          <a:p>
            <a:pPr lvl="1">
              <a:spcBef>
                <a:spcPts val="0"/>
              </a:spcBef>
              <a:buFont typeface="Arial" panose="020B0604020202020204" pitchFamily="34" charset="0"/>
              <a:buChar char="•"/>
            </a:pPr>
            <a:r>
              <a:rPr lang="en-US" sz="1400" dirty="0">
                <a:solidFill>
                  <a:schemeClr val="tx1"/>
                </a:solidFill>
              </a:rPr>
              <a:t>Much on the comments from the public consultation and with that.</a:t>
            </a:r>
          </a:p>
          <a:p>
            <a:pPr lvl="1">
              <a:spcBef>
                <a:spcPts val="0"/>
              </a:spcBef>
              <a:buFont typeface="Arial" panose="020B0604020202020204" pitchFamily="34" charset="0"/>
              <a:buChar char="•"/>
            </a:pPr>
            <a:r>
              <a:rPr lang="en-US" sz="1400" dirty="0">
                <a:solidFill>
                  <a:schemeClr val="tx1"/>
                </a:solidFill>
              </a:rPr>
              <a:t>France and Germany are in agreement on several items, others tend to follow then. </a:t>
            </a:r>
          </a:p>
          <a:p>
            <a:pPr lvl="1">
              <a:spcBef>
                <a:spcPts val="0"/>
              </a:spcBef>
              <a:buFont typeface="Arial" panose="020B0604020202020204" pitchFamily="34" charset="0"/>
              <a:buChar char="•"/>
            </a:pPr>
            <a:r>
              <a:rPr lang="en-US" sz="1400" b="1" u="sng" dirty="0">
                <a:solidFill>
                  <a:schemeClr val="tx1"/>
                </a:solidFill>
              </a:rPr>
              <a:t>Key point:  Everyone needs to watch carefully all of the EU groups, ECC, WGFM, etc.  Many decisions and final documents being done.  </a:t>
            </a:r>
          </a:p>
          <a:p>
            <a:pPr lvl="1">
              <a:spcBef>
                <a:spcPts val="0"/>
              </a:spcBef>
              <a:buFont typeface="Arial" panose="020B0604020202020204" pitchFamily="34" charset="0"/>
              <a:buChar char="•"/>
            </a:pPr>
            <a:endParaRPr lang="en-US" sz="1400" b="1" u="sng" dirty="0">
              <a:solidFill>
                <a:schemeClr val="tx1"/>
              </a:solidFill>
            </a:endParaRPr>
          </a:p>
          <a:p>
            <a:pPr lvl="1">
              <a:spcBef>
                <a:spcPts val="0"/>
              </a:spcBef>
              <a:buFont typeface="Arial" panose="020B0604020202020204" pitchFamily="34" charset="0"/>
              <a:buChar char="•"/>
            </a:pPr>
            <a:endParaRPr lang="en-US" sz="6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r>
              <a:rPr lang="en-US" sz="1100" b="0" i="0" dirty="0">
                <a:solidFill>
                  <a:srgbClr val="222222"/>
                </a:solidFill>
                <a:effectLst/>
                <a:latin typeface="Arial" panose="020B0604020202020204" pitchFamily="34" charset="0"/>
              </a:rPr>
              <a:t>Sophia-Antipolis, FR</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nothing to share today</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 SRDoc #15, 17Sep20</a:t>
            </a:r>
          </a:p>
          <a:p>
            <a:pPr lvl="1">
              <a:spcBef>
                <a:spcPts val="0"/>
              </a:spcBef>
              <a:buFont typeface="Arial" panose="020B0604020202020204" pitchFamily="34" charset="0"/>
              <a:buChar char="•"/>
            </a:pPr>
            <a:r>
              <a:rPr lang="en-US" sz="1400" dirty="0">
                <a:solidFill>
                  <a:schemeClr val="tx1"/>
                </a:solidFill>
              </a:rPr>
              <a:t>nothing to share today</a:t>
            </a:r>
            <a:r>
              <a:rPr lang="en-US" sz="1400" dirty="0">
                <a:solidFill>
                  <a:schemeClr val="tx1"/>
                </a:solidFill>
                <a:effectLst/>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01oct20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18038" y="917819"/>
            <a:ext cx="8378520" cy="5219040"/>
          </a:xfrm>
        </p:spPr>
        <p:txBody>
          <a:bodyPr/>
          <a:lstStyle/>
          <a:p>
            <a:pPr>
              <a:buFont typeface="Arial" panose="020B0604020202020204" pitchFamily="34" charset="0"/>
              <a:buChar char="•"/>
            </a:pPr>
            <a:r>
              <a:rPr lang="en-US" sz="1200" dirty="0">
                <a:solidFill>
                  <a:schemeClr val="tx1"/>
                </a:solidFill>
              </a:rPr>
              <a:t>CEPT – </a:t>
            </a:r>
            <a:r>
              <a:rPr lang="en-US" sz="1200" dirty="0">
                <a:solidFill>
                  <a:schemeClr val="tx1"/>
                </a:solidFill>
                <a:hlinkClick r:id="rId3"/>
              </a:rPr>
              <a:t>&lt;ECC&gt;</a:t>
            </a:r>
            <a:r>
              <a:rPr lang="en-US" sz="1200" dirty="0">
                <a:solidFill>
                  <a:schemeClr val="tx1"/>
                </a:solidFill>
              </a:rPr>
              <a:t> (themselves) next call,  #54 Plenary, 17-20Nov20, </a:t>
            </a:r>
            <a:r>
              <a:rPr lang="en-US" sz="1200" u="sng" dirty="0">
                <a:solidFill>
                  <a:schemeClr val="tx1"/>
                </a:solidFill>
              </a:rPr>
              <a:t>Berlin, Germany </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4"/>
              </a:rPr>
              <a:t>&lt;WGSE&gt;</a:t>
            </a:r>
            <a:r>
              <a:rPr lang="en-US" altLang="en-US" sz="1200" b="0" dirty="0"/>
              <a:t> </a:t>
            </a:r>
            <a:r>
              <a:rPr lang="en-US" altLang="en-US" sz="1200" dirty="0"/>
              <a:t>next call, meeting  </a:t>
            </a:r>
            <a:r>
              <a:rPr lang="en-US" sz="1200" dirty="0"/>
              <a:t>#86,  28Sep-02Oct20;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 #12, 21-23Sep20</a:t>
            </a:r>
            <a:endParaRPr lang="en-US" altLang="en-US" sz="1200" dirty="0"/>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24Sep: Met and accomplished all agenda items.  Administrations brought in compromise positions.   Decisions were made and are out there on the SE45 website. </a:t>
            </a:r>
          </a:p>
          <a:p>
            <a:pPr lvl="1">
              <a:buFont typeface="Arial" panose="020B0604020202020204" pitchFamily="34" charset="0"/>
              <a:buChar char="•"/>
            </a:pPr>
            <a:r>
              <a:rPr lang="en-US" sz="1600" b="1" dirty="0">
                <a:solidFill>
                  <a:schemeClr val="tx1"/>
                </a:solidFill>
              </a:rPr>
              <a:t>OOBE has had some trimming, </a:t>
            </a:r>
            <a:r>
              <a:rPr lang="en-US" sz="1600" dirty="0">
                <a:solidFill>
                  <a:schemeClr val="tx1"/>
                </a:solidFill>
              </a:rPr>
              <a:t>and all need to look at this as discussions continue into next week.   Some concerns on this path.  </a:t>
            </a:r>
          </a:p>
          <a:p>
            <a:pPr lvl="1">
              <a:buFont typeface="Arial" panose="020B0604020202020204" pitchFamily="34" charset="0"/>
              <a:buChar char="•"/>
            </a:pPr>
            <a:r>
              <a:rPr lang="en-US" sz="1600" b="1" u="sng" dirty="0">
                <a:solidFill>
                  <a:schemeClr val="tx1"/>
                </a:solidFill>
              </a:rPr>
              <a:t>All paths are heading to be done before RSC (EC votes included) 10Dec20, and the final decisions.  This is t</a:t>
            </a:r>
            <a:r>
              <a:rPr lang="en-US" sz="1400" b="1" u="sng" dirty="0">
                <a:solidFill>
                  <a:schemeClr val="tx1"/>
                </a:solidFill>
              </a:rPr>
              <a:t>o make standards in the OJEU in February2021. </a:t>
            </a:r>
          </a:p>
          <a:p>
            <a:pPr lvl="3">
              <a:buFont typeface="Arial" panose="020B0604020202020204" pitchFamily="34" charset="0"/>
              <a:buChar char="•"/>
            </a:pPr>
            <a:endParaRPr lang="en-US" sz="400" dirty="0">
              <a:solidFill>
                <a:schemeClr val="tx1"/>
              </a:solidFill>
            </a:endParaRPr>
          </a:p>
          <a:p>
            <a:pPr>
              <a:buFont typeface="Arial" panose="020B0604020202020204" pitchFamily="34" charset="0"/>
              <a:buChar char="•"/>
            </a:pPr>
            <a:r>
              <a:rPr lang="en-US" sz="1200" dirty="0">
                <a:solidFill>
                  <a:schemeClr val="tx1"/>
                </a:solidFill>
              </a:rPr>
              <a:t>CEPT – ECC </a:t>
            </a:r>
            <a:r>
              <a:rPr lang="en-US" altLang="en-US" sz="1200" b="0" dirty="0">
                <a:hlinkClick r:id="rId6"/>
              </a:rPr>
              <a:t>&lt;WGFM&gt;</a:t>
            </a:r>
            <a:r>
              <a:rPr lang="en-US" altLang="en-US" sz="1200" b="0" dirty="0"/>
              <a:t>  </a:t>
            </a:r>
            <a:r>
              <a:rPr lang="en-US" altLang="en-US" sz="1200" dirty="0">
                <a:solidFill>
                  <a:schemeClr val="tx1"/>
                </a:solidFill>
              </a:rPr>
              <a:t>next meeting #97, 19-23Oct20, </a:t>
            </a:r>
            <a:r>
              <a:rPr lang="en-US" altLang="en-US" sz="1200" u="sng" strike="sngStrike" dirty="0">
                <a:solidFill>
                  <a:schemeClr val="bg1">
                    <a:lumMod val="65000"/>
                  </a:schemeClr>
                </a:solidFill>
              </a:rPr>
              <a:t>Dublin, Ireland </a:t>
            </a:r>
            <a:r>
              <a:rPr lang="en-US" altLang="en-US" sz="1200" u="sng" dirty="0">
                <a:solidFill>
                  <a:schemeClr val="tx1"/>
                </a:solidFill>
              </a:rPr>
              <a:t> now tbd</a:t>
            </a:r>
            <a:endParaRPr lang="en-US" sz="1200" u="sng" dirty="0"/>
          </a:p>
          <a:p>
            <a:pPr lvl="1">
              <a:spcBef>
                <a:spcPts val="0"/>
              </a:spcBef>
              <a:buFont typeface="Arial" panose="020B0604020202020204" pitchFamily="34" charset="0"/>
              <a:buChar char="•"/>
            </a:pPr>
            <a:r>
              <a:rPr lang="en-US" sz="1200" dirty="0">
                <a:solidFill>
                  <a:schemeClr val="bg1">
                    <a:lumMod val="65000"/>
                  </a:schemeClr>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call/meeting #12, 05-07Oct20</a:t>
            </a:r>
            <a:endParaRPr lang="en-US" sz="1400" dirty="0"/>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See other groups, all items seem to be inter-related with most all groups. </a:t>
            </a:r>
          </a:p>
          <a:p>
            <a:pPr lvl="1">
              <a:buFont typeface="Arial" panose="020B0604020202020204" pitchFamily="34" charset="0"/>
              <a:buChar char="•"/>
            </a:pPr>
            <a:r>
              <a:rPr lang="en-US" sz="1200" dirty="0">
                <a:solidFill>
                  <a:schemeClr val="tx1"/>
                </a:solidFill>
              </a:rPr>
              <a:t> 17sep: The Draft CEPT report 75 (Report B) and ECC Decision (20)01 (rules of lower 6 GHz band) are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01oct20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37931" y="782759"/>
            <a:ext cx="8271387" cy="5641832"/>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a:solidFill>
                  <a:srgbClr val="FF0000"/>
                </a:solidFill>
                <a:effectLst/>
                <a:ea typeface="Calibri" panose="020F0502020204030204" pitchFamily="34" charset="0"/>
              </a:rPr>
              <a:t> </a:t>
            </a:r>
            <a:r>
              <a:rPr lang="en-US" sz="1800" dirty="0">
                <a:solidFill>
                  <a:schemeClr val="tx1"/>
                </a:solidFill>
                <a:effectLst/>
                <a:ea typeface="Calibri" panose="020F0502020204030204" pitchFamily="34" charset="0"/>
              </a:rPr>
              <a:t>Australia ACMA has </a:t>
            </a:r>
            <a:r>
              <a:rPr lang="en-US" sz="1800" b="0" i="0" u="none" strike="noStrike" baseline="0" dirty="0">
                <a:solidFill>
                  <a:schemeClr val="tx1"/>
                </a:solidFill>
              </a:rPr>
              <a:t>proposed update to the Class </a:t>
            </a:r>
            <a:r>
              <a:rPr lang="en-US" sz="1800" b="0" i="0" u="none" strike="noStrike" baseline="0" dirty="0" err="1">
                <a:solidFill>
                  <a:schemeClr val="tx1"/>
                </a:solidFill>
              </a:rPr>
              <a:t>Licence</a:t>
            </a:r>
            <a:r>
              <a:rPr lang="en-US" sz="1800" b="0" i="0" u="none" strike="noStrike" baseline="0" dirty="0">
                <a:solidFill>
                  <a:schemeClr val="tx1"/>
                </a:solidFill>
              </a:rPr>
              <a:t> can be found </a:t>
            </a:r>
            <a:r>
              <a:rPr lang="en-US" sz="1800" b="0" i="0" u="none" strike="noStrike" baseline="0" dirty="0">
                <a:solidFill>
                  <a:schemeClr val="tx1"/>
                </a:solidFill>
                <a:hlinkClick r:id="rId3">
                  <a:extLst>
                    <a:ext uri="{A12FA001-AC4F-418D-AE19-62706E023703}">
                      <ahyp:hlinkClr xmlns:ahyp="http://schemas.microsoft.com/office/drawing/2018/hyperlinkcolor" val="tx"/>
                    </a:ext>
                  </a:extLst>
                </a:hlinkClick>
              </a:rPr>
              <a:t>here</a:t>
            </a:r>
            <a:r>
              <a:rPr lang="en-US" sz="1800" b="0" i="0" u="none" strike="noStrike" baseline="0" dirty="0">
                <a:solidFill>
                  <a:schemeClr val="tx1"/>
                </a:solidFill>
              </a:rPr>
              <a:t>. ACMA invites any comments or suggestions to the draft regulation before its implementation. </a:t>
            </a:r>
          </a:p>
          <a:p>
            <a:pPr marL="400050" lvl="1">
              <a:spcBef>
                <a:spcPts val="0"/>
              </a:spcBef>
              <a:spcAft>
                <a:spcPts val="0"/>
              </a:spcAft>
              <a:buFont typeface="Arial" panose="020B0604020202020204" pitchFamily="34" charset="0"/>
              <a:buChar char="•"/>
            </a:pPr>
            <a:r>
              <a:rPr lang="en-US" sz="1200" dirty="0">
                <a:hlinkClick r:id="rId3"/>
              </a:rPr>
              <a:t>https://www.acma.gov.au/consultations/2020-09/new-arrangements-low-interference-potential-devices-consultation-282020</a:t>
            </a:r>
            <a:endParaRPr lang="en-US" sz="1200" dirty="0"/>
          </a:p>
          <a:p>
            <a:pPr marL="400050" lvl="1">
              <a:spcBef>
                <a:spcPts val="0"/>
              </a:spcBef>
              <a:spcAft>
                <a:spcPts val="0"/>
              </a:spcAft>
              <a:buFont typeface="Arial" panose="020B0604020202020204" pitchFamily="34" charset="0"/>
              <a:buChar char="•"/>
            </a:pPr>
            <a:r>
              <a:rPr lang="en-US" sz="1200" dirty="0">
                <a:hlinkClick r:id="rId4"/>
              </a:rPr>
              <a:t>https://mentor.ieee.org/802.18/dcn/20/18-20-0131-00-0000-acma-consultation-variation-to-the-low-interference-potential-devices-class-licence.docx</a:t>
            </a:r>
            <a:r>
              <a:rPr lang="en-US" sz="1200" dirty="0"/>
              <a:t> </a:t>
            </a:r>
          </a:p>
          <a:p>
            <a:pPr marL="400050" lvl="1">
              <a:spcBef>
                <a:spcPts val="0"/>
              </a:spcBef>
              <a:spcAft>
                <a:spcPts val="0"/>
              </a:spcAft>
              <a:buFont typeface="Arial" panose="020B0604020202020204" pitchFamily="34" charset="0"/>
              <a:buChar char="•"/>
            </a:pPr>
            <a:r>
              <a:rPr lang="en-US" sz="1200" dirty="0">
                <a:hlinkClick r:id="rId5"/>
              </a:rPr>
              <a:t>https://mentor.ieee.org/802.18/dcn/20/18-20-0132-00-0000-acma-draft-radiocommunications-low-interference-potential-devices-class-licence-variation-notice-2020-no-1.docx</a:t>
            </a:r>
            <a:endParaRPr lang="en-US" sz="1200" dirty="0"/>
          </a:p>
          <a:p>
            <a:pPr marL="400050" lvl="1">
              <a:spcBef>
                <a:spcPts val="0"/>
              </a:spcBef>
              <a:spcAft>
                <a:spcPts val="0"/>
              </a:spcAft>
              <a:buFont typeface="Arial" panose="020B0604020202020204" pitchFamily="34" charset="0"/>
              <a:buChar char="•"/>
            </a:pPr>
            <a:endParaRPr lang="en-US" sz="1200" dirty="0"/>
          </a:p>
          <a:p>
            <a:pPr marL="400050" lvl="1">
              <a:spcBef>
                <a:spcPts val="0"/>
              </a:spcBef>
              <a:spcAft>
                <a:spcPts val="0"/>
              </a:spcAft>
              <a:buFont typeface="Arial" panose="020B0604020202020204" pitchFamily="34" charset="0"/>
              <a:buChar char="•"/>
            </a:pPr>
            <a:r>
              <a:rPr lang="en-US" sz="1600" b="0" i="0" u="none" strike="noStrike" baseline="0" dirty="0">
                <a:solidFill>
                  <a:schemeClr val="tx1"/>
                </a:solidFill>
              </a:rPr>
              <a:t>The public consultation is open until 26th October 2020. </a:t>
            </a:r>
          </a:p>
          <a:p>
            <a:pPr marL="400050" lvl="1">
              <a:spcBef>
                <a:spcPts val="0"/>
              </a:spcBef>
              <a:spcAft>
                <a:spcPts val="0"/>
              </a:spcAft>
              <a:buFont typeface="Arial" panose="020B0604020202020204" pitchFamily="34" charset="0"/>
              <a:buChar char="•"/>
            </a:pPr>
            <a:r>
              <a:rPr kumimoji="0" lang="en-US" altLang="en-US" sz="1600" b="0" i="0" u="none" strike="noStrike" cap="none" normalizeH="0" baseline="0" dirty="0">
                <a:ln>
                  <a:noFill/>
                </a:ln>
                <a:solidFill>
                  <a:schemeClr val="tx1"/>
                </a:solidFill>
                <a:effectLst/>
              </a:rPr>
              <a:t>We are introducing new arrangements to support , the Internet of Things (IoT) and other new technologies.</a:t>
            </a:r>
          </a:p>
          <a:p>
            <a:pPr marL="685800" lvl="1" defTabSz="914400" eaLnBrk="0" hangingPunct="0">
              <a:spcBef>
                <a:spcPct val="0"/>
              </a:spcBef>
              <a:buClrTx/>
              <a:buSzTx/>
              <a:buFont typeface="Arial" panose="020B0604020202020204" pitchFamily="34" charset="0"/>
              <a:buChar char="•"/>
            </a:pPr>
            <a:r>
              <a:rPr kumimoji="0" lang="en-US" altLang="en-US" sz="1600" b="0" i="0" u="none" strike="noStrike" cap="none" normalizeH="0" baseline="0" dirty="0">
                <a:ln>
                  <a:noFill/>
                </a:ln>
                <a:solidFill>
                  <a:schemeClr val="tx1"/>
                </a:solidFill>
                <a:effectLst/>
              </a:rPr>
              <a:t>We want to include these in the Radiocommunications (Low Interference Potential Devices) Class </a:t>
            </a:r>
            <a:r>
              <a:rPr kumimoji="0" lang="en-US" altLang="en-US" sz="1600" b="0" i="0" u="none" strike="noStrike" cap="none" normalizeH="0" baseline="0" dirty="0" err="1">
                <a:ln>
                  <a:noFill/>
                </a:ln>
                <a:solidFill>
                  <a:schemeClr val="tx1"/>
                </a:solidFill>
                <a:effectLst/>
              </a:rPr>
              <a:t>Licence</a:t>
            </a:r>
            <a:r>
              <a:rPr kumimoji="0" lang="en-US" altLang="en-US" sz="1600" b="0" i="0" u="none" strike="noStrike" cap="none" normalizeH="0" baseline="0" dirty="0">
                <a:ln>
                  <a:noFill/>
                </a:ln>
                <a:solidFill>
                  <a:schemeClr val="tx1"/>
                </a:solidFill>
                <a:effectLst/>
              </a:rPr>
              <a:t> 2015 (LIPD Class </a:t>
            </a:r>
            <a:r>
              <a:rPr kumimoji="0" lang="en-US" altLang="en-US" sz="1600" b="0" i="0" u="none" strike="noStrike" cap="none" normalizeH="0" baseline="0" dirty="0" err="1">
                <a:ln>
                  <a:noFill/>
                </a:ln>
                <a:solidFill>
                  <a:schemeClr val="tx1"/>
                </a:solidFill>
                <a:effectLst/>
              </a:rPr>
              <a:t>Licence</a:t>
            </a:r>
            <a:r>
              <a:rPr kumimoji="0" lang="en-US" altLang="en-US" sz="1600" b="0" i="0" u="none" strike="noStrike" cap="none" normalizeH="0" baseline="0" dirty="0">
                <a:ln>
                  <a:noFill/>
                </a:ln>
                <a:solidFill>
                  <a:schemeClr val="tx1"/>
                </a:solidFill>
                <a:effectLst/>
              </a:rPr>
              <a:t>).</a:t>
            </a:r>
            <a:r>
              <a:rPr lang="en-US" altLang="en-US" sz="1600" b="0" dirty="0">
                <a:solidFill>
                  <a:schemeClr val="tx1"/>
                </a:solidFill>
              </a:rPr>
              <a:t>  </a:t>
            </a:r>
            <a:r>
              <a:rPr kumimoji="0" lang="en-US" altLang="en-US" sz="1600" b="0" i="0" u="none" strike="noStrike" cap="none" normalizeH="0" baseline="0" dirty="0">
                <a:ln>
                  <a:noFill/>
                </a:ln>
                <a:solidFill>
                  <a:schemeClr val="tx1"/>
                </a:solidFill>
                <a:effectLst/>
              </a:rPr>
              <a:t>The updates relate to:</a:t>
            </a:r>
          </a:p>
          <a:p>
            <a:pPr marL="800100" lvl="2" indent="0" defTabSz="914400" eaLnBrk="0" hangingPunct="0">
              <a:spcBef>
                <a:spcPct val="0"/>
              </a:spcBef>
              <a:buClrTx/>
              <a:buSzTx/>
              <a:buFontTx/>
              <a:buChar char="•"/>
            </a:pPr>
            <a:r>
              <a:rPr kumimoji="0" lang="en-US" altLang="en-US" sz="1600" b="0" i="0" u="none" strike="noStrike" cap="none" normalizeH="0" baseline="0" dirty="0">
                <a:ln>
                  <a:noFill/>
                </a:ln>
                <a:solidFill>
                  <a:schemeClr val="tx1"/>
                </a:solidFill>
                <a:effectLst/>
              </a:rPr>
              <a:t>wireless broadband in the 24.25–25.10 GHz band</a:t>
            </a:r>
          </a:p>
          <a:p>
            <a:pPr marL="800100" lvl="2" indent="0" defTabSz="914400" eaLnBrk="0" hangingPunct="0">
              <a:spcBef>
                <a:spcPct val="0"/>
              </a:spcBef>
              <a:buClrTx/>
              <a:buSzTx/>
              <a:buFontTx/>
              <a:buChar char="•"/>
            </a:pPr>
            <a:r>
              <a:rPr kumimoji="0" lang="en-US" altLang="en-US" sz="1600" b="1" i="0" u="none" strike="noStrike" cap="none" normalizeH="0" baseline="0" dirty="0">
                <a:ln>
                  <a:noFill/>
                </a:ln>
                <a:solidFill>
                  <a:schemeClr val="tx1"/>
                </a:solidFill>
                <a:effectLst/>
              </a:rPr>
              <a:t>IoT devices in the 928–935 MHz band and VHF high bands</a:t>
            </a:r>
          </a:p>
          <a:p>
            <a:pPr marL="800100" lvl="2" indent="0" defTabSz="914400" eaLnBrk="0" hangingPunct="0">
              <a:spcBef>
                <a:spcPct val="0"/>
              </a:spcBef>
              <a:buClrTx/>
              <a:buSzTx/>
              <a:buFontTx/>
              <a:buChar char="•"/>
            </a:pPr>
            <a:r>
              <a:rPr kumimoji="0" lang="en-US" altLang="en-US" sz="1600" b="0" i="0" u="none" strike="noStrike" cap="none" normalizeH="0" baseline="0" dirty="0">
                <a:ln>
                  <a:noFill/>
                </a:ln>
                <a:solidFill>
                  <a:schemeClr val="tx1"/>
                </a:solidFill>
                <a:effectLst/>
              </a:rPr>
              <a:t>radiodetermination devices in the 10.50–10.55 GHz band.  </a:t>
            </a:r>
          </a:p>
          <a:p>
            <a:pPr marL="685800" lvl="1" defTabSz="914400" eaLnBrk="0" hangingPunct="0">
              <a:spcBef>
                <a:spcPct val="0"/>
              </a:spcBef>
              <a:buClrTx/>
              <a:buSzTx/>
              <a:buFont typeface="Arial" panose="020B0604020202020204" pitchFamily="34" charset="0"/>
              <a:buChar char="•"/>
            </a:pPr>
            <a:r>
              <a:rPr kumimoji="0" lang="en-US" altLang="en-US" sz="1600" b="0" i="0" u="none" strike="noStrike" cap="none" normalizeH="0" baseline="0" dirty="0">
                <a:ln>
                  <a:noFill/>
                </a:ln>
                <a:solidFill>
                  <a:schemeClr val="tx1"/>
                </a:solidFill>
                <a:effectLst/>
              </a:rPr>
              <a:t>We have included other minor updates for consideration.</a:t>
            </a:r>
          </a:p>
          <a:p>
            <a:pPr marL="685800" lvl="1" defTabSz="914400" eaLnBrk="0" hangingPunct="0">
              <a:spcBef>
                <a:spcPct val="0"/>
              </a:spcBef>
              <a:buClrTx/>
              <a:buSzTx/>
              <a:buFont typeface="Arial" panose="020B0604020202020204" pitchFamily="34" charset="0"/>
              <a:buChar char="•"/>
            </a:pPr>
            <a:r>
              <a:rPr kumimoji="0" lang="en-US" altLang="en-US" sz="1600" b="0" i="0" u="none" strike="noStrike" cap="none" normalizeH="0" baseline="0" dirty="0">
                <a:ln>
                  <a:noFill/>
                </a:ln>
                <a:solidFill>
                  <a:schemeClr val="tx1"/>
                </a:solidFill>
                <a:effectLst/>
              </a:rPr>
              <a:t>We also invite suggestions on devices and technologies for future updates to the transmitters </a:t>
            </a:r>
            <a:r>
              <a:rPr kumimoji="0" lang="en-US" altLang="en-US" sz="1600" b="0" i="0" u="none" strike="noStrike" cap="none" normalizeH="0" baseline="0" dirty="0" err="1">
                <a:ln>
                  <a:noFill/>
                </a:ln>
                <a:solidFill>
                  <a:schemeClr val="tx1"/>
                </a:solidFill>
                <a:effectLst/>
              </a:rPr>
              <a:t>authorised</a:t>
            </a:r>
            <a:r>
              <a:rPr kumimoji="0" lang="en-US" altLang="en-US" sz="1600" b="0" i="0" u="none" strike="noStrike" cap="none" normalizeH="0" baseline="0" dirty="0">
                <a:ln>
                  <a:noFill/>
                </a:ln>
                <a:solidFill>
                  <a:schemeClr val="tx1"/>
                </a:solidFill>
                <a:effectLst/>
              </a:rPr>
              <a:t> under the LIPD Class </a:t>
            </a:r>
            <a:r>
              <a:rPr kumimoji="0" lang="en-US" altLang="en-US" sz="1600" b="0" i="0" u="none" strike="noStrike" cap="none" normalizeH="0" baseline="0" dirty="0" err="1">
                <a:ln>
                  <a:noFill/>
                </a:ln>
                <a:solidFill>
                  <a:schemeClr val="tx1"/>
                </a:solidFill>
                <a:effectLst/>
              </a:rPr>
              <a:t>Licence</a:t>
            </a:r>
            <a:r>
              <a:rPr kumimoji="0" lang="en-US" altLang="en-US" sz="1600" b="0" i="0" u="none" strike="noStrike" cap="none" normalizeH="0" baseline="0" dirty="0">
                <a:ln>
                  <a:noFill/>
                </a:ln>
                <a:solidFill>
                  <a:schemeClr val="tx1"/>
                </a:solidFill>
                <a:effectLst/>
              </a:rPr>
              <a:t>.</a:t>
            </a:r>
          </a:p>
          <a:p>
            <a:pPr marL="685800" lvl="1" defTabSz="914400" eaLnBrk="0" hangingPunct="0">
              <a:spcBef>
                <a:spcPct val="0"/>
              </a:spcBef>
              <a:buClrTx/>
              <a:buSzTx/>
              <a:buFont typeface="Arial" panose="020B0604020202020204" pitchFamily="34" charset="0"/>
              <a:buChar char="•"/>
            </a:pPr>
            <a:r>
              <a:rPr lang="en-US" altLang="en-US" sz="1400" b="0" dirty="0">
                <a:solidFill>
                  <a:schemeClr val="tx1"/>
                </a:solidFill>
              </a:rPr>
              <a:t> </a:t>
            </a:r>
          </a:p>
          <a:p>
            <a:pPr marL="685800" lvl="1" defTabSz="914400" eaLnBrk="0" hangingPunct="0">
              <a:spcBef>
                <a:spcPct val="0"/>
              </a:spcBef>
              <a:buClrTx/>
              <a:buSzTx/>
              <a:buFont typeface="Arial" panose="020B0604020202020204" pitchFamily="34" charset="0"/>
              <a:buChar char="•"/>
            </a:pPr>
            <a:r>
              <a:rPr lang="en-US" altLang="en-US" sz="1800" dirty="0">
                <a:solidFill>
                  <a:schemeClr val="tx1"/>
                </a:solidFill>
              </a:rPr>
              <a:t>Any input from anyone?  </a:t>
            </a:r>
            <a:endParaRPr lang="en-US" altLang="en-US" sz="1800" b="0" dirty="0">
              <a:solidFill>
                <a:schemeClr val="tx1"/>
              </a:solidFill>
            </a:endParaRPr>
          </a:p>
          <a:p>
            <a:pPr marL="685800" lvl="1" defTabSz="914400" eaLnBrk="0" hangingPunct="0">
              <a:spcBef>
                <a:spcPct val="0"/>
              </a:spcBef>
              <a:buClrTx/>
              <a:buSzTx/>
              <a:buFont typeface="Arial" panose="020B0604020202020204" pitchFamily="34" charset="0"/>
              <a:buChar char="•"/>
            </a:pPr>
            <a:endParaRPr lang="en-US" altLang="en-US" sz="1200" b="0" dirty="0">
              <a:solidFill>
                <a:schemeClr val="tx1"/>
              </a:solidFill>
            </a:endParaRPr>
          </a:p>
          <a:p>
            <a:pPr marL="0">
              <a:spcBef>
                <a:spcPts val="0"/>
              </a:spcBef>
              <a:spcAft>
                <a:spcPts val="0"/>
              </a:spcAft>
              <a:buFont typeface="Arial" panose="020B0604020202020204" pitchFamily="34" charset="0"/>
              <a:buChar char="•"/>
            </a:pPr>
            <a:endParaRPr lang="en-US" sz="1400" dirty="0">
              <a:hlinkClick r:id="rId6">
                <a:extLst>
                  <a:ext uri="{A12FA001-AC4F-418D-AE19-62706E023703}">
                    <ahyp:hlinkClr xmlns:ahyp="http://schemas.microsoft.com/office/drawing/2018/hyperlinkcolor" val="tx"/>
                  </a:ext>
                </a:extLst>
              </a:hlinkClick>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01oct20</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458200" cy="5463999"/>
          </a:xfrm>
        </p:spPr>
        <p:txBody>
          <a:bodyPr/>
          <a:lstStyle/>
          <a:p>
            <a:pPr marL="285750" indent="-285750">
              <a:buFont typeface="Arial" panose="020B0604020202020204" pitchFamily="34" charset="0"/>
              <a:buChar char="•"/>
            </a:pPr>
            <a:r>
              <a:rPr lang="en-US" sz="1600" b="0" dirty="0">
                <a:solidFill>
                  <a:schemeClr val="tx1"/>
                </a:solidFill>
              </a:rPr>
              <a:t>For </a:t>
            </a:r>
            <a:r>
              <a:rPr lang="en-US" sz="1600" b="0" dirty="0">
                <a:solidFill>
                  <a:schemeClr val="tx1"/>
                </a:solidFill>
                <a:hlinkClick r:id="rId3"/>
              </a:rPr>
              <a:t>WP 1A</a:t>
            </a:r>
            <a:r>
              <a:rPr lang="en-US" sz="1600" b="0" dirty="0">
                <a:solidFill>
                  <a:schemeClr val="tx1"/>
                </a:solidFill>
              </a:rPr>
              <a:t>, </a:t>
            </a:r>
            <a:r>
              <a:rPr lang="en-US" sz="1400" b="0" dirty="0">
                <a:solidFill>
                  <a:schemeClr val="tx1"/>
                </a:solidFill>
              </a:rPr>
              <a:t>the next meeting: </a:t>
            </a:r>
            <a:r>
              <a:rPr lang="en-US" sz="1400" b="0" i="0" u="none" strike="noStrike" dirty="0">
                <a:solidFill>
                  <a:srgbClr val="3789BD"/>
                </a:solidFill>
                <a:effectLst/>
                <a:hlinkClick r:id="rId4"/>
              </a:rPr>
              <a:t>Tuesday 2020-11-24-Wednesday 2020-12-02</a:t>
            </a:r>
            <a:r>
              <a:rPr lang="en-US" sz="1400" b="0" i="0" u="none" strike="noStrike" dirty="0">
                <a:solidFill>
                  <a:srgbClr val="3789BD"/>
                </a:solidFill>
                <a:effectLst/>
              </a:rPr>
              <a:t>;</a:t>
            </a:r>
            <a:r>
              <a:rPr lang="en-US" sz="1600" b="0" i="0" u="none" strike="noStrike" dirty="0">
                <a:solidFill>
                  <a:srgbClr val="3789BD"/>
                </a:solidFill>
                <a:effectLst/>
              </a:rPr>
              <a:t> </a:t>
            </a:r>
            <a:r>
              <a:rPr lang="en-US" sz="1400" i="1" u="sng" dirty="0">
                <a:solidFill>
                  <a:srgbClr val="444444"/>
                </a:solidFill>
                <a:effectLst/>
              </a:rPr>
              <a:t>Place: E-Meeting</a:t>
            </a:r>
          </a:p>
          <a:p>
            <a:pPr lvl="1">
              <a:buFont typeface="Arial" panose="020B0604020202020204" pitchFamily="34" charset="0"/>
              <a:buChar char="•"/>
            </a:pPr>
            <a:r>
              <a:rPr lang="en-US" sz="1200" dirty="0">
                <a:solidFill>
                  <a:schemeClr val="tx1"/>
                </a:solidFill>
                <a:hlinkClick r:id="rId5"/>
              </a:rPr>
              <a:t>https://mentor.ieee.org/802.18/dcn/20/18-20-0052-03-0000-itu-r-sm-2352-ieee802-thz-input-to-wp1a.docx</a:t>
            </a:r>
            <a:r>
              <a:rPr lang="en-US" sz="1200" dirty="0">
                <a:solidFill>
                  <a:schemeClr val="tx1"/>
                </a:solidFill>
              </a:rPr>
              <a:t> </a:t>
            </a:r>
            <a:endParaRPr lang="en-US" sz="1200" b="0" dirty="0">
              <a:solidFill>
                <a:schemeClr val="tx1"/>
              </a:solidFill>
            </a:endParaRPr>
          </a:p>
          <a:p>
            <a:pPr lvl="1">
              <a:buFont typeface="Arial" panose="020B0604020202020204" pitchFamily="34" charset="0"/>
              <a:buChar char="•"/>
            </a:pPr>
            <a:r>
              <a:rPr lang="en-US" sz="1600" dirty="0">
                <a:solidFill>
                  <a:schemeClr val="tx1"/>
                </a:solidFill>
              </a:rPr>
              <a:t>Chair sent in for LMSC/EC consent agenda for  06Oct20 call.</a:t>
            </a:r>
            <a:r>
              <a:rPr lang="en-US" sz="1600" b="1" dirty="0">
                <a:solidFill>
                  <a:schemeClr val="tx1"/>
                </a:solidFill>
              </a:rPr>
              <a:t>  .18 approved 24Sep20. </a:t>
            </a:r>
          </a:p>
          <a:p>
            <a:pPr lvl="1">
              <a:buFont typeface="Arial" panose="020B0604020202020204" pitchFamily="34" charset="0"/>
              <a:buChar char="•"/>
            </a:pPr>
            <a:r>
              <a:rPr lang="en-US" sz="1200" b="0" dirty="0">
                <a:solidFill>
                  <a:schemeClr val="tx1"/>
                </a:solidFill>
              </a:rPr>
              <a:t> </a:t>
            </a:r>
            <a:r>
              <a:rPr lang="en-GB" sz="1600" dirty="0">
                <a:effectLst/>
                <a:ea typeface="MS Mincho" panose="02020609040205080304" pitchFamily="49" charset="-128"/>
                <a:cs typeface="Times New Roman" panose="02020603050405020304" pitchFamily="18" charset="0"/>
              </a:rPr>
              <a:t>Deadline for contributions to WP 1A:  Tuesday, 17 November 2020 at 1600 hours UTC</a:t>
            </a:r>
            <a:endParaRPr lang="en-US" sz="1600" dirty="0">
              <a:cs typeface="Times New Roman" panose="02020603050405020304" pitchFamily="18" charset="0"/>
            </a:endParaRPr>
          </a:p>
          <a:p>
            <a:pPr lvl="5">
              <a:buFont typeface="Arial" panose="020B0604020202020204" pitchFamily="34" charset="0"/>
              <a:buChar char="•"/>
            </a:pPr>
            <a:endParaRPr lang="en-US" sz="800" b="0" dirty="0">
              <a:solidFill>
                <a:schemeClr val="tx1"/>
              </a:solidFill>
            </a:endParaRPr>
          </a:p>
          <a:p>
            <a:pPr lvl="0">
              <a:buFont typeface="Arial" panose="020B0604020202020204" pitchFamily="34" charset="0"/>
              <a:buChar char="•"/>
            </a:pPr>
            <a:r>
              <a:rPr lang="en-US" sz="1600" b="0" dirty="0">
                <a:solidFill>
                  <a:schemeClr val="tx1"/>
                </a:solidFill>
              </a:rPr>
              <a:t>For </a:t>
            </a:r>
            <a:r>
              <a:rPr lang="en-US" sz="1600" b="0" dirty="0">
                <a:solidFill>
                  <a:schemeClr val="tx1"/>
                </a:solidFill>
                <a:hlinkClick r:id="rId6"/>
              </a:rPr>
              <a:t>WP-5A</a:t>
            </a:r>
            <a:r>
              <a:rPr lang="en-US" sz="1600" b="0" dirty="0">
                <a:solidFill>
                  <a:schemeClr val="tx1"/>
                </a:solidFill>
              </a:rPr>
              <a:t>, the next call:   </a:t>
            </a:r>
            <a:r>
              <a:rPr lang="en-US" sz="1600" b="0" i="0" u="none" strike="noStrike" dirty="0">
                <a:solidFill>
                  <a:srgbClr val="3789BD"/>
                </a:solidFill>
                <a:effectLst/>
                <a:hlinkClick r:id="rId7"/>
              </a:rPr>
              <a:t>Monday 2020-11-09 - Friday 2020-11-20</a:t>
            </a:r>
            <a:r>
              <a:rPr lang="en-US" sz="1600" b="0" i="0" u="none" strike="noStrike" dirty="0">
                <a:solidFill>
                  <a:srgbClr val="3789BD"/>
                </a:solidFill>
                <a:effectLst/>
              </a:rPr>
              <a:t>	</a:t>
            </a:r>
            <a:r>
              <a:rPr lang="en-US" sz="1600" b="0" i="0" dirty="0">
                <a:solidFill>
                  <a:srgbClr val="444444"/>
                </a:solidFill>
                <a:effectLst/>
              </a:rPr>
              <a:t>Place : </a:t>
            </a:r>
            <a:r>
              <a:rPr lang="en-US" sz="1600" b="1" i="0" dirty="0">
                <a:solidFill>
                  <a:srgbClr val="444444"/>
                </a:solidFill>
                <a:effectLst/>
              </a:rPr>
              <a:t>E-Meeting</a:t>
            </a:r>
            <a:endParaRPr lang="en-US" sz="1600" b="0" i="0" dirty="0">
              <a:solidFill>
                <a:srgbClr val="444444"/>
              </a:solidFill>
              <a:effectLst/>
            </a:endParaRPr>
          </a:p>
          <a:p>
            <a:pPr lvl="1">
              <a:buFont typeface="Arial" panose="020B0604020202020204" pitchFamily="34" charset="0"/>
              <a:buChar char="•"/>
            </a:pPr>
            <a:r>
              <a:rPr lang="en-US" sz="1600" b="1" dirty="0">
                <a:solidFill>
                  <a:schemeClr val="tx1"/>
                </a:solidFill>
              </a:rPr>
              <a:t>History:  Original .11 ad hoc from March 2020 on updates for M.1450 &amp; M.1801.</a:t>
            </a:r>
          </a:p>
          <a:p>
            <a:pPr lvl="2">
              <a:buFont typeface="Arial" panose="020B0604020202020204" pitchFamily="34" charset="0"/>
              <a:buChar char="•"/>
            </a:pPr>
            <a:r>
              <a:rPr lang="en-US" sz="1400" u="sng" dirty="0">
                <a:solidFill>
                  <a:srgbClr val="0000FF"/>
                </a:solidFill>
                <a:effectLst/>
                <a:ea typeface="Calibri" panose="020F0502020204030204" pitchFamily="34" charset="0"/>
                <a:hlinkClick r:id="rId8"/>
              </a:rPr>
              <a:t>https://mentor.ieee.org/802.11/dcn/20/11-20-0253-06-0itu-itu-ahg-m-1450-5-edits.docx</a:t>
            </a:r>
            <a:r>
              <a:rPr lang="en-US" sz="1400" dirty="0">
                <a:effectLst/>
                <a:ea typeface="Times New Roman" panose="02020603050405020304" pitchFamily="18" charset="0"/>
              </a:rPr>
              <a:t> </a:t>
            </a:r>
            <a:r>
              <a:rPr lang="en-US" sz="1400" u="sng" dirty="0">
                <a:solidFill>
                  <a:srgbClr val="0000FF"/>
                </a:solidFill>
                <a:effectLst/>
                <a:ea typeface="Calibri" panose="020F0502020204030204" pitchFamily="34" charset="0"/>
              </a:rPr>
              <a:t> </a:t>
            </a:r>
            <a:r>
              <a:rPr lang="en-US" sz="1400" dirty="0">
                <a:effectLst/>
                <a:ea typeface="Times New Roman" panose="02020603050405020304" pitchFamily="18" charset="0"/>
              </a:rPr>
              <a:t> </a:t>
            </a:r>
            <a:endParaRPr lang="en-US" sz="1400" dirty="0">
              <a:ea typeface="Times New Roman" panose="02020603050405020304" pitchFamily="18" charset="0"/>
            </a:endParaRPr>
          </a:p>
          <a:p>
            <a:pPr lvl="2">
              <a:buFont typeface="Arial" panose="020B0604020202020204" pitchFamily="34" charset="0"/>
              <a:buChar char="•"/>
            </a:pPr>
            <a:r>
              <a:rPr lang="en-US" sz="1400" u="sng" dirty="0">
                <a:solidFill>
                  <a:srgbClr val="0000FF"/>
                </a:solidFill>
                <a:effectLst/>
                <a:ea typeface="Calibri" panose="020F0502020204030204" pitchFamily="34" charset="0"/>
                <a:hlinkClick r:id="rId9"/>
              </a:rPr>
              <a:t>https://mentor.ieee.org/802.11/dcn/20/11-20-0254-06-0itu-itu-ahg-m-1801-2-edits.docx</a:t>
            </a:r>
            <a:r>
              <a:rPr lang="en-US" sz="1400" dirty="0">
                <a:effectLst/>
                <a:ea typeface="Times New Roman" panose="02020603050405020304" pitchFamily="18" charset="0"/>
              </a:rPr>
              <a:t> </a:t>
            </a:r>
            <a:r>
              <a:rPr lang="en-US" sz="1400" u="sng" dirty="0">
                <a:solidFill>
                  <a:srgbClr val="0000FF"/>
                </a:solidFill>
                <a:effectLst/>
                <a:ea typeface="Calibri" panose="020F0502020204030204" pitchFamily="34" charset="0"/>
              </a:rPr>
              <a:t>  </a:t>
            </a:r>
            <a:r>
              <a:rPr lang="en-US" sz="1400" dirty="0">
                <a:effectLst/>
                <a:ea typeface="Times New Roman" panose="02020603050405020304" pitchFamily="18" charset="0"/>
              </a:rPr>
              <a:t> </a:t>
            </a:r>
            <a:endParaRPr lang="en-US" sz="1200" dirty="0">
              <a:effectLst/>
              <a:ea typeface="Calibri" panose="020F0502020204030204" pitchFamily="34" charset="0"/>
            </a:endParaRPr>
          </a:p>
          <a:p>
            <a:pPr lvl="1">
              <a:buFont typeface="Arial" panose="020B0604020202020204" pitchFamily="34" charset="0"/>
              <a:buChar char="•"/>
            </a:pPr>
            <a:r>
              <a:rPr lang="en-US" sz="1600" dirty="0">
                <a:solidFill>
                  <a:schemeClr val="tx1"/>
                </a:solidFill>
              </a:rPr>
              <a:t>From July 2020, sent to WP5A some proposed modifications/edits: </a:t>
            </a:r>
            <a:endParaRPr lang="en-US" sz="1600" b="0" dirty="0">
              <a:solidFill>
                <a:schemeClr val="tx1"/>
              </a:solidFill>
            </a:endParaRPr>
          </a:p>
          <a:p>
            <a:pPr lvl="2">
              <a:buFont typeface="Arial" panose="020B0604020202020204" pitchFamily="34" charset="0"/>
              <a:buChar char="•"/>
            </a:pPr>
            <a:r>
              <a:rPr lang="en-US" sz="1200" dirty="0">
                <a:solidFill>
                  <a:schemeClr val="tx1"/>
                </a:solidFill>
                <a:hlinkClick r:id="rId10"/>
              </a:rPr>
              <a:t>https://mentor.ieee.org/802.18/dcn/20/18-20-0061-04-0000-itu-ahg-recommended-edits-to-m-1450-5.docx</a:t>
            </a:r>
            <a:r>
              <a:rPr lang="en-US" sz="1200" dirty="0">
                <a:solidFill>
                  <a:schemeClr val="tx1"/>
                </a:solidFill>
              </a:rPr>
              <a:t> </a:t>
            </a:r>
          </a:p>
          <a:p>
            <a:pPr lvl="2">
              <a:buFont typeface="Arial" panose="020B0604020202020204" pitchFamily="34" charset="0"/>
              <a:buChar char="•"/>
            </a:pPr>
            <a:r>
              <a:rPr lang="en-US" sz="1200" dirty="0">
                <a:solidFill>
                  <a:schemeClr val="tx1"/>
                </a:solidFill>
                <a:hlinkClick r:id="rId11"/>
              </a:rPr>
              <a:t>https://mentor.ieee.org/802.18/dcn/20/18-20-0060-04-0000-itu-ahg-recommended-edits-to-m-1801-2.docx</a:t>
            </a:r>
            <a:endParaRPr lang="en-US" sz="1200" dirty="0">
              <a:solidFill>
                <a:schemeClr val="tx1"/>
              </a:solidFill>
            </a:endParaRPr>
          </a:p>
          <a:p>
            <a:pPr lvl="1">
              <a:buFont typeface="Arial" panose="020B0604020202020204" pitchFamily="34" charset="0"/>
              <a:buChar char="•"/>
            </a:pPr>
            <a:r>
              <a:rPr lang="en-US" sz="1600" b="1" dirty="0">
                <a:solidFill>
                  <a:schemeClr val="tx1"/>
                </a:solidFill>
              </a:rPr>
              <a:t>From .11 ad hoc updates to the edits in last several weeks, not too many:</a:t>
            </a:r>
          </a:p>
          <a:p>
            <a:pPr lvl="2">
              <a:buFont typeface="Arial" panose="020B0604020202020204" pitchFamily="34" charset="0"/>
              <a:buChar char="•"/>
            </a:pPr>
            <a:r>
              <a:rPr lang="en-US" sz="1400" u="sng" dirty="0">
                <a:solidFill>
                  <a:srgbClr val="0000FF"/>
                </a:solidFill>
                <a:effectLst/>
                <a:ea typeface="Calibri" panose="020F0502020204030204" pitchFamily="34" charset="0"/>
                <a:hlinkClick r:id="rId12"/>
              </a:rPr>
              <a:t>https://mentor.ieee.org/802.11/dcn/20/11-20-1538-00-0itu-itu-ahg-m-1450-5-edits.docx</a:t>
            </a:r>
            <a:r>
              <a:rPr lang="en-US" sz="1400" dirty="0">
                <a:effectLst/>
                <a:ea typeface="Calibri" panose="020F0502020204030204" pitchFamily="34" charset="0"/>
              </a:rPr>
              <a:t>  </a:t>
            </a:r>
            <a:r>
              <a:rPr lang="en-US" sz="1400" dirty="0">
                <a:solidFill>
                  <a:srgbClr val="0000FF"/>
                </a:solidFill>
                <a:effectLst/>
                <a:ea typeface="Calibri" panose="020F0502020204030204" pitchFamily="34" charset="0"/>
              </a:rPr>
              <a:t> </a:t>
            </a:r>
            <a:r>
              <a:rPr lang="en-US" sz="1400" dirty="0">
                <a:effectLst/>
                <a:ea typeface="Calibri" panose="020F0502020204030204" pitchFamily="34" charset="0"/>
              </a:rPr>
              <a:t> </a:t>
            </a:r>
          </a:p>
          <a:p>
            <a:pPr lvl="2">
              <a:buFont typeface="Arial" panose="020B0604020202020204" pitchFamily="34" charset="0"/>
              <a:buChar char="•"/>
            </a:pPr>
            <a:r>
              <a:rPr lang="en-US" sz="1400" u="sng" dirty="0">
                <a:solidFill>
                  <a:srgbClr val="0000FF"/>
                </a:solidFill>
                <a:ea typeface="Calibri" panose="020F0502020204030204" pitchFamily="34" charset="0"/>
              </a:rPr>
              <a:t>https://mentor.ieee.org/802.11/dcn/20/11-20-1539-00-0itu-itu-ahg-m-1801-2-edits.docx</a:t>
            </a:r>
            <a:endParaRPr lang="en-US" sz="1400" dirty="0">
              <a:effectLst/>
              <a:ea typeface="Calibri" panose="020F0502020204030204" pitchFamily="34" charset="0"/>
            </a:endParaRPr>
          </a:p>
          <a:p>
            <a:pPr lvl="1">
              <a:buFont typeface="Arial" panose="020B0604020202020204" pitchFamily="34" charset="0"/>
              <a:buChar char="•"/>
            </a:pPr>
            <a:r>
              <a:rPr lang="en-US" sz="1600" dirty="0">
                <a:solidFill>
                  <a:schemeClr val="tx1"/>
                </a:solidFill>
              </a:rPr>
              <a:t>They have been copied to .18 documents for IEEE 802 approval (see next slide)</a:t>
            </a:r>
          </a:p>
          <a:p>
            <a:pPr lvl="1">
              <a:buFont typeface="Arial" panose="020B0604020202020204" pitchFamily="34" charset="0"/>
              <a:buChar char="•"/>
            </a:pPr>
            <a:r>
              <a:rPr lang="en-US" sz="1600" dirty="0">
                <a:solidFill>
                  <a:schemeClr val="tx1"/>
                </a:solidFill>
              </a:rPr>
              <a:t>Goal is consent agenda for LMSC(EC) call on 06 October.  .</a:t>
            </a:r>
            <a:r>
              <a:rPr lang="en-US" sz="1600" b="1" dirty="0">
                <a:solidFill>
                  <a:schemeClr val="tx1"/>
                </a:solidFill>
              </a:rPr>
              <a:t>18 approve today 01Oct20</a:t>
            </a:r>
            <a:r>
              <a:rPr lang="en-US" sz="1600" dirty="0">
                <a:solidFill>
                  <a:schemeClr val="tx1"/>
                </a:solidFill>
              </a:rPr>
              <a:t>. </a:t>
            </a:r>
            <a:endParaRPr lang="en-US" sz="1600" b="0" dirty="0">
              <a:solidFill>
                <a:schemeClr val="tx1"/>
              </a:solidFill>
            </a:endParaRPr>
          </a:p>
          <a:p>
            <a:pPr marL="285750">
              <a:buFont typeface="Arial" panose="020B0604020202020204" pitchFamily="34" charset="0"/>
              <a:buChar char="•"/>
            </a:pPr>
            <a:r>
              <a:rPr lang="en-GB" sz="1600" dirty="0">
                <a:effectLst/>
                <a:ea typeface="MS Mincho" panose="02020609040205080304" pitchFamily="49" charset="-128"/>
                <a:cs typeface="Times New Roman" panose="02020603050405020304" pitchFamily="18" charset="0"/>
              </a:rPr>
              <a:t>Deadline for contributions to WP 5A:  Monday, 02 November 2020 at 1600 hours UTC</a:t>
            </a:r>
            <a:endParaRPr lang="en-US" sz="1600" dirty="0">
              <a:solidFill>
                <a:schemeClr val="tx1"/>
              </a:solidFill>
              <a:ea typeface="Calibri" panose="020F0502020204030204" pitchFamily="34" charset="0"/>
            </a:endParaRPr>
          </a:p>
          <a:p>
            <a:pPr marL="0" indent="0">
              <a:spcBef>
                <a:spcPts val="0"/>
              </a:spcBef>
            </a:pPr>
            <a:endParaRPr lang="en-US" sz="1200" b="0" dirty="0">
              <a:solidFill>
                <a:schemeClr val="tx1"/>
              </a:solidFill>
            </a:endParaRPr>
          </a:p>
          <a:p>
            <a:pPr>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01oct20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727841" y="6136859"/>
            <a:ext cx="5791970" cy="276999"/>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200" dirty="0">
                <a:solidFill>
                  <a:schemeClr val="tx1"/>
                </a:solidFill>
              </a:rPr>
              <a:t>For miscellaneous links for ITU-R , SGs, WPs and calendars, </a:t>
            </a:r>
            <a:r>
              <a:rPr lang="en-US" sz="1200" dirty="0">
                <a:solidFill>
                  <a:schemeClr val="tx1"/>
                </a:solidFill>
                <a:hlinkClick r:id="rId13" action="ppaction://hlinksldjump"/>
              </a:rPr>
              <a:t>see back up slides later.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M.1450 &amp; M.1801 submissions</a:t>
            </a:r>
            <a:endParaRPr lang="en-US" sz="1200" dirty="0">
              <a:solidFill>
                <a:schemeClr val="tx1"/>
              </a:solidFill>
              <a:highlight>
                <a:srgbClr val="00FFFF"/>
              </a:highlight>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documents </a:t>
            </a:r>
            <a:r>
              <a:rPr lang="en-US" sz="1800" b="0" dirty="0">
                <a:hlinkClick r:id="rId3"/>
              </a:rPr>
              <a:t>https://mentor.ieee.org/802.18/dcn/20/18-20-0135-00-0000-itu-ahg-m-1450-5-updated-edits.docx</a:t>
            </a:r>
            <a:r>
              <a:rPr lang="en-US" sz="1800" b="0" dirty="0"/>
              <a:t> and </a:t>
            </a:r>
            <a:r>
              <a:rPr lang="en-US" sz="1800" b="0" dirty="0">
                <a:hlinkClick r:id="rId4"/>
              </a:rPr>
              <a:t>https://mentor.ieee.org/802.18/dcn/20/18-20-0136-00-0000-itu-ahg-m-1801-2-updated-edits.docx</a:t>
            </a:r>
            <a:r>
              <a:rPr lang="en-US" sz="1800" b="0" dirty="0"/>
              <a:t>  for ITU-R M.1450-5 and M.1801-2 updated edits, respectively. </a:t>
            </a:r>
            <a:r>
              <a:rPr lang="en-GB" sz="1800" b="0" dirty="0">
                <a:solidFill>
                  <a:schemeClr val="tx1"/>
                </a:solidFill>
              </a:rPr>
              <a:t>For review and approval by the LMSC (EC) for submission to ITU-R WP 5A via ITU-R Liaison before 2 weeks before ITU-R WP 5A next meeting. The Chair of 802.18 is authorized to make editorial changes as necessary.</a:t>
            </a:r>
            <a:endParaRPr lang="en-US" altLang="en-US" sz="1800" dirty="0">
              <a:solidFill>
                <a:schemeClr val="tx1"/>
              </a:solidFill>
            </a:endParaRPr>
          </a:p>
          <a:p>
            <a:r>
              <a:rPr lang="en-US" altLang="en-US" sz="1800" dirty="0"/>
              <a:t>		</a:t>
            </a:r>
            <a:r>
              <a:rPr lang="en-US" altLang="en-US" sz="1600" dirty="0"/>
              <a:t>Moved by:  	</a:t>
            </a:r>
            <a:r>
              <a:rPr lang="en-US" altLang="en-US" sz="1600" dirty="0">
                <a:solidFill>
                  <a:schemeClr val="bg1">
                    <a:lumMod val="75000"/>
                  </a:schemeClr>
                </a:solidFill>
              </a:rPr>
              <a:t>Hassan Y. (Intel)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 </a:t>
            </a:r>
            <a:r>
              <a:rPr lang="en-US" altLang="en-US" sz="1600" b="1" dirty="0">
                <a:solidFill>
                  <a:schemeClr val="bg1">
                    <a:lumMod val="75000"/>
                  </a:schemeClr>
                </a:solidFill>
              </a:rPr>
              <a:t>Passes</a:t>
            </a:r>
          </a:p>
          <a:p>
            <a:pPr lvl="1"/>
            <a:r>
              <a:rPr lang="en-US" altLang="en-US" sz="1600" b="1" dirty="0">
                <a:solidFill>
                  <a:schemeClr val="tx1"/>
                </a:solidFill>
              </a:rPr>
              <a:t>_____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01oct20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727269" y="685799"/>
            <a:ext cx="8292711" cy="5099729"/>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400" b="0" dirty="0"/>
              <a:t>The Report and Order authorizes two different types of unlicensed operations: standard-power in 850-megahertz of the band and indoor low-power operations over the full 1,200-megahertz available.</a:t>
            </a:r>
          </a:p>
          <a:p>
            <a:pPr>
              <a:buFont typeface="Arial" panose="020B0604020202020204" pitchFamily="34" charset="0"/>
              <a:buChar char="•"/>
            </a:pPr>
            <a:r>
              <a:rPr lang="en-US" sz="1400" b="1" u="sng" dirty="0"/>
              <a:t>Proceeding</a:t>
            </a:r>
            <a:r>
              <a:rPr lang="en-US" sz="1200" b="1" u="sng" dirty="0"/>
              <a:t>:</a:t>
            </a:r>
            <a:r>
              <a:rPr lang="en-US" sz="1200" b="1" dirty="0"/>
              <a:t>   </a:t>
            </a:r>
            <a:r>
              <a:rPr lang="en-US" sz="1200" dirty="0">
                <a:hlinkClick r:id="rId3"/>
              </a:rPr>
              <a:t>https://www.fcc.gov/ecfs/search/filings?proceedings_name=18-295&amp;sort=date_disseminated,DESC</a:t>
            </a:r>
            <a:r>
              <a:rPr lang="en-US" sz="1200" dirty="0"/>
              <a:t> </a:t>
            </a:r>
            <a:endParaRPr lang="en-US" sz="1400" dirty="0"/>
          </a:p>
          <a:p>
            <a:pPr>
              <a:buFont typeface="Arial" panose="020B0604020202020204" pitchFamily="34" charset="0"/>
              <a:buChar char="•"/>
            </a:pPr>
            <a:r>
              <a:rPr lang="en-US" sz="1400" b="1" u="sng" dirty="0"/>
              <a:t>R&amp;O </a:t>
            </a:r>
            <a:r>
              <a:rPr lang="en-US" sz="1400" u="sng" dirty="0"/>
              <a:t>became </a:t>
            </a:r>
            <a:r>
              <a:rPr lang="en-US" sz="1400" b="1" u="sng" dirty="0"/>
              <a:t>effective 27July20, </a:t>
            </a:r>
          </a:p>
          <a:p>
            <a:pPr marL="457200" lvl="1" indent="0"/>
            <a:r>
              <a:rPr lang="en-US" sz="1100" dirty="0">
                <a:hlinkClick r:id="rId4"/>
              </a:rPr>
              <a:t>https://www.federalregister.gov/documents/2020/05/26/2020-11236/unlicensed-use-of-the-6-ghz-band?utm_campaign=subscription+mailing+list&amp;utm_source=federalregister.gov&amp;utm_medium=email</a:t>
            </a:r>
            <a:endParaRPr lang="en-US" sz="1400" dirty="0"/>
          </a:p>
          <a:p>
            <a:pPr>
              <a:buFont typeface="Arial" panose="020B0604020202020204" pitchFamily="34" charset="0"/>
              <a:buChar char="•"/>
            </a:pPr>
            <a:r>
              <a:rPr lang="en-US" sz="1600" b="0" dirty="0"/>
              <a:t>The FCC Lab published a</a:t>
            </a:r>
            <a:r>
              <a:rPr lang="en-US" sz="1600" dirty="0"/>
              <a:t> draft KDB: </a:t>
            </a:r>
          </a:p>
          <a:p>
            <a:pPr lvl="1">
              <a:spcBef>
                <a:spcPts val="0"/>
              </a:spcBef>
              <a:buFont typeface="Arial" panose="020B0604020202020204" pitchFamily="34" charset="0"/>
              <a:buChar char="•"/>
            </a:pPr>
            <a:r>
              <a:rPr lang="en-US" sz="1400" b="0" dirty="0">
                <a:hlinkClick r:id="rId5"/>
              </a:rPr>
              <a:t>https://apps.fcc.gov/oetcf/kdb/reports/PublishedDocumentList.cfm</a:t>
            </a:r>
            <a:r>
              <a:rPr lang="en-US" sz="1400" b="0" dirty="0"/>
              <a:t> </a:t>
            </a:r>
          </a:p>
          <a:p>
            <a:pPr>
              <a:buFont typeface="Arial" panose="020B0604020202020204" pitchFamily="34" charset="0"/>
              <a:buChar char="•"/>
            </a:pPr>
            <a:endParaRPr lang="en-US" sz="1600" dirty="0"/>
          </a:p>
          <a:p>
            <a:pPr>
              <a:buFont typeface="Arial" panose="020B0604020202020204" pitchFamily="34" charset="0"/>
              <a:buChar char="•"/>
            </a:pPr>
            <a:r>
              <a:rPr lang="en-US" sz="1600" dirty="0"/>
              <a:t>Petitions for review/reconsideration are in First Circuit Court of appeals. </a:t>
            </a:r>
          </a:p>
          <a:p>
            <a:pPr lvl="1">
              <a:buFont typeface="Arial" panose="020B0604020202020204" pitchFamily="34" charset="0"/>
              <a:buChar char="•"/>
            </a:pPr>
            <a:r>
              <a:rPr lang="en-US" sz="1600" dirty="0"/>
              <a:t>Announcement from circuit court of appeals, limiting the # of responses for FCC/USA, intervenors and petitioners, with limited # of words and last one due 18Sep20</a:t>
            </a:r>
            <a:r>
              <a:rPr lang="en-US" sz="1400" dirty="0"/>
              <a:t>.  Sched:  </a:t>
            </a:r>
            <a:endParaRPr lang="en-US" sz="1400" b="0" dirty="0"/>
          </a:p>
          <a:p>
            <a:pPr lvl="1">
              <a:buFont typeface="Arial" panose="020B0604020202020204" pitchFamily="34" charset="0"/>
              <a:buChar char="•"/>
            </a:pPr>
            <a:r>
              <a:rPr lang="en-US" sz="1400" dirty="0"/>
              <a:t>Around 25oct, a hearing for intervenors and petitioners to plead their case. </a:t>
            </a:r>
          </a:p>
          <a:p>
            <a:pPr lvl="1">
              <a:buFont typeface="Arial" panose="020B0604020202020204" pitchFamily="34" charset="0"/>
              <a:buChar char="•"/>
            </a:pPr>
            <a:r>
              <a:rPr lang="en-US" sz="1400" b="0" dirty="0"/>
              <a:t>Then 25nov, is th</a:t>
            </a:r>
            <a:r>
              <a:rPr lang="en-US" sz="1400" dirty="0"/>
              <a:t>e FCC</a:t>
            </a:r>
            <a:r>
              <a:rPr lang="en-US" sz="1400" b="0" dirty="0"/>
              <a:t> hearing to present their side.</a:t>
            </a:r>
          </a:p>
          <a:p>
            <a:pPr lvl="1">
              <a:buFont typeface="Arial" panose="020B0604020202020204" pitchFamily="34" charset="0"/>
              <a:buChar char="•"/>
            </a:pPr>
            <a:r>
              <a:rPr lang="en-US" sz="1400" dirty="0"/>
              <a:t>Then 25dec a decision from First Circuit Court of appeals. </a:t>
            </a:r>
            <a:endParaRPr lang="en-US" sz="1600" dirty="0">
              <a:ea typeface="SimSun" panose="02010600030101010101" pitchFamily="2" charset="-122"/>
            </a:endParaRPr>
          </a:p>
          <a:p>
            <a:pPr lvl="1">
              <a:buFont typeface="Arial" panose="020B0604020202020204" pitchFamily="34" charset="0"/>
              <a:buChar char="•"/>
            </a:pPr>
            <a:r>
              <a:rPr lang="en-US" sz="1800" b="0" dirty="0">
                <a:ea typeface="SimSun" panose="02010600030101010101" pitchFamily="2" charset="-122"/>
              </a:rPr>
              <a:t>Any output from the court on 25Sep20? __________________</a:t>
            </a:r>
          </a:p>
          <a:p>
            <a:pPr>
              <a:buFont typeface="Arial" panose="020B0604020202020204" pitchFamily="34" charset="0"/>
              <a:buChar char="•"/>
            </a:pPr>
            <a:endParaRPr lang="en-US"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01oct20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576456" y="761999"/>
            <a:ext cx="7987911" cy="5713413"/>
          </a:xfrm>
        </p:spPr>
        <p:txBody>
          <a:bodyPr/>
          <a:lstStyle/>
          <a:p>
            <a:pPr lvl="1">
              <a:buFont typeface="Arial" panose="020B0604020202020204" pitchFamily="34" charset="0"/>
              <a:buChar char="•"/>
            </a:pPr>
            <a:endParaRPr lang="en-US" sz="1600" dirty="0"/>
          </a:p>
          <a:p>
            <a:pPr>
              <a:buFont typeface="Arial" panose="020B0604020202020204" pitchFamily="34" charset="0"/>
              <a:buChar char="•"/>
            </a:pPr>
            <a:r>
              <a:rPr lang="en-US" sz="1800" dirty="0"/>
              <a:t>The One - Multi-stake holder group (MSG) to discuss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200" dirty="0"/>
              <a:t>From original organization meeting: </a:t>
            </a:r>
          </a:p>
          <a:p>
            <a:pPr lvl="2">
              <a:spcBef>
                <a:spcPts val="0"/>
              </a:spcBef>
              <a:buFont typeface="Arial" panose="020B0604020202020204" pitchFamily="34" charset="0"/>
              <a:buChar char="•"/>
            </a:pPr>
            <a:r>
              <a:rPr lang="en-US" sz="1200" dirty="0"/>
              <a:t>Work stream 1 - interference protection and resolution</a:t>
            </a:r>
          </a:p>
          <a:p>
            <a:pPr lvl="2">
              <a:spcBef>
                <a:spcPts val="0"/>
              </a:spcBef>
              <a:buFont typeface="Arial" panose="020B0604020202020204" pitchFamily="34" charset="0"/>
              <a:buChar char="•"/>
            </a:pPr>
            <a:r>
              <a:rPr lang="en-US" sz="1200" dirty="0"/>
              <a:t>Work stream 2 - correct incumbent data (ULS) </a:t>
            </a:r>
          </a:p>
          <a:p>
            <a:pPr lvl="2">
              <a:spcBef>
                <a:spcPts val="0"/>
              </a:spcBef>
              <a:buFont typeface="Arial" panose="020B0604020202020204" pitchFamily="34" charset="0"/>
              <a:buChar char="•"/>
            </a:pPr>
            <a:r>
              <a:rPr lang="en-US" sz="1200" dirty="0"/>
              <a:t>Work stream 3 - AFC and how it provides protection, etc. </a:t>
            </a:r>
          </a:p>
          <a:p>
            <a:pPr lvl="1">
              <a:spcBef>
                <a:spcPts val="0"/>
              </a:spcBef>
              <a:buFont typeface="Arial" panose="020B0604020202020204" pitchFamily="34" charset="0"/>
              <a:buChar char="•"/>
            </a:pPr>
            <a:r>
              <a:rPr lang="en-US" sz="1600" i="1" u="sng" dirty="0"/>
              <a:t>Some feedback from the call Friday, the 11</a:t>
            </a:r>
            <a:r>
              <a:rPr lang="en-US" sz="1600" i="1" u="sng" baseline="30000" dirty="0"/>
              <a:t>th</a:t>
            </a:r>
            <a:r>
              <a:rPr lang="en-US" sz="1600" i="1" u="sng" dirty="0"/>
              <a:t> of Sept. </a:t>
            </a:r>
          </a:p>
          <a:p>
            <a:pPr lvl="1">
              <a:spcBef>
                <a:spcPts val="0"/>
              </a:spcBef>
              <a:buFont typeface="Arial" panose="020B0604020202020204" pitchFamily="34" charset="0"/>
              <a:buChar char="•"/>
            </a:pPr>
            <a:r>
              <a:rPr lang="en-US" sz="1600" dirty="0"/>
              <a:t>Could not get to an approved agenda, so just moved on……..</a:t>
            </a:r>
          </a:p>
          <a:p>
            <a:pPr lvl="1">
              <a:spcBef>
                <a:spcPts val="0"/>
              </a:spcBef>
              <a:buFont typeface="Arial" panose="020B0604020202020204" pitchFamily="34" charset="0"/>
              <a:buChar char="•"/>
            </a:pPr>
            <a:r>
              <a:rPr lang="en-US" sz="1600" dirty="0"/>
              <a:t>Utilities showed up with a letter, it was agreed they could present with no responses.</a:t>
            </a:r>
          </a:p>
          <a:p>
            <a:pPr lvl="1">
              <a:spcBef>
                <a:spcPts val="0"/>
              </a:spcBef>
              <a:buFont typeface="Arial" panose="020B0604020202020204" pitchFamily="34" charset="0"/>
              <a:buChar char="•"/>
            </a:pPr>
            <a:r>
              <a:rPr lang="en-US" sz="1600" dirty="0"/>
              <a:t>Delayed chair/leadership assignments for work streams for a few weeks, </a:t>
            </a:r>
            <a:r>
              <a:rPr lang="en-US" sz="1600" dirty="0" err="1"/>
              <a:t>nominatios</a:t>
            </a:r>
            <a:r>
              <a:rPr lang="en-US" sz="1600" dirty="0"/>
              <a:t> due 02Oct.</a:t>
            </a:r>
          </a:p>
          <a:p>
            <a:pPr lvl="1">
              <a:spcBef>
                <a:spcPts val="0"/>
              </a:spcBef>
              <a:buFont typeface="Arial" panose="020B0604020202020204" pitchFamily="34" charset="0"/>
              <a:buChar char="•"/>
            </a:pPr>
            <a:r>
              <a:rPr lang="en-US" sz="1600" dirty="0"/>
              <a:t>4</a:t>
            </a:r>
            <a:r>
              <a:rPr lang="en-US" sz="1600" baseline="30000" dirty="0"/>
              <a:t>th</a:t>
            </a:r>
            <a:r>
              <a:rPr lang="en-US" sz="1600" dirty="0"/>
              <a:t> work stream discussed and defined, will be refined/confirmed 09Oct20.</a:t>
            </a:r>
          </a:p>
          <a:p>
            <a:pPr lvl="1">
              <a:spcBef>
                <a:spcPts val="0"/>
              </a:spcBef>
              <a:buFont typeface="Arial" panose="020B0604020202020204" pitchFamily="34" charset="0"/>
              <a:buChar char="•"/>
            </a:pPr>
            <a:r>
              <a:rPr lang="en-US" sz="1600" dirty="0"/>
              <a:t>The goal is an MSG call every 6 weeks; work streams have their own meetings.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Next MSG meeting – 09Oct20</a:t>
            </a:r>
          </a:p>
          <a:p>
            <a:pPr>
              <a:spcBef>
                <a:spcPts val="0"/>
              </a:spcBef>
              <a:buFont typeface="Arial" panose="020B0604020202020204" pitchFamily="34" charset="0"/>
              <a:buChar char="•"/>
            </a:pPr>
            <a:r>
              <a:rPr lang="en-US" sz="1800" b="0" dirty="0"/>
              <a:t>Nominations for leaderships are coming in. </a:t>
            </a:r>
          </a:p>
          <a:p>
            <a:pPr>
              <a:spcBef>
                <a:spcPts val="0"/>
              </a:spcBef>
              <a:buFont typeface="Arial" panose="020B0604020202020204" pitchFamily="34" charset="0"/>
              <a:buChar char="•"/>
            </a:pPr>
            <a:r>
              <a:rPr lang="en-US" sz="1800" b="0" dirty="0"/>
              <a:t> </a:t>
            </a:r>
          </a:p>
          <a:p>
            <a:pPr>
              <a:spcBef>
                <a:spcPts val="0"/>
              </a:spcBef>
              <a:buFont typeface="Arial" panose="020B0604020202020204" pitchFamily="34" charset="0"/>
              <a:buChar char="•"/>
            </a:pPr>
            <a:r>
              <a:rPr lang="en-US" sz="1800" b="0" dirty="0"/>
              <a:t> </a:t>
            </a:r>
          </a:p>
          <a:p>
            <a:pPr>
              <a:spcBef>
                <a:spcPts val="0"/>
              </a:spcBef>
              <a:buFont typeface="Arial" panose="020B0604020202020204" pitchFamily="34" charset="0"/>
              <a:buChar char="•"/>
            </a:pPr>
            <a:r>
              <a:rPr lang="en-US" sz="1800" b="0" dirty="0"/>
              <a:t> </a:t>
            </a:r>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01oct20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00313" y="998391"/>
            <a:ext cx="8153400" cy="5477022"/>
          </a:xfrm>
        </p:spPr>
        <p:txBody>
          <a:bodyPr/>
          <a:lstStyle/>
          <a:p>
            <a:pPr marL="285750" marR="0" indent="-285750">
              <a:spcBef>
                <a:spcPts val="0"/>
              </a:spcBef>
              <a:spcAft>
                <a:spcPts val="0"/>
              </a:spcAft>
              <a:buFont typeface="Arial" panose="020B0604020202020204" pitchFamily="34" charset="0"/>
              <a:buChar char="•"/>
            </a:pPr>
            <a:r>
              <a:rPr lang="en-US" sz="1800" dirty="0">
                <a:solidFill>
                  <a:srgbClr val="191919"/>
                </a:solidFill>
              </a:rPr>
              <a:t>FCC Public Notice on 911/</a:t>
            </a:r>
            <a:r>
              <a:rPr lang="en-US" sz="1800" dirty="0" err="1">
                <a:solidFill>
                  <a:srgbClr val="191919"/>
                </a:solidFill>
              </a:rPr>
              <a:t>WiFi</a:t>
            </a:r>
            <a:r>
              <a:rPr lang="en-US" sz="1800" dirty="0">
                <a:solidFill>
                  <a:srgbClr val="191919"/>
                </a:solidFill>
              </a:rPr>
              <a:t>.</a:t>
            </a:r>
          </a:p>
          <a:p>
            <a:pPr marL="685800" lvl="1">
              <a:spcBef>
                <a:spcPts val="0"/>
              </a:spcBef>
              <a:spcAft>
                <a:spcPts val="0"/>
              </a:spcAft>
              <a:buFont typeface="Arial" panose="020B0604020202020204" pitchFamily="34" charset="0"/>
              <a:buChar char="•"/>
            </a:pPr>
            <a:r>
              <a:rPr lang="en-US" sz="1400" dirty="0">
                <a:solidFill>
                  <a:srgbClr val="191919"/>
                </a:solidFill>
              </a:rPr>
              <a:t>.</a:t>
            </a:r>
            <a:r>
              <a:rPr lang="en-US" sz="1800" b="0" dirty="0">
                <a:solidFill>
                  <a:srgbClr val="333333"/>
                </a:solidFill>
                <a:effectLst/>
                <a:hlinkClick r:id="rId3"/>
              </a:rPr>
              <a:t>https://www.fcc.gov/document/pshsb-seeks-comment-pursuant-ray-baums-act</a:t>
            </a:r>
            <a:r>
              <a:rPr lang="en-US" sz="1800" b="0" dirty="0">
                <a:solidFill>
                  <a:srgbClr val="1D2B3E"/>
                </a:solidFill>
              </a:rPr>
              <a:t> </a:t>
            </a:r>
          </a:p>
          <a:p>
            <a:pPr marL="285750" marR="0" indent="-285750">
              <a:spcBef>
                <a:spcPts val="0"/>
              </a:spcBef>
              <a:spcAft>
                <a:spcPts val="0"/>
              </a:spcAft>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DA 20-1003</a:t>
            </a:r>
            <a:r>
              <a:rPr lang="en-US" sz="1600" b="0" dirty="0">
                <a:ea typeface="Calibri" panose="020F0502020204030204" pitchFamily="34" charset="0"/>
                <a:cs typeface="Calibri" panose="020F0502020204030204" pitchFamily="34" charset="0"/>
              </a:rPr>
              <a:t>; </a:t>
            </a:r>
            <a:r>
              <a:rPr lang="en-US" sz="1600" b="0" cap="all" dirty="0">
                <a:effectLst/>
                <a:ea typeface="Calibri" panose="020F0502020204030204" pitchFamily="34" charset="0"/>
                <a:cs typeface="Times New Roman" panose="02020603050405020304" pitchFamily="18" charset="0"/>
              </a:rPr>
              <a:t>PUBLIC Safety and Homeland security Bureau SEEKs COMMENT ON EMERGENCY ACCESS TO WI-FI ACCESS POINTS AND Spectrum for UNLICENSED Devices pursuant to Section 301 of ray </a:t>
            </a:r>
            <a:r>
              <a:rPr lang="en-US" sz="1600" b="0" cap="all" dirty="0" err="1">
                <a:effectLst/>
                <a:ea typeface="Calibri" panose="020F0502020204030204" pitchFamily="34" charset="0"/>
                <a:cs typeface="Times New Roman" panose="02020603050405020304" pitchFamily="18" charset="0"/>
              </a:rPr>
              <a:t>Baum’S</a:t>
            </a:r>
            <a:r>
              <a:rPr lang="en-US" sz="1600" b="0" cap="all" dirty="0">
                <a:effectLst/>
                <a:ea typeface="Calibri" panose="020F0502020204030204" pitchFamily="34" charset="0"/>
                <a:cs typeface="Times New Roman" panose="02020603050405020304" pitchFamily="18" charset="0"/>
              </a:rPr>
              <a:t> act of 2018; </a:t>
            </a:r>
            <a:r>
              <a:rPr lang="en-US" sz="1600" b="0" dirty="0">
                <a:effectLst/>
                <a:ea typeface="Calibri" panose="020F0502020204030204" pitchFamily="34" charset="0"/>
                <a:cs typeface="Times New Roman" panose="02020603050405020304" pitchFamily="18" charset="0"/>
              </a:rPr>
              <a:t>PS Docket No. 20-285: </a:t>
            </a:r>
          </a:p>
          <a:p>
            <a:pPr marL="857250" marR="457200" lvl="1">
              <a:spcBef>
                <a:spcPts val="0"/>
              </a:spcBef>
              <a:spcAft>
                <a:spcPts val="600"/>
              </a:spcAft>
              <a:buFont typeface="Arial" panose="020B0604020202020204" pitchFamily="34" charset="0"/>
              <a:buChar char="•"/>
            </a:pPr>
            <a:r>
              <a:rPr lang="en-US" sz="1600" b="0" dirty="0">
                <a:solidFill>
                  <a:srgbClr val="333333"/>
                </a:solidFill>
                <a:hlinkClick r:id="rId4"/>
              </a:rPr>
              <a:t>https://mentor.ieee.org/802.18/dcn/20/18-20-0128-00-0000-fcc-pn-emergency-access-to-wi-fi-aps-and-911-services.docx</a:t>
            </a:r>
            <a:r>
              <a:rPr lang="en-US" sz="1600" b="0" dirty="0">
                <a:solidFill>
                  <a:srgbClr val="333333"/>
                </a:solidFill>
              </a:rPr>
              <a:t> </a:t>
            </a:r>
          </a:p>
          <a:p>
            <a:pPr marL="857250" marR="457200" lvl="1">
              <a:spcBef>
                <a:spcPts val="0"/>
              </a:spcBef>
              <a:spcAft>
                <a:spcPts val="600"/>
              </a:spcAft>
            </a:pPr>
            <a:r>
              <a:rPr lang="en-US" sz="1600" b="1" dirty="0">
                <a:effectLst/>
                <a:ea typeface="Calibri" panose="020F0502020204030204" pitchFamily="34" charset="0"/>
                <a:cs typeface="Times New Roman" panose="02020603050405020304" pitchFamily="18" charset="0"/>
              </a:rPr>
              <a:t>(2) the provision by non-telecommunications service provider-owned Wi-Fi access points of public access to 9-1-1 services during times of emergency when mobile service is unavailable; and</a:t>
            </a:r>
            <a:endParaRPr lang="en-US" sz="1600" b="1" dirty="0">
              <a:effectLst/>
              <a:ea typeface="Calibri" panose="020F0502020204030204" pitchFamily="34" charset="0"/>
              <a:cs typeface="Calibri" panose="020F0502020204030204" pitchFamily="34" charset="0"/>
            </a:endParaRPr>
          </a:p>
          <a:p>
            <a:pPr marL="857250" marR="457200" lvl="1">
              <a:spcBef>
                <a:spcPts val="0"/>
              </a:spcBef>
              <a:spcAft>
                <a:spcPts val="600"/>
              </a:spcAft>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Comments due 01October20. </a:t>
            </a:r>
          </a:p>
          <a:p>
            <a:pPr marL="857250" marR="457200" lvl="1">
              <a:spcBef>
                <a:spcPts val="0"/>
              </a:spcBef>
              <a:spcAft>
                <a:spcPts val="600"/>
              </a:spcAft>
              <a:buFont typeface="Arial" panose="020B0604020202020204" pitchFamily="34" charset="0"/>
              <a:buChar char="•"/>
            </a:pPr>
            <a:r>
              <a:rPr lang="en-US" sz="1600" dirty="0">
                <a:ea typeface="Calibri" panose="020F0502020204030204" pitchFamily="34" charset="0"/>
                <a:cs typeface="Times New Roman" panose="02020603050405020304" pitchFamily="18" charset="0"/>
              </a:rPr>
              <a:t>Proceeding: </a:t>
            </a:r>
            <a:r>
              <a:rPr lang="en-US" sz="1600" b="0" dirty="0">
                <a:ea typeface="Calibri" panose="020F0502020204030204" pitchFamily="34" charset="0"/>
                <a:cs typeface="Times New Roman" panose="02020603050405020304" pitchFamily="18" charset="0"/>
                <a:hlinkClick r:id="rId5"/>
              </a:rPr>
              <a:t>https://www.fcc.gov/ecfs/search/filings?proceedings_name=20-285&amp;sort=date_disseminated,DESC</a:t>
            </a:r>
            <a:r>
              <a:rPr lang="en-US" sz="1600" dirty="0">
                <a:ea typeface="Calibri" panose="020F0502020204030204" pitchFamily="34" charset="0"/>
                <a:cs typeface="Times New Roman" panose="02020603050405020304" pitchFamily="18" charset="0"/>
              </a:rPr>
              <a:t> </a:t>
            </a:r>
            <a:endParaRPr lang="en-US" sz="1600" b="0" dirty="0">
              <a:ea typeface="Calibri" panose="020F0502020204030204" pitchFamily="34" charset="0"/>
              <a:cs typeface="Times New Roman" panose="02020603050405020304" pitchFamily="18" charset="0"/>
            </a:endParaRPr>
          </a:p>
          <a:p>
            <a:pPr marL="457200" marR="457200">
              <a:spcBef>
                <a:spcPts val="0"/>
              </a:spcBef>
              <a:spcAft>
                <a:spcPts val="600"/>
              </a:spcAft>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A point here is </a:t>
            </a:r>
            <a:r>
              <a:rPr lang="en-US" sz="1600" b="0" dirty="0">
                <a:ea typeface="Calibri" panose="020F0502020204030204" pitchFamily="34" charset="0"/>
                <a:cs typeface="Times New Roman" panose="02020603050405020304" pitchFamily="18" charset="0"/>
              </a:rPr>
              <a:t>who is responsible if Wi-Fi is used for 911 calls?</a:t>
            </a:r>
          </a:p>
          <a:p>
            <a:pPr marL="457200" marR="457200">
              <a:spcBef>
                <a:spcPts val="0"/>
              </a:spcBef>
              <a:spcAft>
                <a:spcPts val="600"/>
              </a:spcAft>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Wi-Fi industry may ask for a safe har</a:t>
            </a:r>
            <a:r>
              <a:rPr lang="en-US" sz="1600" dirty="0">
                <a:ea typeface="Calibri" panose="020F0502020204030204" pitchFamily="34" charset="0"/>
                <a:cs typeface="Times New Roman" panose="02020603050405020304" pitchFamily="18" charset="0"/>
              </a:rPr>
              <a:t>bor on non-telecommunications access points.  (individuals, schools, hospitals, libraries, …..</a:t>
            </a:r>
          </a:p>
          <a:p>
            <a:pPr marL="457200" marR="457200">
              <a:spcBef>
                <a:spcPts val="0"/>
              </a:spcBef>
              <a:spcAft>
                <a:spcPts val="600"/>
              </a:spcAft>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Will see what comments have been filed.  (nothing as of early today, 01Oct20)</a:t>
            </a:r>
          </a:p>
          <a:p>
            <a:pPr marL="457200" marR="457200">
              <a:spcBef>
                <a:spcPts val="0"/>
              </a:spcBef>
              <a:spcAft>
                <a:spcPts val="600"/>
              </a:spcAft>
              <a:buFont typeface="Arial" panose="020B0604020202020204" pitchFamily="34" charset="0"/>
              <a:buChar char="•"/>
            </a:pPr>
            <a:r>
              <a:rPr lang="en-US" sz="1600" dirty="0">
                <a:ea typeface="Calibri" panose="020F0502020204030204" pitchFamily="34" charset="0"/>
                <a:cs typeface="Times New Roman" panose="02020603050405020304" pitchFamily="18" charset="0"/>
              </a:rPr>
              <a:t> </a:t>
            </a:r>
          </a:p>
          <a:p>
            <a:pPr marL="457200" marR="457200">
              <a:spcBef>
                <a:spcPts val="0"/>
              </a:spcBef>
              <a:spcAft>
                <a:spcPts val="600"/>
              </a:spcAft>
              <a:buFont typeface="Arial" panose="020B0604020202020204" pitchFamily="34" charset="0"/>
              <a:buChar char="•"/>
            </a:pPr>
            <a:endParaRPr lang="en-US" sz="1600" dirty="0">
              <a:ea typeface="Calibri" panose="020F0502020204030204" pitchFamily="34" charset="0"/>
              <a:cs typeface="Times New Roman" panose="02020603050405020304" pitchFamily="18" charset="0"/>
            </a:endParaRPr>
          </a:p>
          <a:p>
            <a:pPr marL="457200" marR="457200">
              <a:spcBef>
                <a:spcPts val="0"/>
              </a:spcBef>
              <a:spcAft>
                <a:spcPts val="600"/>
              </a:spcAft>
              <a:buFont typeface="Arial" panose="020B0604020202020204" pitchFamily="34" charset="0"/>
              <a:buChar char="•"/>
            </a:pPr>
            <a:endParaRPr lang="en-US" sz="1600" dirty="0">
              <a:effectLst/>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01oct20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04751" y="1096022"/>
            <a:ext cx="8153400" cy="4861218"/>
          </a:xfrm>
        </p:spPr>
        <p:txBody>
          <a:bodyPr/>
          <a:lstStyle/>
          <a:p>
            <a:pPr marL="285750" marR="0" indent="-285750">
              <a:spcBef>
                <a:spcPts val="0"/>
              </a:spcBef>
              <a:spcAft>
                <a:spcPts val="0"/>
              </a:spcAft>
              <a:buFont typeface="Arial" panose="020B0604020202020204" pitchFamily="34" charset="0"/>
              <a:buChar char="•"/>
            </a:pPr>
            <a:r>
              <a:rPr lang="en-US" sz="1800" b="0" dirty="0">
                <a:solidFill>
                  <a:srgbClr val="191919"/>
                </a:solidFill>
              </a:rPr>
              <a:t>The Regional Commonwealth in the Field of Communication (RCC) is asking ETSI to consider 5G-NR in the 6425 – 7125 MHz band.  This is in response to Agenda Item 1.12 for WRC-23. </a:t>
            </a:r>
          </a:p>
          <a:p>
            <a:pPr marL="685800" lvl="1">
              <a:spcBef>
                <a:spcPts val="0"/>
              </a:spcBef>
              <a:spcAft>
                <a:spcPts val="0"/>
              </a:spcAft>
              <a:buFont typeface="Arial" panose="020B0604020202020204" pitchFamily="34" charset="0"/>
              <a:buChar char="•"/>
            </a:pPr>
            <a:r>
              <a:rPr lang="en-US" sz="1800" dirty="0">
                <a:solidFill>
                  <a:srgbClr val="191919"/>
                </a:solidFill>
              </a:rPr>
              <a:t>We should keep this in mind when we do viewpoints to WRC-23 AIs.</a:t>
            </a:r>
          </a:p>
          <a:p>
            <a:pPr marL="685800" lvl="1">
              <a:spcBef>
                <a:spcPts val="0"/>
              </a:spcBef>
              <a:spcAft>
                <a:spcPts val="0"/>
              </a:spcAft>
              <a:buFont typeface="Arial" panose="020B0604020202020204" pitchFamily="34" charset="0"/>
              <a:buChar char="•"/>
            </a:pPr>
            <a:r>
              <a:rPr lang="en-US" sz="1800" b="0" dirty="0">
                <a:solidFill>
                  <a:srgbClr val="191919"/>
                </a:solidFill>
              </a:rPr>
              <a:t>For reference how RCC fits in: </a:t>
            </a:r>
          </a:p>
          <a:p>
            <a:pPr marL="685800" lvl="1">
              <a:spcBef>
                <a:spcPts val="0"/>
              </a:spcBef>
              <a:spcAft>
                <a:spcPts val="0"/>
              </a:spcAft>
              <a:buFont typeface="Arial" panose="020B0604020202020204" pitchFamily="34" charset="0"/>
              <a:buChar char="•"/>
            </a:pPr>
            <a:endParaRPr lang="en-US" sz="1400" b="0" dirty="0">
              <a:solidFill>
                <a:srgbClr val="191919"/>
              </a:solidFill>
            </a:endParaRPr>
          </a:p>
          <a:p>
            <a:pPr marL="0" marR="0" indent="0">
              <a:spcBef>
                <a:spcPts val="0"/>
              </a:spcBef>
              <a:spcAft>
                <a:spcPts val="0"/>
              </a:spcAft>
            </a:pPr>
            <a:r>
              <a:rPr lang="en-US" sz="1800" b="0" dirty="0">
                <a:solidFill>
                  <a:srgbClr val="191919"/>
                </a:solidFill>
              </a:rPr>
              <a:t>  </a:t>
            </a:r>
          </a:p>
          <a:p>
            <a:pPr marL="0" marR="0" indent="0">
              <a:spcBef>
                <a:spcPts val="0"/>
              </a:spcBef>
              <a:spcAft>
                <a:spcPts val="0"/>
              </a:spcAft>
            </a:pPr>
            <a:endParaRPr lang="en-US" sz="1800" b="0" dirty="0">
              <a:solidFill>
                <a:srgbClr val="191919"/>
              </a:solidFill>
            </a:endParaRPr>
          </a:p>
          <a:p>
            <a:pPr marL="238125" marR="0">
              <a:spcBef>
                <a:spcPts val="0"/>
              </a:spcBef>
              <a:spcAft>
                <a:spcPts val="0"/>
              </a:spcAft>
              <a:buFont typeface="Arial" panose="020B0604020202020204" pitchFamily="34" charset="0"/>
              <a:buChar char="•"/>
            </a:pPr>
            <a:endParaRPr lang="en-US" sz="1800" b="0" dirty="0">
              <a:solidFill>
                <a:srgbClr val="333333"/>
              </a:solidFill>
              <a:effectLst/>
              <a:ea typeface="Times New Roman" panose="02020603050405020304" pitchFamily="18" charset="0"/>
            </a:endParaRPr>
          </a:p>
          <a:p>
            <a:pPr marL="238125" marR="0">
              <a:spcBef>
                <a:spcPts val="0"/>
              </a:spcBef>
              <a:spcAft>
                <a:spcPts val="0"/>
              </a:spcAft>
              <a:buFont typeface="Arial" panose="020B0604020202020204" pitchFamily="34" charset="0"/>
              <a:buChar char="•"/>
            </a:pPr>
            <a:endParaRPr lang="en-US" sz="1800" b="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endParaRPr lang="en-US" sz="1800" b="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r>
              <a:rPr lang="en-US" sz="1800" b="0" dirty="0">
                <a:solidFill>
                  <a:srgbClr val="333333"/>
                </a:solidFill>
                <a:effectLst/>
                <a:ea typeface="Times New Roman" panose="02020603050405020304" pitchFamily="18" charset="0"/>
              </a:rPr>
              <a:t>FCC Table of Frequency Allocations</a:t>
            </a:r>
            <a:endParaRPr lang="en-US" sz="1800" b="0" dirty="0">
              <a:effectLst/>
              <a:ea typeface="Calibri" panose="020F0502020204030204" pitchFamily="34" charset="0"/>
            </a:endParaRPr>
          </a:p>
          <a:p>
            <a:pPr marL="495300" lvl="1">
              <a:spcBef>
                <a:spcPts val="0"/>
              </a:spcBef>
              <a:spcAft>
                <a:spcPts val="0"/>
              </a:spcAft>
              <a:buFont typeface="Arial" panose="020B0604020202020204" pitchFamily="34" charset="0"/>
              <a:buChar char="•"/>
            </a:pPr>
            <a:r>
              <a:rPr lang="en-US" sz="1400" b="0" dirty="0">
                <a:effectLst/>
                <a:ea typeface="Times New Roman" panose="02020603050405020304" pitchFamily="18" charset="0"/>
              </a:rPr>
              <a:t>FR Document:</a:t>
            </a:r>
            <a:r>
              <a:rPr lang="en-US" sz="1400" b="0" dirty="0">
                <a:solidFill>
                  <a:srgbClr val="000000"/>
                </a:solidFill>
                <a:effectLst/>
                <a:ea typeface="Times New Roman" panose="02020603050405020304" pitchFamily="18" charset="0"/>
              </a:rPr>
              <a:t> </a:t>
            </a:r>
            <a:r>
              <a:rPr lang="en-US" sz="1400" b="0" u="sng" dirty="0">
                <a:solidFill>
                  <a:srgbClr val="3071A9"/>
                </a:solidFill>
                <a:ea typeface="Times New Roman" panose="02020603050405020304" pitchFamily="18" charset="0"/>
                <a:hlinkClick r:id="rId3"/>
              </a:rPr>
              <a:t>2020-21178</a:t>
            </a:r>
            <a:r>
              <a:rPr lang="en-US" sz="1400" b="0" dirty="0">
                <a:solidFill>
                  <a:srgbClr val="000000"/>
                </a:solidFill>
                <a:effectLst/>
                <a:ea typeface="Times New Roman" panose="02020603050405020304" pitchFamily="18" charset="0"/>
              </a:rPr>
              <a:t>  Citation: 85 FR 61825 </a:t>
            </a:r>
            <a:r>
              <a:rPr lang="en-US" sz="1400" b="0" u="sng" dirty="0">
                <a:solidFill>
                  <a:srgbClr val="3071A9"/>
                </a:solidFill>
                <a:effectLst/>
                <a:ea typeface="Times New Roman" panose="02020603050405020304" pitchFamily="18" charset="0"/>
                <a:hlinkClick r:id="rId4"/>
              </a:rPr>
              <a:t>PDF</a:t>
            </a:r>
            <a:r>
              <a:rPr lang="en-US" sz="1400" b="0" dirty="0">
                <a:solidFill>
                  <a:srgbClr val="000000"/>
                </a:solidFill>
                <a:effectLst/>
                <a:ea typeface="Times New Roman" panose="02020603050405020304" pitchFamily="18" charset="0"/>
              </a:rPr>
              <a:t> Pages 61825-61871 </a:t>
            </a:r>
            <a:r>
              <a:rPr lang="en-US" sz="1400" b="0" i="1" dirty="0">
                <a:solidFill>
                  <a:srgbClr val="000000"/>
                </a:solidFill>
                <a:effectLst/>
                <a:ea typeface="Times New Roman" panose="02020603050405020304" pitchFamily="18" charset="0"/>
              </a:rPr>
              <a:t>(47 pages)</a:t>
            </a:r>
            <a:r>
              <a:rPr lang="en-US" sz="1400" b="0" dirty="0">
                <a:solidFill>
                  <a:srgbClr val="000000"/>
                </a:solidFill>
                <a:effectLst/>
                <a:ea typeface="Times New Roman" panose="02020603050405020304" pitchFamily="18" charset="0"/>
              </a:rPr>
              <a:t> </a:t>
            </a:r>
            <a:r>
              <a:rPr lang="en-US" sz="1400" b="0" u="sng" dirty="0">
                <a:solidFill>
                  <a:srgbClr val="3071A9"/>
                </a:solidFill>
                <a:effectLst/>
                <a:ea typeface="Times New Roman" panose="02020603050405020304" pitchFamily="18" charset="0"/>
                <a:hlinkClick r:id="rId5"/>
              </a:rPr>
              <a:t>Permalink</a:t>
            </a:r>
            <a:endParaRPr lang="en-US" sz="14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000000"/>
                </a:solidFill>
                <a:effectLst/>
                <a:ea typeface="Times New Roman" panose="02020603050405020304" pitchFamily="18" charset="0"/>
              </a:rPr>
              <a:t>Abstract: The Federal Communications Commission (Commission) previously published two documents revising portions of the Table of Frequency Allocations (Allocation Table). Because of the way the Allocation Table pages were printed in the Federal Register, they cannot be displayed in the CFR. This technical amendment corrects that printing error by republishing the affected pages. There is no new regulatory action involved; this is only a correction of a previous misprinting. </a:t>
            </a:r>
            <a:endParaRPr lang="en-US" sz="1600" dirty="0">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400" b="1" i="0" u="none" strike="noStrike" dirty="0">
                <a:solidFill>
                  <a:srgbClr val="5797CE"/>
                </a:solidFill>
                <a:effectLst/>
                <a:latin typeface="Georgia" panose="02040502050405020303" pitchFamily="18" charset="0"/>
              </a:rPr>
              <a:t> </a:t>
            </a:r>
            <a:r>
              <a:rPr lang="en-US" sz="1400" b="1" i="0" dirty="0">
                <a:solidFill>
                  <a:srgbClr val="333333"/>
                </a:solidFill>
                <a:effectLst/>
                <a:latin typeface="Georgia" panose="02040502050405020303" pitchFamily="18" charset="0"/>
              </a:rPr>
              <a:t>Table of Frequency Allocations.     </a:t>
            </a:r>
            <a:r>
              <a:rPr lang="en-US" sz="1400" b="1" i="0" dirty="0">
                <a:solidFill>
                  <a:srgbClr val="333333"/>
                </a:solidFill>
                <a:effectLst/>
                <a:latin typeface="Georgia" panose="02040502050405020303" pitchFamily="18" charset="0"/>
                <a:hlinkClick r:id="rId6"/>
              </a:rPr>
              <a:t>https://ecfr.federalregister.gov/current/title-47/chapter-I/subchapter-A/part-2</a:t>
            </a:r>
            <a:r>
              <a:rPr lang="en-US" sz="1400" b="1" i="0" dirty="0">
                <a:solidFill>
                  <a:srgbClr val="333333"/>
                </a:solidFill>
                <a:effectLst/>
                <a:latin typeface="Georgia" panose="02040502050405020303" pitchFamily="18" charset="0"/>
              </a:rPr>
              <a:t> </a:t>
            </a:r>
          </a:p>
          <a:p>
            <a:pPr marL="400050" lvl="1">
              <a:spcBef>
                <a:spcPts val="0"/>
              </a:spcBef>
              <a:spcAft>
                <a:spcPts val="0"/>
              </a:spcAft>
              <a:buFont typeface="Arial" panose="020B0604020202020204" pitchFamily="34" charset="0"/>
              <a:buChar char="•"/>
            </a:pPr>
            <a:endParaRPr lang="en-US" sz="1600" b="0" dirty="0">
              <a:effectLst/>
              <a:ea typeface="Calibri" panose="020F0502020204030204" pitchFamily="34" charset="0"/>
            </a:endParaRPr>
          </a:p>
          <a:p>
            <a:pPr marL="285750" marR="0" indent="-285750">
              <a:spcBef>
                <a:spcPts val="0"/>
              </a:spcBef>
              <a:spcAft>
                <a:spcPts val="0"/>
              </a:spcAft>
              <a:buFont typeface="Arial" panose="020B0604020202020204" pitchFamily="34" charset="0"/>
              <a:buChar char="•"/>
            </a:pPr>
            <a:endParaRPr lang="en-US" sz="1800" b="0" dirty="0">
              <a:solidFill>
                <a:srgbClr val="191919"/>
              </a:solidFill>
              <a:effectLst/>
              <a:ea typeface="Calibri" panose="020F0502020204030204" pitchFamily="34" charset="0"/>
              <a:cs typeface="Calibri" panose="020F0502020204030204" pitchFamily="34" charset="0"/>
            </a:endParaRPr>
          </a:p>
          <a:p>
            <a:pPr marL="285750" marR="0" indent="-285750">
              <a:spcBef>
                <a:spcPts val="0"/>
              </a:spcBef>
              <a:spcAft>
                <a:spcPts val="0"/>
              </a:spcAft>
              <a:buFont typeface="Arial" panose="020B0604020202020204" pitchFamily="34" charset="0"/>
              <a:buChar char="•"/>
            </a:pPr>
            <a:endParaRPr lang="en-US" sz="1600" b="0" dirty="0">
              <a:effectLst/>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01oct20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9" name="Picture 8">
            <a:extLst>
              <a:ext uri="{FF2B5EF4-FFF2-40B4-BE49-F238E27FC236}">
                <a16:creationId xmlns:a16="http://schemas.microsoft.com/office/drawing/2014/main" id="{42B6E757-B93F-41EA-A676-33168582D991}"/>
              </a:ext>
            </a:extLst>
          </p:cNvPr>
          <p:cNvPicPr>
            <a:picLocks noChangeAspect="1"/>
          </p:cNvPicPr>
          <p:nvPr/>
        </p:nvPicPr>
        <p:blipFill>
          <a:blip r:embed="rId7"/>
          <a:stretch>
            <a:fillRect/>
          </a:stretch>
        </p:blipFill>
        <p:spPr>
          <a:xfrm>
            <a:off x="1049461" y="2743200"/>
            <a:ext cx="7069667" cy="1245822"/>
          </a:xfrm>
          <a:prstGeom prst="rect">
            <a:avLst/>
          </a:prstGeom>
        </p:spPr>
      </p:pic>
    </p:spTree>
    <p:extLst>
      <p:ext uri="{BB962C8B-B14F-4D97-AF65-F5344CB8AC3E}">
        <p14:creationId xmlns:p14="http://schemas.microsoft.com/office/powerpoint/2010/main" val="35959994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b="0" dirty="0">
                <a:solidFill>
                  <a:schemeClr val="accent2">
                    <a:lumMod val="20000"/>
                    <a:lumOff val="80000"/>
                  </a:schemeClr>
                </a:solidFill>
              </a:rPr>
              <a:t>Chair to get WP 5A contributions on M.1450&amp;M.1801 to LMSC(EC)on  06Oct20 consent agenda. </a:t>
            </a: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01oct20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703554" y="4901412"/>
            <a:ext cx="7058343" cy="1600438"/>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Ongoing: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2019, twice a year) </a:t>
            </a:r>
            <a:r>
              <a:rPr lang="en-US" sz="1200" u="sng" dirty="0">
                <a:hlinkClick r:id="rId3"/>
              </a:rPr>
              <a:t>&lt;click for spreadsheet&gt;</a:t>
            </a:r>
            <a:endParaRPr lang="en-US" sz="1200" u="sng" dirty="0"/>
          </a:p>
          <a:p>
            <a:pPr marL="914400" lvl="2" indent="0">
              <a:spcBef>
                <a:spcPts val="0"/>
              </a:spcBef>
            </a:pPr>
            <a:r>
              <a:rPr lang="en-US" sz="1100" dirty="0">
                <a:hlinkClick r:id="rId4"/>
              </a:rPr>
              <a:t>https://www.imf.org/external/pubs/ft/weo/2019/02/weodata/index.aspx</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01oct20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1082"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1083"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bg1">
                    <a:lumMod val="75000"/>
                  </a:schemeClr>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01oct20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 08Oct20–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15:___________________________48</a:t>
            </a:r>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802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01oct20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01oct20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01oct20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305477"/>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100" dirty="0">
                <a:hlinkClick r:id="" action="ppaction://noaction"/>
              </a:rPr>
              <a:t>Working Party 5D (WP 5D) - IMT Systems</a:t>
            </a:r>
            <a:r>
              <a:rPr lang="en-US" sz="1100" dirty="0"/>
              <a:t>       </a:t>
            </a:r>
            <a:r>
              <a:rPr lang="en-US" sz="1000" dirty="0">
                <a:hlinkClick r:id="rId20"/>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01oct20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r>
              <a:rPr lang="en-US" sz="1200" dirty="0"/>
              <a:t>  - </a:t>
            </a:r>
            <a:r>
              <a:rPr lang="en-US" sz="1600" dirty="0"/>
              <a:t>monitor </a:t>
            </a:r>
          </a:p>
        </p:txBody>
      </p:sp>
      <p:sp>
        <p:nvSpPr>
          <p:cNvPr id="3" name="Content Placeholder 2"/>
          <p:cNvSpPr>
            <a:spLocks noGrp="1"/>
          </p:cNvSpPr>
          <p:nvPr>
            <p:ph idx="1"/>
          </p:nvPr>
        </p:nvSpPr>
        <p:spPr>
          <a:xfrm>
            <a:off x="727841" y="1169937"/>
            <a:ext cx="8263759" cy="5305476"/>
          </a:xfrm>
        </p:spPr>
        <p:txBody>
          <a:bodyPr/>
          <a:lstStyle/>
          <a:p>
            <a:pPr marL="0" indent="0">
              <a:spcBef>
                <a:spcPts val="0"/>
              </a:spcBef>
            </a:pPr>
            <a:endParaRPr lang="en-US" sz="2000" b="0" dirty="0">
              <a:solidFill>
                <a:schemeClr val="tx1"/>
              </a:solidFill>
            </a:endParaRPr>
          </a:p>
          <a:p>
            <a:pPr>
              <a:spcBef>
                <a:spcPts val="0"/>
              </a:spcBef>
              <a:buFont typeface="Arial" panose="020B0604020202020204" pitchFamily="34" charset="0"/>
              <a:buChar char="•"/>
            </a:pPr>
            <a:r>
              <a:rPr lang="en-US" sz="1800" b="0" dirty="0">
                <a:solidFill>
                  <a:schemeClr val="tx1"/>
                </a:solidFill>
              </a:rPr>
              <a:t> Anything new to share on the M.1450/M.1801 contributions? </a:t>
            </a:r>
          </a:p>
          <a:p>
            <a:pPr lvl="1">
              <a:spcBef>
                <a:spcPts val="0"/>
              </a:spcBef>
              <a:buFont typeface="Arial" panose="020B0604020202020204" pitchFamily="34" charset="0"/>
              <a:buChar char="•"/>
            </a:pPr>
            <a:r>
              <a:rPr lang="en-US" sz="16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rPr>
              <a:t>30July:  Will go into monitor mode the next weeks. 	</a:t>
            </a: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From call on 30 July:   Our IEEE 802 input contributions on M-1450 and M-1801 to ITU-R WP 5A  were discussed at their meetings week of 20 July and </a:t>
            </a:r>
            <a:r>
              <a:rPr lang="en-US" sz="1800" u="sng" dirty="0">
                <a:solidFill>
                  <a:schemeClr val="tx1"/>
                </a:solidFill>
              </a:rPr>
              <a:t>will be carried over to November meeting. </a:t>
            </a:r>
          </a:p>
          <a:p>
            <a:pPr lvl="1">
              <a:spcBef>
                <a:spcPts val="0"/>
              </a:spcBef>
              <a:buFont typeface="Arial" panose="020B0604020202020204" pitchFamily="34" charset="0"/>
              <a:buChar char="•"/>
            </a:pPr>
            <a:r>
              <a:rPr lang="en-US" sz="1600" dirty="0">
                <a:solidFill>
                  <a:schemeClr val="tx1"/>
                </a:solidFill>
              </a:rPr>
              <a:t>There were questions raised from several countries about extension of the 6 GHz band.  </a:t>
            </a: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During discussions, two offline email groups were setup, the 802.11 Chair is chair of both of those. China, Russia and Iran objected to extension into 6 GHz. </a:t>
            </a:r>
          </a:p>
          <a:p>
            <a:pPr lvl="1">
              <a:spcBef>
                <a:spcPts val="0"/>
              </a:spcBef>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The contributions</a:t>
            </a:r>
            <a:r>
              <a:rPr lang="en-US" sz="1600" dirty="0">
                <a:ea typeface="Calibri" panose="020F0502020204030204" pitchFamily="34" charset="0"/>
                <a:cs typeface="Times New Roman" panose="02020603050405020304" pitchFamily="18" charset="0"/>
              </a:rPr>
              <a:t> were n</a:t>
            </a:r>
            <a:r>
              <a:rPr lang="en-US" sz="1600" b="0" dirty="0">
                <a:effectLst/>
                <a:ea typeface="Calibri" panose="020F0502020204030204" pitchFamily="34" charset="0"/>
                <a:cs typeface="Times New Roman" panose="02020603050405020304" pitchFamily="18" charset="0"/>
              </a:rPr>
              <a:t>ot adopted as a baseline for other studies. Questions were asked about Table 3 from WRC-19 separate from RLANs in 6 GHz. </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The 802.11 ITU ad hoc will continue to work on whatever is requested. </a:t>
            </a:r>
            <a:r>
              <a:rPr lang="en-US" sz="1600" dirty="0">
                <a:ea typeface="Calibri" panose="020F0502020204030204" pitchFamily="34" charset="0"/>
                <a:cs typeface="Times New Roman" panose="02020603050405020304" pitchFamily="18" charset="0"/>
              </a:rPr>
              <a:t>It was noted</a:t>
            </a:r>
            <a:r>
              <a:rPr lang="en-US" sz="1600" b="0" dirty="0">
                <a:effectLst/>
                <a:ea typeface="Calibri" panose="020F0502020204030204" pitchFamily="34" charset="0"/>
                <a:cs typeface="Times New Roman" panose="02020603050405020304" pitchFamily="18" charset="0"/>
              </a:rPr>
              <a:t> we need ETSI inputs as well to Table 3. </a:t>
            </a:r>
          </a:p>
          <a:p>
            <a:pPr lvl="1">
              <a:spcBef>
                <a:spcPts val="0"/>
              </a:spcBef>
              <a:buFont typeface="Arial" panose="020B0604020202020204" pitchFamily="34" charset="0"/>
              <a:buChar char="•"/>
            </a:pPr>
            <a:r>
              <a:rPr lang="en-US" sz="1600" dirty="0">
                <a:solidFill>
                  <a:schemeClr val="tx1"/>
                </a:solidFill>
              </a:rPr>
              <a:t>Will discuss more at RR-TAG calls coming up, plan for the WP 5A November call.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01oct20</a:t>
            </a:r>
            <a:endParaRPr lang="en-GB" dirty="0"/>
          </a:p>
        </p:txBody>
      </p:sp>
    </p:spTree>
    <p:extLst>
      <p:ext uri="{BB962C8B-B14F-4D97-AF65-F5344CB8AC3E}">
        <p14:creationId xmlns:p14="http://schemas.microsoft.com/office/powerpoint/2010/main" val="304425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01oct20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01oct20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01oct20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29</a:t>
            </a:fld>
            <a:endParaRPr lang="en-US" altLang="en-US" sz="1200" b="0" dirty="0"/>
          </a:p>
        </p:txBody>
      </p:sp>
      <p:sp>
        <p:nvSpPr>
          <p:cNvPr id="2" name="Date Placeholder 1"/>
          <p:cNvSpPr>
            <a:spLocks noGrp="1"/>
          </p:cNvSpPr>
          <p:nvPr>
            <p:ph type="dt" idx="15"/>
          </p:nvPr>
        </p:nvSpPr>
        <p:spPr/>
        <p:txBody>
          <a:bodyPr/>
          <a:lstStyle/>
          <a:p>
            <a:r>
              <a:rPr lang="en-US"/>
              <a:t>01oct20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01oct20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01oct20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01oct20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01oct20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01oct20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01oct20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01oct20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8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75000"/>
                  </a:schemeClr>
                </a:solidFill>
              </a:rPr>
              <a:t>Peter E</a:t>
            </a:r>
          </a:p>
          <a:p>
            <a:pPr lvl="1">
              <a:buFont typeface="Arial" panose="020B0604020202020204" pitchFamily="34" charset="0"/>
              <a:buChar char="•"/>
            </a:pPr>
            <a:r>
              <a:rPr lang="en-US" altLang="en-US" sz="1200" dirty="0">
                <a:solidFill>
                  <a:schemeClr val="tx1"/>
                </a:solidFill>
              </a:rPr>
              <a:t>Attendance &amp; request queue in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ITU-R WP 5A contributions approval</a:t>
            </a:r>
          </a:p>
          <a:p>
            <a:pPr lvl="1">
              <a:spcBef>
                <a:spcPts val="0"/>
              </a:spcBef>
              <a:buFont typeface="Arial" panose="020B0604020202020204" pitchFamily="34" charset="0"/>
              <a:buChar char="•"/>
            </a:pPr>
            <a:r>
              <a:rPr lang="en-US" altLang="en-US" sz="1400" dirty="0">
                <a:solidFill>
                  <a:schemeClr val="tx1"/>
                </a:solidFill>
              </a:rPr>
              <a:t>FCC R&amp;O and more on 6 GHz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ITU-R submissions</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 (AU)</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ITU-R contributions</a:t>
            </a:r>
          </a:p>
          <a:p>
            <a:pPr lvl="1">
              <a:spcBef>
                <a:spcPts val="0"/>
              </a:spcBef>
              <a:buFont typeface="Arial" panose="020B0604020202020204" pitchFamily="34" charset="0"/>
              <a:buChar char="•"/>
            </a:pPr>
            <a:r>
              <a:rPr lang="en-US" altLang="en-US" sz="12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 and more on 6 GHz</a:t>
            </a:r>
          </a:p>
          <a:p>
            <a:pPr lvl="1">
              <a:spcBef>
                <a:spcPts val="0"/>
              </a:spcBef>
              <a:buFont typeface="Arial" panose="020B0604020202020204" pitchFamily="34" charset="0"/>
              <a:buChar char="•"/>
            </a:pPr>
            <a:r>
              <a:rPr lang="en-US" altLang="en-US" sz="1400" kern="0" dirty="0">
                <a:solidFill>
                  <a:schemeClr val="tx1"/>
                </a:solidFill>
              </a:rPr>
              <a:t>The reconsiderations.</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FCC PN 911/Wi-Fi</a:t>
            </a:r>
          </a:p>
          <a:p>
            <a:pPr lvl="1">
              <a:spcBef>
                <a:spcPts val="0"/>
              </a:spcBef>
              <a:buFont typeface="Arial" panose="020B0604020202020204" pitchFamily="34" charset="0"/>
              <a:buChar char="•"/>
            </a:pPr>
            <a:r>
              <a:rPr lang="en-US" altLang="en-US" sz="1400" kern="0" dirty="0">
                <a:solidFill>
                  <a:schemeClr val="tx1"/>
                </a:solidFill>
              </a:rPr>
              <a:t>RCC WRC AI 1.12</a:t>
            </a:r>
          </a:p>
          <a:p>
            <a:pPr lvl="1">
              <a:spcBef>
                <a:spcPts val="0"/>
              </a:spcBef>
              <a:buFont typeface="Arial" panose="020B0604020202020204" pitchFamily="34" charset="0"/>
              <a:buChar char="•"/>
            </a:pPr>
            <a:r>
              <a:rPr lang="en-US" altLang="en-US" sz="1400" b="0" kern="0" dirty="0">
                <a:solidFill>
                  <a:schemeClr val="tx1"/>
                </a:solidFill>
              </a:rPr>
              <a:t>FCC Table of Frequencies</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Vijay A</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ffectLst/>
                <a:ea typeface="SimSun" panose="02010600030101010101" pitchFamily="2" charset="-122"/>
              </a:rPr>
              <a:t>To approve the minutes from the IEEE 802.18 Teleconference </a:t>
            </a:r>
            <a:r>
              <a:rPr lang="en-GB" sz="1800" b="0" dirty="0">
                <a:ea typeface="SimSun" panose="02010600030101010101" pitchFamily="2" charset="-122"/>
              </a:rPr>
              <a:t>24</a:t>
            </a:r>
            <a:r>
              <a:rPr lang="en-GB" sz="1800" b="0" dirty="0">
                <a:effectLst/>
                <a:ea typeface="SimSun" panose="02010600030101010101" pitchFamily="2" charset="-122"/>
              </a:rPr>
              <a:t> September 2020 in document </a:t>
            </a:r>
            <a:r>
              <a:rPr lang="en-GB" sz="1800" b="0" dirty="0">
                <a:solidFill>
                  <a:schemeClr val="bg1">
                    <a:lumMod val="75000"/>
                  </a:schemeClr>
                </a:solidFill>
                <a:effectLst/>
                <a:ea typeface="SimSun" panose="02010600030101010101" pitchFamily="2" charset="-122"/>
                <a:hlinkClick r:id="rId3"/>
              </a:rPr>
              <a:t>https://mentor.ieee.org/802.18/dcn/20/18-20-0130-00-0000-minutes-24sep20-rrtag-teleconference.docx</a:t>
            </a:r>
            <a:r>
              <a:rPr lang="en-GB" sz="1800" b="0" dirty="0">
                <a:solidFill>
                  <a:schemeClr val="bg1">
                    <a:lumMod val="75000"/>
                  </a:schemeClr>
                </a:solidFill>
                <a:effectLst/>
                <a:ea typeface="SimSun" panose="02010600030101010101" pitchFamily="2" charset="-122"/>
              </a:rPr>
              <a:t>  </a:t>
            </a:r>
            <a:r>
              <a:rPr lang="en-US" sz="1400" b="0" i="0" dirty="0">
                <a:solidFill>
                  <a:srgbClr val="000000"/>
                </a:solidFill>
                <a:effectLst/>
                <a:latin typeface="Verdana" panose="020B0604030504040204" pitchFamily="34" charset="0"/>
              </a:rPr>
              <a:t>25-Sep-2020 10:29:35 ET</a:t>
            </a:r>
            <a:r>
              <a:rPr lang="en-US" sz="1800" b="0" dirty="0">
                <a:effectLst/>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Peter E</a:t>
            </a:r>
          </a:p>
          <a:p>
            <a:pPr marL="0" indent="0">
              <a:spcBef>
                <a:spcPts val="0"/>
              </a:spcBef>
            </a:pPr>
            <a:r>
              <a:rPr lang="en-US" altLang="en-US" sz="1800" b="0" dirty="0">
                <a:solidFill>
                  <a:schemeClr val="bg1">
                    <a:lumMod val="75000"/>
                  </a:schemeClr>
                </a:solidFill>
              </a:rPr>
              <a:t>	Seconded by:	Ben R</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6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01oct20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endParaRPr lang="en-US" altLang="en-US" sz="2400" i="1" u="sng" dirty="0">
              <a:solidFill>
                <a:srgbClr val="00B050"/>
              </a:solidFill>
            </a:endParaRPr>
          </a:p>
        </p:txBody>
      </p:sp>
      <p:sp>
        <p:nvSpPr>
          <p:cNvPr id="16387" name="Content Placeholder 2"/>
          <p:cNvSpPr>
            <a:spLocks noGrp="1"/>
          </p:cNvSpPr>
          <p:nvPr>
            <p:ph idx="1"/>
          </p:nvPr>
        </p:nvSpPr>
        <p:spPr>
          <a:xfrm>
            <a:off x="685799" y="808037"/>
            <a:ext cx="8382001" cy="5848351"/>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November 2020 </a:t>
            </a:r>
            <a:r>
              <a:rPr lang="en-US" altLang="en-US" sz="1800" b="0" dirty="0">
                <a:solidFill>
                  <a:schemeClr val="tx1"/>
                </a:solidFill>
              </a:rPr>
              <a:t>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600" dirty="0">
                <a:solidFill>
                  <a:schemeClr val="tx1"/>
                </a:solidFill>
              </a:rPr>
              <a:t>A ballot did pass in the LMSC/EC to approve to have the November Plenary electronic from Friday 30Oct20 to Friday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a:t>
            </a:r>
            <a:r>
              <a:rPr lang="en-US" altLang="en-US" sz="1600" b="0" dirty="0">
                <a:solidFill>
                  <a:schemeClr val="tx1"/>
                </a:solidFill>
                <a:highlight>
                  <a:srgbClr val="D5F4FF"/>
                </a:highlight>
              </a:rPr>
              <a:t>2 Thursday meetings</a:t>
            </a:r>
            <a:r>
              <a:rPr lang="en-US" altLang="en-US" sz="1600" b="0" dirty="0">
                <a:solidFill>
                  <a:schemeClr val="tx1"/>
                </a:solidFill>
              </a:rPr>
              <a:t>, like the July Plenary.</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For .18 we will meet 2hrs the 1</a:t>
            </a:r>
            <a:r>
              <a:rPr lang="en-US" altLang="en-US" sz="1600" b="1" u="sng" baseline="30000" dirty="0">
                <a:solidFill>
                  <a:schemeClr val="tx1"/>
                </a:solidFill>
                <a:highlight>
                  <a:srgbClr val="D5F4FF"/>
                </a:highlight>
              </a:rPr>
              <a:t>st</a:t>
            </a:r>
            <a:r>
              <a:rPr lang="en-US" altLang="en-US" sz="1600" b="1" u="sng" dirty="0">
                <a:solidFill>
                  <a:schemeClr val="tx1"/>
                </a:solidFill>
                <a:highlight>
                  <a:srgbClr val="D5F4FF"/>
                </a:highlight>
              </a:rPr>
              <a:t> week(1500-1700et), 05Nov20.</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And 1hr the 2</a:t>
            </a:r>
            <a:r>
              <a:rPr lang="en-US" altLang="en-US" sz="1600" b="1" u="sng" baseline="30000" dirty="0">
                <a:solidFill>
                  <a:schemeClr val="tx1"/>
                </a:solidFill>
                <a:highlight>
                  <a:srgbClr val="D5F4FF"/>
                </a:highlight>
              </a:rPr>
              <a:t>nd</a:t>
            </a:r>
            <a:r>
              <a:rPr lang="en-US" altLang="en-US" sz="1600" b="1" u="sng" dirty="0">
                <a:solidFill>
                  <a:schemeClr val="tx1"/>
                </a:solidFill>
                <a:highlight>
                  <a:srgbClr val="D5F4FF"/>
                </a:highlight>
              </a:rPr>
              <a:t> week(1500-1600et), 12Nov20</a:t>
            </a:r>
            <a:endParaRPr lang="en-US" altLang="en-US" sz="1600" dirty="0">
              <a:solidFill>
                <a:schemeClr val="tx1"/>
              </a:solidFill>
            </a:endParaRP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a:p>
            <a:pPr lvl="1">
              <a:buFont typeface="Arial" panose="020B0604020202020204" pitchFamily="34" charset="0"/>
              <a:buChar char="•"/>
            </a:pPr>
            <a:r>
              <a:rPr lang="en-US" sz="1800" dirty="0">
                <a:solidFill>
                  <a:srgbClr val="222222"/>
                </a:solidFill>
              </a:rPr>
              <a:t>T</a:t>
            </a:r>
            <a:r>
              <a:rPr lang="en-US" sz="1800" b="0" i="0" dirty="0">
                <a:solidFill>
                  <a:srgbClr val="222222"/>
                </a:solidFill>
                <a:effectLst/>
              </a:rPr>
              <a:t>he Chair of 802 will be available for discussion with any member of 802.</a:t>
            </a:r>
            <a:endParaRPr lang="en-US" sz="1800" dirty="0">
              <a:effectLst/>
              <a:ea typeface="Calibri" panose="020F0502020204030204" pitchFamily="34" charset="0"/>
            </a:endParaRPr>
          </a:p>
          <a:p>
            <a:pPr marL="800100" lvl="2">
              <a:spcBef>
                <a:spcPts val="0"/>
              </a:spcBef>
              <a:spcAft>
                <a:spcPts val="0"/>
              </a:spcAft>
            </a:pPr>
            <a:r>
              <a:rPr lang="de-DE" sz="1400" dirty="0">
                <a:solidFill>
                  <a:srgbClr val="999999"/>
                </a:solidFill>
                <a:effectLst/>
              </a:rPr>
              <a:t>When </a:t>
            </a:r>
            <a:r>
              <a:rPr lang="de-DE" sz="1400" dirty="0">
                <a:effectLst/>
              </a:rPr>
              <a:t>Thu Nov 12, 2020 6am – 7am (PST)</a:t>
            </a:r>
          </a:p>
          <a:p>
            <a:pPr marL="800100" lvl="2">
              <a:spcBef>
                <a:spcPts val="0"/>
              </a:spcBef>
              <a:spcAft>
                <a:spcPts val="0"/>
              </a:spcAft>
            </a:pPr>
            <a:r>
              <a:rPr lang="de-DE" sz="1400" dirty="0">
                <a:solidFill>
                  <a:srgbClr val="999999"/>
                </a:solidFill>
                <a:effectLst/>
              </a:rPr>
              <a:t>Where </a:t>
            </a:r>
            <a:r>
              <a:rPr lang="de-DE" sz="1400" dirty="0">
                <a:effectLst/>
                <a:hlinkClick r:id="rId3"/>
              </a:rPr>
              <a:t>https://ieeesa.webex.com/ieeesa/j.php?MTID=m6884083063467a5e1ae3d6ecdba7a3d3</a:t>
            </a:r>
            <a:r>
              <a:rPr lang="de-DE" sz="1400" dirty="0">
                <a:effectLst/>
              </a:rPr>
              <a:t> </a:t>
            </a:r>
            <a:endParaRPr lang="en-US" sz="1400" dirty="0">
              <a:effectLst/>
              <a:ea typeface="Calibri" panose="020F0502020204030204" pitchFamily="34" charset="0"/>
            </a:endParaRPr>
          </a:p>
          <a:p>
            <a:pPr lvl="2">
              <a:buFont typeface="Arial" panose="020B0604020202020204" pitchFamily="34" charset="0"/>
              <a:buChar char="•"/>
            </a:pPr>
            <a:endParaRPr lang="en-US" altLang="en-US" sz="12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January</a:t>
            </a:r>
            <a:r>
              <a:rPr lang="en-US" altLang="en-US" sz="1800" b="0" dirty="0">
                <a:solidFill>
                  <a:schemeClr val="tx1"/>
                </a:solidFill>
              </a:rPr>
              <a:t> </a:t>
            </a:r>
            <a:r>
              <a:rPr lang="en-US" altLang="en-US" sz="1800" dirty="0">
                <a:solidFill>
                  <a:schemeClr val="tx1"/>
                </a:solidFill>
              </a:rPr>
              <a:t>2021 </a:t>
            </a:r>
            <a:r>
              <a:rPr lang="en-US" altLang="en-US" sz="1800" b="0" dirty="0">
                <a:solidFill>
                  <a:schemeClr val="tx1"/>
                </a:solidFill>
              </a:rPr>
              <a:t>Wireless Interim (Irvine) the Wireless Chairs met 30 Sept 20 and have cancelled the face to face meeting in Irvine, CA.   This leaves open for the WGs to decide on their own if they do an electronic Interim or not. </a:t>
            </a:r>
          </a:p>
          <a:p>
            <a:pPr lvl="2">
              <a:buFont typeface="Arial" panose="020B0604020202020204" pitchFamily="34" charset="0"/>
              <a:buChar char="•"/>
            </a:pPr>
            <a:endParaRPr lang="en-US" altLang="en-US" sz="12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 </a:t>
            </a:r>
            <a:r>
              <a:rPr lang="en-US" altLang="en-US" sz="1800" b="0" dirty="0">
                <a:solidFill>
                  <a:schemeClr val="tx1"/>
                </a:solidFill>
              </a:rPr>
              <a:t>at the Hilton in Panama City, Panama, the straw poll was to continue with the contract with clear cancellation policies.  With that, the IEEE has new language on cancellation policies, considering the pandemic, so it is much clearer. </a:t>
            </a: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01oct20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53619</TotalTime>
  <Words>7448</Words>
  <Application>Microsoft Office PowerPoint</Application>
  <PresentationFormat>On-screen Show (4:3)</PresentationFormat>
  <Paragraphs>762</Paragraphs>
  <Slides>31</Slides>
  <Notes>17</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4" baseType="lpstr">
      <vt:lpstr>Arial</vt:lpstr>
      <vt:lpstr>Calibri</vt:lpstr>
      <vt:lpstr>Consolas</vt:lpstr>
      <vt:lpstr>Georgia</vt:lpstr>
      <vt:lpstr>Helvetica</vt:lpstr>
      <vt:lpstr>Monotype Sorts</vt:lpstr>
      <vt:lpstr>Roboto</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vt:lpstr>
      <vt:lpstr>EU items to share -1</vt:lpstr>
      <vt:lpstr>EU items to share -2</vt:lpstr>
      <vt:lpstr>Other regions (outside EU and USA), items to share</vt:lpstr>
      <vt:lpstr>ITU-R items to share  -</vt:lpstr>
      <vt:lpstr>ITU-R M.1450 &amp; M.1801 submissions</vt:lpstr>
      <vt:lpstr>FCC R&amp;O 6 GHz</vt:lpstr>
      <vt:lpstr>FCC R&amp;O 6 GHz - MSG</vt:lpstr>
      <vt:lpstr>General Discussion Items</vt:lpstr>
      <vt:lpstr>General Discussion Items</vt:lpstr>
      <vt:lpstr>Actions Required</vt:lpstr>
      <vt:lpstr>Any Other Business</vt:lpstr>
      <vt:lpstr>Adjourn</vt:lpstr>
      <vt:lpstr>PowerPoint Presentation</vt:lpstr>
      <vt:lpstr>PowerPoint Presentation</vt:lpstr>
      <vt:lpstr>ITU-R links &amp; general info</vt:lpstr>
      <vt:lpstr>ITU-R items to share  - monitor </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3294</cp:revision>
  <cp:lastPrinted>1601-01-01T00:00:00Z</cp:lastPrinted>
  <dcterms:created xsi:type="dcterms:W3CDTF">2016-03-03T14:54:45Z</dcterms:created>
  <dcterms:modified xsi:type="dcterms:W3CDTF">2020-10-01T14:02:01Z</dcterms:modified>
</cp:coreProperties>
</file>