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5"/>
  </p:notesMasterIdLst>
  <p:handoutMasterIdLst>
    <p:handoutMasterId r:id="rId36"/>
  </p:handoutMasterIdLst>
  <p:sldIdLst>
    <p:sldId id="256" r:id="rId2"/>
    <p:sldId id="341" r:id="rId3"/>
    <p:sldId id="329" r:id="rId4"/>
    <p:sldId id="604" r:id="rId5"/>
    <p:sldId id="624" r:id="rId6"/>
    <p:sldId id="605" r:id="rId7"/>
    <p:sldId id="516" r:id="rId8"/>
    <p:sldId id="596" r:id="rId9"/>
    <p:sldId id="690" r:id="rId10"/>
    <p:sldId id="603" r:id="rId11"/>
    <p:sldId id="606" r:id="rId12"/>
    <p:sldId id="735" r:id="rId13"/>
    <p:sldId id="608" r:id="rId14"/>
    <p:sldId id="664" r:id="rId15"/>
    <p:sldId id="669" r:id="rId16"/>
    <p:sldId id="675" r:id="rId17"/>
    <p:sldId id="691" r:id="rId18"/>
    <p:sldId id="685" r:id="rId19"/>
    <p:sldId id="650" r:id="rId20"/>
    <p:sldId id="498" r:id="rId21"/>
    <p:sldId id="402" r:id="rId22"/>
    <p:sldId id="403" r:id="rId23"/>
    <p:sldId id="692" r:id="rId24"/>
    <p:sldId id="728" r:id="rId25"/>
    <p:sldId id="731" r:id="rId26"/>
    <p:sldId id="671" r:id="rId27"/>
    <p:sldId id="663" r:id="rId28"/>
    <p:sldId id="425" r:id="rId29"/>
    <p:sldId id="652" r:id="rId30"/>
    <p:sldId id="689" r:id="rId31"/>
    <p:sldId id="549" r:id="rId32"/>
    <p:sldId id="656" r:id="rId33"/>
    <p:sldId id="655" r:id="rId3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82" autoAdjust="0"/>
    <p:restoredTop sz="95878" autoAdjust="0"/>
  </p:normalViewPr>
  <p:slideViewPr>
    <p:cSldViewPr>
      <p:cViewPr varScale="1">
        <p:scale>
          <a:sx n="86" d="100"/>
          <a:sy n="86" d="100"/>
        </p:scale>
        <p:origin x="90" y="732"/>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25-Sep-20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apps.fcc.gov/eas/comments/GetPublishedDocument.html?id=455&amp;tn=713821" TargetMode="External"/><Relationship Id="rId2" Type="http://schemas.openxmlformats.org/officeDocument/2006/relationships/slide" Target="../slides/slide16.xml"/><Relationship Id="rId1" Type="http://schemas.openxmlformats.org/officeDocument/2006/relationships/notesMaster" Target="../notesMasters/notesMaster1.xml"/><Relationship Id="rId4" Type="http://schemas.openxmlformats.org/officeDocument/2006/relationships/hyperlink" Target="https://apps.fcc.gov/eas/comments/GetPublishedDocument.html?id=456&amp;tn=673286"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63180" TargetMode="External"/><Relationship Id="rId13" Type="http://schemas.openxmlformats.org/officeDocument/2006/relationships/hyperlink" Target="https://portal.etsi.org/webapp/teldir/QueryOrgaInfo.asp?OrgaId=1" TargetMode="External"/><Relationship Id="rId18" Type="http://schemas.openxmlformats.org/officeDocument/2006/relationships/hyperlink" Target="https://portal.etsi.org/webapp/teldir/QueryOrgaInfo.asp?OrgaId=15932" TargetMode="External"/><Relationship Id="rId26" Type="http://schemas.openxmlformats.org/officeDocument/2006/relationships/hyperlink" Target="https://portal.etsi.org/webapp/teldir/ListPersDetails.asp?PersId=54791" TargetMode="External"/><Relationship Id="rId3" Type="http://schemas.openxmlformats.org/officeDocument/2006/relationships/hyperlink" Target="https://portal.etsi.org/tb.aspx?tbid=729&amp;SubTB=729" TargetMode="External"/><Relationship Id="rId21" Type="http://schemas.openxmlformats.org/officeDocument/2006/relationships/hyperlink" Target="https://portal.etsi.org/webapp/teldir/ListPersDetails.asp?PersId=13676"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QueryOrgaInfo.asp?OrgaId=14953" TargetMode="External"/><Relationship Id="rId12" Type="http://schemas.openxmlformats.org/officeDocument/2006/relationships/hyperlink" Target="https://portal.etsi.org/webapp/teldir/ListPersDetails.asp?PersId=26441" TargetMode="External"/><Relationship Id="rId17" Type="http://schemas.openxmlformats.org/officeDocument/2006/relationships/hyperlink" Target="https://portal.etsi.org/webapp/teldir/ListPersDetails.asp?PersId=77968" TargetMode="External"/><Relationship Id="rId25" Type="http://schemas.openxmlformats.org/officeDocument/2006/relationships/hyperlink" Target="https://portal.etsi.org/webapp/teldir/QueryOrgaInfo.asp?OrgaId=42"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0.xml"/><Relationship Id="rId16" Type="http://schemas.openxmlformats.org/officeDocument/2006/relationships/hyperlink" Target="https://portal.etsi.org/webapp/teldir/QueryOrgaInfo.asp?OrgaId=5" TargetMode="External"/><Relationship Id="rId20" Type="http://schemas.openxmlformats.org/officeDocument/2006/relationships/hyperlink" Target="https://portal.etsi.org/webapp/teldir/ListPersDetails.asp?PersId=80177" TargetMode="External"/><Relationship Id="rId29" Type="http://schemas.openxmlformats.org/officeDocument/2006/relationships/hyperlink" Target="https://portal.etsi.org/webapp/teldir/QueryOrgaInfo.asp?OrgaId=8870" TargetMode="External"/><Relationship Id="rId1" Type="http://schemas.openxmlformats.org/officeDocument/2006/relationships/notesMaster" Target="../notesMasters/notesMaster1.xml"/><Relationship Id="rId6" Type="http://schemas.openxmlformats.org/officeDocument/2006/relationships/hyperlink" Target="https://portal.etsi.org/webapp/teldir/ListPersDetails.asp?PersId=49485" TargetMode="External"/><Relationship Id="rId11" Type="http://schemas.openxmlformats.org/officeDocument/2006/relationships/hyperlink" Target="https://portal.etsi.org/webapp/teldir/QueryOrgaInfo.asp?OrgaId=9173" TargetMode="External"/><Relationship Id="rId24" Type="http://schemas.openxmlformats.org/officeDocument/2006/relationships/hyperlink" Target="https://portal.etsi.org/webapp/teldir/ListPersDetails.asp?PersId=34395"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6230" TargetMode="External"/><Relationship Id="rId15" Type="http://schemas.openxmlformats.org/officeDocument/2006/relationships/hyperlink" Target="https://portal.etsi.org/webapp/teldir/ListPersDetails.asp?PersId=26309" TargetMode="External"/><Relationship Id="rId23" Type="http://schemas.openxmlformats.org/officeDocument/2006/relationships/hyperlink" Target="https://portal.etsi.org/webapp/teldir/ListPersDetails.asp?PersId=10561" TargetMode="External"/><Relationship Id="rId28" Type="http://schemas.openxmlformats.org/officeDocument/2006/relationships/hyperlink" Target="https://portal.etsi.org/webapp/teldir/ListPersDetails.asp?PersId=72859"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ListPersDetails.asp?PersId=33473" TargetMode="External"/><Relationship Id="rId19" Type="http://schemas.openxmlformats.org/officeDocument/2006/relationships/hyperlink" Target="https://portal.etsi.org/webapp/teldir/ListPersDetails.asp?PersId=79376" TargetMode="External"/><Relationship Id="rId31" Type="http://schemas.openxmlformats.org/officeDocument/2006/relationships/hyperlink" Target="https://portal.etsi.org/webapp/teldir/ListPersDetails.asp?PersId=61793" TargetMode="External"/><Relationship Id="rId4" Type="http://schemas.openxmlformats.org/officeDocument/2006/relationships/hyperlink" Target="https://portal.etsi.org/tb.aspx?tbid=287&amp;SubTB=287" TargetMode="External"/><Relationship Id="rId9" Type="http://schemas.openxmlformats.org/officeDocument/2006/relationships/hyperlink" Target="https://portal.etsi.org/webapp/teldir/QueryOrgaInfo.asp?OrgaId=13790" TargetMode="External"/><Relationship Id="rId14" Type="http://schemas.openxmlformats.org/officeDocument/2006/relationships/hyperlink" Target="https://portal.etsi.org/tb.aspx?tbid=286&amp;SubTB=286" TargetMode="External"/><Relationship Id="rId22" Type="http://schemas.openxmlformats.org/officeDocument/2006/relationships/hyperlink" Target="https://portal.etsi.org/webapp/teldir/ListPersDetails.asp?PersId=2582" TargetMode="External"/><Relationship Id="rId27" Type="http://schemas.openxmlformats.org/officeDocument/2006/relationships/hyperlink" Target="https://portal.etsi.org/webapp/teldir/QueryOrgaInfo.asp?OrgaId=121" TargetMode="External"/><Relationship Id="rId30" Type="http://schemas.openxmlformats.org/officeDocument/2006/relationships/hyperlink" Target="https://portal.etsi.org/webapp/teldir/QueryOrgaInfo.asp?OrgaId=7380" TargetMode="External"/><Relationship Id="rId35" Type="http://schemas.openxmlformats.org/officeDocument/2006/relationships/hyperlink" Target="https://portal.etsi.org/webapp/teldir/QueryOrgaInfo.asp?OrgaId=13818"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slide" Target="../slides/slide13.xml"/><Relationship Id="rId1" Type="http://schemas.openxmlformats.org/officeDocument/2006/relationships/notesMaster" Target="../notesMasters/notesMaster1.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www.itu.int/dms_pub/itu-r/oth/0c/0a/R0C0A00000D0041PDFE.pdf"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8317260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hlinkClick r:id="rId3"/>
              </a:rPr>
              <a:t>https://apps.fcc.gov/eas/comments/GetPublishedDocument.html?id=455&amp;tn=713821</a:t>
            </a: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hlinkClick r:id="rId4"/>
              </a:rPr>
              <a:t>https://apps.fcc.gov/eas/comments/GetPublishedDocument.html?id=456&amp;tn=673286</a:t>
            </a:r>
            <a:r>
              <a:rPr lang="en-US" sz="1200" dirty="0"/>
              <a:t>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5551131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5662792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9912935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6898735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8121276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de-DE" dirty="0">
                <a:solidFill>
                  <a:srgbClr val="999999"/>
                </a:solidFill>
                <a:effectLst/>
                <a:latin typeface="Roboto"/>
              </a:rPr>
              <a:t>When</a:t>
            </a:r>
            <a:r>
              <a:rPr lang="de-DE" dirty="0">
                <a:effectLst/>
                <a:latin typeface="Roboto"/>
              </a:rPr>
              <a:t>Thu Nov 12, 2020 6am – 7am (PST)</a:t>
            </a:r>
            <a:r>
              <a:rPr lang="de-DE" dirty="0">
                <a:solidFill>
                  <a:srgbClr val="999999"/>
                </a:solidFill>
                <a:effectLst/>
                <a:latin typeface="Roboto"/>
              </a:rPr>
              <a:t>Where</a:t>
            </a:r>
            <a:r>
              <a:rPr lang="de-DE" dirty="0">
                <a:effectLst/>
                <a:latin typeface="Roboto"/>
              </a:rPr>
              <a:t>https://ieeesa.webex.com/ieeesa/j.php?MTID=m6884083063467a5e1ae3d6ecdba7a3d3</a:t>
            </a:r>
            <a:endParaRPr lang="en-US" sz="1200" dirty="0">
              <a:effectLst/>
              <a:latin typeface="Calibri" panose="020F0502020204030204" pitchFamily="34" charset="0"/>
              <a:ea typeface="Calibri" panose="020F0502020204030204" pitchFamily="34" charset="0"/>
            </a:endParaRP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spcBef>
                <a:spcPts val="0"/>
              </a:spcBef>
              <a:buFont typeface="Arial" panose="020B0604020202020204" pitchFamily="34" charset="0"/>
              <a:buChar char="•"/>
            </a:pPr>
            <a:r>
              <a:rPr lang="en-US" sz="1200" dirty="0">
                <a:solidFill>
                  <a:schemeClr val="tx1"/>
                </a:solidFill>
              </a:rPr>
              <a:t>From 30Jul: Discussing 2.4GHz band, what are the rules and technologies today for the SR-Doc, </a:t>
            </a:r>
          </a:p>
          <a:p>
            <a:pPr lvl="1">
              <a:spcBef>
                <a:spcPts val="0"/>
              </a:spcBef>
              <a:buFont typeface="Arial" panose="020B0604020202020204" pitchFamily="34" charset="0"/>
              <a:buChar char="•"/>
            </a:pPr>
            <a:r>
              <a:rPr lang="en-US" sz="1200" dirty="0">
                <a:solidFill>
                  <a:schemeClr val="tx1"/>
                </a:solidFill>
              </a:rPr>
              <a:t>802.15.4-2020 is not mentioned, since it was just approved.  There are other items from 802.15 that should be reviewed.   Will send to 802.15 chair about this SR-Doc.</a:t>
            </a:r>
          </a:p>
          <a:p>
            <a:pPr lvl="1">
              <a:spcBef>
                <a:spcPts val="0"/>
              </a:spcBef>
              <a:buFont typeface="Arial" panose="020B0604020202020204" pitchFamily="34" charset="0"/>
              <a:buChar char="•"/>
            </a:pPr>
            <a:r>
              <a:rPr lang="en-US" sz="1200" dirty="0">
                <a:solidFill>
                  <a:schemeClr val="tx1"/>
                </a:solidFill>
              </a:rPr>
              <a:t>SR-Doc latest draft will be out in the next few days.   Need input 2 weeks before a meeting. </a:t>
            </a:r>
          </a:p>
          <a:p>
            <a:pPr lvl="1">
              <a:spcBef>
                <a:spcPts val="0"/>
              </a:spcBef>
              <a:buFont typeface="Arial" panose="020B0604020202020204" pitchFamily="34" charset="0"/>
              <a:buChar char="•"/>
            </a:pPr>
            <a:r>
              <a:rPr lang="en-US" sz="1200" b="0" i="0" dirty="0">
                <a:solidFill>
                  <a:schemeClr val="tx1"/>
                </a:solidFill>
                <a:effectLst/>
              </a:rPr>
              <a:t>The doc:  </a:t>
            </a:r>
            <a:r>
              <a:rPr lang="de-DE" sz="1200" b="0" i="0" dirty="0">
                <a:solidFill>
                  <a:srgbClr val="4D5156"/>
                </a:solidFill>
                <a:effectLst/>
              </a:rPr>
              <a:t>DTR/</a:t>
            </a:r>
            <a:r>
              <a:rPr lang="de-DE" sz="1200" b="1" i="0" dirty="0">
                <a:solidFill>
                  <a:srgbClr val="4D5156"/>
                </a:solidFill>
                <a:effectLst/>
              </a:rPr>
              <a:t>ERM-590 (</a:t>
            </a:r>
            <a:r>
              <a:rPr lang="de-DE" sz="1200" b="1" i="0" dirty="0">
                <a:solidFill>
                  <a:srgbClr val="5F6368"/>
                </a:solidFill>
                <a:effectLst/>
              </a:rPr>
              <a:t>TR 103 665</a:t>
            </a: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3"/>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4"/>
            </a:endParaRPr>
          </a:p>
          <a:p>
            <a:r>
              <a:rPr lang="en-US" altLang="en-US" sz="1200" b="0" dirty="0">
                <a:hlinkClick r:id="rId4"/>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6"/>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7"/>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8"/>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9"/>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1"/>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4"/>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15"/>
              </a:rPr>
              <a:t>Butscheidt </a:t>
            </a:r>
            <a:r>
              <a:rPr lang="en-US" sz="1200" kern="1200" dirty="0" err="1">
                <a:solidFill>
                  <a:srgbClr val="000000"/>
                </a:solidFill>
                <a:effectLst/>
                <a:latin typeface="Times New Roman" pitchFamily="16" charset="0"/>
                <a:ea typeface="+mn-ea"/>
                <a:cs typeface="+mn-cs"/>
                <a:hlinkClick r:id="rId15"/>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6"/>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7"/>
              </a:rPr>
              <a:t>Marshall </a:t>
            </a:r>
            <a:r>
              <a:rPr lang="en-US" sz="1200" kern="1200" dirty="0" err="1">
                <a:solidFill>
                  <a:srgbClr val="000000"/>
                </a:solidFill>
                <a:effectLst/>
                <a:latin typeface="Times New Roman" pitchFamily="16" charset="0"/>
                <a:ea typeface="+mn-ea"/>
                <a:cs typeface="+mn-cs"/>
                <a:hlinkClick r:id="rId17"/>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Mouquet </a:t>
            </a:r>
            <a:r>
              <a:rPr lang="en-US" sz="1200" kern="1200" dirty="0" err="1">
                <a:solidFill>
                  <a:srgbClr val="000000"/>
                </a:solidFill>
                <a:effectLst/>
                <a:latin typeface="Times New Roman" pitchFamily="16" charset="0"/>
                <a:ea typeface="+mn-ea"/>
                <a:cs typeface="+mn-cs"/>
                <a:hlinkClick r:id="rId19"/>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0"/>
              </a:rPr>
              <a:t>Vietti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1"/>
              </a:rPr>
              <a:t>Pagnozzi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2"/>
              </a:rPr>
              <a:t>Forina</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3"/>
              </a:rPr>
              <a:t>Schmidt</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Chiara </a:t>
            </a:r>
            <a:r>
              <a:rPr lang="en-US" sz="1200" kern="1200" dirty="0" err="1">
                <a:solidFill>
                  <a:srgbClr val="000000"/>
                </a:solidFill>
                <a:effectLst/>
                <a:latin typeface="Times New Roman" pitchFamily="16" charset="0"/>
                <a:ea typeface="+mn-ea"/>
                <a:cs typeface="+mn-cs"/>
                <a:hlinkClick r:id="rId26"/>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TELECOM</a:t>
            </a:r>
            <a:r>
              <a:rPr lang="en-US" sz="1200" kern="1200" dirty="0">
                <a:solidFill>
                  <a:srgbClr val="000000"/>
                </a:solidFill>
                <a:effectLst/>
                <a:latin typeface="Times New Roman" pitchFamily="16" charset="0"/>
                <a:ea typeface="+mn-ea"/>
                <a:cs typeface="+mn-cs"/>
                <a:hlinkClick r:id="rId27"/>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Blue </a:t>
            </a:r>
            <a:r>
              <a:rPr lang="en-US" sz="1200" kern="1200" dirty="0" err="1">
                <a:solidFill>
                  <a:srgbClr val="000000"/>
                </a:solidFill>
                <a:effectLst/>
                <a:latin typeface="Times New Roman" pitchFamily="16" charset="0"/>
                <a:ea typeface="+mn-ea"/>
                <a:cs typeface="+mn-cs"/>
                <a:hlinkClick r:id="rId28"/>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Microsoft</a:t>
            </a:r>
            <a:r>
              <a:rPr lang="en-US" sz="1200" kern="1200" dirty="0">
                <a:solidFill>
                  <a:srgbClr val="000000"/>
                </a:solidFill>
                <a:effectLst/>
                <a:latin typeface="Times New Roman" pitchFamily="16" charset="0"/>
                <a:ea typeface="+mn-ea"/>
                <a:cs typeface="+mn-cs"/>
                <a:hlinkClick r:id="rId29"/>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hlinkClick r:id="rId5"/>
            </a:endParaRPr>
          </a:p>
          <a:p>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5"/>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5"/>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1"/>
              </a:rPr>
              <a:t>Prats </a:t>
            </a:r>
            <a:r>
              <a:rPr lang="en-US" sz="1200" kern="1200" dirty="0" err="1">
                <a:solidFill>
                  <a:srgbClr val="000000"/>
                </a:solidFill>
                <a:effectLst/>
                <a:latin typeface="Times New Roman" pitchFamily="16" charset="0"/>
                <a:ea typeface="+mn-ea"/>
                <a:cs typeface="+mn-cs"/>
                <a:hlinkClick r:id="rId31"/>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3"/>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3"/>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4"/>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5"/>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541606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24Sep20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24Sep20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24Sep20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802.18-20/0129r01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acma.gov.au/consultations/2020-09/new-arrangements-low-interference-potential-devices-consultation-282020"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www.acma.gov.au/sites/default/files/2020-08/Draft%20Australian%20Radiofrequency%20Spectrum%20Plan%202021.docx" TargetMode="External"/><Relationship Id="rId5" Type="http://schemas.openxmlformats.org/officeDocument/2006/relationships/hyperlink" Target="https://mentor.ieee.org/802.18/dcn/20/18-20-0132-00-0000-acma-draft-radiocommunications-low-interference-potential-devices-class-licence-variation-notice-2020-no-1.docx" TargetMode="External"/><Relationship Id="rId4" Type="http://schemas.openxmlformats.org/officeDocument/2006/relationships/hyperlink" Target="https://mentor.ieee.org/802.18/dcn/20/18-20-0131-00-0000-acma-consultation-variation-to-the-low-interference-potential-devices-class-licence.docx"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8/dcn/20/18-20-0060-04-0000-itu-ahg-recommended-edits-to-m-1801-2.docx" TargetMode="External"/><Relationship Id="rId3" Type="http://schemas.openxmlformats.org/officeDocument/2006/relationships/hyperlink" Target="https://www.itu.int/en/ITU-R/study-groups/rsg1/rwp1a/Pages/default.aspx" TargetMode="External"/><Relationship Id="rId7" Type="http://schemas.openxmlformats.org/officeDocument/2006/relationships/hyperlink" Target="https://www.itu.int/events/eventdetails.asp?eventid=17576"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itu.int/en/ITU-R/study-groups/rsg5/rwp5a/Pages/default.aspx" TargetMode="External"/><Relationship Id="rId5" Type="http://schemas.openxmlformats.org/officeDocument/2006/relationships/hyperlink" Target="https://mentor.ieee.org/802.18/dcn/20/18-20-0052-01-0000-itu-r-sm-2352-ieee802-thz-input-to-wp1a.docx" TargetMode="External"/><Relationship Id="rId10" Type="http://schemas.openxmlformats.org/officeDocument/2006/relationships/slide" Target="slide24.xml"/><Relationship Id="rId4" Type="http://schemas.openxmlformats.org/officeDocument/2006/relationships/hyperlink" Target="https://www.itu.int/events/eventdetails.asp?eventid=17584" TargetMode="External"/><Relationship Id="rId9" Type="http://schemas.openxmlformats.org/officeDocument/2006/relationships/hyperlink" Target="https://mentor.ieee.org/802.18/dcn/20/18-20-0061-04-0000-itu-ahg-recommended-edits-to-m-1450-5.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20/18-20-0052-03-0000-itu-r-sm-2352-ieee802-thz-input-to-wp1a.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20/18-20-0061-02-0000-itu-ahg-recommended-edits-to-m-1450-5.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mentor.ieee.org/802.18/dcn/20/18-20-0060-00-0000-itu-ahg-recommended-edits-to-m-1801-2.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fcc.gov/ecfs/search/filings?proceedings_name=18-295&amp;sort=date_disseminated,DESC"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hyperlink" Target="https://apps.fcc.gov/oetcf/kdb/reports/PublishedDocumentList.cfm" TargetMode="External"/><Relationship Id="rId4" Type="http://schemas.openxmlformats.org/officeDocument/2006/relationships/hyperlink" Target="https://www.federalregister.gov/documents/2020/05/26/2020-11236/unlicensed-use-of-the-6-ghz-band?utm_campaign=subscription+mailing+list&amp;utm_source=federalregister.gov&amp;utm_medium=emai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urldefense.com/v3/__https:/www.wirelessinnovation.org/6ghz-multistakeholder-committee__;!!F7jv3iA!miq8gKDh5u9EeBEqnJQ0xEKNYPoCPGlGj45FX_qjQNRwSaW1Br7N6myjjcdbTNciew$"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fcc.gov/document/pshsb-seeks-comment-pursuant-ray-baums-act"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mentor.ieee.org/802.18/dcn/20/18-20-0128-00-0000-fcc-pn-emergency-access-to-wi-fi-aps-and-911-services.doc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hyperlink" Target="https://mentor.ieee.org/802.18/dcn/16/18-16-0038-16-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urldefense.com/v3/__http:/help.webex.com__;!!F7jv3iA!i3NusZ1ybSIkJTSPyXWhjlOosrt7l0gysL2GrZu-kUBWXmBDeVnSHCHmnVGOTYvFLg$" TargetMode="External"/><Relationship Id="rId3" Type="http://schemas.openxmlformats.org/officeDocument/2006/relationships/hyperlink" Target="https://ieeesa.webex.com/ieeesa/j.php?MTID=m89174bca2347d480f1f7b52309753d89" TargetMode="External"/><Relationship Id="rId7" Type="http://schemas.openxmlformats.org/officeDocument/2006/relationships/hyperlink" Target="https://urldefense.com/v3/__https:/ieeesa.webex.com/ieeesa/globalcallin.php?MTID=mc7c3ab2bcf2a6fe5184ab91434be5be3__;!!F7jv3iA!i3NusZ1ybSIkJTSPyXWhjlOosrt7l0gysL2GrZu-kUBWXmBDeVnSHCHmnVHf0dQOsQ$"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tel:%2B1-213-306-3065,,*01*1290259639%23%23*01*" TargetMode="External"/><Relationship Id="rId5" Type="http://schemas.openxmlformats.org/officeDocument/2006/relationships/hyperlink" Target="tel:%2B1-646-992-2010,,*01*1290259639%23%23*01*" TargetMode="External"/><Relationship Id="rId4" Type="http://schemas.openxmlformats.org/officeDocument/2006/relationships/hyperlink" Target="https://urldefense.com/v3/__https:/ieeesa.webex.com/ieeesa/j.php?MTID=m89174bca2347d480f1f7b52309753d89__;!!F7jv3iA!i3NusZ1ybSIkJTSPyXWhjlOosrt7l0gysL2GrZu-kUBWXmBDeVnSHCHmnVFH8PmoZg$"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16.xml"/><Relationship Id="rId16" Type="http://schemas.openxmlformats.org/officeDocument/2006/relationships/hyperlink" Target="https://www.itu.int/go/ITU-R/wp1a" TargetMode="External"/><Relationship Id="rId20" Type="http://schemas.openxmlformats.org/officeDocument/2006/relationships/hyperlink" Target="https://www.itu.int/events/eventdetails.asp?eventid=17206"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hyperlink" Target="https://mentor.ieee.org/802.18/dcn/20/18-20-0052"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127-00-0000-minutes-17sep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ieeesa.webex.com/ieeesa/j.php?MTID=m6884083063467a5e1ae3d6ecdba7a3d3"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24Sep20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24 September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2965039381"/>
              </p:ext>
            </p:extLst>
          </p:nvPr>
        </p:nvGraphicFramePr>
        <p:xfrm>
          <a:off x="604921" y="3581400"/>
          <a:ext cx="7824787" cy="2514600"/>
        </p:xfrm>
        <a:graphic>
          <a:graphicData uri="http://schemas.openxmlformats.org/presentationml/2006/ole">
            <mc:AlternateContent xmlns:mc="http://schemas.openxmlformats.org/markup-compatibility/2006">
              <mc:Choice xmlns:v="urn:schemas-microsoft-com:vml" Requires="v">
                <p:oleObj spid="_x0000_s10091"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604921" y="3581400"/>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&lt;ojeu&gt;</a:t>
            </a:r>
            <a:r>
              <a:rPr lang="en-US" altLang="en-US" sz="1400" b="0" dirty="0"/>
              <a:t>   </a:t>
            </a:r>
            <a:r>
              <a:rPr lang="en-US" altLang="en-US" sz="1400" b="0" dirty="0">
                <a:hlinkClick r:id="rId4"/>
              </a:rPr>
              <a:t>&lt;HStds&gt;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800" dirty="0">
              <a:solidFill>
                <a:schemeClr val="tx1"/>
              </a:solidFill>
            </a:endParaRPr>
          </a:p>
          <a:p>
            <a:pPr marL="285750" indent="-285750">
              <a:spcBef>
                <a:spcPts val="0"/>
              </a:spcBef>
              <a:buFont typeface="Arial" panose="020B0604020202020204" pitchFamily="34" charset="0"/>
              <a:buChar char="•"/>
            </a:pPr>
            <a:r>
              <a:rPr lang="en-US" sz="1800" dirty="0">
                <a:solidFill>
                  <a:schemeClr val="tx1"/>
                </a:solidFill>
              </a:rPr>
              <a:t> </a:t>
            </a: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call/meeting #107, 24Sep-02Oct20 </a:t>
            </a:r>
          </a:p>
          <a:p>
            <a:pPr lvl="1">
              <a:spcBef>
                <a:spcPts val="0"/>
              </a:spcBef>
              <a:buFont typeface="Arial" panose="020B0604020202020204" pitchFamily="34" charset="0"/>
              <a:buChar char="•"/>
            </a:pPr>
            <a:r>
              <a:rPr lang="en-US" sz="1400" dirty="0">
                <a:solidFill>
                  <a:schemeClr val="tx1"/>
                </a:solidFill>
              </a:rPr>
              <a:t>Bran #107 has started.  New doc 28r1 from France for protection of a new radar, in the 5.8GHz band. This point has been added into draft of a TR 103xxx document.  More discussion next week on this. </a:t>
            </a:r>
          </a:p>
          <a:p>
            <a:pPr lvl="1">
              <a:spcBef>
                <a:spcPts val="0"/>
              </a:spcBef>
              <a:buFont typeface="Arial" panose="020B0604020202020204" pitchFamily="34" charset="0"/>
              <a:buChar char="•"/>
            </a:pPr>
            <a:r>
              <a:rPr lang="en-US" sz="1400" dirty="0">
                <a:solidFill>
                  <a:schemeClr val="tx1"/>
                </a:solidFill>
              </a:rPr>
              <a:t>Much on the comments from the public consultation and with that.</a:t>
            </a:r>
          </a:p>
          <a:p>
            <a:pPr lvl="1">
              <a:spcBef>
                <a:spcPts val="0"/>
              </a:spcBef>
              <a:buFont typeface="Arial" panose="020B0604020202020204" pitchFamily="34" charset="0"/>
              <a:buChar char="•"/>
            </a:pPr>
            <a:r>
              <a:rPr lang="en-US" sz="1400" dirty="0">
                <a:solidFill>
                  <a:schemeClr val="tx1"/>
                </a:solidFill>
              </a:rPr>
              <a:t>France and Germany are in agreement on several items, others tend to follow then. </a:t>
            </a:r>
          </a:p>
          <a:p>
            <a:pPr lvl="1">
              <a:spcBef>
                <a:spcPts val="0"/>
              </a:spcBef>
              <a:buFont typeface="Arial" panose="020B0604020202020204" pitchFamily="34" charset="0"/>
              <a:buChar char="•"/>
            </a:pPr>
            <a:endParaRPr lang="en-US" sz="1400" b="1" u="sng" dirty="0">
              <a:solidFill>
                <a:schemeClr val="tx1"/>
              </a:solidFill>
            </a:endParaRPr>
          </a:p>
          <a:p>
            <a:pPr lvl="1">
              <a:spcBef>
                <a:spcPts val="0"/>
              </a:spcBef>
              <a:buFont typeface="Arial" panose="020B0604020202020204" pitchFamily="34" charset="0"/>
              <a:buChar char="•"/>
            </a:pPr>
            <a:r>
              <a:rPr lang="en-US" sz="1400" b="1" u="sng" dirty="0">
                <a:solidFill>
                  <a:schemeClr val="tx1"/>
                </a:solidFill>
              </a:rPr>
              <a:t>Key point:  Everyone needs to watch carefully all of the EU groups, ECC, WGFM, etc.  Many decisions and final documents being done.  </a:t>
            </a:r>
          </a:p>
          <a:p>
            <a:pPr lvl="1">
              <a:spcBef>
                <a:spcPts val="0"/>
              </a:spcBef>
              <a:buFont typeface="Arial" panose="020B0604020202020204" pitchFamily="34" charset="0"/>
              <a:buChar char="•"/>
            </a:pPr>
            <a:endParaRPr lang="en-US" sz="1400" b="1" u="sng" dirty="0">
              <a:solidFill>
                <a:schemeClr val="tx1"/>
              </a:solidFill>
            </a:endParaRPr>
          </a:p>
          <a:p>
            <a:pPr lvl="1">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r>
              <a:rPr lang="en-US" sz="1200" dirty="0">
                <a:solidFill>
                  <a:schemeClr val="tx1"/>
                </a:solidFill>
              </a:rPr>
              <a:t>10Sep: Submissions closed 09sep20, with 6 new ones.  </a:t>
            </a:r>
          </a:p>
          <a:p>
            <a:pPr lvl="1">
              <a:spcBef>
                <a:spcPts val="0"/>
              </a:spcBef>
              <a:buFont typeface="Arial" panose="020B0604020202020204" pitchFamily="34" charset="0"/>
              <a:buChar char="•"/>
            </a:pPr>
            <a:r>
              <a:rPr lang="en-US" sz="1200" dirty="0">
                <a:solidFill>
                  <a:schemeClr val="tx1"/>
                </a:solidFill>
              </a:rPr>
              <a:t>BRAN(20)106f003r2 (now r2) (Channel Access Mechanism ), with new sponsors.  There is a companion document for it. </a:t>
            </a:r>
          </a:p>
          <a:p>
            <a:pPr lvl="1">
              <a:spcBef>
                <a:spcPts val="0"/>
              </a:spcBef>
              <a:buFont typeface="Arial" panose="020B0604020202020204" pitchFamily="34" charset="0"/>
              <a:buChar char="•"/>
            </a:pPr>
            <a:r>
              <a:rPr lang="en-US" sz="1200" dirty="0">
                <a:solidFill>
                  <a:schemeClr val="tx1"/>
                </a:solidFill>
              </a:rPr>
              <a:t>03Sep:  Updated document, from meeting #106 on adaptivity in 6 GHz, was updated with more signatures, with ED of -72dBm/20MHz and no preamble detection.   </a:t>
            </a:r>
          </a:p>
          <a:p>
            <a:pPr lvl="1">
              <a:spcBef>
                <a:spcPts val="0"/>
              </a:spcBef>
              <a:buFont typeface="Arial" panose="020B0604020202020204" pitchFamily="34" charset="0"/>
              <a:buChar char="•"/>
            </a:pPr>
            <a:r>
              <a:rPr lang="en-US" sz="1200" dirty="0">
                <a:solidFill>
                  <a:schemeClr val="tx1"/>
                </a:solidFill>
              </a:rPr>
              <a:t>Discussion continues at 5 GHz to do the same, with some text for framed base equipment</a:t>
            </a:r>
          </a:p>
          <a:p>
            <a:pPr lvl="1">
              <a:spcBef>
                <a:spcPts val="0"/>
              </a:spcBef>
              <a:buFont typeface="Arial" panose="020B0604020202020204" pitchFamily="34" charset="0"/>
              <a:buChar char="•"/>
            </a:pPr>
            <a:r>
              <a:rPr lang="en-US" sz="1200" dirty="0">
                <a:solidFill>
                  <a:schemeClr val="tx1"/>
                </a:solidFill>
              </a:rPr>
              <a:t> 60GHz, packet-based solution being replaced with higher power longer range (several kms) discussion continues. </a:t>
            </a:r>
          </a:p>
          <a:p>
            <a:pPr lvl="1">
              <a:spcBef>
                <a:spcPts val="0"/>
              </a:spcBef>
              <a:buFont typeface="Arial" panose="020B0604020202020204" pitchFamily="34" charset="0"/>
              <a:buChar char="•"/>
            </a:pPr>
            <a:endParaRPr lang="en-US" sz="600" dirty="0">
              <a:solidFill>
                <a:schemeClr val="tx1"/>
              </a:solidFill>
            </a:endParaRP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#72,  03-06 Nov20; </a:t>
            </a:r>
            <a:r>
              <a:rPr lang="en-US" sz="1100" b="0" i="0" dirty="0">
                <a:solidFill>
                  <a:srgbClr val="222222"/>
                </a:solidFill>
                <a:effectLst/>
                <a:latin typeface="Arial" panose="020B0604020202020204" pitchFamily="34" charset="0"/>
              </a:rPr>
              <a:t>Sophia-Antipolis, FR</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nothing to share today</a:t>
            </a:r>
          </a:p>
          <a:p>
            <a:pPr>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7"/>
              </a:rPr>
              <a:t>&lt;TG-11&gt;</a:t>
            </a:r>
            <a:r>
              <a:rPr lang="en-US" altLang="en-US" sz="1600" b="0" dirty="0"/>
              <a:t>  </a:t>
            </a:r>
            <a:r>
              <a:rPr lang="en-US" sz="1600" dirty="0">
                <a:solidFill>
                  <a:schemeClr val="tx1"/>
                </a:solidFill>
              </a:rPr>
              <a:t>next  call, SRDoc #15, 17Sep20</a:t>
            </a:r>
          </a:p>
          <a:p>
            <a:pPr lvl="1">
              <a:spcBef>
                <a:spcPts val="0"/>
              </a:spcBef>
              <a:buFont typeface="Arial" panose="020B0604020202020204" pitchFamily="34" charset="0"/>
              <a:buChar char="•"/>
            </a:pPr>
            <a:r>
              <a:rPr lang="en-US" sz="1400" dirty="0">
                <a:solidFill>
                  <a:schemeClr val="tx1"/>
                </a:solidFill>
              </a:rPr>
              <a:t>nothing to share today</a:t>
            </a:r>
            <a:r>
              <a:rPr lang="en-US" sz="1400" dirty="0">
                <a:solidFill>
                  <a:schemeClr val="tx1"/>
                </a:solidFill>
                <a:effectLst/>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24Sep20</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718038" y="917819"/>
            <a:ext cx="8378520" cy="5219040"/>
          </a:xfrm>
        </p:spPr>
        <p:txBody>
          <a:bodyPr/>
          <a:lstStyle/>
          <a:p>
            <a:pPr>
              <a:buFont typeface="Arial" panose="020B0604020202020204" pitchFamily="34" charset="0"/>
              <a:buChar char="•"/>
            </a:pPr>
            <a:r>
              <a:rPr lang="en-US" sz="1200" dirty="0">
                <a:solidFill>
                  <a:schemeClr val="tx1"/>
                </a:solidFill>
              </a:rPr>
              <a:t>CEPT – </a:t>
            </a:r>
            <a:r>
              <a:rPr lang="en-US" sz="1200" dirty="0">
                <a:solidFill>
                  <a:schemeClr val="tx1"/>
                </a:solidFill>
                <a:hlinkClick r:id="rId3"/>
              </a:rPr>
              <a:t>&lt;ECC&gt;</a:t>
            </a:r>
            <a:r>
              <a:rPr lang="en-US" sz="1200" dirty="0">
                <a:solidFill>
                  <a:schemeClr val="tx1"/>
                </a:solidFill>
              </a:rPr>
              <a:t> (themselves) next call,  #54 Plenary, 17-20Nov20, </a:t>
            </a:r>
            <a:r>
              <a:rPr lang="en-US" sz="1200" u="sng" dirty="0">
                <a:solidFill>
                  <a:schemeClr val="tx1"/>
                </a:solidFill>
              </a:rPr>
              <a:t>Berlin, Germany </a:t>
            </a:r>
          </a:p>
          <a:p>
            <a:pPr lvl="1">
              <a:spcBef>
                <a:spcPts val="0"/>
              </a:spcBef>
              <a:buFont typeface="Arial" panose="020B0604020202020204" pitchFamily="34" charset="0"/>
              <a:buChar char="•"/>
            </a:pPr>
            <a:r>
              <a:rPr lang="en-US" sz="1200" dirty="0">
                <a:solidFill>
                  <a:schemeClr val="bg1">
                    <a:lumMod val="65000"/>
                  </a:schemeClr>
                </a:solidFill>
              </a:rPr>
              <a:t>nothing to share today</a:t>
            </a:r>
          </a:p>
          <a:p>
            <a:pPr>
              <a:buFont typeface="Arial" panose="020B0604020202020204" pitchFamily="34" charset="0"/>
              <a:buChar char="•"/>
            </a:pPr>
            <a:r>
              <a:rPr lang="en-US" sz="1200" dirty="0">
                <a:solidFill>
                  <a:schemeClr val="tx1"/>
                </a:solidFill>
              </a:rPr>
              <a:t>CEPT – ECC </a:t>
            </a:r>
            <a:r>
              <a:rPr lang="en-US" altLang="en-US" sz="1200" b="0" dirty="0">
                <a:hlinkClick r:id="rId4"/>
              </a:rPr>
              <a:t>&lt;WGSE&gt;</a:t>
            </a:r>
            <a:r>
              <a:rPr lang="en-US" altLang="en-US" sz="1200" b="0" dirty="0"/>
              <a:t> </a:t>
            </a:r>
            <a:r>
              <a:rPr lang="en-US" altLang="en-US" sz="1200" dirty="0"/>
              <a:t>next call, meeting  </a:t>
            </a:r>
            <a:r>
              <a:rPr lang="en-US" sz="1200" dirty="0"/>
              <a:t>#86,  28Sep-02Oct20;</a:t>
            </a:r>
          </a:p>
          <a:p>
            <a:pPr lvl="1">
              <a:spcBef>
                <a:spcPts val="0"/>
              </a:spcBef>
              <a:buFont typeface="Arial" panose="020B0604020202020204" pitchFamily="34" charset="0"/>
              <a:buChar char="•"/>
            </a:pPr>
            <a:r>
              <a:rPr lang="en-US" sz="1200" dirty="0">
                <a:solidFill>
                  <a:schemeClr val="bg1">
                    <a:lumMod val="65000"/>
                  </a:schemeClr>
                </a:solidFill>
              </a:rPr>
              <a:t>nothing to share today</a:t>
            </a:r>
          </a:p>
          <a:p>
            <a:pPr>
              <a:spcBef>
                <a:spcPts val="0"/>
              </a:spcBef>
              <a:buFont typeface="Arial" panose="020B0604020202020204" pitchFamily="34" charset="0"/>
              <a:buChar char="•"/>
            </a:pPr>
            <a:r>
              <a:rPr lang="en-US" sz="1600" dirty="0">
                <a:solidFill>
                  <a:schemeClr val="tx1"/>
                </a:solidFill>
              </a:rPr>
              <a:t>CEPT – ECC </a:t>
            </a:r>
            <a:r>
              <a:rPr lang="en-US" altLang="en-US" sz="1600" b="0" dirty="0">
                <a:hlinkClick r:id="rId5"/>
              </a:rPr>
              <a:t>&lt;SE45&gt;</a:t>
            </a:r>
            <a:r>
              <a:rPr lang="en-US" altLang="en-US" sz="1600" b="0" dirty="0"/>
              <a:t> </a:t>
            </a:r>
            <a:r>
              <a:rPr lang="en-US" altLang="en-US" sz="1600" dirty="0"/>
              <a:t>next call: #12, 21-23Sep20</a:t>
            </a:r>
            <a:endParaRPr lang="en-US" altLang="en-US" sz="1200" dirty="0"/>
          </a:p>
          <a:p>
            <a:pPr lvl="1">
              <a:buFont typeface="Arial" panose="020B0604020202020204" pitchFamily="34" charset="0"/>
              <a:buChar char="•"/>
            </a:pPr>
            <a:r>
              <a:rPr lang="en-US" sz="1600" dirty="0">
                <a:solidFill>
                  <a:schemeClr val="tx1"/>
                </a:solidFill>
              </a:rPr>
              <a:t>Met and accomplished all agenda items.  Administrations brought in compromise positions.   Decisions were made and are out there on the SE45 website. </a:t>
            </a:r>
          </a:p>
          <a:p>
            <a:pPr lvl="1">
              <a:buFont typeface="Arial" panose="020B0604020202020204" pitchFamily="34" charset="0"/>
              <a:buChar char="•"/>
            </a:pPr>
            <a:r>
              <a:rPr lang="en-US" sz="1600" b="1" dirty="0">
                <a:solidFill>
                  <a:schemeClr val="tx1"/>
                </a:solidFill>
              </a:rPr>
              <a:t>OOBE has had some trimming, </a:t>
            </a:r>
            <a:r>
              <a:rPr lang="en-US" sz="1600" dirty="0">
                <a:solidFill>
                  <a:schemeClr val="tx1"/>
                </a:solidFill>
              </a:rPr>
              <a:t>and all need to look at this as discussions continue into next week.   Some concerns on this path.  </a:t>
            </a:r>
          </a:p>
          <a:p>
            <a:pPr lvl="1">
              <a:buFont typeface="Arial" panose="020B0604020202020204" pitchFamily="34" charset="0"/>
              <a:buChar char="•"/>
            </a:pPr>
            <a:r>
              <a:rPr lang="en-US" sz="1600" b="1" u="sng" dirty="0">
                <a:solidFill>
                  <a:schemeClr val="tx1"/>
                </a:solidFill>
              </a:rPr>
              <a:t>All paths are heading to be done before RSC (EC votes included) 10Dec20, and the final decisions.  This is t</a:t>
            </a:r>
            <a:r>
              <a:rPr lang="en-US" sz="1400" b="1" u="sng" dirty="0">
                <a:solidFill>
                  <a:schemeClr val="tx1"/>
                </a:solidFill>
              </a:rPr>
              <a:t>o make standards in the OJEU in February2021. </a:t>
            </a:r>
          </a:p>
          <a:p>
            <a:pPr lvl="1">
              <a:buFont typeface="Arial" panose="020B0604020202020204" pitchFamily="34" charset="0"/>
              <a:buChar char="•"/>
            </a:pPr>
            <a:r>
              <a:rPr lang="en-US" altLang="en-US" sz="1200" dirty="0"/>
              <a:t>10Sep: No DFS in 5.8 GHz input paper came in for review.</a:t>
            </a:r>
          </a:p>
          <a:p>
            <a:pPr lvl="3">
              <a:buFont typeface="Arial" panose="020B0604020202020204" pitchFamily="34" charset="0"/>
              <a:buChar char="•"/>
            </a:pPr>
            <a:endParaRPr lang="en-US" sz="400" dirty="0">
              <a:solidFill>
                <a:schemeClr val="tx1"/>
              </a:solidFill>
            </a:endParaRPr>
          </a:p>
          <a:p>
            <a:pPr>
              <a:buFont typeface="Arial" panose="020B0604020202020204" pitchFamily="34" charset="0"/>
              <a:buChar char="•"/>
            </a:pPr>
            <a:r>
              <a:rPr lang="en-US" sz="1200" dirty="0">
                <a:solidFill>
                  <a:schemeClr val="tx1"/>
                </a:solidFill>
              </a:rPr>
              <a:t>CEPT – ECC </a:t>
            </a:r>
            <a:r>
              <a:rPr lang="en-US" altLang="en-US" sz="1200" b="0" dirty="0">
                <a:hlinkClick r:id="rId6"/>
              </a:rPr>
              <a:t>&lt;WGFM&gt;</a:t>
            </a:r>
            <a:r>
              <a:rPr lang="en-US" altLang="en-US" sz="1200" b="0" dirty="0"/>
              <a:t>  </a:t>
            </a:r>
            <a:r>
              <a:rPr lang="en-US" altLang="en-US" sz="1200" dirty="0">
                <a:solidFill>
                  <a:schemeClr val="tx1"/>
                </a:solidFill>
              </a:rPr>
              <a:t>next meeting #97, 19-23Oct20, </a:t>
            </a:r>
            <a:r>
              <a:rPr lang="en-US" altLang="en-US" sz="1200" u="sng" strike="sngStrike" dirty="0">
                <a:solidFill>
                  <a:schemeClr val="bg1">
                    <a:lumMod val="65000"/>
                  </a:schemeClr>
                </a:solidFill>
              </a:rPr>
              <a:t>Dublin, Ireland </a:t>
            </a:r>
            <a:r>
              <a:rPr lang="en-US" altLang="en-US" sz="1200" u="sng" dirty="0">
                <a:solidFill>
                  <a:schemeClr val="tx1"/>
                </a:solidFill>
              </a:rPr>
              <a:t> now tbd</a:t>
            </a:r>
            <a:endParaRPr lang="en-US" sz="1200" u="sng" dirty="0"/>
          </a:p>
          <a:p>
            <a:pPr lvl="1">
              <a:spcBef>
                <a:spcPts val="0"/>
              </a:spcBef>
              <a:buFont typeface="Arial" panose="020B0604020202020204" pitchFamily="34" charset="0"/>
              <a:buChar char="•"/>
            </a:pPr>
            <a:r>
              <a:rPr lang="en-US" sz="1200" dirty="0">
                <a:solidFill>
                  <a:schemeClr val="bg1">
                    <a:lumMod val="65000"/>
                  </a:schemeClr>
                </a:solidFill>
              </a:rPr>
              <a:t>nothing to share today  </a:t>
            </a:r>
          </a:p>
          <a:p>
            <a:pPr>
              <a:buFont typeface="Arial" panose="020B0604020202020204" pitchFamily="34" charset="0"/>
              <a:buChar char="•"/>
            </a:pPr>
            <a:r>
              <a:rPr lang="en-US" sz="1600" dirty="0">
                <a:solidFill>
                  <a:schemeClr val="tx1"/>
                </a:solidFill>
              </a:rPr>
              <a:t>CEPT – ECC </a:t>
            </a:r>
            <a:r>
              <a:rPr lang="en-US" altLang="en-US" sz="1600" b="0" dirty="0">
                <a:hlinkClick r:id="rId7"/>
              </a:rPr>
              <a:t>&lt;FM57&gt;</a:t>
            </a:r>
            <a:r>
              <a:rPr lang="en-US" altLang="en-US" sz="1600" b="0" dirty="0"/>
              <a:t>  </a:t>
            </a:r>
            <a:r>
              <a:rPr lang="en-US" sz="1600" dirty="0"/>
              <a:t>next call/meeting #12, 05-07Oct20</a:t>
            </a:r>
            <a:endParaRPr lang="en-US" sz="1400" dirty="0"/>
          </a:p>
          <a:p>
            <a:pPr lvl="1">
              <a:buFont typeface="Arial" panose="020B0604020202020204" pitchFamily="34" charset="0"/>
              <a:buChar char="•"/>
            </a:pPr>
            <a:r>
              <a:rPr lang="en-US" sz="1600" dirty="0">
                <a:solidFill>
                  <a:schemeClr val="tx1"/>
                </a:solidFill>
              </a:rPr>
              <a:t> See other groups, all items seem to be inter-related with most all groups. </a:t>
            </a:r>
          </a:p>
          <a:p>
            <a:pPr lvl="1">
              <a:buFont typeface="Arial" panose="020B0604020202020204" pitchFamily="34" charset="0"/>
              <a:buChar char="•"/>
            </a:pPr>
            <a:endParaRPr lang="en-US" sz="1200" dirty="0">
              <a:solidFill>
                <a:schemeClr val="tx1"/>
              </a:solidFill>
            </a:endParaRPr>
          </a:p>
          <a:p>
            <a:pPr lvl="1">
              <a:buFont typeface="Arial" panose="020B0604020202020204" pitchFamily="34" charset="0"/>
              <a:buChar char="•"/>
            </a:pPr>
            <a:r>
              <a:rPr lang="en-US" sz="1200" dirty="0">
                <a:solidFill>
                  <a:schemeClr val="tx1"/>
                </a:solidFill>
              </a:rPr>
              <a:t>17sep: The Draft CEPT report 75 (Report B) and ECC Decision (20)01 (rules of lower 6 GHz band) are available in the input docs for meeting #12.  These have the comments/inputs from the public consultation. </a:t>
            </a:r>
          </a:p>
          <a:p>
            <a:pPr lvl="1">
              <a:buFont typeface="Arial" panose="020B0604020202020204" pitchFamily="34" charset="0"/>
              <a:buChar char="•"/>
            </a:pPr>
            <a:r>
              <a:rPr lang="en-US" sz="1200" dirty="0">
                <a:solidFill>
                  <a:schemeClr val="tx1"/>
                </a:solidFill>
              </a:rPr>
              <a:t>It is suggested to have focus on the ECC decision, as it is for making the rules moving forward.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24Sep20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374794"/>
          </a:xfrm>
        </p:spPr>
        <p:txBody>
          <a:bodyPr/>
          <a:lstStyle/>
          <a:p>
            <a:r>
              <a:rPr lang="en-US" sz="2400" dirty="0"/>
              <a:t>Other regions (outside EU and USA), items to share</a:t>
            </a:r>
            <a:endParaRPr lang="en-US" sz="1200" dirty="0"/>
          </a:p>
        </p:txBody>
      </p:sp>
      <p:sp>
        <p:nvSpPr>
          <p:cNvPr id="3" name="Content Placeholder 2"/>
          <p:cNvSpPr>
            <a:spLocks noGrp="1"/>
          </p:cNvSpPr>
          <p:nvPr>
            <p:ph idx="1"/>
          </p:nvPr>
        </p:nvSpPr>
        <p:spPr>
          <a:xfrm>
            <a:off x="737931" y="782759"/>
            <a:ext cx="8271387" cy="5641832"/>
          </a:xfrm>
        </p:spPr>
        <p:txBody>
          <a:bodyPr/>
          <a:lstStyle/>
          <a:p>
            <a:pPr marL="800100" lvl="2">
              <a:spcBef>
                <a:spcPts val="0"/>
              </a:spcBef>
              <a:spcAft>
                <a:spcPts val="0"/>
              </a:spcAft>
              <a:buFont typeface="Arial" panose="020B0604020202020204" pitchFamily="34" charset="0"/>
              <a:buChar char="•"/>
            </a:pPr>
            <a:endParaRPr lang="en-US" sz="1000" dirty="0">
              <a:solidFill>
                <a:srgbClr val="000000"/>
              </a:solidFill>
              <a:effectLst/>
              <a:ea typeface="Calibri" panose="020F0502020204030204" pitchFamily="34" charset="0"/>
            </a:endParaRPr>
          </a:p>
          <a:p>
            <a:pPr marL="0" marR="0">
              <a:spcBef>
                <a:spcPts val="0"/>
              </a:spcBef>
              <a:spcAft>
                <a:spcPts val="0"/>
              </a:spcAft>
              <a:buFont typeface="Arial" panose="020B0604020202020204" pitchFamily="34" charset="0"/>
              <a:buChar char="•"/>
            </a:pPr>
            <a:r>
              <a:rPr lang="en-US" sz="1800" dirty="0">
                <a:solidFill>
                  <a:srgbClr val="FF0000"/>
                </a:solidFill>
                <a:effectLst/>
                <a:ea typeface="Calibri" panose="020F0502020204030204" pitchFamily="34" charset="0"/>
              </a:rPr>
              <a:t> </a:t>
            </a:r>
            <a:r>
              <a:rPr lang="en-US" sz="1800" dirty="0">
                <a:solidFill>
                  <a:schemeClr val="tx1"/>
                </a:solidFill>
                <a:effectLst/>
                <a:ea typeface="Calibri" panose="020F0502020204030204" pitchFamily="34" charset="0"/>
              </a:rPr>
              <a:t>Australia ACMA has </a:t>
            </a:r>
            <a:r>
              <a:rPr lang="en-US" sz="1800" b="0" i="0" u="none" strike="noStrike" baseline="0" dirty="0">
                <a:solidFill>
                  <a:schemeClr val="tx1"/>
                </a:solidFill>
              </a:rPr>
              <a:t>proposed update to the Class </a:t>
            </a:r>
            <a:r>
              <a:rPr lang="en-US" sz="1800" b="0" i="0" u="none" strike="noStrike" baseline="0" dirty="0" err="1">
                <a:solidFill>
                  <a:schemeClr val="tx1"/>
                </a:solidFill>
              </a:rPr>
              <a:t>Licence</a:t>
            </a:r>
            <a:r>
              <a:rPr lang="en-US" sz="1800" b="0" i="0" u="none" strike="noStrike" baseline="0" dirty="0">
                <a:solidFill>
                  <a:schemeClr val="tx1"/>
                </a:solidFill>
              </a:rPr>
              <a:t> can be found </a:t>
            </a:r>
            <a:r>
              <a:rPr lang="en-US" sz="1800" b="0" i="0" u="none" strike="noStrike" baseline="0" dirty="0">
                <a:solidFill>
                  <a:schemeClr val="tx1"/>
                </a:solidFill>
                <a:hlinkClick r:id="rId3">
                  <a:extLst>
                    <a:ext uri="{A12FA001-AC4F-418D-AE19-62706E023703}">
                      <ahyp:hlinkClr xmlns:ahyp="http://schemas.microsoft.com/office/drawing/2018/hyperlinkcolor" val="tx"/>
                    </a:ext>
                  </a:extLst>
                </a:hlinkClick>
              </a:rPr>
              <a:t>here</a:t>
            </a:r>
            <a:r>
              <a:rPr lang="en-US" sz="1800" b="0" i="0" u="none" strike="noStrike" baseline="0" dirty="0">
                <a:solidFill>
                  <a:schemeClr val="tx1"/>
                </a:solidFill>
              </a:rPr>
              <a:t>. ACMA invites any comments or suggestions to the draft regulation before its implementation. </a:t>
            </a:r>
          </a:p>
          <a:p>
            <a:pPr marL="400050" lvl="1">
              <a:spcBef>
                <a:spcPts val="0"/>
              </a:spcBef>
              <a:spcAft>
                <a:spcPts val="0"/>
              </a:spcAft>
              <a:buFont typeface="Arial" panose="020B0604020202020204" pitchFamily="34" charset="0"/>
              <a:buChar char="•"/>
            </a:pPr>
            <a:r>
              <a:rPr lang="en-US" sz="1200" dirty="0">
                <a:hlinkClick r:id="rId3"/>
              </a:rPr>
              <a:t>https://www.acma.gov.au/consultations/2020-09/new-arrangements-low-interference-potential-devices-consultation-282020</a:t>
            </a:r>
            <a:endParaRPr lang="en-US" sz="1200" dirty="0"/>
          </a:p>
          <a:p>
            <a:pPr marL="400050" lvl="1">
              <a:spcBef>
                <a:spcPts val="0"/>
              </a:spcBef>
              <a:spcAft>
                <a:spcPts val="0"/>
              </a:spcAft>
              <a:buFont typeface="Arial" panose="020B0604020202020204" pitchFamily="34" charset="0"/>
              <a:buChar char="•"/>
            </a:pPr>
            <a:r>
              <a:rPr lang="en-US" sz="1200" dirty="0">
                <a:hlinkClick r:id="rId4"/>
              </a:rPr>
              <a:t>https://mentor.ieee.org/802.18/dcn/20/18-20-0131-00-0000-acma-consultation-variation-to-the-low-interference-potential-devices-class-licence.docx</a:t>
            </a:r>
            <a:r>
              <a:rPr lang="en-US" sz="1200" dirty="0"/>
              <a:t> </a:t>
            </a:r>
          </a:p>
          <a:p>
            <a:pPr marL="400050" lvl="1">
              <a:spcBef>
                <a:spcPts val="0"/>
              </a:spcBef>
              <a:spcAft>
                <a:spcPts val="0"/>
              </a:spcAft>
              <a:buFont typeface="Arial" panose="020B0604020202020204" pitchFamily="34" charset="0"/>
              <a:buChar char="•"/>
            </a:pPr>
            <a:r>
              <a:rPr lang="en-US" sz="1200" dirty="0">
                <a:hlinkClick r:id="rId5"/>
              </a:rPr>
              <a:t>https://mentor.ieee.org/802.18/dcn/20/18-20-0132-00-0000-acma-draft-radiocommunications-low-interference-potential-devices-class-licence-variation-notice-2020-no-1.docx</a:t>
            </a:r>
            <a:endParaRPr lang="en-US" sz="1200" dirty="0"/>
          </a:p>
          <a:p>
            <a:pPr marL="400050" lvl="1">
              <a:spcBef>
                <a:spcPts val="0"/>
              </a:spcBef>
              <a:spcAft>
                <a:spcPts val="0"/>
              </a:spcAft>
              <a:buFont typeface="Arial" panose="020B0604020202020204" pitchFamily="34" charset="0"/>
              <a:buChar char="•"/>
            </a:pPr>
            <a:endParaRPr lang="en-US" sz="1200" dirty="0"/>
          </a:p>
          <a:p>
            <a:pPr marL="400050" lvl="1">
              <a:spcBef>
                <a:spcPts val="0"/>
              </a:spcBef>
              <a:spcAft>
                <a:spcPts val="0"/>
              </a:spcAft>
              <a:buFont typeface="Arial" panose="020B0604020202020204" pitchFamily="34" charset="0"/>
              <a:buChar char="•"/>
            </a:pPr>
            <a:r>
              <a:rPr lang="en-US" sz="1600" b="0" i="0" u="none" strike="noStrike" baseline="0" dirty="0">
                <a:solidFill>
                  <a:schemeClr val="tx1"/>
                </a:solidFill>
              </a:rPr>
              <a:t>The public consultation is open until 26th October 2020. </a:t>
            </a:r>
          </a:p>
          <a:p>
            <a:pPr marL="400050" lvl="1">
              <a:spcBef>
                <a:spcPts val="0"/>
              </a:spcBef>
              <a:spcAft>
                <a:spcPts val="0"/>
              </a:spcAft>
            </a:pPr>
            <a:r>
              <a:rPr lang="en-US" sz="1600" dirty="0">
                <a:solidFill>
                  <a:srgbClr val="000000"/>
                </a:solidFill>
                <a:effectLst/>
                <a:ea typeface="Calibri" panose="020F0502020204030204" pitchFamily="34" charset="0"/>
              </a:rPr>
              <a:t>•  </a:t>
            </a:r>
            <a:r>
              <a:rPr kumimoji="0" lang="en-US" altLang="en-US" sz="1600" b="0" i="0" u="none" strike="noStrike" cap="none" normalizeH="0" baseline="0" dirty="0">
                <a:ln>
                  <a:noFill/>
                </a:ln>
                <a:solidFill>
                  <a:schemeClr val="tx1"/>
                </a:solidFill>
                <a:effectLst/>
              </a:rPr>
              <a:t>We are introducing new arrangements to support , the Internet of Things (IoT) and other new technologies.</a:t>
            </a:r>
          </a:p>
          <a:p>
            <a:pPr marL="685800" lvl="1" defTabSz="914400" eaLnBrk="0" hangingPunct="0">
              <a:spcBef>
                <a:spcPct val="0"/>
              </a:spcBef>
              <a:buClrTx/>
              <a:buSzTx/>
              <a:buFont typeface="Arial" panose="020B0604020202020204" pitchFamily="34" charset="0"/>
              <a:buChar char="•"/>
            </a:pPr>
            <a:r>
              <a:rPr kumimoji="0" lang="en-US" altLang="en-US" sz="1600" b="0" i="0" u="none" strike="noStrike" cap="none" normalizeH="0" baseline="0" dirty="0">
                <a:ln>
                  <a:noFill/>
                </a:ln>
                <a:solidFill>
                  <a:schemeClr val="tx1"/>
                </a:solidFill>
                <a:effectLst/>
              </a:rPr>
              <a:t>We want to include these in the Radiocommunications (Low Interference Potential Devices) Class </a:t>
            </a:r>
            <a:r>
              <a:rPr kumimoji="0" lang="en-US" altLang="en-US" sz="1600" b="0" i="0" u="none" strike="noStrike" cap="none" normalizeH="0" baseline="0" dirty="0" err="1">
                <a:ln>
                  <a:noFill/>
                </a:ln>
                <a:solidFill>
                  <a:schemeClr val="tx1"/>
                </a:solidFill>
                <a:effectLst/>
              </a:rPr>
              <a:t>Licence</a:t>
            </a:r>
            <a:r>
              <a:rPr kumimoji="0" lang="en-US" altLang="en-US" sz="1600" b="0" i="0" u="none" strike="noStrike" cap="none" normalizeH="0" baseline="0" dirty="0">
                <a:ln>
                  <a:noFill/>
                </a:ln>
                <a:solidFill>
                  <a:schemeClr val="tx1"/>
                </a:solidFill>
                <a:effectLst/>
              </a:rPr>
              <a:t> 2015 (LIPD Class </a:t>
            </a:r>
            <a:r>
              <a:rPr kumimoji="0" lang="en-US" altLang="en-US" sz="1600" b="0" i="0" u="none" strike="noStrike" cap="none" normalizeH="0" baseline="0" dirty="0" err="1">
                <a:ln>
                  <a:noFill/>
                </a:ln>
                <a:solidFill>
                  <a:schemeClr val="tx1"/>
                </a:solidFill>
                <a:effectLst/>
              </a:rPr>
              <a:t>Licence</a:t>
            </a:r>
            <a:r>
              <a:rPr kumimoji="0" lang="en-US" altLang="en-US" sz="1600" b="0" i="0" u="none" strike="noStrike" cap="none" normalizeH="0" baseline="0" dirty="0">
                <a:ln>
                  <a:noFill/>
                </a:ln>
                <a:solidFill>
                  <a:schemeClr val="tx1"/>
                </a:solidFill>
                <a:effectLst/>
              </a:rPr>
              <a:t>).</a:t>
            </a:r>
            <a:r>
              <a:rPr lang="en-US" altLang="en-US" sz="1600" b="0" dirty="0">
                <a:solidFill>
                  <a:schemeClr val="tx1"/>
                </a:solidFill>
              </a:rPr>
              <a:t>  </a:t>
            </a:r>
            <a:r>
              <a:rPr kumimoji="0" lang="en-US" altLang="en-US" sz="1600" b="0" i="0" u="none" strike="noStrike" cap="none" normalizeH="0" baseline="0" dirty="0">
                <a:ln>
                  <a:noFill/>
                </a:ln>
                <a:solidFill>
                  <a:schemeClr val="tx1"/>
                </a:solidFill>
                <a:effectLst/>
              </a:rPr>
              <a:t>The updates relate to:</a:t>
            </a:r>
          </a:p>
          <a:p>
            <a:pPr marL="800100" lvl="2" indent="0" defTabSz="914400" eaLnBrk="0" hangingPunct="0">
              <a:spcBef>
                <a:spcPct val="0"/>
              </a:spcBef>
              <a:buClrTx/>
              <a:buSzTx/>
              <a:buFontTx/>
              <a:buChar char="•"/>
            </a:pPr>
            <a:r>
              <a:rPr kumimoji="0" lang="en-US" altLang="en-US" sz="1600" b="0" i="0" u="none" strike="noStrike" cap="none" normalizeH="0" baseline="0" dirty="0">
                <a:ln>
                  <a:noFill/>
                </a:ln>
                <a:solidFill>
                  <a:schemeClr val="tx1"/>
                </a:solidFill>
                <a:effectLst/>
              </a:rPr>
              <a:t>wireless broadband in the 24.25–25.10 GHz band</a:t>
            </a:r>
          </a:p>
          <a:p>
            <a:pPr marL="800100" lvl="2" indent="0" defTabSz="914400" eaLnBrk="0" hangingPunct="0">
              <a:spcBef>
                <a:spcPct val="0"/>
              </a:spcBef>
              <a:buClrTx/>
              <a:buSzTx/>
              <a:buFontTx/>
              <a:buChar char="•"/>
            </a:pPr>
            <a:r>
              <a:rPr kumimoji="0" lang="en-US" altLang="en-US" sz="1600" b="1" i="0" u="none" strike="noStrike" cap="none" normalizeH="0" baseline="0" dirty="0">
                <a:ln>
                  <a:noFill/>
                </a:ln>
                <a:solidFill>
                  <a:schemeClr val="tx1"/>
                </a:solidFill>
                <a:effectLst/>
              </a:rPr>
              <a:t>IoT devices in the 928–935 MHz band and VHF high bands</a:t>
            </a:r>
          </a:p>
          <a:p>
            <a:pPr marL="800100" lvl="2" indent="0" defTabSz="914400" eaLnBrk="0" hangingPunct="0">
              <a:spcBef>
                <a:spcPct val="0"/>
              </a:spcBef>
              <a:buClrTx/>
              <a:buSzTx/>
              <a:buFontTx/>
              <a:buChar char="•"/>
            </a:pPr>
            <a:r>
              <a:rPr kumimoji="0" lang="en-US" altLang="en-US" sz="1600" b="0" i="0" u="none" strike="noStrike" cap="none" normalizeH="0" baseline="0" dirty="0">
                <a:ln>
                  <a:noFill/>
                </a:ln>
                <a:solidFill>
                  <a:schemeClr val="tx1"/>
                </a:solidFill>
                <a:effectLst/>
              </a:rPr>
              <a:t>radiodetermination devices in the 10.50–10.55 GHz band.  </a:t>
            </a:r>
          </a:p>
          <a:p>
            <a:pPr marL="685800" lvl="1" defTabSz="914400" eaLnBrk="0" hangingPunct="0">
              <a:spcBef>
                <a:spcPct val="0"/>
              </a:spcBef>
              <a:buClrTx/>
              <a:buSzTx/>
              <a:buFont typeface="Arial" panose="020B0604020202020204" pitchFamily="34" charset="0"/>
              <a:buChar char="•"/>
            </a:pPr>
            <a:r>
              <a:rPr kumimoji="0" lang="en-US" altLang="en-US" sz="1600" b="0" i="0" u="none" strike="noStrike" cap="none" normalizeH="0" baseline="0" dirty="0">
                <a:ln>
                  <a:noFill/>
                </a:ln>
                <a:solidFill>
                  <a:schemeClr val="tx1"/>
                </a:solidFill>
                <a:effectLst/>
              </a:rPr>
              <a:t>We have included other minor updates for consideration.</a:t>
            </a:r>
          </a:p>
          <a:p>
            <a:pPr marL="685800" lvl="1" defTabSz="914400" eaLnBrk="0" hangingPunct="0">
              <a:spcBef>
                <a:spcPct val="0"/>
              </a:spcBef>
              <a:buClrTx/>
              <a:buSzTx/>
              <a:buFont typeface="Arial" panose="020B0604020202020204" pitchFamily="34" charset="0"/>
              <a:buChar char="•"/>
            </a:pPr>
            <a:r>
              <a:rPr kumimoji="0" lang="en-US" altLang="en-US" sz="1600" b="0" i="0" u="none" strike="noStrike" cap="none" normalizeH="0" baseline="0" dirty="0">
                <a:ln>
                  <a:noFill/>
                </a:ln>
                <a:solidFill>
                  <a:schemeClr val="tx1"/>
                </a:solidFill>
                <a:effectLst/>
              </a:rPr>
              <a:t>We also invite suggestions on devices and technologies for future updates to the transmitters </a:t>
            </a:r>
            <a:r>
              <a:rPr kumimoji="0" lang="en-US" altLang="en-US" sz="1600" b="0" i="0" u="none" strike="noStrike" cap="none" normalizeH="0" baseline="0" dirty="0" err="1">
                <a:ln>
                  <a:noFill/>
                </a:ln>
                <a:solidFill>
                  <a:schemeClr val="tx1"/>
                </a:solidFill>
                <a:effectLst/>
              </a:rPr>
              <a:t>authorised</a:t>
            </a:r>
            <a:r>
              <a:rPr kumimoji="0" lang="en-US" altLang="en-US" sz="1600" b="0" i="0" u="none" strike="noStrike" cap="none" normalizeH="0" baseline="0" dirty="0">
                <a:ln>
                  <a:noFill/>
                </a:ln>
                <a:solidFill>
                  <a:schemeClr val="tx1"/>
                </a:solidFill>
                <a:effectLst/>
              </a:rPr>
              <a:t> under the LIPD Class </a:t>
            </a:r>
            <a:r>
              <a:rPr kumimoji="0" lang="en-US" altLang="en-US" sz="1600" b="0" i="0" u="none" strike="noStrike" cap="none" normalizeH="0" baseline="0" dirty="0" err="1">
                <a:ln>
                  <a:noFill/>
                </a:ln>
                <a:solidFill>
                  <a:schemeClr val="tx1"/>
                </a:solidFill>
                <a:effectLst/>
              </a:rPr>
              <a:t>Licence</a:t>
            </a:r>
            <a:r>
              <a:rPr kumimoji="0" lang="en-US" altLang="en-US" sz="1600" b="0" i="0" u="none" strike="noStrike" cap="none" normalizeH="0" baseline="0" dirty="0">
                <a:ln>
                  <a:noFill/>
                </a:ln>
                <a:solidFill>
                  <a:schemeClr val="tx1"/>
                </a:solidFill>
                <a:effectLst/>
              </a:rPr>
              <a:t>.</a:t>
            </a:r>
          </a:p>
          <a:p>
            <a:pPr marL="685800" lvl="1" defTabSz="914400" eaLnBrk="0" hangingPunct="0">
              <a:spcBef>
                <a:spcPct val="0"/>
              </a:spcBef>
              <a:buClrTx/>
              <a:buSzTx/>
              <a:buFont typeface="Arial" panose="020B0604020202020204" pitchFamily="34" charset="0"/>
              <a:buChar char="•"/>
            </a:pPr>
            <a:r>
              <a:rPr lang="en-US" altLang="en-US" sz="1400" b="0" dirty="0">
                <a:solidFill>
                  <a:schemeClr val="tx1"/>
                </a:solidFill>
              </a:rPr>
              <a:t>Will leave on agenda one more week, if any interest. </a:t>
            </a:r>
          </a:p>
          <a:p>
            <a:pPr marL="685800" lvl="1" defTabSz="914400" eaLnBrk="0" hangingPunct="0">
              <a:spcBef>
                <a:spcPct val="0"/>
              </a:spcBef>
              <a:buClrTx/>
              <a:buSzTx/>
              <a:buFont typeface="Arial" panose="020B0604020202020204" pitchFamily="34" charset="0"/>
              <a:buChar char="•"/>
            </a:pPr>
            <a:endParaRPr lang="en-US" altLang="en-US" sz="1200" b="0" dirty="0">
              <a:solidFill>
                <a:schemeClr val="tx1"/>
              </a:solidFill>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600" b="0" dirty="0">
                <a:solidFill>
                  <a:schemeClr val="tx1"/>
                </a:solidFill>
              </a:rPr>
              <a:t>General point: The UAE consultation, (UWB and SRD) we reviewed a few weeks back did extend the deadline to 01Oct, we still do not have time to file anything.  </a:t>
            </a:r>
            <a:endParaRPr kumimoji="0" lang="en-US" altLang="en-US" sz="1600" b="0" i="0" u="none" strike="noStrike" cap="none" normalizeH="0" baseline="0" dirty="0">
              <a:ln>
                <a:noFill/>
              </a:ln>
              <a:solidFill>
                <a:schemeClr val="tx1"/>
              </a:solidFill>
              <a:effectLst/>
            </a:endParaRPr>
          </a:p>
          <a:p>
            <a:pPr marL="0">
              <a:spcBef>
                <a:spcPts val="0"/>
              </a:spcBef>
              <a:spcAft>
                <a:spcPts val="0"/>
              </a:spcAft>
              <a:buFont typeface="Arial" panose="020B0604020202020204" pitchFamily="34" charset="0"/>
              <a:buChar char="•"/>
            </a:pPr>
            <a:endParaRPr lang="en-US" sz="1400" dirty="0">
              <a:hlinkClick r:id="rId6">
                <a:extLst>
                  <a:ext uri="{A12FA001-AC4F-418D-AE19-62706E023703}">
                    <ahyp:hlinkClr xmlns:ahyp="http://schemas.microsoft.com/office/drawing/2018/hyperlinkcolor" val="tx"/>
                  </a:ext>
                </a:extLst>
              </a:hlinkClick>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24Sep20</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1011413"/>
            <a:ext cx="8458200" cy="5463999"/>
          </a:xfrm>
        </p:spPr>
        <p:txBody>
          <a:bodyPr/>
          <a:lstStyle/>
          <a:p>
            <a:pPr marL="285750" indent="-285750">
              <a:buFont typeface="Arial" panose="020B0604020202020204" pitchFamily="34" charset="0"/>
              <a:buChar char="•"/>
            </a:pPr>
            <a:r>
              <a:rPr lang="en-US" sz="1600" b="0" dirty="0">
                <a:solidFill>
                  <a:schemeClr val="tx1"/>
                </a:solidFill>
              </a:rPr>
              <a:t>For </a:t>
            </a:r>
            <a:r>
              <a:rPr lang="en-US" sz="1600" b="0" dirty="0">
                <a:solidFill>
                  <a:schemeClr val="tx1"/>
                </a:solidFill>
                <a:hlinkClick r:id="rId3"/>
              </a:rPr>
              <a:t>WP 1A</a:t>
            </a:r>
            <a:r>
              <a:rPr lang="en-US" sz="1600" b="0" dirty="0">
                <a:solidFill>
                  <a:schemeClr val="tx1"/>
                </a:solidFill>
              </a:rPr>
              <a:t>, </a:t>
            </a:r>
            <a:r>
              <a:rPr lang="en-US" sz="1400" b="0" dirty="0">
                <a:solidFill>
                  <a:schemeClr val="tx1"/>
                </a:solidFill>
              </a:rPr>
              <a:t>the next meeting: </a:t>
            </a:r>
            <a:r>
              <a:rPr lang="en-US" sz="1400" b="0" i="0" u="none" strike="noStrike" dirty="0">
                <a:solidFill>
                  <a:srgbClr val="3789BD"/>
                </a:solidFill>
                <a:effectLst/>
                <a:hlinkClick r:id="rId4"/>
              </a:rPr>
              <a:t>Tuesday 2020-11-24-Wednesday 2020-12-02</a:t>
            </a:r>
            <a:r>
              <a:rPr lang="en-US" sz="1400" b="0" i="0" u="none" strike="noStrike" dirty="0">
                <a:solidFill>
                  <a:srgbClr val="3789BD"/>
                </a:solidFill>
                <a:effectLst/>
              </a:rPr>
              <a:t>;</a:t>
            </a:r>
            <a:r>
              <a:rPr lang="en-US" sz="1600" b="0" i="0" u="none" strike="noStrike" dirty="0">
                <a:solidFill>
                  <a:srgbClr val="3789BD"/>
                </a:solidFill>
                <a:effectLst/>
              </a:rPr>
              <a:t> </a:t>
            </a:r>
            <a:r>
              <a:rPr lang="en-US" sz="1400" i="1" u="sng" dirty="0">
                <a:solidFill>
                  <a:srgbClr val="444444"/>
                </a:solidFill>
                <a:effectLst/>
              </a:rPr>
              <a:t>Place: E-Meeting</a:t>
            </a:r>
          </a:p>
          <a:p>
            <a:pPr lvl="1">
              <a:buFont typeface="Arial" panose="020B0604020202020204" pitchFamily="34" charset="0"/>
              <a:buChar char="•"/>
            </a:pPr>
            <a:r>
              <a:rPr lang="en-US" sz="1600" b="1" dirty="0">
                <a:solidFill>
                  <a:schemeClr val="tx1"/>
                </a:solidFill>
              </a:rPr>
              <a:t>For the WP 1A submission on SM-2352, </a:t>
            </a:r>
            <a:r>
              <a:rPr lang="en-US" sz="1600" dirty="0">
                <a:solidFill>
                  <a:schemeClr val="tx1"/>
                </a:solidFill>
              </a:rPr>
              <a:t>the Author will be on next week for approval</a:t>
            </a:r>
            <a:r>
              <a:rPr lang="en-US" sz="1600" b="1" dirty="0">
                <a:solidFill>
                  <a:schemeClr val="tx1"/>
                </a:solidFill>
              </a:rPr>
              <a:t>. </a:t>
            </a:r>
          </a:p>
          <a:p>
            <a:pPr lvl="1">
              <a:buFont typeface="Arial" panose="020B0604020202020204" pitchFamily="34" charset="0"/>
              <a:buChar char="•"/>
            </a:pPr>
            <a:r>
              <a:rPr lang="en-US" sz="1600" dirty="0">
                <a:solidFill>
                  <a:schemeClr val="tx1"/>
                </a:solidFill>
                <a:hlinkClick r:id="rId5"/>
              </a:rPr>
              <a:t>https://mentor.ieee.org/802.18/dcn/20/18-20-0052-01-0000-itu-r-sm-2352-ieee802-thz-input-to-wp1a.docx</a:t>
            </a:r>
            <a:r>
              <a:rPr lang="en-US" sz="1600" dirty="0">
                <a:solidFill>
                  <a:schemeClr val="tx1"/>
                </a:solidFill>
              </a:rPr>
              <a:t> </a:t>
            </a:r>
            <a:endParaRPr lang="en-US" sz="1600" b="0" dirty="0">
              <a:solidFill>
                <a:schemeClr val="tx1"/>
              </a:solidFill>
            </a:endParaRPr>
          </a:p>
          <a:p>
            <a:pPr lvl="1">
              <a:buFont typeface="Arial" panose="020B0604020202020204" pitchFamily="34" charset="0"/>
              <a:buChar char="•"/>
            </a:pPr>
            <a:r>
              <a:rPr lang="en-US" sz="1600" dirty="0">
                <a:solidFill>
                  <a:schemeClr val="tx1"/>
                </a:solidFill>
              </a:rPr>
              <a:t>Goal is consent agenda for LMSC(EC) call on 06 October.</a:t>
            </a:r>
            <a:r>
              <a:rPr lang="en-US" sz="1600" b="1" dirty="0">
                <a:solidFill>
                  <a:schemeClr val="tx1"/>
                </a:solidFill>
              </a:rPr>
              <a:t>  .18 approve today 24Sep20. </a:t>
            </a:r>
          </a:p>
          <a:p>
            <a:pPr lvl="1">
              <a:buFont typeface="Arial" panose="020B0604020202020204" pitchFamily="34" charset="0"/>
              <a:buChar char="•"/>
            </a:pPr>
            <a:r>
              <a:rPr lang="en-US" sz="1200" b="0" dirty="0">
                <a:solidFill>
                  <a:schemeClr val="tx1"/>
                </a:solidFill>
              </a:rPr>
              <a:t> </a:t>
            </a:r>
            <a:r>
              <a:rPr lang="en-GB" sz="1600" dirty="0">
                <a:effectLst/>
                <a:ea typeface="MS Mincho" panose="02020609040205080304" pitchFamily="49" charset="-128"/>
                <a:cs typeface="Times New Roman" panose="02020603050405020304" pitchFamily="18" charset="0"/>
              </a:rPr>
              <a:t>Deadline for contributions to WP 1A:  Tuesday, 17 November 2020 at 1600 hours UTC</a:t>
            </a:r>
            <a:endParaRPr lang="en-US" sz="1600" dirty="0">
              <a:cs typeface="Times New Roman" panose="02020603050405020304" pitchFamily="18" charset="0"/>
            </a:endParaRPr>
          </a:p>
          <a:p>
            <a:pPr lvl="1">
              <a:buFont typeface="Arial" panose="020B0604020202020204" pitchFamily="34" charset="0"/>
              <a:buChar char="•"/>
            </a:pPr>
            <a:endParaRPr lang="en-US" sz="1600" b="0" dirty="0">
              <a:solidFill>
                <a:schemeClr val="tx1"/>
              </a:solidFill>
            </a:endParaRPr>
          </a:p>
          <a:p>
            <a:pPr lvl="1">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600" b="0" dirty="0">
                <a:solidFill>
                  <a:schemeClr val="tx1"/>
                </a:solidFill>
              </a:rPr>
              <a:t>For </a:t>
            </a:r>
            <a:r>
              <a:rPr lang="en-US" sz="1600" b="0" dirty="0">
                <a:solidFill>
                  <a:schemeClr val="tx1"/>
                </a:solidFill>
                <a:hlinkClick r:id="rId6"/>
              </a:rPr>
              <a:t>WP-5A</a:t>
            </a:r>
            <a:r>
              <a:rPr lang="en-US" sz="1600" b="0" dirty="0">
                <a:solidFill>
                  <a:schemeClr val="tx1"/>
                </a:solidFill>
              </a:rPr>
              <a:t>, the next call:   </a:t>
            </a:r>
            <a:r>
              <a:rPr lang="en-US" sz="1600" b="0" i="0" u="none" strike="noStrike" dirty="0">
                <a:solidFill>
                  <a:srgbClr val="3789BD"/>
                </a:solidFill>
                <a:effectLst/>
                <a:hlinkClick r:id="rId7"/>
              </a:rPr>
              <a:t>Monday 2020-11-09 - Friday 2020-11-20</a:t>
            </a:r>
            <a:r>
              <a:rPr lang="en-US" sz="1600" b="0" i="0" u="none" strike="noStrike" dirty="0">
                <a:solidFill>
                  <a:srgbClr val="3789BD"/>
                </a:solidFill>
                <a:effectLst/>
              </a:rPr>
              <a:t>	</a:t>
            </a:r>
            <a:r>
              <a:rPr lang="en-US" sz="1600" b="0" i="0" dirty="0">
                <a:solidFill>
                  <a:srgbClr val="444444"/>
                </a:solidFill>
                <a:effectLst/>
              </a:rPr>
              <a:t>Place : </a:t>
            </a:r>
            <a:r>
              <a:rPr lang="en-US" sz="1600" b="1" i="0" dirty="0">
                <a:solidFill>
                  <a:srgbClr val="444444"/>
                </a:solidFill>
                <a:effectLst/>
              </a:rPr>
              <a:t>E-Meeting</a:t>
            </a:r>
            <a:endParaRPr lang="en-US" sz="1600" b="0" i="0" dirty="0">
              <a:solidFill>
                <a:srgbClr val="444444"/>
              </a:solidFill>
              <a:effectLst/>
            </a:endParaRPr>
          </a:p>
          <a:p>
            <a:pPr lvl="1">
              <a:buFont typeface="Arial" panose="020B0604020202020204" pitchFamily="34" charset="0"/>
              <a:buChar char="•"/>
            </a:pPr>
            <a:r>
              <a:rPr lang="en-US" sz="1600" b="1" dirty="0">
                <a:solidFill>
                  <a:schemeClr val="tx1"/>
                </a:solidFill>
              </a:rPr>
              <a:t>The .11 ad hoc is working on updates for M.1450 - M.1801 submissions</a:t>
            </a:r>
            <a:r>
              <a:rPr lang="en-US" sz="1600" b="0" dirty="0">
                <a:solidFill>
                  <a:schemeClr val="tx1"/>
                </a:solidFill>
              </a:rPr>
              <a:t>. </a:t>
            </a:r>
            <a:r>
              <a:rPr lang="en-US" sz="1600" dirty="0">
                <a:solidFill>
                  <a:schemeClr val="tx1"/>
                </a:solidFill>
              </a:rPr>
              <a:t>From before: </a:t>
            </a:r>
            <a:endParaRPr lang="en-US" sz="1600" b="0" dirty="0">
              <a:solidFill>
                <a:schemeClr val="tx1"/>
              </a:solidFill>
            </a:endParaRPr>
          </a:p>
          <a:p>
            <a:pPr lvl="1">
              <a:buFont typeface="Arial" panose="020B0604020202020204" pitchFamily="34" charset="0"/>
              <a:buChar char="•"/>
            </a:pPr>
            <a:r>
              <a:rPr lang="en-US" sz="1200" dirty="0">
                <a:solidFill>
                  <a:schemeClr val="tx1"/>
                </a:solidFill>
                <a:hlinkClick r:id="rId8"/>
              </a:rPr>
              <a:t>https://mentor.ieee.org/802.18/dcn/20/18-20-0060-04-0000-itu-ahg-recommended-edits-to-m-1801-2.docx</a:t>
            </a:r>
            <a:endParaRPr lang="en-US" sz="1200" dirty="0">
              <a:solidFill>
                <a:schemeClr val="tx1"/>
              </a:solidFill>
            </a:endParaRPr>
          </a:p>
          <a:p>
            <a:pPr lvl="1">
              <a:buFont typeface="Arial" panose="020B0604020202020204" pitchFamily="34" charset="0"/>
              <a:buChar char="•"/>
            </a:pPr>
            <a:r>
              <a:rPr lang="en-US" sz="1200" dirty="0">
                <a:solidFill>
                  <a:schemeClr val="tx1"/>
                </a:solidFill>
                <a:hlinkClick r:id="rId9"/>
              </a:rPr>
              <a:t>https://mentor.ieee.org/802.18/dcn/20/18-20-0061-04-0000-itu-ahg-recommended-edits-to-m-1450-5.docx</a:t>
            </a:r>
            <a:r>
              <a:rPr lang="en-US" sz="1200" dirty="0">
                <a:solidFill>
                  <a:schemeClr val="tx1"/>
                </a:solidFill>
              </a:rPr>
              <a:t> </a:t>
            </a:r>
          </a:p>
          <a:p>
            <a:pPr lvl="1">
              <a:buFont typeface="Arial" panose="020B0604020202020204" pitchFamily="34" charset="0"/>
              <a:buChar char="•"/>
            </a:pPr>
            <a:r>
              <a:rPr lang="en-US" sz="1600" dirty="0">
                <a:solidFill>
                  <a:schemeClr val="tx1"/>
                </a:solidFill>
              </a:rPr>
              <a:t>Goal is consent agenda for LMSC(EC) call on 06 October.  .</a:t>
            </a:r>
            <a:r>
              <a:rPr lang="en-US" sz="1600" b="1" dirty="0">
                <a:solidFill>
                  <a:schemeClr val="tx1"/>
                </a:solidFill>
              </a:rPr>
              <a:t>18 approve by 01Oct20</a:t>
            </a:r>
            <a:r>
              <a:rPr lang="en-US" sz="1600" dirty="0">
                <a:solidFill>
                  <a:schemeClr val="tx1"/>
                </a:solidFill>
              </a:rPr>
              <a:t>. </a:t>
            </a:r>
            <a:endParaRPr lang="en-US" sz="1600" b="0" dirty="0">
              <a:solidFill>
                <a:schemeClr val="tx1"/>
              </a:solidFill>
            </a:endParaRPr>
          </a:p>
          <a:p>
            <a:pPr marL="685800" lvl="1">
              <a:buFont typeface="Arial" panose="020B0604020202020204" pitchFamily="34" charset="0"/>
              <a:buChar char="•"/>
            </a:pPr>
            <a:r>
              <a:rPr lang="en-GB" sz="1600" dirty="0">
                <a:effectLst/>
                <a:ea typeface="MS Mincho" panose="02020609040205080304" pitchFamily="49" charset="-128"/>
                <a:cs typeface="Times New Roman" panose="02020603050405020304" pitchFamily="18" charset="0"/>
              </a:rPr>
              <a:t>Deadline for contributions to WP 5A:  Monday, 02 November 2020 at 1600 hours UTC</a:t>
            </a:r>
            <a:endParaRPr lang="en-US" sz="1600" dirty="0">
              <a:solidFill>
                <a:schemeClr val="tx1"/>
              </a:solidFill>
              <a:ea typeface="Calibri" panose="020F0502020204030204" pitchFamily="34" charset="0"/>
            </a:endParaRPr>
          </a:p>
          <a:p>
            <a:pPr marL="685800" lvl="1">
              <a:buFont typeface="Arial" panose="020B0604020202020204" pitchFamily="34" charset="0"/>
              <a:buChar char="•"/>
            </a:pPr>
            <a:r>
              <a:rPr lang="en-US" sz="1600" dirty="0">
                <a:solidFill>
                  <a:schemeClr val="tx1"/>
                </a:solidFill>
                <a:ea typeface="Calibri" panose="020F0502020204030204" pitchFamily="34" charset="0"/>
              </a:rPr>
              <a:t>The .11 Ad hoc needed another meeting, 28Sep20 on these two submissions.</a:t>
            </a:r>
            <a:endParaRPr lang="en-US" sz="1200" dirty="0">
              <a:solidFill>
                <a:schemeClr val="tx1"/>
              </a:solidFill>
              <a:ea typeface="Calibri" panose="020F0502020204030204" pitchFamily="34" charset="0"/>
            </a:endParaRPr>
          </a:p>
          <a:p>
            <a:pPr marL="685800" lvl="1">
              <a:buFont typeface="Arial" panose="020B0604020202020204" pitchFamily="34" charset="0"/>
              <a:buChar char="•"/>
            </a:pPr>
            <a:r>
              <a:rPr lang="en-US" sz="1600" dirty="0">
                <a:solidFill>
                  <a:schemeClr val="tx1"/>
                </a:solidFill>
                <a:ea typeface="Calibri" panose="020F0502020204030204" pitchFamily="34" charset="0"/>
              </a:rPr>
              <a:t> Maybe to close for consent agenda, back up is vote in the EC call, or a 10-day LMSC/EC ballot. </a:t>
            </a:r>
          </a:p>
          <a:p>
            <a:pPr marL="0" indent="0">
              <a:spcBef>
                <a:spcPts val="0"/>
              </a:spcBef>
            </a:pPr>
            <a:endParaRPr lang="en-US" sz="1200" b="0" dirty="0">
              <a:solidFill>
                <a:schemeClr val="tx1"/>
              </a:solidFill>
            </a:endParaRPr>
          </a:p>
          <a:p>
            <a:pPr>
              <a:spcBef>
                <a:spcPts val="0"/>
              </a:spcBef>
              <a:buFont typeface="Arial" panose="020B0604020202020204" pitchFamily="34" charset="0"/>
              <a:buChar char="•"/>
            </a:pPr>
            <a:endParaRPr 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24Sep20</a:t>
            </a:r>
            <a:endParaRPr lang="en-GB" dirty="0"/>
          </a:p>
        </p:txBody>
      </p:sp>
      <p:sp>
        <p:nvSpPr>
          <p:cNvPr id="7" name="TextBox 6">
            <a:extLst>
              <a:ext uri="{FF2B5EF4-FFF2-40B4-BE49-F238E27FC236}">
                <a16:creationId xmlns:a16="http://schemas.microsoft.com/office/drawing/2014/main" id="{A818EA94-ED1F-46D8-B2D5-99F35CD1EA2E}"/>
              </a:ext>
            </a:extLst>
          </p:cNvPr>
          <p:cNvSpPr txBox="1"/>
          <p:nvPr/>
        </p:nvSpPr>
        <p:spPr>
          <a:xfrm>
            <a:off x="727841" y="6136859"/>
            <a:ext cx="7569060" cy="338554"/>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10" action="ppaction://hlinksldjump"/>
              </a:rPr>
              <a:t>see back up slides later. </a:t>
            </a:r>
            <a:endParaRPr lang="en-US" sz="500"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THz SM.2352 submission</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u="sng" dirty="0">
                <a:hlinkClick r:id="rId3"/>
              </a:rPr>
              <a:t>https://mentor.ieee.org/802.18/dcn/20/18-20-0052-03-0000-itu-r-sm-2352-ieee802-thz-input-to-wp1a.docx</a:t>
            </a:r>
            <a:r>
              <a:rPr lang="en-US" sz="1800" b="0" u="sng" dirty="0"/>
              <a:t> </a:t>
            </a:r>
            <a:r>
              <a:rPr lang="en-US" sz="1800" b="0" dirty="0"/>
              <a:t>  on ITU-R SM.2352 report on THz communications updates. </a:t>
            </a:r>
            <a:r>
              <a:rPr lang="en-GB" sz="1800" b="0" dirty="0">
                <a:solidFill>
                  <a:schemeClr val="tx1"/>
                </a:solidFill>
              </a:rPr>
              <a:t>For review and approval by the LMSC(EC) for submission to ITU-R WP 1A via ITU-R Liaison before 2 weeks before ITU-R WP 1A next meeting. The Chair of 802.18 is authorized to make editorial changes as necessary.</a:t>
            </a:r>
            <a:endParaRPr lang="en-US" sz="1800" b="0" dirty="0">
              <a:solidFill>
                <a:schemeClr val="tx1"/>
              </a:solidFill>
            </a:endParaRPr>
          </a:p>
          <a:p>
            <a:endParaRPr lang="en-US" altLang="en-US" sz="1800" dirty="0">
              <a:solidFill>
                <a:schemeClr val="tx1"/>
              </a:solidFill>
            </a:endParaRPr>
          </a:p>
          <a:p>
            <a:r>
              <a:rPr lang="en-US" altLang="en-US" sz="1800" dirty="0"/>
              <a:t>		</a:t>
            </a:r>
            <a:r>
              <a:rPr lang="en-US" altLang="en-US" sz="1600" dirty="0"/>
              <a:t>Moved by:  	 Thomas </a:t>
            </a:r>
            <a:r>
              <a:rPr lang="en-US" sz="1600" dirty="0" err="1"/>
              <a:t>Kürner</a:t>
            </a:r>
            <a:r>
              <a:rPr lang="en-US" sz="1600" dirty="0"/>
              <a:t> </a:t>
            </a:r>
            <a:r>
              <a:rPr lang="en-US" altLang="en-US" sz="1600" dirty="0"/>
              <a:t> 	</a:t>
            </a:r>
          </a:p>
          <a:p>
            <a:pPr lvl="1"/>
            <a:r>
              <a:rPr lang="en-US" altLang="en-US" sz="1600" b="1" dirty="0"/>
              <a:t>Seconded by:  	 Ben Rolfe</a:t>
            </a:r>
          </a:p>
          <a:p>
            <a:pPr lvl="1"/>
            <a:r>
              <a:rPr lang="en-US" altLang="en-US" sz="1600" b="1" dirty="0"/>
              <a:t>Discussion?	none</a:t>
            </a:r>
          </a:p>
          <a:p>
            <a:pPr lvl="1"/>
            <a:r>
              <a:rPr lang="en-US" altLang="en-US" sz="1600" b="1" dirty="0">
                <a:solidFill>
                  <a:schemeClr val="tx1"/>
                </a:solidFill>
              </a:rPr>
              <a:t>Vote:  		_13__Y   /  _0__N   /  _0__A </a:t>
            </a:r>
          </a:p>
          <a:p>
            <a:pPr lvl="1"/>
            <a:endParaRPr lang="en-US" altLang="en-US" sz="1600" b="1" dirty="0">
              <a:solidFill>
                <a:schemeClr val="tx1"/>
              </a:solidFill>
            </a:endParaRPr>
          </a:p>
          <a:p>
            <a:pPr lvl="1"/>
            <a:r>
              <a:rPr lang="en-US" altLang="en-US" sz="1600" b="1" dirty="0">
                <a:solidFill>
                  <a:schemeClr val="tx1"/>
                </a:solidFill>
              </a:rPr>
              <a:t>Voters:   13</a:t>
            </a:r>
          </a:p>
          <a:p>
            <a:pPr lvl="1"/>
            <a:r>
              <a:rPr lang="en-US" altLang="en-US" sz="1600" b="1" dirty="0">
                <a:solidFill>
                  <a:schemeClr val="tx1"/>
                </a:solidFill>
              </a:rPr>
              <a:t>Motion - Passes</a:t>
            </a:r>
          </a:p>
          <a:p>
            <a:pPr lvl="1"/>
            <a:r>
              <a:rPr lang="en-US" altLang="en-US" sz="1600" b="1" dirty="0">
                <a:solidFill>
                  <a:schemeClr val="tx1"/>
                </a:solidFill>
              </a:rPr>
              <a:t>_16_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24Sep20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M.1450 &amp; M.1801 submissions </a:t>
            </a:r>
            <a:r>
              <a:rPr lang="en-US" sz="1600" dirty="0">
                <a:solidFill>
                  <a:schemeClr val="tx1"/>
                </a:solidFill>
                <a:highlight>
                  <a:srgbClr val="00FFFF"/>
                </a:highlight>
              </a:rPr>
              <a:t>– standing by</a:t>
            </a:r>
            <a:endParaRPr lang="en-US" sz="1200" dirty="0">
              <a:solidFill>
                <a:schemeClr val="tx1"/>
              </a:solidFill>
              <a:highlight>
                <a:srgbClr val="00FFFF"/>
              </a:highlight>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documents </a:t>
            </a:r>
            <a:r>
              <a:rPr lang="en-US" sz="1800" b="0" dirty="0">
                <a:highlight>
                  <a:srgbClr val="FFFF00"/>
                </a:highlight>
                <a:hlinkClick r:id="rId3"/>
              </a:rPr>
              <a:t>https://mentor.ieee.org/802.18/dcn/20/18-20-0061-02-0000-itu-ahg-recommended-edits-to-m-1450-5.docx</a:t>
            </a:r>
            <a:r>
              <a:rPr lang="en-US" sz="1800" b="0" dirty="0">
                <a:highlight>
                  <a:srgbClr val="FFFF00"/>
                </a:highlight>
              </a:rPr>
              <a:t> and </a:t>
            </a:r>
            <a:r>
              <a:rPr lang="en-US" sz="1800" b="0" dirty="0">
                <a:highlight>
                  <a:srgbClr val="FFFF00"/>
                </a:highlight>
                <a:hlinkClick r:id="rId4"/>
              </a:rPr>
              <a:t>https://mentor.ieee.org/802.18/dcn/20/18-20-0060-02-0000-itu-ahg-recommended-edits-to-m-1801-2.docx</a:t>
            </a:r>
            <a:r>
              <a:rPr lang="en-US" sz="1800" b="0" dirty="0">
                <a:highlight>
                  <a:srgbClr val="FFFF00"/>
                </a:highlight>
              </a:rPr>
              <a:t> </a:t>
            </a:r>
            <a:r>
              <a:rPr lang="en-US" sz="1800" b="0" dirty="0"/>
              <a:t> for ITU-R M.1450 and M.1801 updates, respectively. </a:t>
            </a:r>
            <a:r>
              <a:rPr lang="en-GB" sz="1800" b="0" dirty="0">
                <a:solidFill>
                  <a:schemeClr val="tx1"/>
                </a:solidFill>
              </a:rPr>
              <a:t>For review and approval by the LMSC (EC) for submission to ITU-R WP 5A via ITU-R Liaison before 2 weeks before ITU-R WP 5A next meeting. The Chair of 802.18 is authorized to make editorial changes as necessary.</a:t>
            </a:r>
            <a:endParaRPr lang="en-US" altLang="en-US" sz="1800" dirty="0">
              <a:solidFill>
                <a:schemeClr val="tx1"/>
              </a:solidFill>
            </a:endParaRPr>
          </a:p>
          <a:p>
            <a:r>
              <a:rPr lang="en-US" altLang="en-US" sz="1800" dirty="0"/>
              <a:t>		</a:t>
            </a:r>
            <a:r>
              <a:rPr lang="en-US" altLang="en-US" sz="1600" dirty="0"/>
              <a:t>Moved by:  	</a:t>
            </a:r>
            <a:r>
              <a:rPr lang="en-US" altLang="en-US" sz="1600" dirty="0">
                <a:solidFill>
                  <a:schemeClr val="bg1">
                    <a:lumMod val="75000"/>
                  </a:schemeClr>
                </a:solidFill>
              </a:rPr>
              <a:t>Hassan Y. (Intel) 	</a:t>
            </a:r>
          </a:p>
          <a:p>
            <a:pPr lvl="1"/>
            <a:r>
              <a:rPr lang="en-US" altLang="en-US" sz="1600" b="1" dirty="0"/>
              <a:t>Seconded by:  	</a:t>
            </a:r>
          </a:p>
          <a:p>
            <a:pPr lvl="1"/>
            <a:r>
              <a:rPr lang="en-US" altLang="en-US" sz="1600" b="1" dirty="0"/>
              <a:t>Discussion?	none</a:t>
            </a:r>
          </a:p>
          <a:p>
            <a:pPr lvl="1"/>
            <a:r>
              <a:rPr lang="en-US" altLang="en-US" sz="1600" b="1" dirty="0">
                <a:solidFill>
                  <a:schemeClr val="tx1"/>
                </a:solidFill>
              </a:rPr>
              <a:t>Vote:  		__Y   /  ___N   /  ___A </a:t>
            </a:r>
          </a:p>
          <a:p>
            <a:pPr lvl="1"/>
            <a:endParaRPr lang="en-US" altLang="en-US" sz="1600" b="1" dirty="0">
              <a:solidFill>
                <a:schemeClr val="tx1"/>
              </a:solidFill>
            </a:endParaRPr>
          </a:p>
          <a:p>
            <a:pPr lvl="1"/>
            <a:r>
              <a:rPr lang="en-US" altLang="en-US" sz="1600" b="1" dirty="0">
                <a:solidFill>
                  <a:schemeClr val="tx1"/>
                </a:solidFill>
              </a:rPr>
              <a:t>Voters:   </a:t>
            </a:r>
          </a:p>
          <a:p>
            <a:pPr lvl="1"/>
            <a:r>
              <a:rPr lang="en-US" altLang="en-US" sz="1600" b="1" dirty="0">
                <a:solidFill>
                  <a:schemeClr val="tx1"/>
                </a:solidFill>
              </a:rPr>
              <a:t>Motion - </a:t>
            </a:r>
            <a:r>
              <a:rPr lang="en-US" altLang="en-US" sz="1600" b="1" dirty="0">
                <a:solidFill>
                  <a:schemeClr val="bg1">
                    <a:lumMod val="75000"/>
                  </a:schemeClr>
                </a:solidFill>
              </a:rPr>
              <a:t>Passes</a:t>
            </a:r>
          </a:p>
          <a:p>
            <a:pPr lvl="1"/>
            <a:r>
              <a:rPr lang="en-US" altLang="en-US" sz="1600" b="1" dirty="0">
                <a:solidFill>
                  <a:schemeClr val="tx1"/>
                </a:solidFill>
              </a:rPr>
              <a:t>_____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24Sep20</a:t>
            </a:r>
            <a:endParaRPr lang="en-GB" dirty="0"/>
          </a:p>
        </p:txBody>
      </p:sp>
    </p:spTree>
    <p:extLst>
      <p:ext uri="{BB962C8B-B14F-4D97-AF65-F5344CB8AC3E}">
        <p14:creationId xmlns:p14="http://schemas.microsoft.com/office/powerpoint/2010/main" val="1409417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a:t>
            </a:r>
            <a:endParaRPr lang="en-US" sz="2400" dirty="0"/>
          </a:p>
        </p:txBody>
      </p:sp>
      <p:sp>
        <p:nvSpPr>
          <p:cNvPr id="3" name="Content Placeholder 2"/>
          <p:cNvSpPr>
            <a:spLocks noGrp="1"/>
          </p:cNvSpPr>
          <p:nvPr>
            <p:ph idx="1"/>
          </p:nvPr>
        </p:nvSpPr>
        <p:spPr>
          <a:xfrm>
            <a:off x="727269" y="685799"/>
            <a:ext cx="8292711" cy="5099729"/>
          </a:xfrm>
        </p:spPr>
        <p:txBody>
          <a:bodyPr/>
          <a:lstStyle/>
          <a:p>
            <a:pPr lvl="1">
              <a:buFont typeface="Arial" panose="020B0604020202020204" pitchFamily="34" charset="0"/>
              <a:buChar char="•"/>
            </a:pPr>
            <a:endParaRPr lang="en-US" sz="1400" dirty="0"/>
          </a:p>
          <a:p>
            <a:pPr>
              <a:buFont typeface="Arial" panose="020B0604020202020204" pitchFamily="34" charset="0"/>
              <a:buChar char="•"/>
            </a:pPr>
            <a:r>
              <a:rPr lang="en-US" sz="1400" b="0" dirty="0"/>
              <a:t>The Report and Order authorizes two different types of unlicensed operations: standard-power in 850-megahertz of the band and indoor low-power operations over the full 1,200-megahertz available.</a:t>
            </a:r>
          </a:p>
          <a:p>
            <a:pPr>
              <a:buFont typeface="Arial" panose="020B0604020202020204" pitchFamily="34" charset="0"/>
              <a:buChar char="•"/>
            </a:pPr>
            <a:r>
              <a:rPr lang="en-US" sz="1400" b="1" u="sng" dirty="0"/>
              <a:t>Proceeding</a:t>
            </a:r>
            <a:r>
              <a:rPr lang="en-US" sz="1200" b="1" u="sng" dirty="0"/>
              <a:t>:</a:t>
            </a:r>
            <a:r>
              <a:rPr lang="en-US" sz="1200" b="1" dirty="0"/>
              <a:t>   </a:t>
            </a:r>
            <a:r>
              <a:rPr lang="en-US" sz="1200" dirty="0">
                <a:hlinkClick r:id="rId3"/>
              </a:rPr>
              <a:t>https://www.fcc.gov/ecfs/search/filings?proceedings_name=18-295&amp;sort=date_disseminated,DESC</a:t>
            </a:r>
            <a:r>
              <a:rPr lang="en-US" sz="1200" dirty="0"/>
              <a:t> </a:t>
            </a:r>
            <a:endParaRPr lang="en-US" sz="1400" dirty="0"/>
          </a:p>
          <a:p>
            <a:pPr>
              <a:buFont typeface="Arial" panose="020B0604020202020204" pitchFamily="34" charset="0"/>
              <a:buChar char="•"/>
            </a:pPr>
            <a:r>
              <a:rPr lang="en-US" sz="1400" b="1" u="sng" dirty="0"/>
              <a:t>R&amp;O </a:t>
            </a:r>
            <a:r>
              <a:rPr lang="en-US" sz="1400" u="sng" dirty="0"/>
              <a:t>became </a:t>
            </a:r>
            <a:r>
              <a:rPr lang="en-US" sz="1400" b="1" u="sng" dirty="0"/>
              <a:t>effective 27July20, </a:t>
            </a:r>
          </a:p>
          <a:p>
            <a:pPr marL="457200" lvl="1" indent="0"/>
            <a:r>
              <a:rPr lang="en-US" sz="1100" dirty="0">
                <a:hlinkClick r:id="rId4"/>
              </a:rPr>
              <a:t>https://www.federalregister.gov/documents/2020/05/26/2020-11236/unlicensed-use-of-the-6-ghz-band?utm_campaign=subscription+mailing+list&amp;utm_source=federalregister.gov&amp;utm_medium=email</a:t>
            </a:r>
            <a:endParaRPr lang="en-US" sz="1400" dirty="0"/>
          </a:p>
          <a:p>
            <a:pPr>
              <a:buFont typeface="Arial" panose="020B0604020202020204" pitchFamily="34" charset="0"/>
              <a:buChar char="•"/>
            </a:pPr>
            <a:r>
              <a:rPr lang="en-US" sz="1600" b="0" dirty="0"/>
              <a:t>The FCC Lab published a</a:t>
            </a:r>
            <a:r>
              <a:rPr lang="en-US" sz="1600" dirty="0"/>
              <a:t> draft KDB: </a:t>
            </a:r>
          </a:p>
          <a:p>
            <a:pPr lvl="1">
              <a:spcBef>
                <a:spcPts val="0"/>
              </a:spcBef>
              <a:buFont typeface="Arial" panose="020B0604020202020204" pitchFamily="34" charset="0"/>
              <a:buChar char="•"/>
            </a:pPr>
            <a:r>
              <a:rPr lang="en-US" sz="1400" b="0" dirty="0">
                <a:hlinkClick r:id="rId5"/>
              </a:rPr>
              <a:t>https://apps.fcc.gov/oetcf/kdb/reports/PublishedDocumentList.cfm</a:t>
            </a:r>
            <a:r>
              <a:rPr lang="en-US" sz="1400" b="0" dirty="0"/>
              <a:t> </a:t>
            </a:r>
          </a:p>
          <a:p>
            <a:pPr>
              <a:buFont typeface="Arial" panose="020B0604020202020204" pitchFamily="34" charset="0"/>
              <a:buChar char="•"/>
            </a:pPr>
            <a:endParaRPr lang="en-US" sz="1600" dirty="0"/>
          </a:p>
          <a:p>
            <a:pPr>
              <a:buFont typeface="Arial" panose="020B0604020202020204" pitchFamily="34" charset="0"/>
              <a:buChar char="•"/>
            </a:pPr>
            <a:r>
              <a:rPr lang="en-US" sz="1600" dirty="0"/>
              <a:t>Petitions for review/reconsideration are in First Circuit Court of appeals. </a:t>
            </a:r>
          </a:p>
          <a:p>
            <a:pPr lvl="1">
              <a:buFont typeface="Arial" panose="020B0604020202020204" pitchFamily="34" charset="0"/>
              <a:buChar char="•"/>
            </a:pPr>
            <a:r>
              <a:rPr lang="en-US" sz="1600" dirty="0"/>
              <a:t>Announcement from circuit court of appeals, limiting the # of responses for FCC/USA, intervenors and petitioners, with limited # of words and last one due 18Sep20</a:t>
            </a:r>
            <a:r>
              <a:rPr lang="en-US" sz="1400" dirty="0"/>
              <a:t>.  Sched:  </a:t>
            </a:r>
            <a:endParaRPr lang="en-US" sz="1400" b="0" dirty="0"/>
          </a:p>
          <a:p>
            <a:pPr lvl="1">
              <a:buFont typeface="Arial" panose="020B0604020202020204" pitchFamily="34" charset="0"/>
              <a:buChar char="•"/>
            </a:pPr>
            <a:r>
              <a:rPr lang="en-US" sz="1400" dirty="0"/>
              <a:t>Around 25oct, a hearing for intervenors and petitioners to plead their case. </a:t>
            </a:r>
          </a:p>
          <a:p>
            <a:pPr lvl="1">
              <a:buFont typeface="Arial" panose="020B0604020202020204" pitchFamily="34" charset="0"/>
              <a:buChar char="•"/>
            </a:pPr>
            <a:r>
              <a:rPr lang="en-US" sz="1400" b="0" dirty="0"/>
              <a:t>Then 25nov, is th</a:t>
            </a:r>
            <a:r>
              <a:rPr lang="en-US" sz="1400" dirty="0"/>
              <a:t>e FCC</a:t>
            </a:r>
            <a:r>
              <a:rPr lang="en-US" sz="1400" b="0" dirty="0"/>
              <a:t> hearing to present their side.</a:t>
            </a:r>
          </a:p>
          <a:p>
            <a:pPr lvl="1">
              <a:buFont typeface="Arial" panose="020B0604020202020204" pitchFamily="34" charset="0"/>
              <a:buChar char="•"/>
            </a:pPr>
            <a:r>
              <a:rPr lang="en-US" sz="1400" dirty="0"/>
              <a:t>Then 25dec a decision from First Circuit Court of appeals. </a:t>
            </a:r>
            <a:endParaRPr lang="en-US" sz="1600" dirty="0">
              <a:ea typeface="SimSun" panose="02010600030101010101" pitchFamily="2" charset="-122"/>
            </a:endParaRPr>
          </a:p>
          <a:p>
            <a:pPr lvl="1">
              <a:buFont typeface="Arial" panose="020B0604020202020204" pitchFamily="34" charset="0"/>
              <a:buChar char="•"/>
            </a:pPr>
            <a:r>
              <a:rPr lang="en-US" sz="1800" b="0" dirty="0">
                <a:ea typeface="SimSun" panose="02010600030101010101" pitchFamily="2" charset="-122"/>
              </a:rPr>
              <a:t>Need to watch for a possible output from the court tomorrow 25Sep20, they may just dismiss this action.</a:t>
            </a:r>
          </a:p>
          <a:p>
            <a:pPr>
              <a:buFont typeface="Arial" panose="020B0604020202020204" pitchFamily="34" charset="0"/>
              <a:buChar char="•"/>
            </a:pPr>
            <a:endParaRPr lang="en-US"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24Sep20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539684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 - MSG</a:t>
            </a:r>
            <a:endParaRPr lang="en-US" sz="2400" dirty="0"/>
          </a:p>
        </p:txBody>
      </p:sp>
      <p:sp>
        <p:nvSpPr>
          <p:cNvPr id="3" name="Content Placeholder 2"/>
          <p:cNvSpPr>
            <a:spLocks noGrp="1"/>
          </p:cNvSpPr>
          <p:nvPr>
            <p:ph idx="1"/>
          </p:nvPr>
        </p:nvSpPr>
        <p:spPr>
          <a:xfrm>
            <a:off x="576456" y="762000"/>
            <a:ext cx="7987911" cy="5562600"/>
          </a:xfrm>
        </p:spPr>
        <p:txBody>
          <a:bodyPr/>
          <a:lstStyle/>
          <a:p>
            <a:pPr lvl="1">
              <a:buFont typeface="Arial" panose="020B0604020202020204" pitchFamily="34" charset="0"/>
              <a:buChar char="•"/>
            </a:pPr>
            <a:endParaRPr lang="en-US" sz="1600" dirty="0"/>
          </a:p>
          <a:p>
            <a:pPr>
              <a:buFont typeface="Arial" panose="020B0604020202020204" pitchFamily="34" charset="0"/>
              <a:buChar char="•"/>
            </a:pPr>
            <a:r>
              <a:rPr lang="en-US" sz="1800" dirty="0"/>
              <a:t>The One - Multi-stake holder group (MSG) to discuss 6 GHz and what happens in the band.  </a:t>
            </a:r>
          </a:p>
          <a:p>
            <a:pPr lvl="1">
              <a:buFont typeface="Arial" panose="020B0604020202020204" pitchFamily="34" charset="0"/>
              <a:buChar char="•"/>
            </a:pPr>
            <a:r>
              <a:rPr lang="en-US" sz="1400" dirty="0"/>
              <a:t>The MSG site is not public but open to any interested party that wants to join in, </a:t>
            </a:r>
            <a:r>
              <a:rPr lang="en-US" sz="1400" i="1" u="sng" dirty="0"/>
              <a:t>you do have to register and apply.</a:t>
            </a:r>
            <a:r>
              <a:rPr lang="en-US" sz="1400" dirty="0"/>
              <a:t>  Was renamed to the “6GHz M.S. Committee”.</a:t>
            </a:r>
          </a:p>
          <a:p>
            <a:pPr lvl="1">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1">
              <a:spcBef>
                <a:spcPts val="0"/>
              </a:spcBef>
              <a:buFont typeface="Arial" panose="020B0604020202020204" pitchFamily="34" charset="0"/>
              <a:buChar char="•"/>
            </a:pPr>
            <a:r>
              <a:rPr lang="en-US" sz="1200" dirty="0"/>
              <a:t>From original organization meeting: </a:t>
            </a:r>
          </a:p>
          <a:p>
            <a:pPr lvl="2">
              <a:spcBef>
                <a:spcPts val="0"/>
              </a:spcBef>
              <a:buFont typeface="Arial" panose="020B0604020202020204" pitchFamily="34" charset="0"/>
              <a:buChar char="•"/>
            </a:pPr>
            <a:r>
              <a:rPr lang="en-US" sz="1200" dirty="0"/>
              <a:t>Work stream 1 - interference protection and resolution</a:t>
            </a:r>
          </a:p>
          <a:p>
            <a:pPr lvl="2">
              <a:spcBef>
                <a:spcPts val="0"/>
              </a:spcBef>
              <a:buFont typeface="Arial" panose="020B0604020202020204" pitchFamily="34" charset="0"/>
              <a:buChar char="•"/>
            </a:pPr>
            <a:r>
              <a:rPr lang="en-US" sz="1200" dirty="0"/>
              <a:t>Work stream 2 - correct incumbent data (ULS) </a:t>
            </a:r>
          </a:p>
          <a:p>
            <a:pPr lvl="2">
              <a:spcBef>
                <a:spcPts val="0"/>
              </a:spcBef>
              <a:buFont typeface="Arial" panose="020B0604020202020204" pitchFamily="34" charset="0"/>
              <a:buChar char="•"/>
            </a:pPr>
            <a:r>
              <a:rPr lang="en-US" sz="1200" dirty="0"/>
              <a:t>Work stream 3 - AFC and how it provides protection, etc. </a:t>
            </a:r>
          </a:p>
          <a:p>
            <a:pPr lvl="1">
              <a:spcBef>
                <a:spcPts val="0"/>
              </a:spcBef>
              <a:buFont typeface="Arial" panose="020B0604020202020204" pitchFamily="34" charset="0"/>
              <a:buChar char="•"/>
            </a:pPr>
            <a:r>
              <a:rPr lang="en-US" sz="1600" i="1" u="sng" dirty="0"/>
              <a:t>Some feedback from the call Friday, the 11</a:t>
            </a:r>
            <a:r>
              <a:rPr lang="en-US" sz="1600" i="1" u="sng" baseline="30000" dirty="0"/>
              <a:t>th</a:t>
            </a:r>
            <a:r>
              <a:rPr lang="en-US" sz="1600" i="1" u="sng" dirty="0"/>
              <a:t> of Sept. </a:t>
            </a:r>
          </a:p>
          <a:p>
            <a:pPr lvl="1">
              <a:spcBef>
                <a:spcPts val="0"/>
              </a:spcBef>
              <a:buFont typeface="Arial" panose="020B0604020202020204" pitchFamily="34" charset="0"/>
              <a:buChar char="•"/>
            </a:pPr>
            <a:r>
              <a:rPr lang="en-US" sz="1600" dirty="0"/>
              <a:t>Could not get to an approved agenda, so just moved on……..</a:t>
            </a:r>
          </a:p>
          <a:p>
            <a:pPr lvl="1">
              <a:spcBef>
                <a:spcPts val="0"/>
              </a:spcBef>
              <a:buFont typeface="Arial" panose="020B0604020202020204" pitchFamily="34" charset="0"/>
              <a:buChar char="•"/>
            </a:pPr>
            <a:r>
              <a:rPr lang="en-US" sz="1600" dirty="0"/>
              <a:t>Utilities showed up with a letter, it was agreed they could present with no responses.</a:t>
            </a:r>
          </a:p>
          <a:p>
            <a:pPr lvl="1">
              <a:spcBef>
                <a:spcPts val="0"/>
              </a:spcBef>
              <a:buFont typeface="Arial" panose="020B0604020202020204" pitchFamily="34" charset="0"/>
              <a:buChar char="•"/>
            </a:pPr>
            <a:r>
              <a:rPr lang="en-US" sz="1600" dirty="0"/>
              <a:t>Delayed chair/leadership assignments for work streams for a few weeks, nomination due 02Oct.</a:t>
            </a:r>
          </a:p>
          <a:p>
            <a:pPr lvl="1">
              <a:spcBef>
                <a:spcPts val="0"/>
              </a:spcBef>
              <a:buFont typeface="Arial" panose="020B0604020202020204" pitchFamily="34" charset="0"/>
              <a:buChar char="•"/>
            </a:pPr>
            <a:r>
              <a:rPr lang="en-US" sz="1600" dirty="0"/>
              <a:t>4</a:t>
            </a:r>
            <a:r>
              <a:rPr lang="en-US" sz="1600" baseline="30000" dirty="0"/>
              <a:t>th</a:t>
            </a:r>
            <a:r>
              <a:rPr lang="en-US" sz="1600" dirty="0"/>
              <a:t> work stream discussed and defined, will be refined/confirmed 09Oct20.</a:t>
            </a:r>
          </a:p>
          <a:p>
            <a:pPr lvl="1">
              <a:spcBef>
                <a:spcPts val="0"/>
              </a:spcBef>
              <a:buFont typeface="Arial" panose="020B0604020202020204" pitchFamily="34" charset="0"/>
              <a:buChar char="•"/>
            </a:pPr>
            <a:r>
              <a:rPr lang="en-US" sz="1600" dirty="0"/>
              <a:t>The goal is an MSG call every 6 weeks; work streams have their own meetings.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Next MSG meeting – 09Oct20</a:t>
            </a:r>
          </a:p>
          <a:p>
            <a:pPr>
              <a:spcBef>
                <a:spcPts val="0"/>
              </a:spcBef>
              <a:buFont typeface="Arial" panose="020B0604020202020204" pitchFamily="34" charset="0"/>
              <a:buChar char="•"/>
            </a:pPr>
            <a:r>
              <a:rPr lang="en-US" sz="2000" b="0" dirty="0"/>
              <a:t>Nominations for leaderships are coming in. </a:t>
            </a:r>
          </a:p>
          <a:p>
            <a:pPr marL="0" indent="0">
              <a:spcBef>
                <a:spcPts val="0"/>
              </a:spcBef>
            </a:pPr>
            <a:endParaRPr lang="en-US" sz="2000" dirty="0"/>
          </a:p>
          <a:p>
            <a:pPr marL="457200" lvl="1" indent="0"/>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24Sep20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200702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700313" y="998391"/>
            <a:ext cx="8153400" cy="4861218"/>
          </a:xfrm>
        </p:spPr>
        <p:txBody>
          <a:bodyPr/>
          <a:lstStyle/>
          <a:p>
            <a:pPr marL="0" marR="0" indent="0">
              <a:spcBef>
                <a:spcPts val="0"/>
              </a:spcBef>
              <a:spcAft>
                <a:spcPts val="0"/>
              </a:spcAft>
            </a:pPr>
            <a:r>
              <a:rPr lang="en-US" sz="1600" b="0" dirty="0">
                <a:solidFill>
                  <a:srgbClr val="191919"/>
                </a:solidFill>
              </a:rPr>
              <a:t> </a:t>
            </a:r>
            <a:r>
              <a:rPr lang="en-US" sz="1800" dirty="0">
                <a:solidFill>
                  <a:srgbClr val="191919"/>
                </a:solidFill>
              </a:rPr>
              <a:t>A member found the FCC Public Notice on 911/</a:t>
            </a:r>
            <a:r>
              <a:rPr lang="en-US" sz="1800" dirty="0" err="1">
                <a:solidFill>
                  <a:srgbClr val="191919"/>
                </a:solidFill>
              </a:rPr>
              <a:t>WiFi</a:t>
            </a:r>
            <a:r>
              <a:rPr lang="en-US" sz="1800" dirty="0">
                <a:solidFill>
                  <a:srgbClr val="191919"/>
                </a:solidFill>
              </a:rPr>
              <a:t>.</a:t>
            </a:r>
          </a:p>
          <a:p>
            <a:pPr marL="0" marR="0" indent="0">
              <a:spcBef>
                <a:spcPts val="0"/>
              </a:spcBef>
              <a:spcAft>
                <a:spcPts val="0"/>
              </a:spcAft>
            </a:pPr>
            <a:r>
              <a:rPr lang="en-US" sz="1800" b="0" dirty="0">
                <a:solidFill>
                  <a:srgbClr val="333333"/>
                </a:solidFill>
                <a:effectLst/>
                <a:hlinkClick r:id="rId3"/>
              </a:rPr>
              <a:t>https://www.fcc.gov/document/pshsb-seeks-comment-pursuant-ray-baums-act</a:t>
            </a:r>
            <a:r>
              <a:rPr lang="en-US" sz="1800" b="0" dirty="0">
                <a:solidFill>
                  <a:srgbClr val="1D2B3E"/>
                </a:solidFill>
              </a:rPr>
              <a:t> </a:t>
            </a:r>
          </a:p>
          <a:p>
            <a:pPr marL="285750" marR="0" indent="-285750">
              <a:spcBef>
                <a:spcPts val="0"/>
              </a:spcBef>
              <a:spcAft>
                <a:spcPts val="0"/>
              </a:spcAft>
              <a:buFont typeface="Arial" panose="020B0604020202020204" pitchFamily="34" charset="0"/>
              <a:buChar char="•"/>
            </a:pPr>
            <a:r>
              <a:rPr lang="en-US" sz="1600" b="0" dirty="0">
                <a:effectLst/>
                <a:ea typeface="Calibri" panose="020F0502020204030204" pitchFamily="34" charset="0"/>
                <a:cs typeface="Times New Roman" panose="02020603050405020304" pitchFamily="18" charset="0"/>
              </a:rPr>
              <a:t>DA 20-1003</a:t>
            </a:r>
            <a:r>
              <a:rPr lang="en-US" sz="1600" b="0">
                <a:ea typeface="Calibri" panose="020F0502020204030204" pitchFamily="34" charset="0"/>
                <a:cs typeface="Calibri" panose="020F0502020204030204" pitchFamily="34" charset="0"/>
              </a:rPr>
              <a:t>; </a:t>
            </a:r>
            <a:r>
              <a:rPr lang="en-US" sz="1600" b="0" cap="all">
                <a:effectLst/>
                <a:ea typeface="Calibri" panose="020F0502020204030204" pitchFamily="34" charset="0"/>
                <a:cs typeface="Times New Roman" panose="02020603050405020304" pitchFamily="18" charset="0"/>
              </a:rPr>
              <a:t>PUBLIC </a:t>
            </a:r>
            <a:r>
              <a:rPr lang="en-US" sz="1600" b="0" cap="all" dirty="0">
                <a:effectLst/>
                <a:ea typeface="Calibri" panose="020F0502020204030204" pitchFamily="34" charset="0"/>
                <a:cs typeface="Times New Roman" panose="02020603050405020304" pitchFamily="18" charset="0"/>
              </a:rPr>
              <a:t>Safety and Homeland security Bureau SEEKs COMMENT ON EMERGENCY ACCESS TO WI-FI ACCESS POINTS AND Spectrum for UNLICENSED Devices pursuant to Section 301 of ray </a:t>
            </a:r>
            <a:r>
              <a:rPr lang="en-US" sz="1600" b="0" cap="all" dirty="0" err="1">
                <a:effectLst/>
                <a:ea typeface="Calibri" panose="020F0502020204030204" pitchFamily="34" charset="0"/>
                <a:cs typeface="Times New Roman" panose="02020603050405020304" pitchFamily="18" charset="0"/>
              </a:rPr>
              <a:t>Baum’S</a:t>
            </a:r>
            <a:r>
              <a:rPr lang="en-US" sz="1600" b="0" cap="all" dirty="0">
                <a:effectLst/>
                <a:ea typeface="Calibri" panose="020F0502020204030204" pitchFamily="34" charset="0"/>
                <a:cs typeface="Times New Roman" panose="02020603050405020304" pitchFamily="18" charset="0"/>
              </a:rPr>
              <a:t> act of 2018; </a:t>
            </a:r>
            <a:r>
              <a:rPr lang="en-US" sz="1600" b="0" dirty="0">
                <a:effectLst/>
                <a:ea typeface="Calibri" panose="020F0502020204030204" pitchFamily="34" charset="0"/>
                <a:cs typeface="Times New Roman" panose="02020603050405020304" pitchFamily="18" charset="0"/>
              </a:rPr>
              <a:t>PS Docket No. 20-285: </a:t>
            </a:r>
          </a:p>
          <a:p>
            <a:pPr marL="457200" marR="457200">
              <a:spcBef>
                <a:spcPts val="0"/>
              </a:spcBef>
              <a:spcAft>
                <a:spcPts val="600"/>
              </a:spcAft>
              <a:buFont typeface="Arial" panose="020B0604020202020204" pitchFamily="34" charset="0"/>
              <a:buChar char="•"/>
            </a:pPr>
            <a:r>
              <a:rPr lang="en-US" sz="1600" b="0" dirty="0">
                <a:solidFill>
                  <a:srgbClr val="333333"/>
                </a:solidFill>
                <a:latin typeface="Georgia" panose="02040502050405020303" pitchFamily="18" charset="0"/>
                <a:hlinkClick r:id="rId4"/>
              </a:rPr>
              <a:t>https://mentor.ieee.org/802.18/dcn/20/18-20-0128-00-0000-fcc-pn-emergency-access-to-wi-fi-aps-and-911-services.docx</a:t>
            </a:r>
            <a:r>
              <a:rPr lang="en-US" sz="1600" b="0" dirty="0">
                <a:solidFill>
                  <a:srgbClr val="333333"/>
                </a:solidFill>
                <a:latin typeface="Georgia" panose="02040502050405020303" pitchFamily="18" charset="0"/>
              </a:rPr>
              <a:t> </a:t>
            </a:r>
          </a:p>
          <a:p>
            <a:pPr marL="857250" marR="457200" lvl="1">
              <a:spcBef>
                <a:spcPts val="0"/>
              </a:spcBef>
              <a:spcAft>
                <a:spcPts val="600"/>
              </a:spcAft>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(1</a:t>
            </a:r>
            <a:r>
              <a:rPr lang="en-US" sz="1200" b="0" dirty="0">
                <a:effectLst/>
                <a:ea typeface="Calibri" panose="020F0502020204030204" pitchFamily="34" charset="0"/>
                <a:cs typeface="Times New Roman" panose="02020603050405020304" pitchFamily="18" charset="0"/>
              </a:rPr>
              <a:t>) </a:t>
            </a:r>
            <a:r>
              <a:rPr lang="en-US" sz="1400" b="0" dirty="0">
                <a:effectLst/>
                <a:ea typeface="Calibri" panose="020F0502020204030204" pitchFamily="34" charset="0"/>
                <a:cs typeface="Times New Roman" panose="02020603050405020304" pitchFamily="18" charset="0"/>
              </a:rPr>
              <a:t>making telecommunications service provider-owned Wi-Fi access points, and other communications technologies operating on unlicensed spectrum, available to the general public for access to 9-1-1 services, without requiring any login credentials, during times of emergency when mobile service is unavailable;</a:t>
            </a:r>
            <a:endParaRPr lang="en-US" sz="1400" b="0" dirty="0">
              <a:effectLst/>
              <a:ea typeface="Calibri" panose="020F0502020204030204" pitchFamily="34" charset="0"/>
              <a:cs typeface="Calibri" panose="020F0502020204030204" pitchFamily="34" charset="0"/>
            </a:endParaRPr>
          </a:p>
          <a:p>
            <a:pPr marL="857250" marR="457200" lvl="1">
              <a:spcBef>
                <a:spcPts val="0"/>
              </a:spcBef>
              <a:spcAft>
                <a:spcPts val="600"/>
              </a:spcAft>
            </a:pPr>
            <a:r>
              <a:rPr lang="en-US" sz="1400" b="1" dirty="0">
                <a:effectLst/>
                <a:ea typeface="Calibri" panose="020F0502020204030204" pitchFamily="34" charset="0"/>
                <a:cs typeface="Times New Roman" panose="02020603050405020304" pitchFamily="18" charset="0"/>
              </a:rPr>
              <a:t>(2) the provision by non-telecommunications service provider-owned Wi-Fi access points of public access to 9-1-1 services during times of emergency when mobile service is unavailable; and</a:t>
            </a:r>
            <a:endParaRPr lang="en-US" sz="1400" b="1" dirty="0">
              <a:effectLst/>
              <a:ea typeface="Calibri" panose="020F0502020204030204" pitchFamily="34" charset="0"/>
              <a:cs typeface="Calibri" panose="020F0502020204030204" pitchFamily="34" charset="0"/>
            </a:endParaRPr>
          </a:p>
          <a:p>
            <a:pPr marL="857250" marR="457200" lvl="1">
              <a:spcBef>
                <a:spcPts val="0"/>
              </a:spcBef>
              <a:spcAft>
                <a:spcPts val="600"/>
              </a:spcAft>
            </a:pPr>
            <a:r>
              <a:rPr lang="en-US" sz="1400" b="0" dirty="0">
                <a:effectLst/>
                <a:ea typeface="Calibri" panose="020F0502020204030204" pitchFamily="34" charset="0"/>
                <a:cs typeface="Times New Roman" panose="02020603050405020304" pitchFamily="18" charset="0"/>
              </a:rPr>
              <a:t>(3) other alternative means of providing the public with access to 9-1-1 services during times of emergency when mobile service is unavailable.</a:t>
            </a:r>
          </a:p>
          <a:p>
            <a:pPr marL="457200" marR="457200">
              <a:spcBef>
                <a:spcPts val="0"/>
              </a:spcBef>
              <a:spcAft>
                <a:spcPts val="600"/>
              </a:spcAft>
              <a:buFont typeface="Arial" panose="020B0604020202020204" pitchFamily="34" charset="0"/>
              <a:buChar char="•"/>
            </a:pPr>
            <a:r>
              <a:rPr lang="en-US" sz="1600" b="0" dirty="0">
                <a:ea typeface="Calibri" panose="020F0502020204030204" pitchFamily="34" charset="0"/>
                <a:cs typeface="Times New Roman" panose="02020603050405020304" pitchFamily="18" charset="0"/>
              </a:rPr>
              <a:t>Comments due 01October20. </a:t>
            </a:r>
          </a:p>
          <a:p>
            <a:pPr marL="457200" marR="457200">
              <a:spcBef>
                <a:spcPts val="0"/>
              </a:spcBef>
              <a:spcAft>
                <a:spcPts val="600"/>
              </a:spcAft>
              <a:buFont typeface="Arial" panose="020B0604020202020204" pitchFamily="34" charset="0"/>
              <a:buChar char="•"/>
            </a:pPr>
            <a:r>
              <a:rPr lang="en-US" sz="1600" b="0" dirty="0">
                <a:effectLst/>
                <a:ea typeface="Calibri" panose="020F0502020204030204" pitchFamily="34" charset="0"/>
                <a:cs typeface="Times New Roman" panose="02020603050405020304" pitchFamily="18" charset="0"/>
              </a:rPr>
              <a:t>A point here is </a:t>
            </a:r>
            <a:r>
              <a:rPr lang="en-US" sz="1600" b="0" dirty="0">
                <a:ea typeface="Calibri" panose="020F0502020204030204" pitchFamily="34" charset="0"/>
                <a:cs typeface="Times New Roman" panose="02020603050405020304" pitchFamily="18" charset="0"/>
              </a:rPr>
              <a:t>who is responsible if Wi-Fi is used for 911 calls?</a:t>
            </a:r>
          </a:p>
          <a:p>
            <a:pPr marL="457200" marR="457200">
              <a:spcBef>
                <a:spcPts val="0"/>
              </a:spcBef>
              <a:spcAft>
                <a:spcPts val="600"/>
              </a:spcAft>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Wi-Fi industry may ask for a safe har</a:t>
            </a:r>
            <a:r>
              <a:rPr lang="en-US" sz="1600" dirty="0">
                <a:ea typeface="Calibri" panose="020F0502020204030204" pitchFamily="34" charset="0"/>
                <a:cs typeface="Times New Roman" panose="02020603050405020304" pitchFamily="18" charset="0"/>
              </a:rPr>
              <a:t>bor on non-telecommunications access points.  (individuals, schools, hospitals, libraries, …..</a:t>
            </a:r>
            <a:endParaRPr lang="en-US" sz="1600" dirty="0">
              <a:effectLst/>
              <a:ea typeface="Calibri" panose="020F0502020204030204" pitchFamily="34" charset="0"/>
              <a:cs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24Sep20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528931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3798739"/>
          </a:xfrm>
        </p:spPr>
        <p:txBody>
          <a:bodyPr/>
          <a:lstStyle/>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r>
              <a:rPr lang="en-US" sz="1800" b="0" dirty="0">
                <a:solidFill>
                  <a:srgbClr val="00B0F0"/>
                </a:solidFill>
              </a:rPr>
              <a:t>Chair to get WP 1A contribution on THz to LMSC/EC 06Oct20 consent agenda. </a:t>
            </a:r>
          </a:p>
          <a:p>
            <a:pPr marL="285750" indent="-285750">
              <a:buFont typeface="Wingdings" panose="05000000000000000000" pitchFamily="2" charset="2"/>
              <a:buChar char="q"/>
            </a:pPr>
            <a:r>
              <a:rPr lang="en-US" sz="1800" b="0" dirty="0">
                <a:solidFill>
                  <a:srgbClr val="00B0F0"/>
                </a:solidFill>
              </a:rPr>
              <a:t>The WP 5A updates on .11 submissions (goal for 01Oct for .18 to review) </a:t>
            </a:r>
          </a:p>
          <a:p>
            <a:pPr marL="285750" indent="-285750">
              <a:buFont typeface="Wingdings" panose="05000000000000000000" pitchFamily="2" charset="2"/>
              <a:buChar char="q"/>
            </a:pPr>
            <a:r>
              <a:rPr lang="en-US" sz="1800" b="0" dirty="0">
                <a:solidFill>
                  <a:srgbClr val="00B0F0"/>
                </a:solidFill>
              </a:rPr>
              <a:t>Find and ID WRC-19 AIs carried over to WRC-23 we have interest in. </a:t>
            </a: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24Sep20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703554" y="4901412"/>
            <a:ext cx="7058343" cy="1600438"/>
          </a:xfrm>
          <a:prstGeom prst="rect">
            <a:avLst/>
          </a:prstGeom>
          <a:noFill/>
        </p:spPr>
        <p:txBody>
          <a:bodyPr wrap="none" rtlCol="0">
            <a:spAutoFit/>
          </a:bodyPr>
          <a:lstStyle/>
          <a:p>
            <a:pPr>
              <a:spcBef>
                <a:spcPts val="0"/>
              </a:spcBef>
              <a:buFont typeface="Arial" panose="020B0604020202020204" pitchFamily="34" charset="0"/>
              <a:buChar char="•"/>
            </a:pPr>
            <a:r>
              <a:rPr lang="en-US" sz="1400" b="0" dirty="0">
                <a:solidFill>
                  <a:schemeClr val="tx1"/>
                </a:solidFill>
              </a:rPr>
              <a:t>Ongoing:  </a:t>
            </a:r>
          </a:p>
          <a:p>
            <a:pPr lvl="1">
              <a:spcBef>
                <a:spcPts val="0"/>
              </a:spcBef>
              <a:buFont typeface="Arial" panose="020B0604020202020204" pitchFamily="34" charset="0"/>
              <a:buChar char="•"/>
            </a:pPr>
            <a:r>
              <a:rPr lang="en-US" sz="1200" b="0" dirty="0">
                <a:solidFill>
                  <a:schemeClr val="tx1"/>
                </a:solidFill>
              </a:rPr>
              <a:t>WPT use of license-exempt bands and UWB in cell phones</a:t>
            </a:r>
          </a:p>
          <a:p>
            <a:pPr lvl="1">
              <a:spcBef>
                <a:spcPts val="0"/>
              </a:spcBef>
              <a:buFont typeface="Arial" panose="020B0604020202020204" pitchFamily="34" charset="0"/>
              <a:buChar char="•"/>
            </a:pPr>
            <a:r>
              <a:rPr lang="en-US" sz="1200" b="0" dirty="0">
                <a:solidFill>
                  <a:schemeClr val="tx1"/>
                </a:solidFill>
              </a:rPr>
              <a:t>Digital Divide, how can we help? </a:t>
            </a:r>
          </a:p>
          <a:p>
            <a:pPr>
              <a:spcBef>
                <a:spcPts val="0"/>
              </a:spcBef>
              <a:buFont typeface="Arial" panose="020B0604020202020204" pitchFamily="34" charset="0"/>
              <a:buChar char="•"/>
            </a:pPr>
            <a:r>
              <a:rPr lang="en-US" sz="1400" b="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2019, twice a year) </a:t>
            </a:r>
            <a:r>
              <a:rPr lang="en-US" sz="1200" u="sng" dirty="0">
                <a:hlinkClick r:id="rId3"/>
              </a:rPr>
              <a:t>&lt;click for spreadsheet&gt;</a:t>
            </a:r>
            <a:endParaRPr lang="en-US" sz="1200" u="sng" dirty="0"/>
          </a:p>
          <a:p>
            <a:pPr marL="914400" lvl="2" indent="0">
              <a:spcBef>
                <a:spcPts val="0"/>
              </a:spcBef>
            </a:pPr>
            <a:r>
              <a:rPr lang="en-US" sz="1100" dirty="0">
                <a:hlinkClick r:id="rId4"/>
              </a:rPr>
              <a:t>https://www.imf.org/external/pubs/ft/weo/2019/02/weodata/index.aspx</a:t>
            </a: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45 (7 on LMSC)</a:t>
            </a:r>
            <a:r>
              <a:rPr lang="en-US" altLang="en-US" sz="1800" dirty="0">
                <a:solidFill>
                  <a:schemeClr val="tx1"/>
                </a:solidFill>
              </a:rPr>
              <a:t>;  Nearly Voter: 2;  Aspirant members: 19</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24Sep20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11056"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11057"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indent="0" algn="l"/>
            <a:endParaRPr lang="en-US" sz="1050" dirty="0"/>
          </a:p>
          <a:p>
            <a:pPr marL="0" marR="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none heard </a:t>
            </a: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a:spcBef>
                <a:spcPts val="0"/>
              </a:spcBef>
              <a:spcAft>
                <a:spcPts val="0"/>
              </a:spcAft>
              <a:buFont typeface="Arial" panose="020B0604020202020204" pitchFamily="34" charset="0"/>
              <a:buChar char="•"/>
            </a:pPr>
            <a:endParaRPr lang="en-US" sz="1800" b="0" dirty="0">
              <a:solidFill>
                <a:schemeClr val="bg1">
                  <a:lumMod val="75000"/>
                </a:schemeClr>
              </a:solidFill>
            </a:endParaRPr>
          </a:p>
          <a:p>
            <a:pPr marL="0" marR="0">
              <a:spcBef>
                <a:spcPts val="0"/>
              </a:spcBef>
              <a:spcAft>
                <a:spcPts val="0"/>
              </a:spcAft>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24Sep20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_16__ and voters on-line: _13__</a:t>
            </a:r>
          </a:p>
          <a:p>
            <a:pPr marL="285750" indent="-285750">
              <a:buFont typeface="Arial" panose="020B0604020202020204" pitchFamily="34" charset="0"/>
              <a:buChar char="•"/>
            </a:pPr>
            <a:r>
              <a:rPr lang="en-US" sz="2000" dirty="0"/>
              <a:t>Next “weekly” teleconference </a:t>
            </a:r>
            <a:r>
              <a:rPr lang="en-US" sz="1400" dirty="0"/>
              <a:t>(</a:t>
            </a:r>
            <a:r>
              <a:rPr lang="en-US" sz="1400" dirty="0" err="1"/>
              <a:t>sched’d</a:t>
            </a:r>
            <a:r>
              <a:rPr lang="en-US" sz="1400" dirty="0"/>
              <a:t> to 07jan)</a:t>
            </a:r>
            <a:r>
              <a:rPr lang="en-US" sz="2000" dirty="0"/>
              <a:t>: ) 01Oct20–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https://mentor.ieee.org/802.18/dcn/16/18-16-0038-16-0000-teleconference-call-in-info.pptx</a:t>
            </a:r>
            <a:r>
              <a:rPr lang="en-US" sz="1800" dirty="0"/>
              <a:t>  </a:t>
            </a:r>
            <a:r>
              <a:rPr lang="en-US" altLang="en-US" sz="1200" dirty="0"/>
              <a:t>(</a:t>
            </a:r>
            <a:r>
              <a:rPr lang="en-US" altLang="en-US" sz="1200" i="1" u="sng" dirty="0"/>
              <a:t>or latest)</a:t>
            </a:r>
            <a:r>
              <a:rPr lang="en-US" altLang="en-US" sz="1200" i="1" dirty="0"/>
              <a:t>  </a:t>
            </a:r>
            <a:r>
              <a:rPr lang="en-US" altLang="en-US" sz="1800" b="1" i="1" dirty="0"/>
              <a:t>(new weekly call in starts 30jul20)</a:t>
            </a:r>
          </a:p>
          <a:p>
            <a:pPr lvl="2">
              <a:buFont typeface="Arial" panose="020B0604020202020204" pitchFamily="34" charset="0"/>
              <a:buChar char="•"/>
            </a:pPr>
            <a:r>
              <a:rPr lang="en-US" altLang="en-US" dirty="0"/>
              <a:t>Also, see </a:t>
            </a:r>
            <a:r>
              <a:rPr lang="en-US" altLang="en-US" dirty="0">
                <a:hlinkClick r:id="rId3" action="ppaction://hlinksldjump"/>
              </a:rPr>
              <a:t>back up slide in this agenda</a:t>
            </a:r>
            <a:r>
              <a:rPr lang="en-US" altLang="en-US" dirty="0"/>
              <a:t>.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1800" dirty="0"/>
              <a:t>Overall IEEE 802 schedule: </a:t>
            </a:r>
            <a:r>
              <a:rPr lang="en-US" sz="1800" dirty="0">
                <a:hlinkClick r:id="rId4"/>
              </a:rPr>
              <a:t>http://ieee802.org/802tele_calendar.html</a:t>
            </a:r>
            <a:endParaRPr lang="en-US" sz="1800" dirty="0"/>
          </a:p>
          <a:p>
            <a:pPr lvl="1">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15:48</a:t>
            </a:r>
          </a:p>
          <a:p>
            <a:pPr>
              <a:spcBef>
                <a:spcPts val="0"/>
              </a:spcBef>
              <a:buFont typeface="Arial" panose="020B0604020202020204" pitchFamily="34" charset="0"/>
              <a:buChar char="•"/>
            </a:pPr>
            <a:endParaRPr lang="en-US" sz="1800" u="sng"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802 plenary will be electronic from 30Oct20 to 13Nov20.</a:t>
            </a:r>
          </a:p>
          <a:p>
            <a:pPr>
              <a:spcBef>
                <a:spcPts val="0"/>
              </a:spcBef>
              <a:buFont typeface="Arial" panose="020B0604020202020204" pitchFamily="34" charset="0"/>
              <a:buChar char="•"/>
            </a:pPr>
            <a:r>
              <a:rPr lang="en-US" sz="18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24Sep20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24Sep20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24Sep20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5" y="1030737"/>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rPr>
              <a:t> meeting invitation: 802.18 weekly teleconferences</a:t>
            </a:r>
            <a:br>
              <a:rPr lang="en-US" sz="14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rPr>
              <a:t> Occurs every Thursday effective 30-Jul-20 until 06*-Jan-21 from 15:00 to 16:00 America/</a:t>
            </a:r>
            <a:r>
              <a:rPr lang="en-US" sz="1400" dirty="0" err="1">
                <a:effectLst/>
                <a:latin typeface="Consolas" panose="020B0609020204030204" pitchFamily="49" charset="0"/>
                <a:ea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rPr>
              <a:t>.						(*-bug, really 7</a:t>
            </a:r>
            <a:r>
              <a:rPr lang="en-US" sz="1400" baseline="30000" dirty="0">
                <a:effectLst/>
                <a:latin typeface="Consolas" panose="020B0609020204030204" pitchFamily="49" charset="0"/>
                <a:ea typeface="Times New Roman" panose="02020603050405020304" pitchFamily="18" charset="0"/>
              </a:rPr>
              <a:t>th</a:t>
            </a:r>
            <a:r>
              <a:rPr lang="en-US" sz="1400" dirty="0">
                <a:effectLst/>
                <a:latin typeface="Consolas" panose="020B0609020204030204" pitchFamily="49" charset="0"/>
                <a:ea typeface="Times New Roman" panose="02020603050405020304" pitchFamily="18" charset="0"/>
              </a:rPr>
              <a:t>see below)</a:t>
            </a:r>
            <a:br>
              <a:rPr lang="en-US" sz="1400" dirty="0">
                <a:effectLst/>
                <a:latin typeface="Consolas" panose="020B0609020204030204" pitchFamily="49" charset="0"/>
                <a:ea typeface="Times New Roman" panose="02020603050405020304" pitchFamily="18" charset="0"/>
              </a:rPr>
            </a:br>
            <a:br>
              <a:rPr lang="en-US" sz="10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hlinkClick r:id="rId3"/>
              </a:rPr>
              <a:t>https://ieeesa.webex.com/ieeesa/j.php?MTID=m89174bca2347d480f1f7b52309753d89</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number (access code): 129 025 9639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password: rrtag20c</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0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Occurs every Thursday effective Thursday, July 30, 2020 until Thursday, January 7, 2021 from 3:00 PM to 4:00 PM, (UTC-04:00) Eastern Time (US &amp; Canada)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3:00 pm  |  (UTC-04:00) Eastern Time (US &amp; Canada)  |  1 </a:t>
            </a:r>
            <a:r>
              <a:rPr lang="en-US" sz="1400" dirty="0" err="1">
                <a:solidFill>
                  <a:srgbClr val="666666"/>
                </a:solidFill>
                <a:effectLst/>
                <a:latin typeface="Consolas" panose="020B0609020204030204" pitchFamily="49" charset="0"/>
                <a:ea typeface="Calibri" panose="020F0502020204030204" pitchFamily="34" charset="0"/>
              </a:rPr>
              <a:t>hr</a:t>
            </a:r>
            <a:r>
              <a:rPr lang="en-US" sz="1400" dirty="0">
                <a:solidFill>
                  <a:srgbClr val="666666"/>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u="sng" dirty="0">
                <a:solidFill>
                  <a:srgbClr val="FF0000"/>
                </a:solidFill>
                <a:effectLst/>
                <a:latin typeface="Consolas" panose="020B0609020204030204" pitchFamily="49" charset="0"/>
                <a:ea typeface="Calibri" panose="020F0502020204030204" pitchFamily="34" charset="0"/>
                <a:hlinkClick r:id="rId4"/>
              </a:rPr>
              <a:t>Join meeting</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phone</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999999"/>
                </a:solidFill>
                <a:effectLst/>
                <a:latin typeface="Consolas" panose="020B0609020204030204" pitchFamily="49" charset="0"/>
                <a:ea typeface="Calibri" panose="020F0502020204030204" pitchFamily="34" charset="0"/>
              </a:rPr>
              <a:t>Tap to call in from a mobile device (attendees only)</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5"/>
              </a:rPr>
              <a:t>+1-646-992-2010</a:t>
            </a:r>
            <a:r>
              <a:rPr lang="en-US" sz="14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6"/>
              </a:rPr>
              <a:t>+1-213-306-3065</a:t>
            </a:r>
            <a:r>
              <a:rPr lang="en-US" sz="1400" dirty="0">
                <a:effectLst/>
                <a:latin typeface="Consolas" panose="020B0609020204030204" pitchFamily="49" charset="0"/>
                <a:ea typeface="Calibri" panose="020F0502020204030204" pitchFamily="34" charset="0"/>
              </a:rPr>
              <a:t> United States Toll (Los Angeles)</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7"/>
              </a:rPr>
              <a:t>Global call-in numbers</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Need help? Go to </a:t>
            </a:r>
            <a:r>
              <a:rPr lang="en-US" sz="1400" u="sng" dirty="0">
                <a:solidFill>
                  <a:srgbClr val="049FD9"/>
                </a:solidFill>
                <a:effectLst/>
                <a:latin typeface="Consolas" panose="020B0609020204030204" pitchFamily="49" charset="0"/>
                <a:ea typeface="Calibri" panose="020F0502020204030204" pitchFamily="34" charset="0"/>
                <a:hlinkClick r:id="rId8"/>
              </a:rPr>
              <a:t>http://help.webex.com</a:t>
            </a: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808080"/>
                </a:highlight>
              </a:rPr>
              <a:t>weekly </a:t>
            </a:r>
            <a:r>
              <a:rPr lang="en-US" sz="2400" dirty="0"/>
              <a:t>teleconference call-in, </a:t>
            </a:r>
            <a:r>
              <a:rPr lang="en-US" sz="2400" dirty="0">
                <a:highlight>
                  <a:srgbClr val="808080"/>
                </a:highlight>
              </a:rPr>
              <a:t>30Jul20 to 07Jan21</a:t>
            </a:r>
          </a:p>
        </p:txBody>
      </p:sp>
    </p:spTree>
    <p:extLst>
      <p:ext uri="{BB962C8B-B14F-4D97-AF65-F5344CB8AC3E}">
        <p14:creationId xmlns:p14="http://schemas.microsoft.com/office/powerpoint/2010/main" val="24901764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305477"/>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lvl="0" indent="-285750">
              <a:buFont typeface="Arial" panose="020B0604020202020204" pitchFamily="34" charset="0"/>
              <a:buChar char="•"/>
            </a:pPr>
            <a:r>
              <a:rPr lang="en-US" sz="1600" dirty="0">
                <a:solidFill>
                  <a:schemeClr val="tx1"/>
                </a:solidFill>
                <a:effectLst/>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ffectLst/>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100" dirty="0">
                <a:hlinkClick r:id="" action="ppaction://noaction"/>
              </a:rPr>
              <a:t>Working Party 5D (WP 5D) - IMT Systems</a:t>
            </a:r>
            <a:r>
              <a:rPr lang="en-US" sz="1100" dirty="0"/>
              <a:t>       </a:t>
            </a:r>
            <a:r>
              <a:rPr lang="en-US" sz="1000" dirty="0">
                <a:hlinkClick r:id="rId20"/>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24Sep20</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r>
              <a:rPr lang="en-US" sz="1200" dirty="0"/>
              <a:t>  - </a:t>
            </a:r>
            <a:r>
              <a:rPr lang="en-US" sz="1600" dirty="0"/>
              <a:t>monitor </a:t>
            </a:r>
          </a:p>
        </p:txBody>
      </p:sp>
      <p:sp>
        <p:nvSpPr>
          <p:cNvPr id="3" name="Content Placeholder 2"/>
          <p:cNvSpPr>
            <a:spLocks noGrp="1"/>
          </p:cNvSpPr>
          <p:nvPr>
            <p:ph idx="1"/>
          </p:nvPr>
        </p:nvSpPr>
        <p:spPr>
          <a:xfrm>
            <a:off x="727841" y="1169937"/>
            <a:ext cx="8263759" cy="5305476"/>
          </a:xfrm>
        </p:spPr>
        <p:txBody>
          <a:bodyPr/>
          <a:lstStyle/>
          <a:p>
            <a:pPr marL="0" indent="0">
              <a:spcBef>
                <a:spcPts val="0"/>
              </a:spcBef>
            </a:pPr>
            <a:endParaRPr lang="en-US" sz="2000" b="0" dirty="0">
              <a:solidFill>
                <a:schemeClr val="tx1"/>
              </a:solidFill>
            </a:endParaRPr>
          </a:p>
          <a:p>
            <a:pPr>
              <a:spcBef>
                <a:spcPts val="0"/>
              </a:spcBef>
              <a:buFont typeface="Arial" panose="020B0604020202020204" pitchFamily="34" charset="0"/>
              <a:buChar char="•"/>
            </a:pPr>
            <a:r>
              <a:rPr lang="en-US" sz="1800" b="0" dirty="0">
                <a:solidFill>
                  <a:schemeClr val="tx1"/>
                </a:solidFill>
              </a:rPr>
              <a:t> Anything new to share on the M.1450/M.1801 contributions? </a:t>
            </a:r>
          </a:p>
          <a:p>
            <a:pPr lvl="1">
              <a:spcBef>
                <a:spcPts val="0"/>
              </a:spcBef>
              <a:buFont typeface="Arial" panose="020B0604020202020204" pitchFamily="34" charset="0"/>
              <a:buChar char="•"/>
            </a:pPr>
            <a:r>
              <a:rPr lang="en-US" sz="1600" b="0" dirty="0">
                <a:solidFill>
                  <a:schemeClr val="tx1"/>
                </a:solidFill>
              </a:rPr>
              <a:t>802.11 is reviewing for any updates to the contributions for November.   Likely will be some, now with a better understanding what ITU-R is looking for.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b="0" dirty="0">
                <a:solidFill>
                  <a:schemeClr val="tx1"/>
                </a:solidFill>
              </a:rPr>
              <a:t>30July:  Will go into monitor mode the next weeks. 	</a:t>
            </a: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r>
              <a:rPr lang="en-US" sz="1800" b="0" dirty="0">
                <a:solidFill>
                  <a:schemeClr val="tx1"/>
                </a:solidFill>
              </a:rPr>
              <a:t>From call on 30 July:   Our IEEE 802 input contributions on M-1450 and M-1801 to ITU-R WP 5A  were discussed at their meetings week of 20 July and </a:t>
            </a:r>
            <a:r>
              <a:rPr lang="en-US" sz="1800" u="sng" dirty="0">
                <a:solidFill>
                  <a:schemeClr val="tx1"/>
                </a:solidFill>
              </a:rPr>
              <a:t>will be carried over to November meeting. </a:t>
            </a:r>
          </a:p>
          <a:p>
            <a:pPr lvl="1">
              <a:spcBef>
                <a:spcPts val="0"/>
              </a:spcBef>
              <a:buFont typeface="Arial" panose="020B0604020202020204" pitchFamily="34" charset="0"/>
              <a:buChar char="•"/>
            </a:pPr>
            <a:r>
              <a:rPr lang="en-US" sz="1600" dirty="0">
                <a:solidFill>
                  <a:schemeClr val="tx1"/>
                </a:solidFill>
              </a:rPr>
              <a:t>There were questions raised from several countries about extension of the 6 GHz band.  </a:t>
            </a:r>
          </a:p>
          <a:p>
            <a:pPr lvl="1">
              <a:spcBef>
                <a:spcPts val="0"/>
              </a:spcBef>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During discussions, two offline email groups were setup, the 802.11 Chair is chair of both of those. China, Russia and Iran objected to extension into 6 GHz. </a:t>
            </a:r>
          </a:p>
          <a:p>
            <a:pPr lvl="1">
              <a:spcBef>
                <a:spcPts val="0"/>
              </a:spcBef>
              <a:buFont typeface="Arial" panose="020B0604020202020204" pitchFamily="34" charset="0"/>
              <a:buChar char="•"/>
            </a:pPr>
            <a:r>
              <a:rPr lang="en-US" sz="1600" b="0" dirty="0">
                <a:ea typeface="Calibri" panose="020F0502020204030204" pitchFamily="34" charset="0"/>
                <a:cs typeface="Times New Roman" panose="02020603050405020304" pitchFamily="18" charset="0"/>
              </a:rPr>
              <a:t>The contributions</a:t>
            </a:r>
            <a:r>
              <a:rPr lang="en-US" sz="1600" dirty="0">
                <a:ea typeface="Calibri" panose="020F0502020204030204" pitchFamily="34" charset="0"/>
                <a:cs typeface="Times New Roman" panose="02020603050405020304" pitchFamily="18" charset="0"/>
              </a:rPr>
              <a:t> were n</a:t>
            </a:r>
            <a:r>
              <a:rPr lang="en-US" sz="1600" b="0" dirty="0">
                <a:effectLst/>
                <a:ea typeface="Calibri" panose="020F0502020204030204" pitchFamily="34" charset="0"/>
                <a:cs typeface="Times New Roman" panose="02020603050405020304" pitchFamily="18" charset="0"/>
              </a:rPr>
              <a:t>ot adopted as a baseline for other studies. Questions were asked about Table 3 from WRC-19 separate from RLANs in 6 GHz. </a:t>
            </a:r>
          </a:p>
          <a:p>
            <a:pPr lvl="1">
              <a:spcBef>
                <a:spcPts val="0"/>
              </a:spcBef>
              <a:buFont typeface="Arial" panose="020B0604020202020204" pitchFamily="34" charset="0"/>
              <a:buChar char="•"/>
            </a:pPr>
            <a:r>
              <a:rPr lang="en-US" sz="1600" b="0" dirty="0">
                <a:effectLst/>
                <a:ea typeface="Calibri" panose="020F0502020204030204" pitchFamily="34" charset="0"/>
                <a:cs typeface="Times New Roman" panose="02020603050405020304" pitchFamily="18" charset="0"/>
              </a:rPr>
              <a:t>The 802.11 ITU ad hoc will continue to work on whatever is requested. </a:t>
            </a:r>
            <a:r>
              <a:rPr lang="en-US" sz="1600" dirty="0">
                <a:ea typeface="Calibri" panose="020F0502020204030204" pitchFamily="34" charset="0"/>
                <a:cs typeface="Times New Roman" panose="02020603050405020304" pitchFamily="18" charset="0"/>
              </a:rPr>
              <a:t>It was noted</a:t>
            </a:r>
            <a:r>
              <a:rPr lang="en-US" sz="1600" b="0" dirty="0">
                <a:effectLst/>
                <a:ea typeface="Calibri" panose="020F0502020204030204" pitchFamily="34" charset="0"/>
                <a:cs typeface="Times New Roman" panose="02020603050405020304" pitchFamily="18" charset="0"/>
              </a:rPr>
              <a:t> we need ETSI inputs as well to Table 3. </a:t>
            </a:r>
          </a:p>
          <a:p>
            <a:pPr lvl="1">
              <a:spcBef>
                <a:spcPts val="0"/>
              </a:spcBef>
              <a:buFont typeface="Arial" panose="020B0604020202020204" pitchFamily="34" charset="0"/>
              <a:buChar char="•"/>
            </a:pPr>
            <a:r>
              <a:rPr lang="en-US" sz="1600" dirty="0">
                <a:solidFill>
                  <a:schemeClr val="tx1"/>
                </a:solidFill>
              </a:rPr>
              <a:t>Will discuss more at RR-TAG calls coming up, plan for the WP 5A November call.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24Sep20</a:t>
            </a:r>
            <a:endParaRPr lang="en-GB" dirty="0"/>
          </a:p>
        </p:txBody>
      </p:sp>
    </p:spTree>
    <p:extLst>
      <p:ext uri="{BB962C8B-B14F-4D97-AF65-F5344CB8AC3E}">
        <p14:creationId xmlns:p14="http://schemas.microsoft.com/office/powerpoint/2010/main" val="3044257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ITU-R SM.2352 on THz</a:t>
            </a:r>
          </a:p>
        </p:txBody>
      </p:sp>
      <p:sp>
        <p:nvSpPr>
          <p:cNvPr id="3" name="Content Placeholder 2"/>
          <p:cNvSpPr>
            <a:spLocks noGrp="1"/>
          </p:cNvSpPr>
          <p:nvPr>
            <p:ph idx="1"/>
          </p:nvPr>
        </p:nvSpPr>
        <p:spPr>
          <a:xfrm>
            <a:off x="666562" y="962891"/>
            <a:ext cx="8401238" cy="5512522"/>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Author was calling in next week, 16 April, to vote on submission. </a:t>
            </a:r>
          </a:p>
          <a:p>
            <a:pPr>
              <a:spcBef>
                <a:spcPts val="0"/>
              </a:spcBef>
              <a:buFont typeface="Arial" panose="020B0604020202020204" pitchFamily="34" charset="0"/>
              <a:buChar char="•"/>
            </a:pPr>
            <a:r>
              <a:rPr lang="en-US" sz="1800" dirty="0"/>
              <a:t>However just learned Wednesday, 8</a:t>
            </a:r>
            <a:r>
              <a:rPr lang="en-US" sz="1800" baseline="30000" dirty="0"/>
              <a:t>th</a:t>
            </a:r>
            <a:r>
              <a:rPr lang="en-US" sz="1800" dirty="0"/>
              <a:t>, the WP1A meeting originally to be on 29 May, has been postponed. </a:t>
            </a:r>
          </a:p>
          <a:p>
            <a:pPr>
              <a:spcBef>
                <a:spcPts val="0"/>
              </a:spcBef>
              <a:buFont typeface="Arial" panose="020B0604020202020204" pitchFamily="34" charset="0"/>
              <a:buChar char="•"/>
            </a:pPr>
            <a:r>
              <a:rPr lang="en-US" sz="1800" dirty="0"/>
              <a:t>Final plans for the postponed is not known yet, stay tuned.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From 802.15.3d, ITU-R SM.2352 on THz communications updates, standing by  </a:t>
            </a:r>
          </a:p>
          <a:p>
            <a:pPr lvl="1">
              <a:spcBef>
                <a:spcPts val="600"/>
              </a:spcBef>
              <a:buFont typeface="Arial" panose="020B0604020202020204" pitchFamily="34" charset="0"/>
              <a:buChar char="•"/>
            </a:pPr>
            <a:r>
              <a:rPr lang="en-US" sz="1800" dirty="0"/>
              <a:t>802.15.3d has a draft of a submission to ITU-R on updates needed on SM.2352 and needs to get to ITR-R  WP1A </a:t>
            </a:r>
          </a:p>
          <a:p>
            <a:pPr lvl="2">
              <a:spcBef>
                <a:spcPts val="600"/>
              </a:spcBef>
              <a:buFont typeface="Arial" panose="020B0604020202020204" pitchFamily="34" charset="0"/>
              <a:buChar char="•"/>
            </a:pPr>
            <a:r>
              <a:rPr lang="en-US" dirty="0"/>
              <a:t>.15:      </a:t>
            </a:r>
            <a:r>
              <a:rPr lang="en-US" dirty="0">
                <a:solidFill>
                  <a:schemeClr val="tx1"/>
                </a:solidFill>
                <a:hlinkClick r:id="rId3"/>
              </a:rPr>
              <a:t>https://mentor.ieee.org/802.15/dcn/19/15-19-0276-03-0thz-ieee-802-15-tag-thz-input-to-the-revision-of-itu-r-sm-2352.docx</a:t>
            </a:r>
            <a:r>
              <a:rPr lang="en-US" dirty="0">
                <a:solidFill>
                  <a:schemeClr val="tx1"/>
                </a:solidFill>
              </a:rPr>
              <a:t>  </a:t>
            </a:r>
          </a:p>
          <a:p>
            <a:pPr lvl="2">
              <a:spcBef>
                <a:spcPts val="600"/>
              </a:spcBef>
              <a:buFont typeface="Arial" panose="020B0604020202020204" pitchFamily="34" charset="0"/>
              <a:buChar char="•"/>
            </a:pPr>
            <a:r>
              <a:rPr lang="en-US" dirty="0">
                <a:solidFill>
                  <a:schemeClr val="tx1"/>
                </a:solidFill>
              </a:rPr>
              <a:t>.18:   (will be):  </a:t>
            </a:r>
            <a:r>
              <a:rPr lang="en-US" u="sng" dirty="0">
                <a:hlinkClick r:id="rId4"/>
              </a:rPr>
              <a:t>https://mentor.ieee.org/802.18/dcn/20/18-20-0052</a:t>
            </a:r>
            <a:endParaRPr lang="en-US" dirty="0">
              <a:solidFill>
                <a:schemeClr val="tx1"/>
              </a:solidFill>
            </a:endParaRPr>
          </a:p>
          <a:p>
            <a:pPr lvl="2">
              <a:spcBef>
                <a:spcPts val="0"/>
              </a:spcBef>
              <a:buFont typeface="Arial" panose="020B0604020202020204" pitchFamily="34" charset="0"/>
              <a:buChar char="•"/>
            </a:pPr>
            <a:endParaRPr lang="en-US" dirty="0">
              <a:solidFill>
                <a:schemeClr val="tx1"/>
              </a:solidFill>
            </a:endParaRPr>
          </a:p>
          <a:p>
            <a:pPr lvl="1">
              <a:spcBef>
                <a:spcPts val="0"/>
              </a:spcBef>
              <a:buFont typeface="Arial" panose="020B0604020202020204" pitchFamily="34" charset="0"/>
              <a:buChar char="•"/>
            </a:pPr>
            <a:r>
              <a:rPr lang="en-US" sz="1800" dirty="0">
                <a:solidFill>
                  <a:schemeClr val="tx1"/>
                </a:solidFill>
              </a:rPr>
              <a:t>Goal was to have approved by the EC by 01 May so time to get submitted for 29 May meeting that is now postponed, however.  </a:t>
            </a:r>
          </a:p>
          <a:p>
            <a:pPr lvl="2">
              <a:spcBef>
                <a:spcPts val="0"/>
              </a:spcBef>
              <a:buFont typeface="Arial" panose="020B0604020202020204" pitchFamily="34" charset="0"/>
              <a:buChar char="•"/>
            </a:pPr>
            <a:r>
              <a:rPr lang="en-US" sz="1600" dirty="0">
                <a:solidFill>
                  <a:schemeClr val="tx1"/>
                </a:solidFill>
              </a:rPr>
              <a:t>So was best to approve in .18 by 16 April for either EC teleconference 21 Apr or a 10-day ballot. </a:t>
            </a:r>
          </a:p>
          <a:p>
            <a:pPr lvl="1">
              <a:spcBef>
                <a:spcPts val="0"/>
              </a:spcBef>
              <a:buFont typeface="Arial" panose="020B0604020202020204" pitchFamily="34" charset="0"/>
              <a:buChar char="•"/>
            </a:pPr>
            <a:r>
              <a:rPr lang="en-US" sz="1800" dirty="0">
                <a:solidFill>
                  <a:schemeClr val="tx1"/>
                </a:solidFill>
              </a:rPr>
              <a:t>So waiting to learn when WP1A meeting will be re-scheduled. </a:t>
            </a:r>
          </a:p>
          <a:p>
            <a:pPr lvl="1">
              <a:spcBef>
                <a:spcPts val="600"/>
              </a:spcBef>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24Sep20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533426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400" dirty="0"/>
              <a:t>ITU-R WP1A meeting in June 2019 did not manage to prepare an (expected) liaison statement.</a:t>
            </a:r>
          </a:p>
          <a:p>
            <a:pPr lvl="1">
              <a:spcBef>
                <a:spcPts val="600"/>
              </a:spcBef>
              <a:buFont typeface="Arial" panose="020B0604020202020204" pitchFamily="34" charset="0"/>
              <a:buChar char="•"/>
            </a:pPr>
            <a:r>
              <a:rPr lang="en-US" sz="1600" dirty="0"/>
              <a:t>Though, 802.15.3d does have a draft of a submission to ITU-R on the current SM.2352 that needs updates. </a:t>
            </a:r>
          </a:p>
          <a:p>
            <a:pPr lvl="1">
              <a:spcBef>
                <a:spcPts val="600"/>
              </a:spcBef>
              <a:buFont typeface="Arial" panose="020B0604020202020204" pitchFamily="34" charset="0"/>
              <a:buChar char="•"/>
            </a:pPr>
            <a:r>
              <a:rPr lang="en-US" sz="1600" dirty="0">
                <a:solidFill>
                  <a:schemeClr val="tx1"/>
                </a:solidFill>
                <a:hlinkClick r:id="rId3"/>
              </a:rPr>
              <a:t>https://mentor.ieee.org/802.15/dcn/19/15-19-0276-03-0thz-ieee-802-15-tag-thz-input-to-the-revision-of-itu-r-sm-2352.docx</a:t>
            </a:r>
            <a:r>
              <a:rPr lang="en-US" sz="1600" dirty="0">
                <a:solidFill>
                  <a:schemeClr val="tx1"/>
                </a:solidFill>
              </a:rPr>
              <a:t>  </a:t>
            </a:r>
          </a:p>
          <a:p>
            <a:pPr>
              <a:buFont typeface="Arial" panose="020B0604020202020204" pitchFamily="34" charset="0"/>
              <a:buChar char="•"/>
            </a:pPr>
            <a:r>
              <a:rPr lang="en-US" sz="1800" dirty="0">
                <a:solidFill>
                  <a:schemeClr val="tx1"/>
                </a:solidFill>
              </a:rPr>
              <a:t>From </a:t>
            </a:r>
            <a:r>
              <a:rPr lang="en-US" sz="1800" u="sng" dirty="0">
                <a:solidFill>
                  <a:srgbClr val="0070C0"/>
                </a:solidFill>
              </a:rPr>
              <a:t>last July </a:t>
            </a:r>
            <a:r>
              <a:rPr lang="en-US" sz="1800" dirty="0">
                <a:solidFill>
                  <a:schemeClr val="tx1"/>
                </a:solidFill>
              </a:rPr>
              <a:t>for reference: </a:t>
            </a:r>
          </a:p>
          <a:p>
            <a:pPr lvl="1">
              <a:spcBef>
                <a:spcPts val="600"/>
              </a:spcBef>
              <a:buFont typeface="Arial" panose="020B0604020202020204" pitchFamily="34" charset="0"/>
              <a:buChar char="•"/>
            </a:pPr>
            <a:r>
              <a:rPr lang="en-US" sz="14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400" dirty="0">
                <a:solidFill>
                  <a:schemeClr val="tx1"/>
                </a:solidFill>
              </a:rPr>
              <a:t>Key item for this is 802.15 THz TAG is not meeting again before it is needed in June of 2020. </a:t>
            </a:r>
          </a:p>
          <a:p>
            <a:pPr>
              <a:buFont typeface="Arial" panose="020B0604020202020204" pitchFamily="34" charset="0"/>
              <a:buChar char="•"/>
            </a:pPr>
            <a:r>
              <a:rPr lang="en-US" sz="1800" dirty="0">
                <a:solidFill>
                  <a:schemeClr val="tx1"/>
                </a:solidFill>
              </a:rPr>
              <a:t>It is now early next year and 802.15.3d asked about this.  </a:t>
            </a:r>
          </a:p>
          <a:p>
            <a:pPr lvl="1">
              <a:buFont typeface="Arial" panose="020B0604020202020204" pitchFamily="34" charset="0"/>
              <a:buChar char="•"/>
            </a:pPr>
            <a:r>
              <a:rPr lang="en-US" sz="1400" dirty="0">
                <a:solidFill>
                  <a:schemeClr val="tx1"/>
                </a:solidFill>
              </a:rPr>
              <a:t>The chair has sent a .18/ITU version to our ITU liaison for review.</a:t>
            </a:r>
          </a:p>
          <a:p>
            <a:pPr lvl="1">
              <a:buFont typeface="Arial" panose="020B0604020202020204" pitchFamily="34" charset="0"/>
              <a:buChar char="•"/>
            </a:pPr>
            <a:r>
              <a:rPr lang="en-US" sz="14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200" dirty="0">
              <a:solidFill>
                <a:schemeClr val="tx1"/>
              </a:solidFill>
            </a:endParaRPr>
          </a:p>
          <a:p>
            <a:pPr lvl="1">
              <a:spcBef>
                <a:spcPts val="600"/>
              </a:spcBef>
              <a:buFont typeface="Arial" panose="020B0604020202020204" pitchFamily="34" charset="0"/>
              <a:buChar char="•"/>
            </a:pPr>
            <a:endParaRPr lang="en-US" sz="11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24Sep20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(&amp;TAG)Officers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24Sep20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24Sep20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24Sep20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24Sep20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(or TAG)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31</a:t>
            </a:fld>
            <a:endParaRPr lang="en-US" altLang="en-US" sz="1200" b="0" dirty="0"/>
          </a:p>
        </p:txBody>
      </p:sp>
      <p:sp>
        <p:nvSpPr>
          <p:cNvPr id="2" name="Date Placeholder 1"/>
          <p:cNvSpPr>
            <a:spLocks noGrp="1"/>
          </p:cNvSpPr>
          <p:nvPr>
            <p:ph type="dt" idx="15"/>
          </p:nvPr>
        </p:nvSpPr>
        <p:spPr/>
        <p:txBody>
          <a:bodyPr/>
          <a:lstStyle/>
          <a:p>
            <a:r>
              <a:rPr lang="en-US"/>
              <a:t>24Sep20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24Sep20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24Sep20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33</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24Sep20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24Sep20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24Sep20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24Sep20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889002"/>
            <a:ext cx="4725989" cy="547474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800" b="1" u="sng" dirty="0">
                <a:solidFill>
                  <a:schemeClr val="bg1"/>
                </a:solidFill>
              </a:rPr>
              <a:t>Attendance server is open</a:t>
            </a:r>
          </a:p>
          <a:p>
            <a:pPr lvl="1">
              <a:buFont typeface="Arial" panose="020B0604020202020204" pitchFamily="34" charset="0"/>
              <a:buChar char="•"/>
            </a:pPr>
            <a:r>
              <a:rPr lang="en-US" altLang="en-US" sz="1200" b="1" u="sng" dirty="0">
                <a:solidFill>
                  <a:schemeClr val="tx1"/>
                </a:solidFill>
              </a:rPr>
              <a:t>Remember to mute when not speaking, thanks</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Someone to take some notes, Peter E</a:t>
            </a:r>
          </a:p>
          <a:p>
            <a:pPr lvl="1">
              <a:buFont typeface="Arial" panose="020B0604020202020204" pitchFamily="34" charset="0"/>
              <a:buChar char="•"/>
            </a:pPr>
            <a:r>
              <a:rPr lang="en-US" altLang="en-US" sz="1200" dirty="0">
                <a:solidFill>
                  <a:schemeClr val="tx1"/>
                </a:solidFill>
              </a:rPr>
              <a:t>Attendance &amp; request queue in chat window, Stuart K  </a:t>
            </a:r>
          </a:p>
          <a:p>
            <a:pPr>
              <a:buFont typeface="Arial" panose="020B0604020202020204" pitchFamily="34" charset="0"/>
              <a:buChar char="•"/>
            </a:pPr>
            <a:r>
              <a:rPr lang="en-US" altLang="en-US" sz="1600" dirty="0">
                <a:solidFill>
                  <a:schemeClr val="tx1"/>
                </a:solidFill>
              </a:rPr>
              <a:t>Approve agenda, last minutes</a:t>
            </a:r>
            <a:r>
              <a:rPr lang="en-US" altLang="en-US" sz="1400" dirty="0">
                <a:solidFill>
                  <a:schemeClr val="tx1"/>
                </a:solidFill>
              </a:rPr>
              <a:t>  &amp; announcements</a:t>
            </a:r>
          </a:p>
          <a:p>
            <a:pPr>
              <a:buFont typeface="Arial" panose="020B0604020202020204" pitchFamily="34" charset="0"/>
              <a:buChar char="•"/>
            </a:pPr>
            <a:r>
              <a:rPr lang="en-US" altLang="en-US" sz="1600" dirty="0">
                <a:solidFill>
                  <a:schemeClr val="tx1"/>
                </a:solidFill>
              </a:rPr>
              <a:t>Discussion items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ITU-R WP 1A contribution approval</a:t>
            </a:r>
          </a:p>
          <a:p>
            <a:pPr lvl="1">
              <a:spcBef>
                <a:spcPts val="0"/>
              </a:spcBef>
              <a:buFont typeface="Arial" panose="020B0604020202020204" pitchFamily="34" charset="0"/>
              <a:buChar char="•"/>
            </a:pPr>
            <a:r>
              <a:rPr lang="en-US" altLang="en-US" sz="1400" dirty="0">
                <a:solidFill>
                  <a:schemeClr val="tx1"/>
                </a:solidFill>
              </a:rPr>
              <a:t>FCC R&amp;O and more on 6 GHz </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ITU-R submissions</a:t>
            </a:r>
          </a:p>
          <a:p>
            <a:pPr lvl="1">
              <a:buFont typeface="Arial" panose="020B0604020202020204" pitchFamily="34" charset="0"/>
              <a:buChar char="•"/>
            </a:pPr>
            <a:r>
              <a:rPr lang="en-US" sz="1400" dirty="0">
                <a:effectLst/>
                <a:ea typeface="SimSun" panose="02010600030101010101" pitchFamily="2" charset="-122"/>
              </a:rPr>
              <a:t>Anything new today</a:t>
            </a:r>
          </a:p>
          <a:p>
            <a:pPr lvl="1">
              <a:buFont typeface="Arial" panose="020B0604020202020204" pitchFamily="34" charset="0"/>
              <a:buChar char="•"/>
            </a:pPr>
            <a:r>
              <a:rPr lang="en-US" altLang="en-US" sz="1200" dirty="0">
                <a:solidFill>
                  <a:schemeClr val="tx1"/>
                </a:solidFill>
              </a:rPr>
              <a:t>WRC-19 carry over AIs</a:t>
            </a:r>
          </a:p>
          <a:p>
            <a:pPr lvl="1">
              <a:buFont typeface="Arial" panose="020B0604020202020204" pitchFamily="34" charset="0"/>
              <a:buChar char="•"/>
            </a:pPr>
            <a:endParaRPr lang="en-US" sz="1400" dirty="0">
              <a:effectLst/>
              <a:ea typeface="SimSun" panose="02010600030101010101" pitchFamily="2" charset="-122"/>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1193802"/>
            <a:ext cx="3966441"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 (AU &amp; UAE) </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ITU-R submissions</a:t>
            </a:r>
          </a:p>
          <a:p>
            <a:pPr lvl="1">
              <a:spcBef>
                <a:spcPts val="0"/>
              </a:spcBef>
              <a:buFont typeface="Arial" panose="020B0604020202020204" pitchFamily="34" charset="0"/>
              <a:buChar char="•"/>
            </a:pPr>
            <a:r>
              <a:rPr lang="en-US" altLang="en-US" sz="1200" kern="0" dirty="0">
                <a:solidFill>
                  <a:schemeClr val="tx1"/>
                </a:solidFill>
              </a:rPr>
              <a:t>WRC-23 AIs</a:t>
            </a:r>
          </a:p>
          <a:p>
            <a:pPr marL="457200" lvl="1"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R&amp;O and more on 6 GHz</a:t>
            </a:r>
          </a:p>
          <a:p>
            <a:pPr lvl="1">
              <a:spcBef>
                <a:spcPts val="0"/>
              </a:spcBef>
              <a:buFont typeface="Arial" panose="020B0604020202020204" pitchFamily="34" charset="0"/>
              <a:buChar char="•"/>
            </a:pPr>
            <a:r>
              <a:rPr lang="en-US" altLang="en-US" sz="1400" kern="0" dirty="0">
                <a:solidFill>
                  <a:schemeClr val="tx1"/>
                </a:solidFill>
              </a:rPr>
              <a:t>The KDB and reconsiderations.</a:t>
            </a:r>
          </a:p>
          <a:p>
            <a:pPr lvl="1">
              <a:spcBef>
                <a:spcPts val="0"/>
              </a:spcBef>
              <a:buFont typeface="Arial" panose="020B0604020202020204" pitchFamily="34" charset="0"/>
              <a:buChar char="•"/>
            </a:pPr>
            <a:r>
              <a:rPr lang="en-US" altLang="en-US" sz="1400" kern="0" dirty="0">
                <a:solidFill>
                  <a:schemeClr val="tx1"/>
                </a:solidFill>
              </a:rPr>
              <a:t>Multi stake-holder group</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b="0" kern="0" dirty="0">
                <a:solidFill>
                  <a:schemeClr val="tx1"/>
                </a:solidFill>
              </a:rPr>
              <a:t>FCC PN 911/Wi-Fi</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594577"/>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b="1" dirty="0"/>
              <a:t>	</a:t>
            </a:r>
            <a:r>
              <a:rPr lang="en-US" altLang="en-US" sz="1800" b="1" dirty="0">
                <a:solidFill>
                  <a:schemeClr val="tx1"/>
                </a:solidFill>
              </a:rPr>
              <a:t>	</a:t>
            </a:r>
            <a:r>
              <a:rPr lang="en-US" altLang="en-US" sz="1800" b="0" dirty="0">
                <a:solidFill>
                  <a:schemeClr val="tx1"/>
                </a:solidFill>
              </a:rPr>
              <a:t>Moved by: 	Stuart K</a:t>
            </a:r>
          </a:p>
          <a:p>
            <a:pPr>
              <a:spcBef>
                <a:spcPts val="0"/>
              </a:spcBef>
            </a:pPr>
            <a:r>
              <a:rPr lang="en-US" altLang="en-US" sz="1800" b="0" dirty="0">
                <a:solidFill>
                  <a:schemeClr val="tx1"/>
                </a:solidFill>
              </a:rPr>
              <a:t>		Seconded by: 	Vijay A</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ffectLst/>
                <a:ea typeface="SimSun" panose="02010600030101010101" pitchFamily="2" charset="-122"/>
              </a:rPr>
              <a:t>To approve the minutes from the IEEE 802.18 Teleconference 17 September 2020 in document </a:t>
            </a:r>
            <a:r>
              <a:rPr lang="en-GB" sz="1800" b="0" dirty="0">
                <a:effectLst/>
                <a:ea typeface="SimSun" panose="02010600030101010101" pitchFamily="2" charset="-122"/>
                <a:hlinkClick r:id="rId3"/>
              </a:rPr>
              <a:t>https://mentor.ieee.org/802.18/dcn/20/18-20-0127-00-0000-minutes-17sep20-rrtag-teleconference.docx</a:t>
            </a:r>
            <a:r>
              <a:rPr lang="en-GB" sz="1800" b="0" dirty="0">
                <a:effectLst/>
                <a:ea typeface="SimSun" panose="02010600030101010101" pitchFamily="2" charset="-122"/>
              </a:rPr>
              <a:t>  </a:t>
            </a:r>
            <a:r>
              <a:rPr lang="en-US" sz="1800" b="0" i="0" dirty="0">
                <a:solidFill>
                  <a:srgbClr val="000000"/>
                </a:solidFill>
                <a:effectLst/>
              </a:rPr>
              <a:t>18-Sep-2020 13:39:43 ET</a:t>
            </a:r>
            <a:r>
              <a:rPr lang="en-US" sz="1800" b="0" dirty="0">
                <a:effectLst/>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Peter E</a:t>
            </a:r>
          </a:p>
          <a:p>
            <a:pPr marL="0" indent="0">
              <a:spcBef>
                <a:spcPts val="0"/>
              </a:spcBef>
            </a:pPr>
            <a:r>
              <a:rPr lang="en-US" altLang="en-US" sz="1800" b="0" dirty="0">
                <a:solidFill>
                  <a:schemeClr val="tx1"/>
                </a:solidFill>
              </a:rPr>
              <a:t>	Seconded by:	Ben R</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sz="1200" b="0" dirty="0">
              <a:solidFill>
                <a:schemeClr val="bg1">
                  <a:lumMod val="65000"/>
                </a:schemeClr>
              </a:solidFill>
            </a:endParaRPr>
          </a:p>
          <a:p>
            <a:pPr marL="685800" lvl="1">
              <a:spcBef>
                <a:spcPts val="400"/>
              </a:spcBef>
              <a:buFont typeface="Arial" panose="020B0604020202020204" pitchFamily="34" charset="0"/>
              <a:buChar char="•"/>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24Sep20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Administrative–moving forward – </a:t>
            </a:r>
            <a:endParaRPr lang="en-US" altLang="en-US" sz="2400" i="1" u="sng" dirty="0">
              <a:solidFill>
                <a:srgbClr val="00B050"/>
              </a:solidFill>
            </a:endParaRPr>
          </a:p>
        </p:txBody>
      </p:sp>
      <p:sp>
        <p:nvSpPr>
          <p:cNvPr id="16387" name="Content Placeholder 2"/>
          <p:cNvSpPr>
            <a:spLocks noGrp="1"/>
          </p:cNvSpPr>
          <p:nvPr>
            <p:ph idx="1"/>
          </p:nvPr>
        </p:nvSpPr>
        <p:spPr>
          <a:xfrm>
            <a:off x="685799" y="808037"/>
            <a:ext cx="8382001" cy="5848351"/>
          </a:xfrm>
        </p:spPr>
        <p:txBody>
          <a:bodyPr/>
          <a:lstStyle/>
          <a:p>
            <a:pPr lvl="4">
              <a:buFont typeface="Arial" panose="020B0604020202020204" pitchFamily="34" charset="0"/>
              <a:buChar char="•"/>
            </a:pPr>
            <a:endParaRPr lang="en-US" altLang="en-US" sz="800" dirty="0"/>
          </a:p>
          <a:p>
            <a:pPr marL="285750" indent="-285750">
              <a:spcBef>
                <a:spcPts val="400"/>
              </a:spcBef>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November 2020 </a:t>
            </a:r>
            <a:r>
              <a:rPr lang="en-US" altLang="en-US" sz="1800" b="0" dirty="0">
                <a:solidFill>
                  <a:schemeClr val="tx1"/>
                </a:solidFill>
              </a:rPr>
              <a:t>Plenary (Bangkok), the LMSC call on 07Jul20 (Tuesday) approved to cancel the venue for the Nov 2020 Plenary in Bangkok.  </a:t>
            </a:r>
          </a:p>
          <a:p>
            <a:pPr marL="685800" lvl="1">
              <a:spcBef>
                <a:spcPts val="400"/>
              </a:spcBef>
              <a:buFont typeface="Arial" panose="020B0604020202020204" pitchFamily="34" charset="0"/>
              <a:buChar char="•"/>
            </a:pPr>
            <a:r>
              <a:rPr lang="en-US" altLang="en-US" sz="1600" dirty="0">
                <a:solidFill>
                  <a:schemeClr val="tx1"/>
                </a:solidFill>
              </a:rPr>
              <a:t>A ballot did pass in the  LMSC/EC to approve to have the November Plenary electronic from Friday 30Oct20 to Friday 13Nov20.  </a:t>
            </a:r>
          </a:p>
          <a:p>
            <a:pPr marL="685800" lvl="1">
              <a:spcBef>
                <a:spcPts val="400"/>
              </a:spcBef>
              <a:buFont typeface="Arial" panose="020B0604020202020204" pitchFamily="34" charset="0"/>
              <a:buChar char="•"/>
            </a:pPr>
            <a:r>
              <a:rPr lang="en-US" altLang="en-US" sz="1600" b="0" dirty="0">
                <a:solidFill>
                  <a:schemeClr val="tx1"/>
                </a:solidFill>
              </a:rPr>
              <a:t>This will allow 802.18 to have our </a:t>
            </a:r>
            <a:r>
              <a:rPr lang="en-US" altLang="en-US" sz="1600" b="0" dirty="0">
                <a:solidFill>
                  <a:schemeClr val="tx1"/>
                </a:solidFill>
                <a:highlight>
                  <a:srgbClr val="D5F4FF"/>
                </a:highlight>
              </a:rPr>
              <a:t>2 Thursday meetings</a:t>
            </a:r>
            <a:r>
              <a:rPr lang="en-US" altLang="en-US" sz="1600" b="0" dirty="0">
                <a:solidFill>
                  <a:schemeClr val="tx1"/>
                </a:solidFill>
              </a:rPr>
              <a:t>, like the July Plenary.</a:t>
            </a:r>
          </a:p>
          <a:p>
            <a:pPr lvl="1">
              <a:spcBef>
                <a:spcPts val="400"/>
              </a:spcBef>
              <a:buFont typeface="Wingdings" panose="05000000000000000000" pitchFamily="2" charset="2"/>
              <a:buChar char="Ø"/>
            </a:pPr>
            <a:r>
              <a:rPr lang="en-US" altLang="en-US" sz="1600" b="1" u="sng" dirty="0">
                <a:solidFill>
                  <a:schemeClr val="tx1"/>
                </a:solidFill>
                <a:highlight>
                  <a:srgbClr val="D5F4FF"/>
                </a:highlight>
              </a:rPr>
              <a:t>For .18 we will meet 2hrs the 1</a:t>
            </a:r>
            <a:r>
              <a:rPr lang="en-US" altLang="en-US" sz="1600" b="1" u="sng" baseline="30000" dirty="0">
                <a:solidFill>
                  <a:schemeClr val="tx1"/>
                </a:solidFill>
                <a:highlight>
                  <a:srgbClr val="D5F4FF"/>
                </a:highlight>
              </a:rPr>
              <a:t>st</a:t>
            </a:r>
            <a:r>
              <a:rPr lang="en-US" altLang="en-US" sz="1600" b="1" u="sng" dirty="0">
                <a:solidFill>
                  <a:schemeClr val="tx1"/>
                </a:solidFill>
                <a:highlight>
                  <a:srgbClr val="D5F4FF"/>
                </a:highlight>
              </a:rPr>
              <a:t> week(1500-1700et), 05Nov20.</a:t>
            </a:r>
          </a:p>
          <a:p>
            <a:pPr lvl="1">
              <a:spcBef>
                <a:spcPts val="400"/>
              </a:spcBef>
              <a:buFont typeface="Wingdings" panose="05000000000000000000" pitchFamily="2" charset="2"/>
              <a:buChar char="Ø"/>
            </a:pPr>
            <a:r>
              <a:rPr lang="en-US" altLang="en-US" sz="1600" b="1" u="sng" dirty="0">
                <a:solidFill>
                  <a:schemeClr val="tx1"/>
                </a:solidFill>
                <a:highlight>
                  <a:srgbClr val="D5F4FF"/>
                </a:highlight>
              </a:rPr>
              <a:t>And 1hr the 2</a:t>
            </a:r>
            <a:r>
              <a:rPr lang="en-US" altLang="en-US" sz="1600" b="1" u="sng" baseline="30000" dirty="0">
                <a:solidFill>
                  <a:schemeClr val="tx1"/>
                </a:solidFill>
                <a:highlight>
                  <a:srgbClr val="D5F4FF"/>
                </a:highlight>
              </a:rPr>
              <a:t>nd</a:t>
            </a:r>
            <a:r>
              <a:rPr lang="en-US" altLang="en-US" sz="1600" b="1" u="sng" dirty="0">
                <a:solidFill>
                  <a:schemeClr val="tx1"/>
                </a:solidFill>
                <a:highlight>
                  <a:srgbClr val="D5F4FF"/>
                </a:highlight>
              </a:rPr>
              <a:t> week(1500-1600et), 12Nov20</a:t>
            </a:r>
            <a:endParaRPr lang="en-US" altLang="en-US" sz="1600" dirty="0">
              <a:solidFill>
                <a:schemeClr val="tx1"/>
              </a:solidFill>
            </a:endParaRPr>
          </a:p>
          <a:p>
            <a:pPr lvl="1">
              <a:buFont typeface="Arial" panose="020B0604020202020204" pitchFamily="34" charset="0"/>
              <a:buChar char="•"/>
            </a:pPr>
            <a:r>
              <a:rPr lang="en-US" sz="1600" dirty="0">
                <a:solidFill>
                  <a:schemeClr val="tx1"/>
                </a:solidFill>
                <a:cs typeface="+mn-cs"/>
              </a:rPr>
              <a:t>As RR-TAG has done in plenaries, it will take attending both for attendance credit. </a:t>
            </a:r>
          </a:p>
          <a:p>
            <a:pPr lvl="1">
              <a:buFont typeface="Arial" panose="020B0604020202020204" pitchFamily="34" charset="0"/>
              <a:buChar char="•"/>
            </a:pPr>
            <a:r>
              <a:rPr lang="en-US" sz="1800" dirty="0">
                <a:solidFill>
                  <a:srgbClr val="222222"/>
                </a:solidFill>
              </a:rPr>
              <a:t>T</a:t>
            </a:r>
            <a:r>
              <a:rPr lang="en-US" sz="1800" b="0" i="0" dirty="0">
                <a:solidFill>
                  <a:srgbClr val="222222"/>
                </a:solidFill>
                <a:effectLst/>
              </a:rPr>
              <a:t>he Chair of 802 will be available for discussion with any member of 802.</a:t>
            </a:r>
            <a:endParaRPr lang="en-US" sz="1800" dirty="0">
              <a:effectLst/>
              <a:ea typeface="Calibri" panose="020F0502020204030204" pitchFamily="34" charset="0"/>
            </a:endParaRPr>
          </a:p>
          <a:p>
            <a:pPr marL="800100" lvl="2">
              <a:spcBef>
                <a:spcPts val="0"/>
              </a:spcBef>
              <a:spcAft>
                <a:spcPts val="0"/>
              </a:spcAft>
            </a:pPr>
            <a:r>
              <a:rPr lang="de-DE" sz="1400" dirty="0">
                <a:solidFill>
                  <a:srgbClr val="999999"/>
                </a:solidFill>
                <a:effectLst/>
              </a:rPr>
              <a:t>When </a:t>
            </a:r>
            <a:r>
              <a:rPr lang="de-DE" sz="1400" dirty="0">
                <a:effectLst/>
              </a:rPr>
              <a:t>Thu Nov 12, 2020 6am – 7am (PST)</a:t>
            </a:r>
          </a:p>
          <a:p>
            <a:pPr marL="800100" lvl="2">
              <a:spcBef>
                <a:spcPts val="0"/>
              </a:spcBef>
              <a:spcAft>
                <a:spcPts val="0"/>
              </a:spcAft>
            </a:pPr>
            <a:r>
              <a:rPr lang="de-DE" sz="1400" dirty="0">
                <a:solidFill>
                  <a:srgbClr val="999999"/>
                </a:solidFill>
                <a:effectLst/>
              </a:rPr>
              <a:t>Where </a:t>
            </a:r>
            <a:r>
              <a:rPr lang="de-DE" sz="1400" dirty="0">
                <a:effectLst/>
                <a:hlinkClick r:id="rId3"/>
              </a:rPr>
              <a:t>https://ieeesa.webex.com/ieeesa/j.php?MTID=m6884083063467a5e1ae3d6ecdba7a3d3</a:t>
            </a:r>
            <a:r>
              <a:rPr lang="de-DE" sz="1400" dirty="0">
                <a:effectLst/>
              </a:rPr>
              <a:t> </a:t>
            </a:r>
            <a:endParaRPr lang="en-US" sz="1400" dirty="0">
              <a:effectLst/>
              <a:ea typeface="Calibri" panose="020F0502020204030204" pitchFamily="34" charset="0"/>
            </a:endParaRPr>
          </a:p>
          <a:p>
            <a:pPr>
              <a:buFont typeface="Arial" panose="020B0604020202020204" pitchFamily="34" charset="0"/>
              <a:buChar char="•"/>
            </a:pPr>
            <a:endParaRPr lang="en-US" altLang="en-US" sz="2000" b="0" dirty="0">
              <a:solidFill>
                <a:schemeClr val="tx1"/>
              </a:solidFill>
            </a:endParaRPr>
          </a:p>
          <a:p>
            <a:pPr>
              <a:buFont typeface="Arial" panose="020B0604020202020204" pitchFamily="34" charset="0"/>
              <a:buChar char="•"/>
            </a:pPr>
            <a:r>
              <a:rPr lang="en-US" altLang="en-US" sz="2000" b="0" dirty="0">
                <a:solidFill>
                  <a:schemeClr val="tx1"/>
                </a:solidFill>
              </a:rPr>
              <a:t>For </a:t>
            </a:r>
            <a:r>
              <a:rPr lang="en-US" altLang="en-US" sz="2000" dirty="0">
                <a:solidFill>
                  <a:schemeClr val="tx1"/>
                </a:solidFill>
              </a:rPr>
              <a:t>January</a:t>
            </a:r>
            <a:r>
              <a:rPr lang="en-US" altLang="en-US" sz="2000" b="0" dirty="0">
                <a:solidFill>
                  <a:schemeClr val="tx1"/>
                </a:solidFill>
              </a:rPr>
              <a:t> </a:t>
            </a:r>
            <a:r>
              <a:rPr lang="en-US" altLang="en-US" sz="2000" dirty="0">
                <a:solidFill>
                  <a:schemeClr val="tx1"/>
                </a:solidFill>
              </a:rPr>
              <a:t>2021 </a:t>
            </a:r>
            <a:r>
              <a:rPr lang="en-US" altLang="en-US" sz="2000" b="0" dirty="0">
                <a:solidFill>
                  <a:schemeClr val="tx1"/>
                </a:solidFill>
              </a:rPr>
              <a:t>Wireless Interim (Irvine) the Wireless Chairs will be meeting 30 Sept 20 to discuss plans for then. </a:t>
            </a:r>
          </a:p>
          <a:p>
            <a:pPr>
              <a:buFont typeface="Arial" panose="020B0604020202020204" pitchFamily="34" charset="0"/>
              <a:buChar char="•"/>
            </a:pPr>
            <a:endParaRPr lang="en-US" sz="2000" dirty="0">
              <a:solidFill>
                <a:schemeClr val="tx1"/>
              </a:solidFill>
              <a:cs typeface="+mn-cs"/>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24Sep20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53521</TotalTime>
  <Words>7956</Words>
  <Application>Microsoft Office PowerPoint</Application>
  <PresentationFormat>On-screen Show (4:3)</PresentationFormat>
  <Paragraphs>793</Paragraphs>
  <Slides>33</Slides>
  <Notes>19</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33</vt:i4>
      </vt:variant>
    </vt:vector>
  </HeadingPairs>
  <TitlesOfParts>
    <vt:vector size="45" baseType="lpstr">
      <vt:lpstr>Arial</vt:lpstr>
      <vt:lpstr>Calibri</vt:lpstr>
      <vt:lpstr>Consolas</vt:lpstr>
      <vt:lpstr>Georgia</vt:lpstr>
      <vt:lpstr>Helvetica</vt:lpstr>
      <vt:lpstr>Monotype Sorts</vt:lpstr>
      <vt:lpstr>Roboto</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 – </vt:lpstr>
      <vt:lpstr>EU items to share -1</vt:lpstr>
      <vt:lpstr>EU items to share -2</vt:lpstr>
      <vt:lpstr>Other regions (outside EU and USA), items to share</vt:lpstr>
      <vt:lpstr>ITU-R items to share  -</vt:lpstr>
      <vt:lpstr>ITU-R THz SM.2352 submission</vt:lpstr>
      <vt:lpstr>ITU-R M.1450 &amp; M.1801 submissions – standing by</vt:lpstr>
      <vt:lpstr>FCC R&amp;O 6 GHz</vt:lpstr>
      <vt:lpstr>FCC R&amp;O 6 GHz - MSG</vt:lpstr>
      <vt:lpstr>General Discussion Items</vt:lpstr>
      <vt:lpstr>Actions Required</vt:lpstr>
      <vt:lpstr>Any Other Business</vt:lpstr>
      <vt:lpstr>Adjourn</vt:lpstr>
      <vt:lpstr>PowerPoint Presentation</vt:lpstr>
      <vt:lpstr>PowerPoint Presentation</vt:lpstr>
      <vt:lpstr>ITU-R links &amp; general info</vt:lpstr>
      <vt:lpstr>ITU-R items to share  - monitor </vt:lpstr>
      <vt:lpstr>ITU-R SM.2352 on THz</vt:lpstr>
      <vt:lpstr>ITU-R SM.2352 on THz</vt:lpstr>
      <vt:lpstr>Responsibilities of Working Group (&amp;TAG)Officers</vt:lpstr>
      <vt:lpstr>Responsibilities of WG (or TAG) Chair</vt:lpstr>
      <vt:lpstr>Responsibilities of WG (or TAG) Vice Chair</vt:lpstr>
      <vt:lpstr>Responsibilities of WG (or TAG) Secretary</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3279</cp:revision>
  <cp:lastPrinted>1601-01-01T00:00:00Z</cp:lastPrinted>
  <dcterms:created xsi:type="dcterms:W3CDTF">2016-03-03T14:54:45Z</dcterms:created>
  <dcterms:modified xsi:type="dcterms:W3CDTF">2020-09-25T13:52:09Z</dcterms:modified>
</cp:coreProperties>
</file>