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64" r:id="rId15"/>
    <p:sldId id="669" r:id="rId16"/>
    <p:sldId id="675" r:id="rId17"/>
    <p:sldId id="691" r:id="rId18"/>
    <p:sldId id="685" r:id="rId19"/>
    <p:sldId id="650" r:id="rId20"/>
    <p:sldId id="498" r:id="rId21"/>
    <p:sldId id="402" r:id="rId22"/>
    <p:sldId id="403" r:id="rId23"/>
    <p:sldId id="692" r:id="rId24"/>
    <p:sldId id="728" r:id="rId25"/>
    <p:sldId id="731" r:id="rId26"/>
    <p:sldId id="671" r:id="rId27"/>
    <p:sldId id="663"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5878"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25-Sep-20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apps.fcc.gov/eas/comments/GetPublishedDocument.html?id=455&amp;tn=713821"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apps.fcc.gov/eas/comments/GetPublishedDocument.html?id=456&amp;tn=673286"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hlinkClick r:id="rId3"/>
              </a:rPr>
              <a:t>https://apps.fcc.gov/eas/comments/GetPublishedDocument.html?id=455&amp;tn=713821</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hlinkClick r:id="rId4"/>
              </a:rPr>
              <a:t>https://apps.fcc.gov/eas/comments/GetPublishedDocument.html?id=456&amp;tn=673286</a:t>
            </a:r>
            <a:r>
              <a:rPr lang="en-US" sz="1200" dirty="0"/>
              <a:t>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41606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24Sep20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24Sep20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24Sep20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802.18-20/0129r01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cma.gov.au/consultations/2020-09/new-arrangements-low-interference-potential-devices-consultation-282020"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acma.gov.au/sites/default/files/2020-08/Draft%20Australian%20Radiofrequency%20Spectrum%20Plan%202021.docx" TargetMode="External"/><Relationship Id="rId5" Type="http://schemas.openxmlformats.org/officeDocument/2006/relationships/hyperlink" Target="https://mentor.ieee.org/802.18/dcn/20/18-20-0132-00-0000-acma-draft-radiocommunications-low-interference-potential-devices-class-licence-variation-notice-2020-no-1.docx" TargetMode="External"/><Relationship Id="rId4" Type="http://schemas.openxmlformats.org/officeDocument/2006/relationships/hyperlink" Target="https://mentor.ieee.org/802.18/dcn/20/18-20-0131-00-0000-acma-consultation-variation-to-the-low-interference-potential-devices-class-licence.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20/18-20-0060-04-0000-itu-ahg-recommended-edits-to-m-1801-2.docx" TargetMode="External"/><Relationship Id="rId3" Type="http://schemas.openxmlformats.org/officeDocument/2006/relationships/hyperlink" Target="https://www.itu.int/en/ITU-R/study-groups/rsg1/rwp1a/Pages/default.aspx" TargetMode="External"/><Relationship Id="rId7" Type="http://schemas.openxmlformats.org/officeDocument/2006/relationships/hyperlink" Target="https://www.itu.int/events/eventdetails.asp?eventid=17576"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en/ITU-R/study-groups/rsg5/rwp5a/Pages/default.aspx" TargetMode="External"/><Relationship Id="rId5" Type="http://schemas.openxmlformats.org/officeDocument/2006/relationships/hyperlink" Target="https://mentor.ieee.org/802.18/dcn/20/18-20-0052-01-0000-itu-r-sm-2352-ieee802-thz-input-to-wp1a.docx" TargetMode="External"/><Relationship Id="rId10" Type="http://schemas.openxmlformats.org/officeDocument/2006/relationships/slide" Target="slide24.xml"/><Relationship Id="rId4" Type="http://schemas.openxmlformats.org/officeDocument/2006/relationships/hyperlink" Target="https://www.itu.int/events/eventdetails.asp?eventid=17584" TargetMode="External"/><Relationship Id="rId9" Type="http://schemas.openxmlformats.org/officeDocument/2006/relationships/hyperlink" Target="https://mentor.ieee.org/802.18/dcn/20/18-20-0061-04-0000-itu-ahg-recommended-edits-to-m-1450-5.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52-03-0000-itu-r-sm-2352-ieee802-thz-input-to-wp1a.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0/18-20-0061-02-0000-itu-ahg-recommended-edits-to-m-1450-5.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apps.fcc.gov/oetcf/kdb/reports/PublishedDocumentList.cfm"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document/pshsb-seeks-comment-pursuant-ray-baums-act"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8/dcn/20/18-20-0128-00-0000-fcc-pn-emergency-access-to-wi-fi-aps-and-911-services.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27-00-0000-minutes-17sep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eeesa.webex.com/ieeesa/j.php?MTID=m6884083063467a5e1ae3d6ecdba7a3d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24Sep20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24 September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09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marL="285750" indent="-285750">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#107, 24Sep-02Oct20 </a:t>
            </a:r>
          </a:p>
          <a:p>
            <a:pPr lvl="1">
              <a:spcBef>
                <a:spcPts val="0"/>
              </a:spcBef>
              <a:buFont typeface="Arial" panose="020B0604020202020204" pitchFamily="34" charset="0"/>
              <a:buChar char="•"/>
            </a:pPr>
            <a:r>
              <a:rPr lang="en-US" sz="1400" dirty="0">
                <a:solidFill>
                  <a:schemeClr val="tx1"/>
                </a:solidFill>
              </a:rPr>
              <a:t>Bran #107 has started.  New doc 28r1 from France for protection of a new radar, in the 5.8GHz band. This point has been added into draft of a TR 103xxx document.  More discussion next week on this. </a:t>
            </a:r>
          </a:p>
          <a:p>
            <a:pPr lvl="1">
              <a:spcBef>
                <a:spcPts val="0"/>
              </a:spcBef>
              <a:buFont typeface="Arial" panose="020B0604020202020204" pitchFamily="34" charset="0"/>
              <a:buChar char="•"/>
            </a:pPr>
            <a:r>
              <a:rPr lang="en-US" sz="1400" dirty="0">
                <a:solidFill>
                  <a:schemeClr val="tx1"/>
                </a:solidFill>
              </a:rPr>
              <a:t>Much on the comments from the public consultation and with that.</a:t>
            </a:r>
          </a:p>
          <a:p>
            <a:pPr lvl="1">
              <a:spcBef>
                <a:spcPts val="0"/>
              </a:spcBef>
              <a:buFont typeface="Arial" panose="020B0604020202020204" pitchFamily="34" charset="0"/>
              <a:buChar char="•"/>
            </a:pPr>
            <a:r>
              <a:rPr lang="en-US" sz="1400" dirty="0">
                <a:solidFill>
                  <a:schemeClr val="tx1"/>
                </a:solidFill>
              </a:rPr>
              <a:t>France and Germany are in agreement on several items, others tend to follow then. </a:t>
            </a:r>
          </a:p>
          <a:p>
            <a:pPr lvl="1">
              <a:spcBef>
                <a:spcPts val="0"/>
              </a:spcBef>
              <a:buFont typeface="Arial" panose="020B0604020202020204" pitchFamily="34" charset="0"/>
              <a:buChar char="•"/>
            </a:pPr>
            <a:endParaRPr lang="en-US" sz="1400" b="1" u="sng" dirty="0">
              <a:solidFill>
                <a:schemeClr val="tx1"/>
              </a:solidFill>
            </a:endParaRPr>
          </a:p>
          <a:p>
            <a:pPr lvl="1">
              <a:spcBef>
                <a:spcPts val="0"/>
              </a:spcBef>
              <a:buFont typeface="Arial" panose="020B0604020202020204" pitchFamily="34" charset="0"/>
              <a:buChar char="•"/>
            </a:pPr>
            <a:r>
              <a:rPr lang="en-US" sz="1400" b="1" u="sng" dirty="0">
                <a:solidFill>
                  <a:schemeClr val="tx1"/>
                </a:solidFill>
              </a:rPr>
              <a:t>Key point:  Everyone needs to watch carefully all of the EU groups, ECC, WGFM, etc.  Many decisions and final documents being done.  </a:t>
            </a:r>
          </a:p>
          <a:p>
            <a:pPr lvl="1">
              <a:spcBef>
                <a:spcPts val="0"/>
              </a:spcBef>
              <a:buFont typeface="Arial" panose="020B0604020202020204" pitchFamily="34" charset="0"/>
              <a:buChar char="•"/>
            </a:pPr>
            <a:endParaRPr lang="en-US" sz="1400" b="1" u="sng"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200" dirty="0">
                <a:solidFill>
                  <a:schemeClr val="tx1"/>
                </a:solidFill>
              </a:rPr>
              <a:t>10Sep: Submissions closed 09sep20, with 6 new ones.  </a:t>
            </a:r>
          </a:p>
          <a:p>
            <a:pPr lvl="1">
              <a:spcBef>
                <a:spcPts val="0"/>
              </a:spcBef>
              <a:buFont typeface="Arial" panose="020B0604020202020204" pitchFamily="34" charset="0"/>
              <a:buChar char="•"/>
            </a:pPr>
            <a:r>
              <a:rPr lang="en-US" sz="1200" dirty="0">
                <a:solidFill>
                  <a:schemeClr val="tx1"/>
                </a:solidFill>
              </a:rPr>
              <a:t>BRAN(20)106f003r2 (now r2) (Channel Access Mechanism ), with new sponsors.  There is a companion document for it. </a:t>
            </a:r>
          </a:p>
          <a:p>
            <a:pPr lvl="1">
              <a:spcBef>
                <a:spcPts val="0"/>
              </a:spcBef>
              <a:buFont typeface="Arial" panose="020B0604020202020204" pitchFamily="34" charset="0"/>
              <a:buChar char="•"/>
            </a:pPr>
            <a:r>
              <a:rPr lang="en-US" sz="1200" dirty="0">
                <a:solidFill>
                  <a:schemeClr val="tx1"/>
                </a:solidFill>
              </a:rPr>
              <a:t>03Sep:  Updated document, from meeting #106 on adaptivity in 6 GHz, was updated with more signatures, with ED of -72dBm/20MHz and no preamble detection.   </a:t>
            </a:r>
          </a:p>
          <a:p>
            <a:pPr lvl="1">
              <a:spcBef>
                <a:spcPts val="0"/>
              </a:spcBef>
              <a:buFont typeface="Arial" panose="020B0604020202020204" pitchFamily="34" charset="0"/>
              <a:buChar char="•"/>
            </a:pPr>
            <a:r>
              <a:rPr lang="en-US" sz="1200" dirty="0">
                <a:solidFill>
                  <a:schemeClr val="tx1"/>
                </a:solidFill>
              </a:rPr>
              <a:t>Discussion continues at 5 GHz to do the same, with some text for framed base equipment</a:t>
            </a:r>
          </a:p>
          <a:p>
            <a:pPr lvl="1">
              <a:spcBef>
                <a:spcPts val="0"/>
              </a:spcBef>
              <a:buFont typeface="Arial" panose="020B0604020202020204" pitchFamily="34" charset="0"/>
              <a:buChar char="•"/>
            </a:pPr>
            <a:r>
              <a:rPr lang="en-US" sz="1200" dirty="0">
                <a:solidFill>
                  <a:schemeClr val="tx1"/>
                </a:solidFill>
              </a:rPr>
              <a:t> 60GHz, packet-based solution being replaced with higher power longer range (several kms) discussion continues. </a:t>
            </a:r>
          </a:p>
          <a:p>
            <a:pPr lvl="1">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r>
              <a:rPr lang="en-US" sz="1100" b="0" i="0" dirty="0">
                <a:solidFill>
                  <a:srgbClr val="222222"/>
                </a:solidFill>
                <a:effectLst/>
                <a:latin typeface="Arial" panose="020B0604020202020204" pitchFamily="34" charset="0"/>
              </a:rPr>
              <a:t>Sophia-Antipolis, FR</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to share today</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 SRDoc #15, 17Sep20</a:t>
            </a:r>
          </a:p>
          <a:p>
            <a:pPr lvl="1">
              <a:spcBef>
                <a:spcPts val="0"/>
              </a:spcBef>
              <a:buFont typeface="Arial" panose="020B0604020202020204" pitchFamily="34" charset="0"/>
              <a:buChar char="•"/>
            </a:pPr>
            <a:r>
              <a:rPr lang="en-US" sz="1400" dirty="0">
                <a:solidFill>
                  <a:schemeClr val="tx1"/>
                </a:solidFill>
              </a:rPr>
              <a:t>nothing to share today</a:t>
            </a:r>
            <a:r>
              <a:rPr lang="en-US" sz="1400" dirty="0">
                <a:solidFill>
                  <a:schemeClr val="tx1"/>
                </a:solidFill>
                <a:effectLst/>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 #12, 21-23Sep20</a:t>
            </a:r>
            <a:endParaRPr lang="en-US" altLang="en-US" sz="1200" dirty="0"/>
          </a:p>
          <a:p>
            <a:pPr lvl="1">
              <a:buFont typeface="Arial" panose="020B0604020202020204" pitchFamily="34" charset="0"/>
              <a:buChar char="•"/>
            </a:pPr>
            <a:r>
              <a:rPr lang="en-US" sz="1600" dirty="0">
                <a:solidFill>
                  <a:schemeClr val="tx1"/>
                </a:solidFill>
              </a:rPr>
              <a:t>Met and accomplished all agenda items.  Administrations brought in compromise positions.   Decisions were made and are out there on the SE45 website. </a:t>
            </a:r>
          </a:p>
          <a:p>
            <a:pPr lvl="1">
              <a:buFont typeface="Arial" panose="020B0604020202020204" pitchFamily="34" charset="0"/>
              <a:buChar char="•"/>
            </a:pPr>
            <a:r>
              <a:rPr lang="en-US" sz="1600" b="1" dirty="0">
                <a:solidFill>
                  <a:schemeClr val="tx1"/>
                </a:solidFill>
              </a:rPr>
              <a:t>OOBE has had some trimming, </a:t>
            </a:r>
            <a:r>
              <a:rPr lang="en-US" sz="1600" dirty="0">
                <a:solidFill>
                  <a:schemeClr val="tx1"/>
                </a:solidFill>
              </a:rPr>
              <a:t>and all need to look at this as discussions continue into next week.   Some concerns on this path.  </a:t>
            </a:r>
          </a:p>
          <a:p>
            <a:pPr lvl="1">
              <a:buFont typeface="Arial" panose="020B0604020202020204" pitchFamily="34" charset="0"/>
              <a:buChar char="•"/>
            </a:pPr>
            <a:r>
              <a:rPr lang="en-US" sz="1600" b="1" u="sng" dirty="0">
                <a:solidFill>
                  <a:schemeClr val="tx1"/>
                </a:solidFill>
              </a:rPr>
              <a:t>All paths are heading to be done before RSC (EC votes included) 10Dec20, and the final decisions.  This is t</a:t>
            </a:r>
            <a:r>
              <a:rPr lang="en-US" sz="1400" b="1" u="sng" dirty="0">
                <a:solidFill>
                  <a:schemeClr val="tx1"/>
                </a:solidFill>
              </a:rPr>
              <a:t>o make standards in the OJEU in February2021. </a:t>
            </a:r>
          </a:p>
          <a:p>
            <a:pPr lvl="1">
              <a:buFont typeface="Arial" panose="020B0604020202020204" pitchFamily="34" charset="0"/>
              <a:buChar char="•"/>
            </a:pPr>
            <a:r>
              <a:rPr lang="en-US" altLang="en-US" sz="1200" dirty="0"/>
              <a:t>10Sep: No DFS in 5.8 GHz input paper came in for review.</a:t>
            </a:r>
          </a:p>
          <a:p>
            <a:pPr lvl="3">
              <a:buFont typeface="Arial" panose="020B0604020202020204" pitchFamily="34" charset="0"/>
              <a:buChar char="•"/>
            </a:pPr>
            <a:endParaRPr lang="en-US" sz="400" dirty="0">
              <a:solidFill>
                <a:schemeClr val="tx1"/>
              </a:solidFill>
            </a:endParaRP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strike="sngStrike" dirty="0">
                <a:solidFill>
                  <a:schemeClr val="bg1">
                    <a:lumMod val="65000"/>
                  </a:schemeClr>
                </a:solidFill>
              </a:rPr>
              <a:t>Dublin, Ireland </a:t>
            </a:r>
            <a:r>
              <a:rPr lang="en-US" altLang="en-US" sz="1200" u="sng" dirty="0">
                <a:solidFill>
                  <a:schemeClr val="tx1"/>
                </a:solidFill>
              </a:rPr>
              <a:t> now tbd</a:t>
            </a:r>
            <a:endParaRPr lang="en-US" sz="1200" u="sng"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call/meeting #12, 05-07Oct20</a:t>
            </a:r>
            <a:endParaRPr lang="en-US" sz="1400" dirty="0"/>
          </a:p>
          <a:p>
            <a:pPr lvl="1">
              <a:buFont typeface="Arial" panose="020B0604020202020204" pitchFamily="34" charset="0"/>
              <a:buChar char="•"/>
            </a:pPr>
            <a:r>
              <a:rPr lang="en-US" sz="1600" dirty="0">
                <a:solidFill>
                  <a:schemeClr val="tx1"/>
                </a:solidFill>
              </a:rPr>
              <a:t> See other groups, all items seem to be inter-related with most all groups. </a:t>
            </a:r>
          </a:p>
          <a:p>
            <a:pPr lvl="1">
              <a:buFont typeface="Arial" panose="020B0604020202020204" pitchFamily="34" charset="0"/>
              <a:buChar char="•"/>
            </a:pPr>
            <a:endParaRPr lang="en-US" sz="1200" dirty="0">
              <a:solidFill>
                <a:schemeClr val="tx1"/>
              </a:solidFill>
            </a:endParaRPr>
          </a:p>
          <a:p>
            <a:pPr lvl="1">
              <a:buFont typeface="Arial" panose="020B0604020202020204" pitchFamily="34" charset="0"/>
              <a:buChar char="•"/>
            </a:pPr>
            <a:r>
              <a:rPr lang="en-US" sz="1200" dirty="0">
                <a:solidFill>
                  <a:schemeClr val="tx1"/>
                </a:solidFill>
              </a:rPr>
              <a:t>17sep: The Draft CEPT report 75 (Report B) and ECC Decision (20)01 (rules of lower 6 GHz band) are available in the input docs for meeting #12.  These have the comments/inputs from the public consultation. </a:t>
            </a:r>
          </a:p>
          <a:p>
            <a:pPr lvl="1">
              <a:buFont typeface="Arial" panose="020B0604020202020204" pitchFamily="34" charset="0"/>
              <a:buChar char="•"/>
            </a:pPr>
            <a:r>
              <a:rPr lang="en-US" sz="1200" dirty="0">
                <a:solidFill>
                  <a:schemeClr val="tx1"/>
                </a:solidFill>
              </a:rPr>
              <a:t>It is suggested to have focus on the ECC decision, as it is for making the rules moving forward.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37931" y="782759"/>
            <a:ext cx="8271387" cy="5641832"/>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solidFill>
                  <a:srgbClr val="FF0000"/>
                </a:solidFill>
                <a:effectLst/>
                <a:ea typeface="Calibri" panose="020F0502020204030204" pitchFamily="34" charset="0"/>
              </a:rPr>
              <a:t> </a:t>
            </a:r>
            <a:r>
              <a:rPr lang="en-US" sz="1800" dirty="0">
                <a:solidFill>
                  <a:schemeClr val="tx1"/>
                </a:solidFill>
                <a:effectLst/>
                <a:ea typeface="Calibri" panose="020F0502020204030204" pitchFamily="34" charset="0"/>
              </a:rPr>
              <a:t>Australia ACMA has </a:t>
            </a:r>
            <a:r>
              <a:rPr lang="en-US" sz="1800" b="0" i="0" u="none" strike="noStrike" baseline="0" dirty="0">
                <a:solidFill>
                  <a:schemeClr val="tx1"/>
                </a:solidFill>
              </a:rPr>
              <a:t>proposed update to the Class </a:t>
            </a:r>
            <a:r>
              <a:rPr lang="en-US" sz="1800" b="0" i="0" u="none" strike="noStrike" baseline="0" dirty="0" err="1">
                <a:solidFill>
                  <a:schemeClr val="tx1"/>
                </a:solidFill>
              </a:rPr>
              <a:t>Licence</a:t>
            </a:r>
            <a:r>
              <a:rPr lang="en-US" sz="1800" b="0" i="0" u="none" strike="noStrike" baseline="0" dirty="0">
                <a:solidFill>
                  <a:schemeClr val="tx1"/>
                </a:solidFill>
              </a:rPr>
              <a:t> can be found </a:t>
            </a:r>
            <a:r>
              <a:rPr lang="en-US" sz="1800" b="0" i="0" u="none" strike="noStrike" baseline="0" dirty="0">
                <a:solidFill>
                  <a:schemeClr val="tx1"/>
                </a:solidFill>
                <a:hlinkClick r:id="rId3">
                  <a:extLst>
                    <a:ext uri="{A12FA001-AC4F-418D-AE19-62706E023703}">
                      <ahyp:hlinkClr xmlns:ahyp="http://schemas.microsoft.com/office/drawing/2018/hyperlinkcolor" val="tx"/>
                    </a:ext>
                  </a:extLst>
                </a:hlinkClick>
              </a:rPr>
              <a:t>here</a:t>
            </a:r>
            <a:r>
              <a:rPr lang="en-US" sz="1800" b="0" i="0" u="none" strike="noStrike" baseline="0" dirty="0">
                <a:solidFill>
                  <a:schemeClr val="tx1"/>
                </a:solidFill>
              </a:rPr>
              <a:t>. ACMA invites any comments or suggestions to the draft regulation before its implementation. </a:t>
            </a:r>
          </a:p>
          <a:p>
            <a:pPr marL="400050" lvl="1">
              <a:spcBef>
                <a:spcPts val="0"/>
              </a:spcBef>
              <a:spcAft>
                <a:spcPts val="0"/>
              </a:spcAft>
              <a:buFont typeface="Arial" panose="020B0604020202020204" pitchFamily="34" charset="0"/>
              <a:buChar char="•"/>
            </a:pPr>
            <a:r>
              <a:rPr lang="en-US" sz="1200" dirty="0">
                <a:hlinkClick r:id="rId3"/>
              </a:rPr>
              <a:t>https://www.acma.gov.au/consultations/2020-09/new-arrangements-low-interference-potential-devices-consultation-282020</a:t>
            </a:r>
            <a:endParaRPr lang="en-US" sz="1200" dirty="0"/>
          </a:p>
          <a:p>
            <a:pPr marL="400050" lvl="1">
              <a:spcBef>
                <a:spcPts val="0"/>
              </a:spcBef>
              <a:spcAft>
                <a:spcPts val="0"/>
              </a:spcAft>
              <a:buFont typeface="Arial" panose="020B0604020202020204" pitchFamily="34" charset="0"/>
              <a:buChar char="•"/>
            </a:pPr>
            <a:r>
              <a:rPr lang="en-US" sz="1200" dirty="0">
                <a:hlinkClick r:id="rId4"/>
              </a:rPr>
              <a:t>https://mentor.ieee.org/802.18/dcn/20/18-20-0131-00-0000-acma-consultation-variation-to-the-low-interference-potential-devices-class-licence.docx</a:t>
            </a:r>
            <a:r>
              <a:rPr lang="en-US" sz="1200" dirty="0"/>
              <a:t> </a:t>
            </a:r>
          </a:p>
          <a:p>
            <a:pPr marL="400050" lvl="1">
              <a:spcBef>
                <a:spcPts val="0"/>
              </a:spcBef>
              <a:spcAft>
                <a:spcPts val="0"/>
              </a:spcAft>
              <a:buFont typeface="Arial" panose="020B0604020202020204" pitchFamily="34" charset="0"/>
              <a:buChar char="•"/>
            </a:pPr>
            <a:r>
              <a:rPr lang="en-US" sz="1200" dirty="0">
                <a:hlinkClick r:id="rId5"/>
              </a:rPr>
              <a:t>https://mentor.ieee.org/802.18/dcn/20/18-20-0132-00-0000-acma-draft-radiocommunications-low-interference-potential-devices-class-licence-variation-notice-2020-no-1.docx</a:t>
            </a:r>
            <a:endParaRPr lang="en-US" sz="1200" dirty="0"/>
          </a:p>
          <a:p>
            <a:pPr marL="400050" lvl="1">
              <a:spcBef>
                <a:spcPts val="0"/>
              </a:spcBef>
              <a:spcAft>
                <a:spcPts val="0"/>
              </a:spcAft>
              <a:buFont typeface="Arial" panose="020B0604020202020204" pitchFamily="34" charset="0"/>
              <a:buChar char="•"/>
            </a:pPr>
            <a:endParaRPr lang="en-US" sz="1200" dirty="0"/>
          </a:p>
          <a:p>
            <a:pPr marL="400050" lvl="1">
              <a:spcBef>
                <a:spcPts val="0"/>
              </a:spcBef>
              <a:spcAft>
                <a:spcPts val="0"/>
              </a:spcAft>
              <a:buFont typeface="Arial" panose="020B0604020202020204" pitchFamily="34" charset="0"/>
              <a:buChar char="•"/>
            </a:pPr>
            <a:r>
              <a:rPr lang="en-US" sz="1600" b="0" i="0" u="none" strike="noStrike" baseline="0" dirty="0">
                <a:solidFill>
                  <a:schemeClr val="tx1"/>
                </a:solidFill>
              </a:rPr>
              <a:t>The public consultation is open until 26th October 2020. </a:t>
            </a:r>
          </a:p>
          <a:p>
            <a:pPr marL="400050" lvl="1">
              <a:spcBef>
                <a:spcPts val="0"/>
              </a:spcBef>
              <a:spcAft>
                <a:spcPts val="0"/>
              </a:spcAft>
            </a:pPr>
            <a:r>
              <a:rPr lang="en-US" sz="1600" dirty="0">
                <a:solidFill>
                  <a:srgbClr val="000000"/>
                </a:solidFill>
                <a:effectLst/>
                <a:ea typeface="Calibri" panose="020F0502020204030204" pitchFamily="34" charset="0"/>
              </a:rPr>
              <a:t>•  </a:t>
            </a:r>
            <a:r>
              <a:rPr kumimoji="0" lang="en-US" altLang="en-US" sz="1600" b="0" i="0" u="none" strike="noStrike" cap="none" normalizeH="0" baseline="0" dirty="0">
                <a:ln>
                  <a:noFill/>
                </a:ln>
                <a:solidFill>
                  <a:schemeClr val="tx1"/>
                </a:solidFill>
                <a:effectLst/>
              </a:rPr>
              <a:t>We are introducing new arrangements to support , the Internet of Things (IoT) and other new technologies.</a:t>
            </a:r>
          </a:p>
          <a:p>
            <a:pPr marL="685800" lvl="1" defTabSz="914400" eaLnBrk="0" hangingPunct="0">
              <a:spcBef>
                <a:spcPct val="0"/>
              </a:spcBef>
              <a:buClrTx/>
              <a:buSzTx/>
              <a:buFont typeface="Arial" panose="020B0604020202020204" pitchFamily="34" charset="0"/>
              <a:buChar char="•"/>
            </a:pPr>
            <a:r>
              <a:rPr kumimoji="0" lang="en-US" altLang="en-US" sz="1600" b="0" i="0" u="none" strike="noStrike" cap="none" normalizeH="0" baseline="0" dirty="0">
                <a:ln>
                  <a:noFill/>
                </a:ln>
                <a:solidFill>
                  <a:schemeClr val="tx1"/>
                </a:solidFill>
                <a:effectLst/>
              </a:rPr>
              <a:t>We want to include these in the Radiocommunications (Low Interference Potential Devices) Class </a:t>
            </a:r>
            <a:r>
              <a:rPr kumimoji="0" lang="en-US" altLang="en-US" sz="1600" b="0" i="0" u="none" strike="noStrike" cap="none" normalizeH="0" baseline="0" dirty="0" err="1">
                <a:ln>
                  <a:noFill/>
                </a:ln>
                <a:solidFill>
                  <a:schemeClr val="tx1"/>
                </a:solidFill>
                <a:effectLst/>
              </a:rPr>
              <a:t>Licence</a:t>
            </a:r>
            <a:r>
              <a:rPr kumimoji="0" lang="en-US" altLang="en-US" sz="1600" b="0" i="0" u="none" strike="noStrike" cap="none" normalizeH="0" baseline="0" dirty="0">
                <a:ln>
                  <a:noFill/>
                </a:ln>
                <a:solidFill>
                  <a:schemeClr val="tx1"/>
                </a:solidFill>
                <a:effectLst/>
              </a:rPr>
              <a:t> 2015 (LIPD Class </a:t>
            </a:r>
            <a:r>
              <a:rPr kumimoji="0" lang="en-US" altLang="en-US" sz="1600" b="0" i="0" u="none" strike="noStrike" cap="none" normalizeH="0" baseline="0" dirty="0" err="1">
                <a:ln>
                  <a:noFill/>
                </a:ln>
                <a:solidFill>
                  <a:schemeClr val="tx1"/>
                </a:solidFill>
                <a:effectLst/>
              </a:rPr>
              <a:t>Licence</a:t>
            </a:r>
            <a:r>
              <a:rPr kumimoji="0" lang="en-US" altLang="en-US" sz="1600" b="0" i="0" u="none" strike="noStrike" cap="none" normalizeH="0" baseline="0" dirty="0">
                <a:ln>
                  <a:noFill/>
                </a:ln>
                <a:solidFill>
                  <a:schemeClr val="tx1"/>
                </a:solidFill>
                <a:effectLst/>
              </a:rPr>
              <a:t>).</a:t>
            </a:r>
            <a:r>
              <a:rPr lang="en-US" altLang="en-US" sz="1600" b="0" dirty="0">
                <a:solidFill>
                  <a:schemeClr val="tx1"/>
                </a:solidFill>
              </a:rPr>
              <a:t>  </a:t>
            </a:r>
            <a:r>
              <a:rPr kumimoji="0" lang="en-US" altLang="en-US" sz="1600" b="0" i="0" u="none" strike="noStrike" cap="none" normalizeH="0" baseline="0" dirty="0">
                <a:ln>
                  <a:noFill/>
                </a:ln>
                <a:solidFill>
                  <a:schemeClr val="tx1"/>
                </a:solidFill>
                <a:effectLst/>
              </a:rPr>
              <a:t>The updates relate to:</a:t>
            </a:r>
          </a:p>
          <a:p>
            <a:pPr marL="800100" lvl="2" indent="0" defTabSz="914400" eaLnBrk="0" hangingPunct="0">
              <a:spcBef>
                <a:spcPct val="0"/>
              </a:spcBef>
              <a:buClrTx/>
              <a:buSzTx/>
              <a:buFontTx/>
              <a:buChar char="•"/>
            </a:pPr>
            <a:r>
              <a:rPr kumimoji="0" lang="en-US" altLang="en-US" sz="1600" b="0" i="0" u="none" strike="noStrike" cap="none" normalizeH="0" baseline="0" dirty="0">
                <a:ln>
                  <a:noFill/>
                </a:ln>
                <a:solidFill>
                  <a:schemeClr val="tx1"/>
                </a:solidFill>
                <a:effectLst/>
              </a:rPr>
              <a:t>wireless broadband in the 24.25–25.10 GHz band</a:t>
            </a:r>
          </a:p>
          <a:p>
            <a:pPr marL="800100" lvl="2" indent="0" defTabSz="914400" eaLnBrk="0" hangingPunct="0">
              <a:spcBef>
                <a:spcPct val="0"/>
              </a:spcBef>
              <a:buClrTx/>
              <a:buSzTx/>
              <a:buFontTx/>
              <a:buChar char="•"/>
            </a:pPr>
            <a:r>
              <a:rPr kumimoji="0" lang="en-US" altLang="en-US" sz="1600" b="1" i="0" u="none" strike="noStrike" cap="none" normalizeH="0" baseline="0" dirty="0">
                <a:ln>
                  <a:noFill/>
                </a:ln>
                <a:solidFill>
                  <a:schemeClr val="tx1"/>
                </a:solidFill>
                <a:effectLst/>
              </a:rPr>
              <a:t>IoT devices in the 928–935 MHz band and VHF high bands</a:t>
            </a:r>
          </a:p>
          <a:p>
            <a:pPr marL="800100" lvl="2" indent="0" defTabSz="914400" eaLnBrk="0" hangingPunct="0">
              <a:spcBef>
                <a:spcPct val="0"/>
              </a:spcBef>
              <a:buClrTx/>
              <a:buSzTx/>
              <a:buFontTx/>
              <a:buChar char="•"/>
            </a:pPr>
            <a:r>
              <a:rPr kumimoji="0" lang="en-US" altLang="en-US" sz="1600" b="0" i="0" u="none" strike="noStrike" cap="none" normalizeH="0" baseline="0" dirty="0">
                <a:ln>
                  <a:noFill/>
                </a:ln>
                <a:solidFill>
                  <a:schemeClr val="tx1"/>
                </a:solidFill>
                <a:effectLst/>
              </a:rPr>
              <a:t>radiodetermination devices in the 10.50–10.55 GHz band.  </a:t>
            </a:r>
          </a:p>
          <a:p>
            <a:pPr marL="685800" lvl="1" defTabSz="914400" eaLnBrk="0" hangingPunct="0">
              <a:spcBef>
                <a:spcPct val="0"/>
              </a:spcBef>
              <a:buClrTx/>
              <a:buSzTx/>
              <a:buFont typeface="Arial" panose="020B0604020202020204" pitchFamily="34" charset="0"/>
              <a:buChar char="•"/>
            </a:pPr>
            <a:r>
              <a:rPr kumimoji="0" lang="en-US" altLang="en-US" sz="1600" b="0" i="0" u="none" strike="noStrike" cap="none" normalizeH="0" baseline="0" dirty="0">
                <a:ln>
                  <a:noFill/>
                </a:ln>
                <a:solidFill>
                  <a:schemeClr val="tx1"/>
                </a:solidFill>
                <a:effectLst/>
              </a:rPr>
              <a:t>We have included other minor updates for consideration.</a:t>
            </a:r>
          </a:p>
          <a:p>
            <a:pPr marL="685800" lvl="1" defTabSz="914400" eaLnBrk="0" hangingPunct="0">
              <a:spcBef>
                <a:spcPct val="0"/>
              </a:spcBef>
              <a:buClrTx/>
              <a:buSzTx/>
              <a:buFont typeface="Arial" panose="020B0604020202020204" pitchFamily="34" charset="0"/>
              <a:buChar char="•"/>
            </a:pPr>
            <a:r>
              <a:rPr kumimoji="0" lang="en-US" altLang="en-US" sz="1600" b="0" i="0" u="none" strike="noStrike" cap="none" normalizeH="0" baseline="0" dirty="0">
                <a:ln>
                  <a:noFill/>
                </a:ln>
                <a:solidFill>
                  <a:schemeClr val="tx1"/>
                </a:solidFill>
                <a:effectLst/>
              </a:rPr>
              <a:t>We also invite suggestions on devices and technologies for future updates to the transmitters </a:t>
            </a:r>
            <a:r>
              <a:rPr kumimoji="0" lang="en-US" altLang="en-US" sz="1600" b="0" i="0" u="none" strike="noStrike" cap="none" normalizeH="0" baseline="0" dirty="0" err="1">
                <a:ln>
                  <a:noFill/>
                </a:ln>
                <a:solidFill>
                  <a:schemeClr val="tx1"/>
                </a:solidFill>
                <a:effectLst/>
              </a:rPr>
              <a:t>authorised</a:t>
            </a:r>
            <a:r>
              <a:rPr kumimoji="0" lang="en-US" altLang="en-US" sz="1600" b="0" i="0" u="none" strike="noStrike" cap="none" normalizeH="0" baseline="0" dirty="0">
                <a:ln>
                  <a:noFill/>
                </a:ln>
                <a:solidFill>
                  <a:schemeClr val="tx1"/>
                </a:solidFill>
                <a:effectLst/>
              </a:rPr>
              <a:t> under the LIPD Class </a:t>
            </a:r>
            <a:r>
              <a:rPr kumimoji="0" lang="en-US" altLang="en-US" sz="1600" b="0" i="0" u="none" strike="noStrike" cap="none" normalizeH="0" baseline="0" dirty="0" err="1">
                <a:ln>
                  <a:noFill/>
                </a:ln>
                <a:solidFill>
                  <a:schemeClr val="tx1"/>
                </a:solidFill>
                <a:effectLst/>
              </a:rPr>
              <a:t>Licence</a:t>
            </a:r>
            <a:r>
              <a:rPr kumimoji="0" lang="en-US" altLang="en-US" sz="1600" b="0" i="0" u="none" strike="noStrike" cap="none" normalizeH="0" baseline="0" dirty="0">
                <a:ln>
                  <a:noFill/>
                </a:ln>
                <a:solidFill>
                  <a:schemeClr val="tx1"/>
                </a:solidFill>
                <a:effectLst/>
              </a:rPr>
              <a:t>.</a:t>
            </a:r>
          </a:p>
          <a:p>
            <a:pPr marL="685800" lvl="1" defTabSz="914400" eaLnBrk="0" hangingPunct="0">
              <a:spcBef>
                <a:spcPct val="0"/>
              </a:spcBef>
              <a:buClrTx/>
              <a:buSzTx/>
              <a:buFont typeface="Arial" panose="020B0604020202020204" pitchFamily="34" charset="0"/>
              <a:buChar char="•"/>
            </a:pPr>
            <a:r>
              <a:rPr lang="en-US" altLang="en-US" sz="1400" b="0" dirty="0">
                <a:solidFill>
                  <a:schemeClr val="tx1"/>
                </a:solidFill>
              </a:rPr>
              <a:t>Will leave on agenda one more week, if any interest. </a:t>
            </a:r>
          </a:p>
          <a:p>
            <a:pPr marL="685800" lvl="1" defTabSz="914400" eaLnBrk="0" hangingPunct="0">
              <a:spcBef>
                <a:spcPct val="0"/>
              </a:spcBef>
              <a:buClrTx/>
              <a:buSzTx/>
              <a:buFont typeface="Arial" panose="020B0604020202020204" pitchFamily="34" charset="0"/>
              <a:buChar char="•"/>
            </a:pPr>
            <a:endParaRPr lang="en-US" altLang="en-US" sz="1200" b="0" dirty="0">
              <a:solidFill>
                <a:schemeClr val="tx1"/>
              </a:solidFill>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1600" b="0" dirty="0">
                <a:solidFill>
                  <a:schemeClr val="tx1"/>
                </a:solidFill>
              </a:rPr>
              <a:t>General point: The UAE consultation, (UWB and SRD) we reviewed a few weeks back did extend the deadline to 01Oct, we still do not have time to file anything.  </a:t>
            </a:r>
            <a:endParaRPr kumimoji="0" lang="en-US" altLang="en-US" sz="1600" b="0" i="0" u="none" strike="noStrike" cap="none" normalizeH="0" baseline="0" dirty="0">
              <a:ln>
                <a:noFill/>
              </a:ln>
              <a:solidFill>
                <a:schemeClr val="tx1"/>
              </a:solidFill>
              <a:effectLst/>
            </a:endParaRPr>
          </a:p>
          <a:p>
            <a:pPr marL="0">
              <a:spcBef>
                <a:spcPts val="0"/>
              </a:spcBef>
              <a:spcAft>
                <a:spcPts val="0"/>
              </a:spcAft>
              <a:buFont typeface="Arial" panose="020B0604020202020204" pitchFamily="34" charset="0"/>
              <a:buChar char="•"/>
            </a:pPr>
            <a:endParaRPr lang="en-US" sz="1400" dirty="0">
              <a:hlinkClick r:id="rId6">
                <a:extLst>
                  <a:ext uri="{A12FA001-AC4F-418D-AE19-62706E023703}">
                    <ahyp:hlinkClr xmlns:ahyp="http://schemas.microsoft.com/office/drawing/2018/hyperlinkcolor" val="tx"/>
                  </a:ext>
                </a:extLst>
              </a:hlinkClick>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1413"/>
            <a:ext cx="8458200" cy="5463999"/>
          </a:xfrm>
        </p:spPr>
        <p:txBody>
          <a:bodyPr/>
          <a:lstStyle/>
          <a:p>
            <a:pPr marL="285750" indent="-285750">
              <a:buFont typeface="Arial" panose="020B0604020202020204" pitchFamily="34" charset="0"/>
              <a:buChar char="•"/>
            </a:pPr>
            <a:r>
              <a:rPr lang="en-US" sz="1600" b="0" dirty="0">
                <a:solidFill>
                  <a:schemeClr val="tx1"/>
                </a:solidFill>
              </a:rPr>
              <a:t>For </a:t>
            </a:r>
            <a:r>
              <a:rPr lang="en-US" sz="1600" b="0" dirty="0">
                <a:solidFill>
                  <a:schemeClr val="tx1"/>
                </a:solidFill>
                <a:hlinkClick r:id="rId3"/>
              </a:rPr>
              <a:t>WP 1A</a:t>
            </a:r>
            <a:r>
              <a:rPr lang="en-US" sz="1600" b="0" dirty="0">
                <a:solidFill>
                  <a:schemeClr val="tx1"/>
                </a:solidFill>
              </a:rPr>
              <a:t>, </a:t>
            </a:r>
            <a:r>
              <a:rPr lang="en-US" sz="1400" b="0" dirty="0">
                <a:solidFill>
                  <a:schemeClr val="tx1"/>
                </a:solidFill>
              </a:rPr>
              <a:t>the next meeting: </a:t>
            </a:r>
            <a:r>
              <a:rPr lang="en-US" sz="1400" b="0" i="0" u="none" strike="noStrike" dirty="0">
                <a:solidFill>
                  <a:srgbClr val="3789BD"/>
                </a:solidFill>
                <a:effectLst/>
                <a:hlinkClick r:id="rId4"/>
              </a:rPr>
              <a:t>Tuesday 2020-11-24-Wednesday 2020-12-02</a:t>
            </a:r>
            <a:r>
              <a:rPr lang="en-US" sz="1400" b="0" i="0" u="none" strike="noStrike" dirty="0">
                <a:solidFill>
                  <a:srgbClr val="3789BD"/>
                </a:solidFill>
                <a:effectLst/>
              </a:rPr>
              <a:t>;</a:t>
            </a:r>
            <a:r>
              <a:rPr lang="en-US" sz="1600" b="0" i="0" u="none" strike="noStrike" dirty="0">
                <a:solidFill>
                  <a:srgbClr val="3789BD"/>
                </a:solidFill>
                <a:effectLst/>
              </a:rPr>
              <a:t> </a:t>
            </a:r>
            <a:r>
              <a:rPr lang="en-US" sz="1400" i="1" u="sng" dirty="0">
                <a:solidFill>
                  <a:srgbClr val="444444"/>
                </a:solidFill>
                <a:effectLst/>
              </a:rPr>
              <a:t>Place: E-Meeting</a:t>
            </a:r>
          </a:p>
          <a:p>
            <a:pPr lvl="1">
              <a:buFont typeface="Arial" panose="020B0604020202020204" pitchFamily="34" charset="0"/>
              <a:buChar char="•"/>
            </a:pPr>
            <a:r>
              <a:rPr lang="en-US" sz="1600" b="1" dirty="0">
                <a:solidFill>
                  <a:schemeClr val="tx1"/>
                </a:solidFill>
              </a:rPr>
              <a:t>For the WP 1A submission on SM-2352, </a:t>
            </a:r>
            <a:r>
              <a:rPr lang="en-US" sz="1600" dirty="0">
                <a:solidFill>
                  <a:schemeClr val="tx1"/>
                </a:solidFill>
              </a:rPr>
              <a:t>the Author will be on next week for approval</a:t>
            </a:r>
            <a:r>
              <a:rPr lang="en-US" sz="1600" b="1" dirty="0">
                <a:solidFill>
                  <a:schemeClr val="tx1"/>
                </a:solidFill>
              </a:rPr>
              <a:t>. </a:t>
            </a:r>
          </a:p>
          <a:p>
            <a:pPr lvl="1">
              <a:buFont typeface="Arial" panose="020B0604020202020204" pitchFamily="34" charset="0"/>
              <a:buChar char="•"/>
            </a:pPr>
            <a:r>
              <a:rPr lang="en-US" sz="1600" dirty="0">
                <a:solidFill>
                  <a:schemeClr val="tx1"/>
                </a:solidFill>
                <a:hlinkClick r:id="rId5"/>
              </a:rPr>
              <a:t>https://mentor.ieee.org/802.18/dcn/20/18-20-0052-01-0000-itu-r-sm-2352-ieee802-thz-input-to-wp1a.docx</a:t>
            </a:r>
            <a:r>
              <a:rPr lang="en-US" sz="1600" dirty="0">
                <a:solidFill>
                  <a:schemeClr val="tx1"/>
                </a:solidFill>
              </a:rPr>
              <a:t> </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Goal is consent agenda for LMSC(EC) call on 06 October.</a:t>
            </a:r>
            <a:r>
              <a:rPr lang="en-US" sz="1600" b="1" dirty="0">
                <a:solidFill>
                  <a:schemeClr val="tx1"/>
                </a:solidFill>
              </a:rPr>
              <a:t>  .18 approve today 24Sep20. </a:t>
            </a:r>
          </a:p>
          <a:p>
            <a:pPr lvl="1">
              <a:buFont typeface="Arial" panose="020B0604020202020204" pitchFamily="34" charset="0"/>
              <a:buChar char="•"/>
            </a:pPr>
            <a:r>
              <a:rPr lang="en-US" sz="1200" b="0" dirty="0">
                <a:solidFill>
                  <a:schemeClr val="tx1"/>
                </a:solidFill>
              </a:rPr>
              <a:t> </a:t>
            </a:r>
            <a:r>
              <a:rPr lang="en-GB" sz="1600" dirty="0">
                <a:effectLst/>
                <a:ea typeface="MS Mincho" panose="02020609040205080304" pitchFamily="49" charset="-128"/>
                <a:cs typeface="Times New Roman" panose="02020603050405020304" pitchFamily="18" charset="0"/>
              </a:rPr>
              <a:t>Deadline for contributions to WP 1A:  Tuesday, 17 November 2020 at 1600 hours UTC</a:t>
            </a:r>
            <a:endParaRPr lang="en-US" sz="1600" dirty="0">
              <a:cs typeface="Times New Roman" panose="02020603050405020304" pitchFamily="18" charset="0"/>
            </a:endParaRPr>
          </a:p>
          <a:p>
            <a:pPr lvl="1">
              <a:buFont typeface="Arial" panose="020B0604020202020204" pitchFamily="34" charset="0"/>
              <a:buChar char="•"/>
            </a:pPr>
            <a:endParaRPr lang="en-US" sz="1600" b="0" dirty="0">
              <a:solidFill>
                <a:schemeClr val="tx1"/>
              </a:solidFill>
            </a:endParaRPr>
          </a:p>
          <a:p>
            <a:pPr lvl="1">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600" b="0" dirty="0">
                <a:solidFill>
                  <a:schemeClr val="tx1"/>
                </a:solidFill>
              </a:rPr>
              <a:t>For </a:t>
            </a:r>
            <a:r>
              <a:rPr lang="en-US" sz="1600" b="0" dirty="0">
                <a:solidFill>
                  <a:schemeClr val="tx1"/>
                </a:solidFill>
                <a:hlinkClick r:id="rId6"/>
              </a:rPr>
              <a:t>WP-5A</a:t>
            </a:r>
            <a:r>
              <a:rPr lang="en-US" sz="1600" b="0" dirty="0">
                <a:solidFill>
                  <a:schemeClr val="tx1"/>
                </a:solidFill>
              </a:rPr>
              <a:t>, the next call:   </a:t>
            </a:r>
            <a:r>
              <a:rPr lang="en-US" sz="1600" b="0" i="0" u="none" strike="noStrike" dirty="0">
                <a:solidFill>
                  <a:srgbClr val="3789BD"/>
                </a:solidFill>
                <a:effectLst/>
                <a:hlinkClick r:id="rId7"/>
              </a:rPr>
              <a:t>Monday 2020-11-09 - Friday 2020-11-20</a:t>
            </a:r>
            <a:r>
              <a:rPr lang="en-US" sz="1600" b="0" i="0" u="none" strike="noStrike" dirty="0">
                <a:solidFill>
                  <a:srgbClr val="3789BD"/>
                </a:solidFill>
                <a:effectLst/>
              </a:rPr>
              <a:t>	</a:t>
            </a:r>
            <a:r>
              <a:rPr lang="en-US" sz="1600" b="0" i="0" dirty="0">
                <a:solidFill>
                  <a:srgbClr val="444444"/>
                </a:solidFill>
                <a:effectLst/>
              </a:rPr>
              <a:t>Place : </a:t>
            </a:r>
            <a:r>
              <a:rPr lang="en-US" sz="1600" b="1" i="0" dirty="0">
                <a:solidFill>
                  <a:srgbClr val="444444"/>
                </a:solidFill>
                <a:effectLst/>
              </a:rPr>
              <a:t>E-Meeting</a:t>
            </a:r>
            <a:endParaRPr lang="en-US" sz="1600" b="0" i="0" dirty="0">
              <a:solidFill>
                <a:srgbClr val="444444"/>
              </a:solidFill>
              <a:effectLst/>
            </a:endParaRPr>
          </a:p>
          <a:p>
            <a:pPr lvl="1">
              <a:buFont typeface="Arial" panose="020B0604020202020204" pitchFamily="34" charset="0"/>
              <a:buChar char="•"/>
            </a:pPr>
            <a:r>
              <a:rPr lang="en-US" sz="1600" b="1" dirty="0">
                <a:solidFill>
                  <a:schemeClr val="tx1"/>
                </a:solidFill>
              </a:rPr>
              <a:t>The .11 ad hoc is working on updates for M.1450 - M.1801 submissions</a:t>
            </a:r>
            <a:r>
              <a:rPr lang="en-US" sz="1600" b="0" dirty="0">
                <a:solidFill>
                  <a:schemeClr val="tx1"/>
                </a:solidFill>
              </a:rPr>
              <a:t>. </a:t>
            </a:r>
            <a:r>
              <a:rPr lang="en-US" sz="1600" dirty="0">
                <a:solidFill>
                  <a:schemeClr val="tx1"/>
                </a:solidFill>
              </a:rPr>
              <a:t>From before: </a:t>
            </a:r>
            <a:endParaRPr lang="en-US" sz="1600" b="0" dirty="0">
              <a:solidFill>
                <a:schemeClr val="tx1"/>
              </a:solidFill>
            </a:endParaRPr>
          </a:p>
          <a:p>
            <a:pPr lvl="1">
              <a:buFont typeface="Arial" panose="020B0604020202020204" pitchFamily="34" charset="0"/>
              <a:buChar char="•"/>
            </a:pPr>
            <a:r>
              <a:rPr lang="en-US" sz="1200" dirty="0">
                <a:solidFill>
                  <a:schemeClr val="tx1"/>
                </a:solidFill>
                <a:hlinkClick r:id="rId8"/>
              </a:rPr>
              <a:t>https://mentor.ieee.org/802.18/dcn/20/18-20-0060-04-0000-itu-ahg-recommended-edits-to-m-1801-2.docx</a:t>
            </a:r>
            <a:endParaRPr lang="en-US" sz="1200" dirty="0">
              <a:solidFill>
                <a:schemeClr val="tx1"/>
              </a:solidFill>
            </a:endParaRPr>
          </a:p>
          <a:p>
            <a:pPr lvl="1">
              <a:buFont typeface="Arial" panose="020B0604020202020204" pitchFamily="34" charset="0"/>
              <a:buChar char="•"/>
            </a:pPr>
            <a:r>
              <a:rPr lang="en-US" sz="1200" dirty="0">
                <a:solidFill>
                  <a:schemeClr val="tx1"/>
                </a:solidFill>
                <a:hlinkClick r:id="rId9"/>
              </a:rPr>
              <a:t>https://mentor.ieee.org/802.18/dcn/20/18-20-0061-04-0000-itu-ahg-recommended-edits-to-m-1450-5.docx</a:t>
            </a:r>
            <a:r>
              <a:rPr lang="en-US" sz="1200" dirty="0">
                <a:solidFill>
                  <a:schemeClr val="tx1"/>
                </a:solidFill>
              </a:rPr>
              <a:t> </a:t>
            </a:r>
          </a:p>
          <a:p>
            <a:pPr lvl="1">
              <a:buFont typeface="Arial" panose="020B0604020202020204" pitchFamily="34" charset="0"/>
              <a:buChar char="•"/>
            </a:pPr>
            <a:r>
              <a:rPr lang="en-US" sz="1600" dirty="0">
                <a:solidFill>
                  <a:schemeClr val="tx1"/>
                </a:solidFill>
              </a:rPr>
              <a:t>Goal is consent agenda for LMSC(EC) call on 06 October.  .</a:t>
            </a:r>
            <a:r>
              <a:rPr lang="en-US" sz="1600" b="1" dirty="0">
                <a:solidFill>
                  <a:schemeClr val="tx1"/>
                </a:solidFill>
              </a:rPr>
              <a:t>18 approve by 01Oct20</a:t>
            </a:r>
            <a:r>
              <a:rPr lang="en-US" sz="1600" dirty="0">
                <a:solidFill>
                  <a:schemeClr val="tx1"/>
                </a:solidFill>
              </a:rPr>
              <a:t>. </a:t>
            </a:r>
            <a:endParaRPr lang="en-US" sz="1600" b="0" dirty="0">
              <a:solidFill>
                <a:schemeClr val="tx1"/>
              </a:solidFill>
            </a:endParaRPr>
          </a:p>
          <a:p>
            <a:pPr marL="685800" lvl="1">
              <a:buFont typeface="Arial" panose="020B0604020202020204" pitchFamily="34" charset="0"/>
              <a:buChar char="•"/>
            </a:pPr>
            <a:r>
              <a:rPr lang="en-GB" sz="1600" dirty="0">
                <a:effectLst/>
                <a:ea typeface="MS Mincho" panose="02020609040205080304" pitchFamily="49" charset="-128"/>
                <a:cs typeface="Times New Roman" panose="02020603050405020304" pitchFamily="18" charset="0"/>
              </a:rPr>
              <a:t>Deadline for contributions to WP 5A:  Monday, 02 November 2020 at 1600 hours UTC</a:t>
            </a:r>
            <a:endParaRPr lang="en-US" sz="1600" dirty="0">
              <a:solidFill>
                <a:schemeClr val="tx1"/>
              </a:solidFill>
              <a:ea typeface="Calibri" panose="020F0502020204030204" pitchFamily="34" charset="0"/>
            </a:endParaRPr>
          </a:p>
          <a:p>
            <a:pPr marL="685800" lvl="1">
              <a:buFont typeface="Arial" panose="020B0604020202020204" pitchFamily="34" charset="0"/>
              <a:buChar char="•"/>
            </a:pPr>
            <a:r>
              <a:rPr lang="en-US" sz="1600" dirty="0">
                <a:solidFill>
                  <a:schemeClr val="tx1"/>
                </a:solidFill>
                <a:ea typeface="Calibri" panose="020F0502020204030204" pitchFamily="34" charset="0"/>
              </a:rPr>
              <a:t>The .11 Ad hoc needed another meeting, 28Sep20 on these two submissions.</a:t>
            </a:r>
            <a:endParaRPr lang="en-US" sz="1200" dirty="0">
              <a:solidFill>
                <a:schemeClr val="tx1"/>
              </a:solidFill>
              <a:ea typeface="Calibri" panose="020F0502020204030204" pitchFamily="34" charset="0"/>
            </a:endParaRPr>
          </a:p>
          <a:p>
            <a:pPr marL="685800" lvl="1">
              <a:buFont typeface="Arial" panose="020B0604020202020204" pitchFamily="34" charset="0"/>
              <a:buChar char="•"/>
            </a:pPr>
            <a:r>
              <a:rPr lang="en-US" sz="1600" dirty="0">
                <a:solidFill>
                  <a:schemeClr val="tx1"/>
                </a:solidFill>
                <a:ea typeface="Calibri" panose="020F0502020204030204" pitchFamily="34" charset="0"/>
              </a:rPr>
              <a:t> Maybe to close for consent agenda, back up is vote in the EC call, or a 10-day LMSC/EC ballot. </a:t>
            </a:r>
          </a:p>
          <a:p>
            <a:pPr marL="0" indent="0">
              <a:spcBef>
                <a:spcPts val="0"/>
              </a:spcBef>
            </a:pPr>
            <a:endParaRPr lang="en-US" sz="1200" b="0" dirty="0">
              <a:solidFill>
                <a:schemeClr val="tx1"/>
              </a:solidFill>
            </a:endParaRP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10"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u="sng" dirty="0">
                <a:hlinkClick r:id="rId3"/>
              </a:rPr>
              <a:t>https://mentor.ieee.org/802.18/dcn/20/18-20-0052-03-0000-itu-r-sm-2352-ieee802-thz-input-to-wp1a.docx</a:t>
            </a:r>
            <a:r>
              <a:rPr lang="en-US" sz="1800" b="0" u="sng" dirty="0"/>
              <a:t> </a:t>
            </a:r>
            <a:r>
              <a:rPr lang="en-US" sz="1800" b="0" dirty="0"/>
              <a:t>  on ITU-R SM.2352 report on THz communications updates. </a:t>
            </a:r>
            <a:r>
              <a:rPr lang="en-GB" sz="1800" b="0" dirty="0">
                <a:solidFill>
                  <a:schemeClr val="tx1"/>
                </a:solidFill>
              </a:rPr>
              <a:t>For review and approval by the LMSC(EC) for submission to ITU-R WP 1A via ITU-R Liaison before 2 weeks before ITU-R WP 1A next meeting. 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Thomas </a:t>
            </a:r>
            <a:r>
              <a:rPr lang="en-US" sz="1600" dirty="0" err="1"/>
              <a:t>Kürner</a:t>
            </a:r>
            <a:r>
              <a:rPr lang="en-US" sz="1600" dirty="0"/>
              <a:t> </a:t>
            </a:r>
            <a:r>
              <a:rPr lang="en-US" altLang="en-US" sz="1600" dirty="0"/>
              <a:t> 	</a:t>
            </a:r>
          </a:p>
          <a:p>
            <a:pPr lvl="1"/>
            <a:r>
              <a:rPr lang="en-US" altLang="en-US" sz="1600" b="1" dirty="0"/>
              <a:t>Seconded by:  	 Ben Rolfe</a:t>
            </a:r>
          </a:p>
          <a:p>
            <a:pPr lvl="1"/>
            <a:r>
              <a:rPr lang="en-US" altLang="en-US" sz="1600" b="1" dirty="0"/>
              <a:t>Discussion?	none</a:t>
            </a:r>
          </a:p>
          <a:p>
            <a:pPr lvl="1"/>
            <a:r>
              <a:rPr lang="en-US" altLang="en-US" sz="1600" b="1" dirty="0">
                <a:solidFill>
                  <a:schemeClr val="tx1"/>
                </a:solidFill>
              </a:rPr>
              <a:t>Vote:  		_13__Y   /  _0__N   /  _0__A </a:t>
            </a:r>
          </a:p>
          <a:p>
            <a:pPr lvl="1"/>
            <a:endParaRPr lang="en-US" altLang="en-US" sz="1600" b="1" dirty="0">
              <a:solidFill>
                <a:schemeClr val="tx1"/>
              </a:solidFill>
            </a:endParaRPr>
          </a:p>
          <a:p>
            <a:pPr lvl="1"/>
            <a:r>
              <a:rPr lang="en-US" altLang="en-US" sz="1600" b="1" dirty="0">
                <a:solidFill>
                  <a:schemeClr val="tx1"/>
                </a:solidFill>
              </a:rPr>
              <a:t>Voters:   13</a:t>
            </a:r>
          </a:p>
          <a:p>
            <a:pPr lvl="1"/>
            <a:r>
              <a:rPr lang="en-US" altLang="en-US" sz="1600" b="1" dirty="0">
                <a:solidFill>
                  <a:schemeClr val="tx1"/>
                </a:solidFill>
              </a:rPr>
              <a:t>Motion - Passes</a:t>
            </a:r>
          </a:p>
          <a:p>
            <a:pPr lvl="1"/>
            <a:r>
              <a:rPr lang="en-US" altLang="en-US" sz="1600" b="1" dirty="0">
                <a:solidFill>
                  <a:schemeClr val="tx1"/>
                </a:solidFill>
              </a:rPr>
              <a:t>_16_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a:t>
            </a:r>
            <a:r>
              <a:rPr lang="en-US" sz="1600" dirty="0">
                <a:solidFill>
                  <a:schemeClr val="tx1"/>
                </a:solidFill>
                <a:highlight>
                  <a:srgbClr val="00FFFF"/>
                </a:highlight>
              </a:rPr>
              <a:t>– standing by</a:t>
            </a:r>
            <a:endParaRPr lang="en-US" sz="1200" dirty="0">
              <a:solidFill>
                <a:schemeClr val="tx1"/>
              </a:solidFill>
              <a:highlight>
                <a:srgbClr val="00FFFF"/>
              </a:highlight>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ighlight>
                  <a:srgbClr val="FFFF00"/>
                </a:highlight>
                <a:hlinkClick r:id="rId3"/>
              </a:rPr>
              <a:t>https://mentor.ieee.org/802.18/dcn/20/18-20-0061-02-0000-itu-ahg-recommended-edits-to-m-1450-5.docx</a:t>
            </a:r>
            <a:r>
              <a:rPr lang="en-US" sz="1800" b="0" dirty="0">
                <a:highlight>
                  <a:srgbClr val="FFFF00"/>
                </a:highlight>
              </a:rPr>
              <a:t> and </a:t>
            </a:r>
            <a:r>
              <a:rPr lang="en-US" sz="1800" b="0" dirty="0">
                <a:highlight>
                  <a:srgbClr val="FFFF00"/>
                </a:highlight>
                <a:hlinkClick r:id="rId4"/>
              </a:rPr>
              <a:t>https://mentor.ieee.org/802.18/dcn/20/18-20-0060-02-0000-itu-ahg-recommended-edits-to-m-1801-2.docx</a:t>
            </a:r>
            <a:r>
              <a:rPr lang="en-US" sz="1800" b="0" dirty="0">
                <a:highlight>
                  <a:srgbClr val="FFFF00"/>
                </a:highlight>
              </a:rPr>
              <a:t> </a:t>
            </a:r>
            <a:r>
              <a:rPr lang="en-US" sz="1800" b="0" dirty="0"/>
              <a:t> for ITU-R M.1450 and M.1801 updates, respectively. </a:t>
            </a:r>
            <a:r>
              <a:rPr lang="en-GB" sz="1800" b="0" dirty="0">
                <a:solidFill>
                  <a:schemeClr val="tx1"/>
                </a:solidFill>
              </a:rPr>
              <a:t>For review and approval by the LMSC (EC) for submission to ITU-R WP 5A via ITU-R Liaison before 2 weeks before ITU-R WP 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a:t>
            </a:r>
            <a:r>
              <a:rPr lang="en-US" altLang="en-US" sz="1600" dirty="0">
                <a:solidFill>
                  <a:schemeClr val="bg1">
                    <a:lumMod val="75000"/>
                  </a:schemeClr>
                </a:solidFill>
              </a:rPr>
              <a:t>Hassan Y. (Intel)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 </a:t>
            </a:r>
            <a:r>
              <a:rPr lang="en-US" altLang="en-US" sz="1600" b="1" dirty="0">
                <a:solidFill>
                  <a:schemeClr val="bg1">
                    <a:lumMod val="75000"/>
                  </a:schemeClr>
                </a:solidFill>
              </a:rPr>
              <a:t>Passes</a:t>
            </a:r>
          </a:p>
          <a:p>
            <a:pPr lvl="1"/>
            <a:r>
              <a:rPr lang="en-US" altLang="en-US" sz="1600" b="1" dirty="0">
                <a:solidFill>
                  <a:schemeClr val="tx1"/>
                </a:solidFill>
              </a:rPr>
              <a:t>_____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85799"/>
            <a:ext cx="8292711" cy="5099729"/>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400" b="0" dirty="0"/>
              <a:t>The Report and Order authorizes two different types of unlicensed operations: standard-power in 850-megahertz of the band and indoor low-power operations over the full 1,200-megahertz available.</a:t>
            </a:r>
          </a:p>
          <a:p>
            <a:pPr>
              <a:buFont typeface="Arial" panose="020B0604020202020204" pitchFamily="34" charset="0"/>
              <a:buChar char="•"/>
            </a:pPr>
            <a:r>
              <a:rPr lang="en-US" sz="1400" b="1" u="sng" dirty="0"/>
              <a:t>Proceeding</a:t>
            </a:r>
            <a:r>
              <a:rPr lang="en-US" sz="1200" b="1" u="sng" dirty="0"/>
              <a:t>:</a:t>
            </a:r>
            <a:r>
              <a:rPr lang="en-US" sz="1200" b="1" dirty="0"/>
              <a:t>   </a:t>
            </a:r>
            <a:r>
              <a:rPr lang="en-US" sz="1200" dirty="0">
                <a:hlinkClick r:id="rId3"/>
              </a:rPr>
              <a:t>https://www.fcc.gov/ecfs/search/filings?proceedings_name=18-295&amp;sort=date_disseminated,DESC</a:t>
            </a:r>
            <a:r>
              <a:rPr lang="en-US" sz="1200" dirty="0"/>
              <a:t> </a:t>
            </a:r>
            <a:endParaRPr lang="en-US" sz="1400" dirty="0"/>
          </a:p>
          <a:p>
            <a:pPr>
              <a:buFont typeface="Arial" panose="020B0604020202020204" pitchFamily="34" charset="0"/>
              <a:buChar char="•"/>
            </a:pPr>
            <a:r>
              <a:rPr lang="en-US" sz="1400" b="1" u="sng" dirty="0"/>
              <a:t>R&amp;O </a:t>
            </a:r>
            <a:r>
              <a:rPr lang="en-US" sz="1400" u="sng" dirty="0"/>
              <a:t>became </a:t>
            </a:r>
            <a:r>
              <a:rPr lang="en-US" sz="1400" b="1" u="sng" dirty="0"/>
              <a:t>effective 27July20, </a:t>
            </a:r>
          </a:p>
          <a:p>
            <a:pPr marL="457200" lvl="1" indent="0"/>
            <a:r>
              <a:rPr lang="en-US" sz="1100" dirty="0">
                <a:hlinkClick r:id="rId4"/>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r>
              <a:rPr lang="en-US" sz="1600" b="0" dirty="0"/>
              <a:t>The FCC Lab published a</a:t>
            </a:r>
            <a:r>
              <a:rPr lang="en-US" sz="1600" dirty="0"/>
              <a:t> draft KDB: </a:t>
            </a:r>
          </a:p>
          <a:p>
            <a:pPr lvl="1">
              <a:spcBef>
                <a:spcPts val="0"/>
              </a:spcBef>
              <a:buFont typeface="Arial" panose="020B0604020202020204" pitchFamily="34" charset="0"/>
              <a:buChar char="•"/>
            </a:pPr>
            <a:r>
              <a:rPr lang="en-US" sz="1400" b="0" dirty="0">
                <a:hlinkClick r:id="rId5"/>
              </a:rPr>
              <a:t>https://apps.fcc.gov/oetcf/kdb/reports/PublishedDocumentList.cfm</a:t>
            </a:r>
            <a:r>
              <a:rPr lang="en-US" sz="1400" b="0" dirty="0"/>
              <a:t> </a:t>
            </a:r>
          </a:p>
          <a:p>
            <a:pPr>
              <a:buFont typeface="Arial" panose="020B0604020202020204" pitchFamily="34" charset="0"/>
              <a:buChar char="•"/>
            </a:pPr>
            <a:endParaRPr lang="en-US" sz="1600" dirty="0"/>
          </a:p>
          <a:p>
            <a:pPr>
              <a:buFont typeface="Arial" panose="020B0604020202020204" pitchFamily="34" charset="0"/>
              <a:buChar char="•"/>
            </a:pPr>
            <a:r>
              <a:rPr lang="en-US" sz="1600" dirty="0"/>
              <a:t>Petitions for review/reconsideration are in First Circuit Court of appeals. </a:t>
            </a:r>
          </a:p>
          <a:p>
            <a:pPr lvl="1">
              <a:buFont typeface="Arial" panose="020B0604020202020204" pitchFamily="34" charset="0"/>
              <a:buChar char="•"/>
            </a:pPr>
            <a:r>
              <a:rPr lang="en-US" sz="1600" dirty="0"/>
              <a:t>Announcement from circuit court of appeals, limiting the # of responses for FCC/USA, intervenors and petitioners, with limited # of words and last one due 18Sep20</a:t>
            </a:r>
            <a:r>
              <a:rPr lang="en-US" sz="1400" dirty="0"/>
              <a:t>.  Sched:  </a:t>
            </a:r>
            <a:endParaRPr lang="en-US" sz="1400" b="0" dirty="0"/>
          </a:p>
          <a:p>
            <a:pPr lvl="1">
              <a:buFont typeface="Arial" panose="020B0604020202020204" pitchFamily="34" charset="0"/>
              <a:buChar char="•"/>
            </a:pPr>
            <a:r>
              <a:rPr lang="en-US" sz="1400" dirty="0"/>
              <a:t>Around 25oct, a hearing for intervenors and petitioners to plead their case. </a:t>
            </a:r>
          </a:p>
          <a:p>
            <a:pPr lvl="1">
              <a:buFont typeface="Arial" panose="020B0604020202020204" pitchFamily="34" charset="0"/>
              <a:buChar char="•"/>
            </a:pPr>
            <a:r>
              <a:rPr lang="en-US" sz="1400" b="0" dirty="0"/>
              <a:t>Then 25nov, is th</a:t>
            </a:r>
            <a:r>
              <a:rPr lang="en-US" sz="1400" dirty="0"/>
              <a:t>e FCC</a:t>
            </a:r>
            <a:r>
              <a:rPr lang="en-US" sz="1400" b="0" dirty="0"/>
              <a:t> hearing to present their side.</a:t>
            </a:r>
          </a:p>
          <a:p>
            <a:pPr lvl="1">
              <a:buFont typeface="Arial" panose="020B0604020202020204" pitchFamily="34" charset="0"/>
              <a:buChar char="•"/>
            </a:pPr>
            <a:r>
              <a:rPr lang="en-US" sz="1400" dirty="0"/>
              <a:t>Then 25dec a decision from First Circuit Court of appeals. </a:t>
            </a:r>
            <a:endParaRPr lang="en-US" sz="1600" dirty="0">
              <a:ea typeface="SimSun" panose="02010600030101010101" pitchFamily="2" charset="-122"/>
            </a:endParaRPr>
          </a:p>
          <a:p>
            <a:pPr lvl="1">
              <a:buFont typeface="Arial" panose="020B0604020202020204" pitchFamily="34" charset="0"/>
              <a:buChar char="•"/>
            </a:pPr>
            <a:r>
              <a:rPr lang="en-US" sz="1800" b="0" dirty="0">
                <a:ea typeface="SimSun" panose="02010600030101010101" pitchFamily="2" charset="-122"/>
              </a:rPr>
              <a:t>Need to watch for a possible output from the court tomorrow 25Sep20, they may just dismiss this action.</a:t>
            </a:r>
          </a:p>
          <a:p>
            <a:pPr>
              <a:buFont typeface="Arial" panose="020B0604020202020204" pitchFamily="34" charset="0"/>
              <a:buChar char="•"/>
            </a:pPr>
            <a:endParaRPr 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24Sep20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576456" y="762000"/>
            <a:ext cx="7987911" cy="5562600"/>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200" dirty="0"/>
              <a:t>From original organization meeting: </a:t>
            </a:r>
          </a:p>
          <a:p>
            <a:pPr lvl="2">
              <a:spcBef>
                <a:spcPts val="0"/>
              </a:spcBef>
              <a:buFont typeface="Arial" panose="020B0604020202020204" pitchFamily="34" charset="0"/>
              <a:buChar char="•"/>
            </a:pPr>
            <a:r>
              <a:rPr lang="en-US" sz="1200" dirty="0"/>
              <a:t>Work stream 1 - interference protection and resolution</a:t>
            </a:r>
          </a:p>
          <a:p>
            <a:pPr lvl="2">
              <a:spcBef>
                <a:spcPts val="0"/>
              </a:spcBef>
              <a:buFont typeface="Arial" panose="020B0604020202020204" pitchFamily="34" charset="0"/>
              <a:buChar char="•"/>
            </a:pPr>
            <a:r>
              <a:rPr lang="en-US" sz="1200" dirty="0"/>
              <a:t>Work stream 2 - correct incumbent data (ULS) </a:t>
            </a:r>
          </a:p>
          <a:p>
            <a:pPr lvl="2">
              <a:spcBef>
                <a:spcPts val="0"/>
              </a:spcBef>
              <a:buFont typeface="Arial" panose="020B0604020202020204" pitchFamily="34" charset="0"/>
              <a:buChar char="•"/>
            </a:pPr>
            <a:r>
              <a:rPr lang="en-US" sz="1200" dirty="0"/>
              <a:t>Work stream 3 - AFC and how it provides protection, etc. </a:t>
            </a:r>
          </a:p>
          <a:p>
            <a:pPr lvl="1">
              <a:spcBef>
                <a:spcPts val="0"/>
              </a:spcBef>
              <a:buFont typeface="Arial" panose="020B0604020202020204" pitchFamily="34" charset="0"/>
              <a:buChar char="•"/>
            </a:pPr>
            <a:r>
              <a:rPr lang="en-US" sz="1600" i="1" u="sng" dirty="0"/>
              <a:t>Some feedback from the call Friday, the 11</a:t>
            </a:r>
            <a:r>
              <a:rPr lang="en-US" sz="1600" i="1" u="sng" baseline="30000" dirty="0"/>
              <a:t>th</a:t>
            </a:r>
            <a:r>
              <a:rPr lang="en-US" sz="1600" i="1" u="sng" dirty="0"/>
              <a:t> of Sept. </a:t>
            </a:r>
          </a:p>
          <a:p>
            <a:pPr lvl="1">
              <a:spcBef>
                <a:spcPts val="0"/>
              </a:spcBef>
              <a:buFont typeface="Arial" panose="020B0604020202020204" pitchFamily="34" charset="0"/>
              <a:buChar char="•"/>
            </a:pPr>
            <a:r>
              <a:rPr lang="en-US" sz="1600" dirty="0"/>
              <a:t>Could not get to an approved agenda, so just moved on……..</a:t>
            </a:r>
          </a:p>
          <a:p>
            <a:pPr lvl="1">
              <a:spcBef>
                <a:spcPts val="0"/>
              </a:spcBef>
              <a:buFont typeface="Arial" panose="020B0604020202020204" pitchFamily="34" charset="0"/>
              <a:buChar char="•"/>
            </a:pPr>
            <a:r>
              <a:rPr lang="en-US" sz="1600" dirty="0"/>
              <a:t>Utilities showed up with a letter, it was agreed they could present with no responses.</a:t>
            </a:r>
          </a:p>
          <a:p>
            <a:pPr lvl="1">
              <a:spcBef>
                <a:spcPts val="0"/>
              </a:spcBef>
              <a:buFont typeface="Arial" panose="020B0604020202020204" pitchFamily="34" charset="0"/>
              <a:buChar char="•"/>
            </a:pPr>
            <a:r>
              <a:rPr lang="en-US" sz="1600" dirty="0"/>
              <a:t>Delayed chair/leadership assignments for work streams for a few weeks, nomination due 02Oct.</a:t>
            </a:r>
          </a:p>
          <a:p>
            <a:pPr lvl="1">
              <a:spcBef>
                <a:spcPts val="0"/>
              </a:spcBef>
              <a:buFont typeface="Arial" panose="020B0604020202020204" pitchFamily="34" charset="0"/>
              <a:buChar char="•"/>
            </a:pPr>
            <a:r>
              <a:rPr lang="en-US" sz="1600" dirty="0"/>
              <a:t>4</a:t>
            </a:r>
            <a:r>
              <a:rPr lang="en-US" sz="1600" baseline="30000" dirty="0"/>
              <a:t>th</a:t>
            </a:r>
            <a:r>
              <a:rPr lang="en-US" sz="1600" dirty="0"/>
              <a:t> work stream discussed and defined, will be refined/confirmed 09Oct20.</a:t>
            </a:r>
          </a:p>
          <a:p>
            <a:pPr lvl="1">
              <a:spcBef>
                <a:spcPts val="0"/>
              </a:spcBef>
              <a:buFont typeface="Arial" panose="020B0604020202020204" pitchFamily="34" charset="0"/>
              <a:buChar char="•"/>
            </a:pPr>
            <a:r>
              <a:rPr lang="en-US" sz="1600" dirty="0"/>
              <a:t>The goal is an MSG call every 6 weeks; work streams have their own meetings.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MSG meeting – 09Oct20</a:t>
            </a:r>
          </a:p>
          <a:p>
            <a:pPr>
              <a:spcBef>
                <a:spcPts val="0"/>
              </a:spcBef>
              <a:buFont typeface="Arial" panose="020B0604020202020204" pitchFamily="34" charset="0"/>
              <a:buChar char="•"/>
            </a:pPr>
            <a:r>
              <a:rPr lang="en-US" sz="2000" b="0" dirty="0"/>
              <a:t>Nominations for leaderships are coming in. </a:t>
            </a:r>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24Sep20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313" y="998391"/>
            <a:ext cx="8153400" cy="4861218"/>
          </a:xfrm>
        </p:spPr>
        <p:txBody>
          <a:bodyPr/>
          <a:lstStyle/>
          <a:p>
            <a:pPr marL="0" marR="0" indent="0">
              <a:spcBef>
                <a:spcPts val="0"/>
              </a:spcBef>
              <a:spcAft>
                <a:spcPts val="0"/>
              </a:spcAft>
            </a:pPr>
            <a:r>
              <a:rPr lang="en-US" sz="1600" b="0" dirty="0">
                <a:solidFill>
                  <a:srgbClr val="191919"/>
                </a:solidFill>
              </a:rPr>
              <a:t> </a:t>
            </a:r>
            <a:r>
              <a:rPr lang="en-US" sz="1800" dirty="0">
                <a:solidFill>
                  <a:srgbClr val="191919"/>
                </a:solidFill>
              </a:rPr>
              <a:t>A member found the FCC Public Notice on 911/</a:t>
            </a:r>
            <a:r>
              <a:rPr lang="en-US" sz="1800" dirty="0" err="1">
                <a:solidFill>
                  <a:srgbClr val="191919"/>
                </a:solidFill>
              </a:rPr>
              <a:t>WiFi</a:t>
            </a:r>
            <a:r>
              <a:rPr lang="en-US" sz="1800" dirty="0">
                <a:solidFill>
                  <a:srgbClr val="191919"/>
                </a:solidFill>
              </a:rPr>
              <a:t>.</a:t>
            </a:r>
          </a:p>
          <a:p>
            <a:pPr marL="0" marR="0" indent="0">
              <a:spcBef>
                <a:spcPts val="0"/>
              </a:spcBef>
              <a:spcAft>
                <a:spcPts val="0"/>
              </a:spcAft>
            </a:pPr>
            <a:r>
              <a:rPr lang="en-US" sz="1800" b="0" dirty="0">
                <a:solidFill>
                  <a:srgbClr val="333333"/>
                </a:solidFill>
                <a:effectLst/>
                <a:hlinkClick r:id="rId3"/>
              </a:rPr>
              <a:t>https://www.fcc.gov/document/pshsb-seeks-comment-pursuant-ray-baums-act</a:t>
            </a:r>
            <a:r>
              <a:rPr lang="en-US" sz="1800" b="0" dirty="0">
                <a:solidFill>
                  <a:srgbClr val="1D2B3E"/>
                </a:solidFill>
              </a:rPr>
              <a:t> </a:t>
            </a:r>
          </a:p>
          <a:p>
            <a:pPr marL="285750" marR="0" indent="-285750">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DA 20-1003</a:t>
            </a:r>
            <a:r>
              <a:rPr lang="en-US" sz="1600" b="0">
                <a:ea typeface="Calibri" panose="020F0502020204030204" pitchFamily="34" charset="0"/>
                <a:cs typeface="Calibri" panose="020F0502020204030204" pitchFamily="34" charset="0"/>
              </a:rPr>
              <a:t>; </a:t>
            </a:r>
            <a:r>
              <a:rPr lang="en-US" sz="1600" b="0" cap="all">
                <a:effectLst/>
                <a:ea typeface="Calibri" panose="020F0502020204030204" pitchFamily="34" charset="0"/>
                <a:cs typeface="Times New Roman" panose="02020603050405020304" pitchFamily="18" charset="0"/>
              </a:rPr>
              <a:t>PUBLIC </a:t>
            </a:r>
            <a:r>
              <a:rPr lang="en-US" sz="1600" b="0" cap="all" dirty="0">
                <a:effectLst/>
                <a:ea typeface="Calibri" panose="020F0502020204030204" pitchFamily="34" charset="0"/>
                <a:cs typeface="Times New Roman" panose="02020603050405020304" pitchFamily="18" charset="0"/>
              </a:rPr>
              <a:t>Safety and Homeland security Bureau SEEKs COMMENT ON EMERGENCY ACCESS TO WI-FI ACCESS POINTS AND Spectrum for UNLICENSED Devices pursuant to Section 301 of ray </a:t>
            </a:r>
            <a:r>
              <a:rPr lang="en-US" sz="1600" b="0" cap="all" dirty="0" err="1">
                <a:effectLst/>
                <a:ea typeface="Calibri" panose="020F0502020204030204" pitchFamily="34" charset="0"/>
                <a:cs typeface="Times New Roman" panose="02020603050405020304" pitchFamily="18" charset="0"/>
              </a:rPr>
              <a:t>Baum’S</a:t>
            </a:r>
            <a:r>
              <a:rPr lang="en-US" sz="1600" b="0" cap="all" dirty="0">
                <a:effectLst/>
                <a:ea typeface="Calibri" panose="020F0502020204030204" pitchFamily="34" charset="0"/>
                <a:cs typeface="Times New Roman" panose="02020603050405020304" pitchFamily="18" charset="0"/>
              </a:rPr>
              <a:t> act of 2018; </a:t>
            </a:r>
            <a:r>
              <a:rPr lang="en-US" sz="1600" b="0" dirty="0">
                <a:effectLst/>
                <a:ea typeface="Calibri" panose="020F0502020204030204" pitchFamily="34" charset="0"/>
                <a:cs typeface="Times New Roman" panose="02020603050405020304" pitchFamily="18" charset="0"/>
              </a:rPr>
              <a:t>PS Docket No. 20-285: </a:t>
            </a:r>
          </a:p>
          <a:p>
            <a:pPr marL="457200" marR="457200">
              <a:spcBef>
                <a:spcPts val="0"/>
              </a:spcBef>
              <a:spcAft>
                <a:spcPts val="600"/>
              </a:spcAft>
              <a:buFont typeface="Arial" panose="020B0604020202020204" pitchFamily="34" charset="0"/>
              <a:buChar char="•"/>
            </a:pPr>
            <a:r>
              <a:rPr lang="en-US" sz="1600" b="0" dirty="0">
                <a:solidFill>
                  <a:srgbClr val="333333"/>
                </a:solidFill>
                <a:latin typeface="Georgia" panose="02040502050405020303" pitchFamily="18" charset="0"/>
                <a:hlinkClick r:id="rId4"/>
              </a:rPr>
              <a:t>https://mentor.ieee.org/802.18/dcn/20/18-20-0128-00-0000-fcc-pn-emergency-access-to-wi-fi-aps-and-911-services.docx</a:t>
            </a:r>
            <a:r>
              <a:rPr lang="en-US" sz="1600" b="0" dirty="0">
                <a:solidFill>
                  <a:srgbClr val="333333"/>
                </a:solidFill>
                <a:latin typeface="Georgia" panose="02040502050405020303" pitchFamily="18" charset="0"/>
              </a:rPr>
              <a:t> </a:t>
            </a:r>
          </a:p>
          <a:p>
            <a:pPr marL="857250" marR="457200" lvl="1">
              <a:spcBef>
                <a:spcPts val="0"/>
              </a:spcBef>
              <a:spcAft>
                <a:spcPts val="60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1200" b="0" dirty="0">
                <a:effectLst/>
                <a:ea typeface="Calibri" panose="020F0502020204030204" pitchFamily="34" charset="0"/>
                <a:cs typeface="Times New Roman" panose="02020603050405020304" pitchFamily="18" charset="0"/>
              </a:rPr>
              <a:t>) </a:t>
            </a:r>
            <a:r>
              <a:rPr lang="en-US" sz="1400" b="0" dirty="0">
                <a:effectLst/>
                <a:ea typeface="Calibri" panose="020F0502020204030204" pitchFamily="34" charset="0"/>
                <a:cs typeface="Times New Roman" panose="02020603050405020304" pitchFamily="18" charset="0"/>
              </a:rPr>
              <a:t>making telecommunications service provider-owned Wi-Fi access points, and other communications technologies operating on unlicensed spectrum, available to the general public for access to 9-1-1 services, without requiring any login credentials, during times of emergency when mobile service is unavailable;</a:t>
            </a:r>
            <a:endParaRPr lang="en-US" sz="1400" b="0" dirty="0">
              <a:effectLst/>
              <a:ea typeface="Calibri" panose="020F0502020204030204" pitchFamily="34" charset="0"/>
              <a:cs typeface="Calibri" panose="020F0502020204030204" pitchFamily="34" charset="0"/>
            </a:endParaRPr>
          </a:p>
          <a:p>
            <a:pPr marL="857250" marR="457200" lvl="1">
              <a:spcBef>
                <a:spcPts val="0"/>
              </a:spcBef>
              <a:spcAft>
                <a:spcPts val="600"/>
              </a:spcAft>
            </a:pPr>
            <a:r>
              <a:rPr lang="en-US" sz="1400" b="1" dirty="0">
                <a:effectLst/>
                <a:ea typeface="Calibri" panose="020F0502020204030204" pitchFamily="34" charset="0"/>
                <a:cs typeface="Times New Roman" panose="02020603050405020304" pitchFamily="18" charset="0"/>
              </a:rPr>
              <a:t>(2) the provision by non-telecommunications service provider-owned Wi-Fi access points of public access to 9-1-1 services during times of emergency when mobile service is unavailable; and</a:t>
            </a:r>
            <a:endParaRPr lang="en-US" sz="1400" b="1" dirty="0">
              <a:effectLst/>
              <a:ea typeface="Calibri" panose="020F0502020204030204" pitchFamily="34" charset="0"/>
              <a:cs typeface="Calibri" panose="020F0502020204030204" pitchFamily="34" charset="0"/>
            </a:endParaRPr>
          </a:p>
          <a:p>
            <a:pPr marL="857250" marR="457200" lvl="1">
              <a:spcBef>
                <a:spcPts val="0"/>
              </a:spcBef>
              <a:spcAft>
                <a:spcPts val="600"/>
              </a:spcAft>
            </a:pPr>
            <a:r>
              <a:rPr lang="en-US" sz="1400" b="0" dirty="0">
                <a:effectLst/>
                <a:ea typeface="Calibri" panose="020F0502020204030204" pitchFamily="34" charset="0"/>
                <a:cs typeface="Times New Roman" panose="02020603050405020304" pitchFamily="18" charset="0"/>
              </a:rPr>
              <a:t>(3) other alternative means of providing the public with access to 9-1-1 services during times of emergency when mobile service is unavailable.</a:t>
            </a:r>
          </a:p>
          <a:p>
            <a:pPr marL="457200" marR="457200">
              <a:spcBef>
                <a:spcPts val="0"/>
              </a:spcBef>
              <a:spcAft>
                <a:spcPts val="600"/>
              </a:spcAft>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Comments due 01October20. </a:t>
            </a:r>
          </a:p>
          <a:p>
            <a:pPr marL="457200" marR="457200">
              <a:spcBef>
                <a:spcPts val="0"/>
              </a:spcBef>
              <a:spcAft>
                <a:spcPts val="60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A point here is </a:t>
            </a:r>
            <a:r>
              <a:rPr lang="en-US" sz="1600" b="0" dirty="0">
                <a:ea typeface="Calibri" panose="020F0502020204030204" pitchFamily="34" charset="0"/>
                <a:cs typeface="Times New Roman" panose="02020603050405020304" pitchFamily="18" charset="0"/>
              </a:rPr>
              <a:t>who is responsible if Wi-Fi is used for 911 calls?</a:t>
            </a:r>
          </a:p>
          <a:p>
            <a:pPr marL="457200" marR="457200">
              <a:spcBef>
                <a:spcPts val="0"/>
              </a:spcBef>
              <a:spcAft>
                <a:spcPts val="60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Wi-Fi industry may ask for a safe har</a:t>
            </a:r>
            <a:r>
              <a:rPr lang="en-US" sz="1600" dirty="0">
                <a:ea typeface="Calibri" panose="020F0502020204030204" pitchFamily="34" charset="0"/>
                <a:cs typeface="Times New Roman" panose="02020603050405020304" pitchFamily="18" charset="0"/>
              </a:rPr>
              <a:t>bor on non-telecommunications access points.  (individuals, schools, hospitals, libraries, …..</a:t>
            </a: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24Sep20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b="0" dirty="0">
                <a:solidFill>
                  <a:srgbClr val="00B0F0"/>
                </a:solidFill>
              </a:rPr>
              <a:t>Chair to get WP 1A contribution on THz to LMSC/EC 06Oct20 consent agenda. </a:t>
            </a:r>
          </a:p>
          <a:p>
            <a:pPr marL="285750" indent="-285750">
              <a:buFont typeface="Wingdings" panose="05000000000000000000" pitchFamily="2" charset="2"/>
              <a:buChar char="q"/>
            </a:pPr>
            <a:r>
              <a:rPr lang="en-US" sz="1800" b="0" dirty="0">
                <a:solidFill>
                  <a:srgbClr val="00B0F0"/>
                </a:solidFill>
              </a:rPr>
              <a:t>The WP 5A updates on .11 submissions (goal for 01Oct for .18 to review) </a:t>
            </a:r>
          </a:p>
          <a:p>
            <a:pPr marL="285750" indent="-285750">
              <a:buFont typeface="Wingdings" panose="05000000000000000000" pitchFamily="2" charset="2"/>
              <a:buChar char="q"/>
            </a:pPr>
            <a:r>
              <a:rPr lang="en-US" sz="1800" b="0" dirty="0">
                <a:solidFill>
                  <a:srgbClr val="00B0F0"/>
                </a:solidFill>
              </a:rPr>
              <a:t>Find and ID WRC-19 AIs carried over to WRC-23 we have interest in. </a:t>
            </a: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24Sep20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24Sep20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05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05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24Sep20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_16__ and voters on-line: _13__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01Oct20–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15:48</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802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24Sep20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24Sep20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20"/>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24Sep20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24Sep20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24Sep20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24Sep20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24Sep20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24Sep20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24Sep20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24Sep20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24Sep20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Peter E</a:t>
            </a:r>
          </a:p>
          <a:p>
            <a:pPr lvl="1">
              <a:buFont typeface="Arial" panose="020B0604020202020204" pitchFamily="34" charset="0"/>
              <a:buChar char="•"/>
            </a:pPr>
            <a:r>
              <a:rPr lang="en-US" altLang="en-US" sz="1200" dirty="0">
                <a:solidFill>
                  <a:schemeClr val="tx1"/>
                </a:solidFill>
              </a:rPr>
              <a:t>Attendance &amp; request queue in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ITU-R WP 1A contribution approval</a:t>
            </a:r>
          </a:p>
          <a:p>
            <a:pPr lvl="1">
              <a:spcBef>
                <a:spcPts val="0"/>
              </a:spcBef>
              <a:buFont typeface="Arial" panose="020B0604020202020204" pitchFamily="34" charset="0"/>
              <a:buChar char="•"/>
            </a:pPr>
            <a:r>
              <a:rPr lang="en-US" altLang="en-US" sz="1400" dirty="0">
                <a:solidFill>
                  <a:schemeClr val="tx1"/>
                </a:solidFill>
              </a:rPr>
              <a:t>FCC R&amp;O and more on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ITU-R submissions</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r>
              <a:rPr lang="en-US" altLang="en-US" sz="1200" dirty="0">
                <a:solidFill>
                  <a:schemeClr val="tx1"/>
                </a:solidFill>
              </a:rPr>
              <a:t>WRC-19 carry over AIs</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 (AU &amp; UAE) </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submissions</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and more on 6 GHz</a:t>
            </a:r>
          </a:p>
          <a:p>
            <a:pPr lvl="1">
              <a:spcBef>
                <a:spcPts val="0"/>
              </a:spcBef>
              <a:buFont typeface="Arial" panose="020B0604020202020204" pitchFamily="34" charset="0"/>
              <a:buChar char="•"/>
            </a:pPr>
            <a:r>
              <a:rPr lang="en-US" altLang="en-US" sz="1400" kern="0" dirty="0">
                <a:solidFill>
                  <a:schemeClr val="tx1"/>
                </a:solidFill>
              </a:rPr>
              <a:t>The KDB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PN 911/Wi-Fi</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17 September 2020 in document </a:t>
            </a:r>
            <a:r>
              <a:rPr lang="en-GB" sz="1800" b="0" dirty="0">
                <a:effectLst/>
                <a:ea typeface="SimSun" panose="02010600030101010101" pitchFamily="2" charset="-122"/>
                <a:hlinkClick r:id="rId3"/>
              </a:rPr>
              <a:t>https://mentor.ieee.org/802.18/dcn/20/18-20-0127-00-0000-minutes-17sep20-rrtag-teleconference.docx</a:t>
            </a:r>
            <a:r>
              <a:rPr lang="en-GB" sz="1800" b="0" dirty="0">
                <a:effectLst/>
                <a:ea typeface="SimSun" panose="02010600030101010101" pitchFamily="2" charset="-122"/>
              </a:rPr>
              <a:t>  </a:t>
            </a:r>
            <a:r>
              <a:rPr lang="en-US" sz="1800" b="0" i="0" dirty="0">
                <a:solidFill>
                  <a:srgbClr val="000000"/>
                </a:solidFill>
                <a:effectLst/>
              </a:rPr>
              <a:t>18-Sep-2020 13:39:43 ET</a:t>
            </a:r>
            <a:r>
              <a:rPr lang="en-US" sz="1800" b="0" dirty="0">
                <a:effectLst/>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Peter E</a:t>
            </a:r>
          </a:p>
          <a:p>
            <a:pPr marL="0" indent="0">
              <a:spcBef>
                <a:spcPts val="0"/>
              </a:spcBef>
            </a:pPr>
            <a:r>
              <a:rPr lang="en-US" altLang="en-US" sz="1800" b="0" dirty="0">
                <a:solidFill>
                  <a:schemeClr val="tx1"/>
                </a:solidFill>
              </a:rPr>
              <a:t>	Seconded by:	Ben R</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6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24Sep20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820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did pass in the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2hrs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week(1500-1700et),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1hr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week(1500-1600et), 12Nov20</a:t>
            </a:r>
            <a:endParaRPr lang="en-US" altLang="en-US" sz="16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a:p>
            <a:pPr lvl="1">
              <a:buFont typeface="Arial" panose="020B0604020202020204" pitchFamily="34" charset="0"/>
              <a:buChar char="•"/>
            </a:pPr>
            <a:r>
              <a:rPr lang="en-US" sz="1800" dirty="0">
                <a:solidFill>
                  <a:srgbClr val="222222"/>
                </a:solidFill>
              </a:rPr>
              <a:t>T</a:t>
            </a:r>
            <a:r>
              <a:rPr lang="en-US" sz="1800" b="0" i="0" dirty="0">
                <a:solidFill>
                  <a:srgbClr val="222222"/>
                </a:solidFill>
                <a:effectLst/>
              </a:rPr>
              <a:t>he Chair of 802 will be available for discussion with any member of 802.</a:t>
            </a:r>
            <a:endParaRPr lang="en-US" sz="1800" dirty="0">
              <a:effectLst/>
              <a:ea typeface="Calibri" panose="020F0502020204030204" pitchFamily="34" charset="0"/>
            </a:endParaRPr>
          </a:p>
          <a:p>
            <a:pPr marL="800100" lvl="2">
              <a:spcBef>
                <a:spcPts val="0"/>
              </a:spcBef>
              <a:spcAft>
                <a:spcPts val="0"/>
              </a:spcAft>
            </a:pPr>
            <a:r>
              <a:rPr lang="de-DE" sz="1400" dirty="0">
                <a:solidFill>
                  <a:srgbClr val="999999"/>
                </a:solidFill>
                <a:effectLst/>
              </a:rPr>
              <a:t>When </a:t>
            </a:r>
            <a:r>
              <a:rPr lang="de-DE" sz="1400" dirty="0">
                <a:effectLst/>
              </a:rPr>
              <a:t>Thu Nov 12, 2020 6am – 7am (PST)</a:t>
            </a:r>
          </a:p>
          <a:p>
            <a:pPr marL="800100" lvl="2">
              <a:spcBef>
                <a:spcPts val="0"/>
              </a:spcBef>
              <a:spcAft>
                <a:spcPts val="0"/>
              </a:spcAft>
            </a:pPr>
            <a:r>
              <a:rPr lang="de-DE" sz="1400" dirty="0">
                <a:solidFill>
                  <a:srgbClr val="999999"/>
                </a:solidFill>
                <a:effectLst/>
              </a:rPr>
              <a:t>Where </a:t>
            </a:r>
            <a:r>
              <a:rPr lang="de-DE" sz="1400" dirty="0">
                <a:effectLst/>
                <a:hlinkClick r:id="rId3"/>
              </a:rPr>
              <a:t>https://ieeesa.webex.com/ieeesa/j.php?MTID=m6884083063467a5e1ae3d6ecdba7a3d3</a:t>
            </a:r>
            <a:r>
              <a:rPr lang="de-DE" sz="1400" dirty="0">
                <a:effectLst/>
              </a:rPr>
              <a:t> </a:t>
            </a:r>
            <a:endParaRPr lang="en-US" sz="1400" dirty="0">
              <a:effectLst/>
              <a:ea typeface="Calibri" panose="020F0502020204030204" pitchFamily="34" charset="0"/>
            </a:endParaRPr>
          </a:p>
          <a:p>
            <a:pPr>
              <a:buFont typeface="Arial" panose="020B0604020202020204" pitchFamily="34" charset="0"/>
              <a:buChar char="•"/>
            </a:pPr>
            <a:endParaRPr lang="en-US" altLang="en-US" sz="2000" b="0" dirty="0">
              <a:solidFill>
                <a:schemeClr val="tx1"/>
              </a:solidFill>
            </a:endParaRPr>
          </a:p>
          <a:p>
            <a:pPr>
              <a:buFont typeface="Arial" panose="020B0604020202020204" pitchFamily="34" charset="0"/>
              <a:buChar char="•"/>
            </a:pPr>
            <a:r>
              <a:rPr lang="en-US" altLang="en-US" sz="2000" b="0" dirty="0">
                <a:solidFill>
                  <a:schemeClr val="tx1"/>
                </a:solidFill>
              </a:rPr>
              <a:t>For </a:t>
            </a:r>
            <a:r>
              <a:rPr lang="en-US" altLang="en-US" sz="2000" dirty="0">
                <a:solidFill>
                  <a:schemeClr val="tx1"/>
                </a:solidFill>
              </a:rPr>
              <a:t>January</a:t>
            </a:r>
            <a:r>
              <a:rPr lang="en-US" altLang="en-US" sz="2000" b="0" dirty="0">
                <a:solidFill>
                  <a:schemeClr val="tx1"/>
                </a:solidFill>
              </a:rPr>
              <a:t> </a:t>
            </a:r>
            <a:r>
              <a:rPr lang="en-US" altLang="en-US" sz="2000" dirty="0">
                <a:solidFill>
                  <a:schemeClr val="tx1"/>
                </a:solidFill>
              </a:rPr>
              <a:t>2021 </a:t>
            </a:r>
            <a:r>
              <a:rPr lang="en-US" altLang="en-US" sz="2000" b="0" dirty="0">
                <a:solidFill>
                  <a:schemeClr val="tx1"/>
                </a:solidFill>
              </a:rPr>
              <a:t>Wireless Interim (Irvine) the Wireless Chairs will be meeting 30 Sept 20 to discuss plans for then.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24Sep20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53521</TotalTime>
  <Words>7956</Words>
  <Application>Microsoft Office PowerPoint</Application>
  <PresentationFormat>On-screen Show (4:3)</PresentationFormat>
  <Paragraphs>793</Paragraphs>
  <Slides>33</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5" baseType="lpstr">
      <vt:lpstr>Arial</vt:lpstr>
      <vt:lpstr>Calibri</vt:lpstr>
      <vt:lpstr>Consolas</vt:lpstr>
      <vt:lpstr>Georgia</vt:lpstr>
      <vt:lpstr>Helvetica</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 and USA), items to share</vt:lpstr>
      <vt:lpstr>ITU-R items to share  -</vt:lpstr>
      <vt:lpstr>ITU-R THz SM.2352 submission</vt:lpstr>
      <vt:lpstr>ITU-R M.1450 &amp; M.1801 submissions – standing by</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ITU-R items to share  - monitor </vt:lpstr>
      <vt:lpstr>ITU-R SM.2352 on THz</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3279</cp:revision>
  <cp:lastPrinted>1601-01-01T00:00:00Z</cp:lastPrinted>
  <dcterms:created xsi:type="dcterms:W3CDTF">2016-03-03T14:54:45Z</dcterms:created>
  <dcterms:modified xsi:type="dcterms:W3CDTF">2020-09-25T13:52:09Z</dcterms:modified>
</cp:coreProperties>
</file>