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64" r:id="rId15"/>
    <p:sldId id="669" r:id="rId16"/>
    <p:sldId id="675" r:id="rId17"/>
    <p:sldId id="691" r:id="rId18"/>
    <p:sldId id="685" r:id="rId19"/>
    <p:sldId id="650" r:id="rId20"/>
    <p:sldId id="498" r:id="rId21"/>
    <p:sldId id="402" r:id="rId22"/>
    <p:sldId id="403" r:id="rId23"/>
    <p:sldId id="692" r:id="rId24"/>
    <p:sldId id="728" r:id="rId25"/>
    <p:sldId id="731" r:id="rId26"/>
    <p:sldId id="671"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5878" autoAdjust="0"/>
  </p:normalViewPr>
  <p:slideViewPr>
    <p:cSldViewPr>
      <p:cViewPr varScale="1">
        <p:scale>
          <a:sx n="112" d="100"/>
          <a:sy n="112" d="100"/>
        </p:scale>
        <p:origin x="756"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4160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24Sep20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0-09/new-arrangements-low-interference-potential-devices-consultation-282020"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acma.gov.au/sites/default/files/2020-08/Draft%20Australian%20Radiofrequency%20Spectrum%20Plan%202021.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060-04-0000-itu-ahg-recommended-edits-to-m-1801-2.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5" Type="http://schemas.openxmlformats.org/officeDocument/2006/relationships/hyperlink" Target="https://mentor.ieee.org/802.18/dcn/20/18-20-0052-01-0000-itu-r-sm-2352-ieee802-thz-input-to-wp1a.docx" TargetMode="External"/><Relationship Id="rId10" Type="http://schemas.openxmlformats.org/officeDocument/2006/relationships/slide" Target="slide24.xm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061-04-0000-itu-ahg-recommended-edits-to-m-1450-5.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52-02-0000-itu-r-sm-2352-ieee802-thz-input-to-wp1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128-00-0000-fcc-pn-emergency-access-to-wi-fi-aps-and-911-servic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7-00-0000-minutes-17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eeesa.webex.com/ieeesa/j.php?MTID=m6884083063467a5e1ae3d6ecdba7a3d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24Sep20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7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10Sep: Submissions closed 09sep20, with 6 new ones.  </a:t>
            </a:r>
          </a:p>
          <a:p>
            <a:pPr lvl="1">
              <a:spcBef>
                <a:spcPts val="0"/>
              </a:spcBef>
              <a:buFont typeface="Arial" panose="020B0604020202020204" pitchFamily="34" charset="0"/>
              <a:buChar char="•"/>
            </a:pPr>
            <a:r>
              <a:rPr lang="en-US" sz="1200" dirty="0">
                <a:solidFill>
                  <a:schemeClr val="tx1"/>
                </a:solidFill>
              </a:rPr>
              <a:t>BRAN(20)106f003r2 (now r2) (Channel Access Mechanism ), with new sponsors.  There is a companion document for it. </a:t>
            </a:r>
          </a:p>
          <a:p>
            <a:pPr lvl="1">
              <a:spcBef>
                <a:spcPts val="0"/>
              </a:spcBef>
              <a:buFont typeface="Arial" panose="020B0604020202020204" pitchFamily="34" charset="0"/>
              <a:buChar char="•"/>
            </a:pPr>
            <a:r>
              <a:rPr lang="en-US" sz="12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2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2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#15, 17Sep20</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effectLst/>
              </a:rPr>
              <a:t> </a:t>
            </a:r>
          </a:p>
          <a:p>
            <a:pPr lvl="1">
              <a:spcBef>
                <a:spcPts val="0"/>
              </a:spcBef>
              <a:buFont typeface="Arial" panose="020B0604020202020204" pitchFamily="34" charset="0"/>
              <a:buChar char="•"/>
            </a:pPr>
            <a:r>
              <a:rPr lang="en-US" sz="1600" dirty="0">
                <a:solidFill>
                  <a:schemeClr val="tx1"/>
                </a:solidFill>
              </a:rPr>
              <a:t> </a:t>
            </a:r>
            <a:endParaRPr lang="en-US" sz="12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#12, 21-23Sep20</a:t>
            </a:r>
            <a:endParaRPr lang="en-US" altLang="en-US" sz="12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altLang="en-US" sz="1200" dirty="0"/>
              <a:t>10Sep: Industry folks need to wrap up their studies (was due on the 9</a:t>
            </a:r>
            <a:r>
              <a:rPr lang="en-US" altLang="en-US" sz="1200" baseline="30000" dirty="0"/>
              <a:t>th</a:t>
            </a:r>
            <a:r>
              <a:rPr lang="en-US" altLang="en-US" sz="1200" dirty="0"/>
              <a:t>), so can get to FM57 via WGSE and WGFM.  </a:t>
            </a:r>
          </a:p>
          <a:p>
            <a:pPr lvl="1">
              <a:spcBef>
                <a:spcPts val="0"/>
              </a:spcBef>
              <a:buFont typeface="Arial" panose="020B0604020202020204" pitchFamily="34" charset="0"/>
              <a:buChar char="•"/>
            </a:pPr>
            <a:r>
              <a:rPr lang="en-US" altLang="en-US" sz="1200" dirty="0"/>
              <a:t>No DFS in 5.8 GHz input paper came in for review.</a:t>
            </a:r>
          </a:p>
          <a:p>
            <a:pPr lvl="1">
              <a:spcBef>
                <a:spcPts val="0"/>
              </a:spcBef>
              <a:buFont typeface="Arial" panose="020B0604020202020204" pitchFamily="34" charset="0"/>
              <a:buChar char="•"/>
            </a:pPr>
            <a:r>
              <a:rPr lang="en-US" altLang="en-US" sz="1200" dirty="0"/>
              <a:t>03Sep: 4 of 6 documents were on Comm Based Train Control should not block out EU above 5925 </a:t>
            </a:r>
            <a:r>
              <a:rPr lang="en-US" altLang="en-US" sz="1200" dirty="0" err="1"/>
              <a:t>MHz.</a:t>
            </a:r>
            <a:r>
              <a:rPr lang="en-US" altLang="en-US" sz="1200" dirty="0"/>
              <a:t>  Discussions included what other countries are doing.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05-07Oct20</a:t>
            </a:r>
            <a:endParaRPr lang="en-US" sz="14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17sep: The Draft CEPT report 75 (Report B) and ECC Decision (20)01 (rules of lower 6 GHz band) are available in the input docs for meeting #12.  These have the comments/inputs from the public consultation. </a:t>
            </a:r>
          </a:p>
          <a:p>
            <a:pPr lvl="1">
              <a:buFont typeface="Arial" panose="020B0604020202020204" pitchFamily="34" charset="0"/>
              <a:buChar char="•"/>
            </a:pPr>
            <a:r>
              <a:rPr lang="en-US" sz="1200" dirty="0">
                <a:solidFill>
                  <a:schemeClr val="tx1"/>
                </a:solidFill>
              </a:rPr>
              <a:t>It is suggested to have focus on the ECC decision, as it is for making the rules moving forward. </a:t>
            </a:r>
          </a:p>
          <a:p>
            <a:pPr lvl="1">
              <a:spcBef>
                <a:spcPts val="0"/>
              </a:spcBef>
              <a:buFont typeface="Arial" panose="020B0604020202020204" pitchFamily="34" charset="0"/>
              <a:buChar char="•"/>
            </a:pPr>
            <a:r>
              <a:rPr lang="en-US" sz="1200" dirty="0">
                <a:solidFill>
                  <a:schemeClr val="tx1"/>
                </a:solidFill>
              </a:rPr>
              <a:t>03Sep: Draft CEPT report 75 (Report B) and ECC Decision (20)01 (rules of lower 6 GHz band), comments </a:t>
            </a:r>
            <a:r>
              <a:rPr lang="en-US" sz="1200" b="1" dirty="0">
                <a:solidFill>
                  <a:schemeClr val="tx1"/>
                </a:solidFill>
              </a:rPr>
              <a:t>due 04Sept. </a:t>
            </a:r>
            <a:endParaRPr lang="en-US" sz="1200" b="1" dirty="0"/>
          </a:p>
          <a:p>
            <a:pPr lvl="1">
              <a:spcBef>
                <a:spcPts val="0"/>
              </a:spcBef>
              <a:buFont typeface="Arial" panose="020B0604020202020204" pitchFamily="34" charset="0"/>
              <a:buChar char="•"/>
            </a:pPr>
            <a:r>
              <a:rPr lang="en-US" sz="1200" dirty="0">
                <a:ea typeface="Calibri" panose="020F0502020204030204" pitchFamily="34" charset="0"/>
              </a:rPr>
              <a:t>From 20Aug: </a:t>
            </a:r>
            <a:r>
              <a:rPr lang="en-US" sz="1200" dirty="0">
                <a:effectLst/>
                <a:ea typeface="Calibri" panose="020F0502020204030204" pitchFamily="34" charset="0"/>
              </a:rPr>
              <a:t>Many contributions are expected</a:t>
            </a:r>
            <a:r>
              <a:rPr lang="en-US" sz="1200" dirty="0">
                <a:ea typeface="Calibri" panose="020F0502020204030204" pitchFamily="34" charset="0"/>
              </a:rPr>
              <a:t> for the October call. </a:t>
            </a:r>
            <a:endParaRPr lang="en-US" sz="1200" dirty="0">
              <a:effectLst/>
              <a:ea typeface="Calibri" panose="020F0502020204030204" pitchFamily="34" charset="0"/>
            </a:endParaRPr>
          </a:p>
          <a:p>
            <a:pPr lvl="1">
              <a:spcBef>
                <a:spcPts val="0"/>
              </a:spcBef>
              <a:buFont typeface="Arial" panose="020B0604020202020204" pitchFamily="34" charset="0"/>
              <a:buChar char="•"/>
            </a:pPr>
            <a:r>
              <a:rPr lang="en-US" sz="1200" dirty="0">
                <a:ea typeface="Calibri" panose="020F0502020204030204" pitchFamily="34" charset="0"/>
              </a:rPr>
              <a:t>Hearing some concern if there will be enough </a:t>
            </a:r>
            <a:r>
              <a:rPr lang="en-US" sz="1200" dirty="0">
                <a:effectLst/>
                <a:ea typeface="Calibri" panose="020F0502020204030204" pitchFamily="34" charset="0"/>
              </a:rPr>
              <a:t>discussion time for all the contributions.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80600"/>
            <a:ext cx="8271387" cy="5794813"/>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FF0000"/>
                </a:solidFill>
                <a:effectLst/>
                <a:ea typeface="Calibri" panose="020F0502020204030204" pitchFamily="34" charset="0"/>
              </a:rPr>
              <a:t> </a:t>
            </a:r>
            <a:r>
              <a:rPr lang="en-US" sz="1800" dirty="0">
                <a:solidFill>
                  <a:schemeClr val="tx1"/>
                </a:solidFill>
                <a:effectLst/>
                <a:ea typeface="Calibri" panose="020F0502020204030204" pitchFamily="34" charset="0"/>
              </a:rPr>
              <a:t>Australia ACMA has </a:t>
            </a:r>
            <a:r>
              <a:rPr lang="en-US" sz="1800" b="0" i="0" u="none" strike="noStrike" baseline="0" dirty="0">
                <a:solidFill>
                  <a:schemeClr val="tx1"/>
                </a:solidFill>
              </a:rPr>
              <a:t>proposed update to the Class </a:t>
            </a:r>
            <a:r>
              <a:rPr lang="en-US" sz="1800" b="0" i="0" u="none" strike="noStrike" baseline="0" dirty="0" err="1">
                <a:solidFill>
                  <a:schemeClr val="tx1"/>
                </a:solidFill>
              </a:rPr>
              <a:t>Licence</a:t>
            </a:r>
            <a:r>
              <a:rPr lang="en-US" sz="1800" b="0" i="0" u="none" strike="noStrike" baseline="0" dirty="0">
                <a:solidFill>
                  <a:schemeClr val="tx1"/>
                </a:solidFill>
              </a:rPr>
              <a:t> can be found </a:t>
            </a:r>
            <a:r>
              <a:rPr lang="en-US" sz="1800" b="0" i="0" u="none" strike="noStrike" baseline="0" dirty="0">
                <a:solidFill>
                  <a:schemeClr val="tx1"/>
                </a:solidFill>
                <a:hlinkClick r:id="rId3">
                  <a:extLst>
                    <a:ext uri="{A12FA001-AC4F-418D-AE19-62706E023703}">
                      <ahyp:hlinkClr xmlns:ahyp="http://schemas.microsoft.com/office/drawing/2018/hyperlinkcolor" val="tx"/>
                    </a:ext>
                  </a:extLst>
                </a:hlinkClick>
              </a:rPr>
              <a:t>here</a:t>
            </a:r>
            <a:r>
              <a:rPr lang="en-US" sz="1800" b="0" i="0" u="none" strike="noStrike" baseline="0" dirty="0">
                <a:solidFill>
                  <a:schemeClr val="tx1"/>
                </a:solidFill>
              </a:rPr>
              <a:t>. ACMA invites any comments or suggestions to the draft regulation before its implementation. </a:t>
            </a:r>
          </a:p>
          <a:p>
            <a:pPr marL="0" marR="0">
              <a:spcBef>
                <a:spcPts val="0"/>
              </a:spcBef>
              <a:spcAft>
                <a:spcPts val="0"/>
              </a:spcAft>
              <a:buFont typeface="Arial" panose="020B0604020202020204" pitchFamily="34" charset="0"/>
              <a:buChar char="•"/>
            </a:pPr>
            <a:r>
              <a:rPr lang="en-US" sz="1400" dirty="0">
                <a:hlinkClick r:id="rId3"/>
              </a:rPr>
              <a:t>https://www.acma.gov.au/consultations/2020-09/new-arrangements-low-interference-potential-devices-consultation-282020</a:t>
            </a:r>
            <a:endParaRPr lang="en-US" sz="1400" dirty="0"/>
          </a:p>
          <a:p>
            <a:pPr marL="0" marR="0">
              <a:spcBef>
                <a:spcPts val="0"/>
              </a:spcBef>
              <a:spcAft>
                <a:spcPts val="0"/>
              </a:spcAft>
              <a:buFont typeface="Arial" panose="020B0604020202020204" pitchFamily="34" charset="0"/>
              <a:buChar char="•"/>
            </a:pPr>
            <a:r>
              <a:rPr lang="en-US" sz="1800" b="0" i="0" u="none" strike="noStrike" baseline="0" dirty="0">
                <a:solidFill>
                  <a:schemeClr val="tx1"/>
                </a:solidFill>
              </a:rPr>
              <a:t>The public consultation is open until 26th October 2020. </a:t>
            </a:r>
          </a:p>
          <a:p>
            <a:pPr marL="400050" lvl="1">
              <a:spcBef>
                <a:spcPts val="0"/>
              </a:spcBef>
              <a:spcAft>
                <a:spcPts val="0"/>
              </a:spcAft>
            </a:pPr>
            <a:r>
              <a:rPr lang="en-US" sz="1400" dirty="0">
                <a:solidFill>
                  <a:srgbClr val="000000"/>
                </a:solidFill>
                <a:effectLst/>
                <a:ea typeface="Calibri" panose="020F0502020204030204" pitchFamily="34" charset="0"/>
              </a:rPr>
              <a:t>•</a:t>
            </a:r>
            <a:r>
              <a:rPr kumimoji="0" lang="en-US" altLang="en-US" sz="1600" b="0" i="0" u="none" strike="noStrike" cap="none" normalizeH="0" baseline="0" dirty="0">
                <a:ln>
                  <a:noFill/>
                </a:ln>
                <a:solidFill>
                  <a:schemeClr val="tx1"/>
                </a:solidFill>
                <a:effectLst/>
              </a:rPr>
              <a:t>We are introducing new arrangements to support , the Internet of Things (IoT) and other new technologies.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rPr>
              <a:t>We want to include these in the Radiocommunications (Low Interference Potential Devices)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 2015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r>
              <a:rPr lang="en-US" altLang="en-US" sz="1600" b="0" dirty="0">
                <a:solidFill>
                  <a:schemeClr val="tx1"/>
                </a:solidFill>
              </a:rPr>
              <a:t>  </a:t>
            </a:r>
            <a:r>
              <a:rPr kumimoji="0" lang="en-US" altLang="en-US" sz="1600" b="0" i="0" u="none" strike="noStrike" cap="none" normalizeH="0" baseline="0" dirty="0">
                <a:ln>
                  <a:noFill/>
                </a:ln>
                <a:solidFill>
                  <a:schemeClr val="tx1"/>
                </a:solidFill>
                <a:effectLst/>
              </a:rPr>
              <a:t>The updates relate to:</a:t>
            </a:r>
          </a:p>
          <a:p>
            <a:pPr marL="400050" lvl="1"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wireless broadband in the 24.25–25.10 GHz band</a:t>
            </a:r>
          </a:p>
          <a:p>
            <a:pPr marL="400050" lvl="1"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IoT devices in the 928–935 MHz band and VHF high bands</a:t>
            </a:r>
          </a:p>
          <a:p>
            <a:pPr marL="400050" lvl="1" indent="0" defTabSz="914400" eaLnBrk="0" hangingPunct="0">
              <a:spcBef>
                <a:spcPct val="0"/>
              </a:spcBef>
              <a:buClrTx/>
              <a:buSzTx/>
              <a:buFontTx/>
              <a:buChar char="•"/>
            </a:pPr>
            <a:r>
              <a:rPr kumimoji="0" lang="en-US" altLang="en-US" sz="1600" b="0" i="0" u="none" strike="noStrike" cap="none" normalizeH="0" baseline="0" dirty="0">
                <a:ln>
                  <a:noFill/>
                </a:ln>
                <a:solidFill>
                  <a:schemeClr val="tx1"/>
                </a:solidFill>
                <a:effectLst/>
              </a:rPr>
              <a:t>radiodetermination devices in the 10.50–10.55 GHz band.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rPr>
              <a:t>We have included other minor updates for consideration.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chemeClr val="tx1"/>
                </a:solidFill>
                <a:effectLst/>
              </a:rPr>
              <a:t>We also invite suggestions on devices and technologies for future updates to the transmitters </a:t>
            </a:r>
            <a:r>
              <a:rPr kumimoji="0" lang="en-US" altLang="en-US" sz="1600" b="0" i="0" u="none" strike="noStrike" cap="none" normalizeH="0" baseline="0" dirty="0" err="1">
                <a:ln>
                  <a:noFill/>
                </a:ln>
                <a:solidFill>
                  <a:schemeClr val="tx1"/>
                </a:solidFill>
                <a:effectLst/>
              </a:rPr>
              <a:t>authorised</a:t>
            </a:r>
            <a:r>
              <a:rPr kumimoji="0" lang="en-US" altLang="en-US" sz="1600" b="0" i="0" u="none" strike="noStrike" cap="none" normalizeH="0" baseline="0" dirty="0">
                <a:ln>
                  <a:noFill/>
                </a:ln>
                <a:solidFill>
                  <a:schemeClr val="tx1"/>
                </a:solidFill>
                <a:effectLst/>
              </a:rPr>
              <a:t> under the LIPD Class </a:t>
            </a:r>
            <a:r>
              <a:rPr kumimoji="0" lang="en-US" altLang="en-US" sz="1600" b="0" i="0" u="none" strike="noStrike" cap="none" normalizeH="0" baseline="0" dirty="0" err="1">
                <a:ln>
                  <a:noFill/>
                </a:ln>
                <a:solidFill>
                  <a:schemeClr val="tx1"/>
                </a:solidFill>
                <a:effectLst/>
              </a:rPr>
              <a:t>Licence</a:t>
            </a:r>
            <a:r>
              <a:rPr kumimoji="0" lang="en-US" altLang="en-US" sz="1600" b="0" i="0" u="none" strike="noStrike" cap="none" normalizeH="0" baseline="0" dirty="0">
                <a:ln>
                  <a:noFill/>
                </a:ln>
                <a:solidFill>
                  <a:schemeClr val="tx1"/>
                </a:solidFill>
                <a:effectLst/>
              </a:rPr>
              <a:t>.</a:t>
            </a:r>
          </a:p>
          <a:p>
            <a:pPr marL="0">
              <a:spcBef>
                <a:spcPts val="0"/>
              </a:spcBef>
              <a:spcAft>
                <a:spcPts val="0"/>
              </a:spcAft>
              <a:buFont typeface="Arial" panose="020B0604020202020204" pitchFamily="34" charset="0"/>
              <a:buChar char="•"/>
            </a:pPr>
            <a:endParaRPr lang="en-US" sz="1400" dirty="0">
              <a:hlinkClick r:id="rId4">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1414"/>
            <a:ext cx="8458200" cy="5283024"/>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i="1" u="sng" dirty="0">
                <a:solidFill>
                  <a:srgbClr val="444444"/>
                </a:solidFill>
                <a:effectLst/>
              </a:rPr>
              <a:t>Place: E-Meeting</a:t>
            </a:r>
          </a:p>
          <a:p>
            <a:pPr lvl="1">
              <a:buFont typeface="Arial" panose="020B0604020202020204" pitchFamily="34" charset="0"/>
              <a:buChar char="•"/>
            </a:pPr>
            <a:r>
              <a:rPr lang="en-US" sz="1600" b="1" dirty="0">
                <a:solidFill>
                  <a:schemeClr val="tx1"/>
                </a:solidFill>
              </a:rPr>
              <a:t>For the WP 1A submission on SM-2352, </a:t>
            </a:r>
            <a:r>
              <a:rPr lang="en-US" sz="1600" dirty="0">
                <a:solidFill>
                  <a:schemeClr val="tx1"/>
                </a:solidFill>
              </a:rPr>
              <a:t>the Author will be on next week for approval</a:t>
            </a:r>
            <a:r>
              <a:rPr lang="en-US" sz="1600" b="1" dirty="0">
                <a:solidFill>
                  <a:schemeClr val="tx1"/>
                </a:solidFill>
              </a:rPr>
              <a:t>. </a:t>
            </a:r>
          </a:p>
          <a:p>
            <a:pPr lvl="1">
              <a:buFont typeface="Arial" panose="020B0604020202020204" pitchFamily="34" charset="0"/>
              <a:buChar char="•"/>
            </a:pPr>
            <a:r>
              <a:rPr lang="en-US" sz="1600" dirty="0">
                <a:solidFill>
                  <a:schemeClr val="tx1"/>
                </a:solidFill>
                <a:hlinkClick r:id="rId5"/>
              </a:rPr>
              <a:t>https://mentor.ieee.org/802.18/dcn/20/18-20-0052-01-0000-itu-r-sm-2352-ieee802-thz-input-to-wp1a.docx</a:t>
            </a:r>
            <a:r>
              <a:rPr lang="en-US" sz="1600" dirty="0">
                <a:solidFill>
                  <a:schemeClr val="tx1"/>
                </a:solidFill>
              </a:rPr>
              <a:t> </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Goal is consent agenda for LMSC(EC) call on 06 October.</a:t>
            </a:r>
            <a:r>
              <a:rPr lang="en-US" sz="1600" b="1" dirty="0">
                <a:solidFill>
                  <a:schemeClr val="tx1"/>
                </a:solidFill>
              </a:rPr>
              <a:t>  .18 approve today 24Sep20. </a:t>
            </a:r>
          </a:p>
          <a:p>
            <a:pPr lvl="1">
              <a:buFont typeface="Arial" panose="020B0604020202020204" pitchFamily="34" charset="0"/>
              <a:buChar char="•"/>
            </a:pPr>
            <a:r>
              <a:rPr lang="en-US" sz="1200" b="0" dirty="0">
                <a:solidFill>
                  <a:schemeClr val="tx1"/>
                </a:solidFill>
              </a:rPr>
              <a:t> </a:t>
            </a:r>
            <a:r>
              <a:rPr lang="en-GB" sz="1600" dirty="0">
                <a:effectLst/>
                <a:ea typeface="MS Mincho" panose="02020609040205080304" pitchFamily="49" charset="-128"/>
                <a:cs typeface="Times New Roman" panose="02020603050405020304" pitchFamily="18" charset="0"/>
              </a:rPr>
              <a:t>Deadline for contributions to WP 1A:  Tuesday, 17 November 2020 at 1600 hours UTC</a:t>
            </a:r>
            <a:endParaRPr lang="en-US" sz="1600" dirty="0">
              <a:cs typeface="Times New Roman" panose="02020603050405020304" pitchFamily="18" charset="0"/>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b="1" dirty="0">
                <a:solidFill>
                  <a:schemeClr val="tx1"/>
                </a:solidFill>
              </a:rPr>
              <a:t>The .11 ad hoc is working on updates for M.1450 - M.1801 submissions</a:t>
            </a:r>
            <a:r>
              <a:rPr lang="en-US" sz="1600" b="0" dirty="0">
                <a:solidFill>
                  <a:schemeClr val="tx1"/>
                </a:solidFill>
              </a:rPr>
              <a:t>. </a:t>
            </a:r>
            <a:r>
              <a:rPr lang="en-US" sz="1600" dirty="0">
                <a:solidFill>
                  <a:schemeClr val="tx1"/>
                </a:solidFill>
              </a:rPr>
              <a:t>From before: </a:t>
            </a:r>
            <a:endParaRPr lang="en-US" sz="1600" b="0" dirty="0">
              <a:solidFill>
                <a:schemeClr val="tx1"/>
              </a:solidFill>
            </a:endParaRPr>
          </a:p>
          <a:p>
            <a:pPr lvl="1">
              <a:buFont typeface="Arial" panose="020B0604020202020204" pitchFamily="34" charset="0"/>
              <a:buChar char="•"/>
            </a:pPr>
            <a:r>
              <a:rPr lang="en-US" sz="1200" dirty="0">
                <a:solidFill>
                  <a:schemeClr val="tx1"/>
                </a:solidFill>
                <a:hlinkClick r:id="rId8"/>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9"/>
              </a:rPr>
              <a:t>https://mentor.ieee.org/802.18/dcn/20/18-20-0061-04-0000-itu-ahg-recommended-edits-to-m-1450-5.docx</a:t>
            </a:r>
            <a:r>
              <a:rPr lang="en-US" sz="1200" dirty="0">
                <a:solidFill>
                  <a:schemeClr val="tx1"/>
                </a:solidFill>
              </a:rPr>
              <a:t> </a:t>
            </a:r>
          </a:p>
          <a:p>
            <a:pPr lvl="1">
              <a:buFont typeface="Arial" panose="020B0604020202020204" pitchFamily="34" charset="0"/>
              <a:buChar char="•"/>
            </a:pPr>
            <a:r>
              <a:rPr lang="en-US" sz="1600" dirty="0">
                <a:solidFill>
                  <a:schemeClr val="tx1"/>
                </a:solidFill>
              </a:rPr>
              <a:t>Goal is consent agenda for LMSC(EC) call on 06 October.  .</a:t>
            </a:r>
            <a:r>
              <a:rPr lang="en-US" sz="1600" b="1" dirty="0">
                <a:solidFill>
                  <a:schemeClr val="tx1"/>
                </a:solidFill>
              </a:rPr>
              <a:t>18 approve by 01Oct20</a:t>
            </a:r>
            <a:r>
              <a:rPr lang="en-US" sz="1600" dirty="0">
                <a:solidFill>
                  <a:schemeClr val="tx1"/>
                </a:solidFill>
              </a:rPr>
              <a:t>. </a:t>
            </a:r>
            <a:endParaRPr lang="en-US" sz="1600" b="0" dirty="0">
              <a:solidFill>
                <a:schemeClr val="tx1"/>
              </a:solidFill>
            </a:endParaRPr>
          </a:p>
          <a:p>
            <a:pPr marL="685800" lvl="1">
              <a:buFont typeface="Arial" panose="020B0604020202020204" pitchFamily="34" charset="0"/>
              <a:buChar char="•"/>
            </a:pPr>
            <a:r>
              <a:rPr lang="en-US" sz="1600" dirty="0">
                <a:solidFill>
                  <a:schemeClr val="tx1"/>
                </a:solidFill>
                <a:ea typeface="Calibri" panose="020F0502020204030204" pitchFamily="34" charset="0"/>
              </a:rPr>
              <a:t>The .11 Ad hoc needed another meeting, 28Sep20 on these two submissions.</a:t>
            </a:r>
            <a:endParaRPr lang="en-US" sz="1200" dirty="0">
              <a:solidFill>
                <a:schemeClr val="tx1"/>
              </a:solidFill>
              <a:ea typeface="Calibri" panose="020F0502020204030204" pitchFamily="34" charset="0"/>
            </a:endParaRPr>
          </a:p>
          <a:p>
            <a:pPr marL="685800" lvl="1">
              <a:buFont typeface="Arial" panose="020B0604020202020204" pitchFamily="34" charset="0"/>
              <a:buChar char="•"/>
            </a:pPr>
            <a:r>
              <a:rPr lang="en-US" sz="1600" dirty="0">
                <a:solidFill>
                  <a:schemeClr val="tx1"/>
                </a:solidFill>
                <a:ea typeface="Calibri" panose="020F0502020204030204" pitchFamily="34" charset="0"/>
              </a:rPr>
              <a:t> .18 to review and vote on them next week, 01Oct20.  </a:t>
            </a:r>
          </a:p>
          <a:p>
            <a:pPr marL="685800" lvl="1">
              <a:buFont typeface="Arial" panose="020B0604020202020204" pitchFamily="34" charset="0"/>
              <a:buChar char="•"/>
            </a:pPr>
            <a:r>
              <a:rPr lang="en-US" sz="1600" dirty="0">
                <a:solidFill>
                  <a:schemeClr val="tx1"/>
                </a:solidFill>
                <a:ea typeface="Calibri" panose="020F0502020204030204" pitchFamily="34" charset="0"/>
              </a:rPr>
              <a:t>Maybe close for consent agenda, back up is a 10-day LMSC/EC ballot. </a:t>
            </a:r>
          </a:p>
          <a:p>
            <a:pPr marL="685800" lvl="1">
              <a:buFont typeface="Arial" panose="020B0604020202020204" pitchFamily="34" charset="0"/>
              <a:buChar char="•"/>
            </a:pPr>
            <a:r>
              <a:rPr lang="en-US" sz="1200" dirty="0">
                <a:solidFill>
                  <a:schemeClr val="tx1"/>
                </a:solidFill>
                <a:ea typeface="Calibri" panose="020F0502020204030204" pitchFamily="34" charset="0"/>
              </a:rPr>
              <a:t> </a:t>
            </a:r>
          </a:p>
          <a:p>
            <a:pPr marL="0" indent="0">
              <a:spcBef>
                <a:spcPts val="0"/>
              </a:spcBef>
            </a:pPr>
            <a:r>
              <a:rPr lang="en-US" sz="12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0"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linkClick r:id="rId3"/>
              </a:rPr>
              <a:t>https://mentor.ieee.org/802.18/dcn/20/18-20-0052-02-0000-itu-r-sm-2352-ieee802-thz-input-to-wp1a.docx</a:t>
            </a:r>
            <a:r>
              <a:rPr lang="en-US" sz="1800" b="0" u="sng" dirty="0"/>
              <a:t> </a:t>
            </a:r>
            <a:r>
              <a:rPr lang="en-US" sz="1800" b="0" dirty="0"/>
              <a:t>  on ITU-R SM.2352 report on THz communications updates. </a:t>
            </a:r>
            <a:r>
              <a:rPr lang="en-GB" sz="1800" b="0" dirty="0">
                <a:solidFill>
                  <a:schemeClr val="tx1"/>
                </a:solidFill>
              </a:rPr>
              <a:t>For review and approval by the LMSC(EC) for submission to ITU-R WP 1A via ITU-R Liaison before 2 weeks before ITU-R WP 1A next meeting .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r>
              <a:rPr lang="en-US" altLang="en-US" sz="1800" b="0" dirty="0">
                <a:solidFill>
                  <a:schemeClr val="bg1">
                    <a:lumMod val="85000"/>
                  </a:schemeClr>
                </a:solidFill>
              </a:rPr>
              <a:t>Thomas </a:t>
            </a:r>
            <a:r>
              <a:rPr lang="en-US" sz="1800" b="0" dirty="0" err="1">
                <a:solidFill>
                  <a:schemeClr val="bg1">
                    <a:lumMod val="85000"/>
                  </a:schemeClr>
                </a:solidFill>
                <a:effectLst/>
                <a:ea typeface="MS Mincho" panose="02020609040205080304" pitchFamily="49" charset="-128"/>
              </a:rPr>
              <a:t>Kürner</a:t>
            </a:r>
            <a:r>
              <a:rPr lang="en-US" sz="1800" b="0" dirty="0">
                <a:solidFill>
                  <a:schemeClr val="bg1">
                    <a:lumMod val="85000"/>
                  </a:schemeClr>
                </a:solidFill>
                <a:effectLst/>
                <a:ea typeface="MS Mincho" panose="02020609040205080304" pitchFamily="49" charset="-128"/>
              </a:rPr>
              <a:t> </a:t>
            </a:r>
            <a:r>
              <a:rPr lang="en-US" altLang="en-US" sz="1800" b="0" dirty="0">
                <a:solidFill>
                  <a:schemeClr val="bg1">
                    <a:lumMod val="85000"/>
                  </a:schemeClr>
                </a:solidFill>
              </a:rPr>
              <a:t>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a:t>
            </a:r>
            <a:r>
              <a:rPr lang="en-US" sz="1600" dirty="0">
                <a:solidFill>
                  <a:schemeClr val="tx1"/>
                </a:solidFill>
                <a:highlight>
                  <a:srgbClr val="00FFFF"/>
                </a:highlight>
              </a:rPr>
              <a:t>– standing by</a:t>
            </a:r>
            <a:endParaRPr lang="en-US" sz="1200" dirty="0">
              <a:solidFill>
                <a:schemeClr val="tx1"/>
              </a:solidFill>
              <a:highlight>
                <a:srgbClr val="00FFFF"/>
              </a:highlight>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a:rPr>
              <a:t>https://mentor.ieee.org/802.18/dcn/20/18-20-0061-02-0000-itu-ahg-recommended-edits-to-m-1450-5.docx</a:t>
            </a:r>
            <a:r>
              <a:rPr lang="en-US" sz="1800" b="0" dirty="0">
                <a:highlight>
                  <a:srgbClr val="FFFF00"/>
                </a:highlight>
              </a:rPr>
              <a:t> and </a:t>
            </a:r>
            <a:r>
              <a:rPr lang="en-US" sz="1800" b="0" dirty="0">
                <a:highlight>
                  <a:srgbClr val="FFFF00"/>
                </a:highlight>
                <a:hlinkClick r:id="rId4"/>
              </a:rPr>
              <a:t>https://mentor.ieee.org/802.18/dcn/20/18-20-0060-02-0000-itu-ahg-recommended-edits-to-m-1801-2.docx</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85799"/>
            <a:ext cx="8292711" cy="5099729"/>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a:t>
            </a:r>
            <a:r>
              <a:rPr lang="en-US" sz="1600" dirty="0"/>
              <a:t> draft KDB: </a:t>
            </a:r>
          </a:p>
          <a:p>
            <a:pPr lvl="1">
              <a:spcBef>
                <a:spcPts val="0"/>
              </a:spcBef>
              <a:buFont typeface="Arial" panose="020B0604020202020204" pitchFamily="34" charset="0"/>
              <a:buChar char="•"/>
            </a:pPr>
            <a:r>
              <a:rPr lang="en-US" sz="1400" b="0" dirty="0">
                <a:hlinkClick r:id="rId5"/>
              </a:rPr>
              <a:t>https://apps.fcc.gov/oetcf/kdb/reports/PublishedDocumentList.cfm</a:t>
            </a:r>
            <a:r>
              <a:rPr lang="en-US" sz="1400" b="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Petitions for review/reconsideration are in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last one due 18Sep20</a:t>
            </a:r>
            <a:r>
              <a:rPr lang="en-US" sz="1400" dirty="0"/>
              <a:t>.  Sched:  </a:t>
            </a:r>
            <a:endParaRPr lang="en-US" sz="1400" b="0" dirty="0"/>
          </a:p>
          <a:p>
            <a:pPr lvl="1">
              <a:buFont typeface="Arial" panose="020B0604020202020204" pitchFamily="34" charset="0"/>
              <a:buChar char="•"/>
            </a:pPr>
            <a:r>
              <a:rPr lang="en-US" sz="1400" dirty="0"/>
              <a:t>Around 25Nov, a hearing for intervenors and petitioners to plead their case. </a:t>
            </a:r>
          </a:p>
          <a:p>
            <a:pPr lvl="1">
              <a:buFont typeface="Arial" panose="020B0604020202020204" pitchFamily="34" charset="0"/>
              <a:buChar char="•"/>
            </a:pPr>
            <a:r>
              <a:rPr lang="en-US" sz="1400" b="0" dirty="0"/>
              <a:t>Then 25Dec, is th</a:t>
            </a:r>
            <a:r>
              <a:rPr lang="en-US" sz="1400" dirty="0"/>
              <a:t>e FCC</a:t>
            </a:r>
            <a:r>
              <a:rPr lang="en-US" sz="1400" b="0" dirty="0"/>
              <a:t>  hearing to present their side.</a:t>
            </a:r>
          </a:p>
          <a:p>
            <a:pPr lvl="1">
              <a:buFont typeface="Arial" panose="020B0604020202020204" pitchFamily="34" charset="0"/>
              <a:buChar char="•"/>
            </a:pPr>
            <a:r>
              <a:rPr lang="en-US" sz="1400" dirty="0"/>
              <a:t>Then 25Jan21 a decision from First Circuit Court of appeals. </a:t>
            </a:r>
            <a:endParaRPr lang="en-US" sz="1600" dirty="0">
              <a:ea typeface="SimSun" panose="02010600030101010101" pitchFamily="2" charset="-122"/>
            </a:endParaRPr>
          </a:p>
          <a:p>
            <a:pPr>
              <a:buFont typeface="Arial" panose="020B0604020202020204" pitchFamily="34" charset="0"/>
              <a:buChar char="•"/>
            </a:pPr>
            <a:r>
              <a:rPr lang="en-US" b="0" dirty="0">
                <a:ea typeface="SimSun" panose="02010600030101010101" pitchFamily="2" charset="-122"/>
              </a:rPr>
              <a:t> </a:t>
            </a:r>
          </a:p>
          <a:p>
            <a:pPr>
              <a:buFont typeface="Arial" panose="020B0604020202020204" pitchFamily="34" charset="0"/>
              <a:buChar char="•"/>
            </a:pPr>
            <a:endParaRPr 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762000"/>
            <a:ext cx="7987911" cy="5562600"/>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lvl="1">
              <a:spcBef>
                <a:spcPts val="0"/>
              </a:spcBef>
              <a:buFont typeface="Arial" panose="020B0604020202020204" pitchFamily="34" charset="0"/>
              <a:buChar char="•"/>
            </a:pPr>
            <a:r>
              <a:rPr lang="en-US" sz="1600" i="1" u="sng" dirty="0"/>
              <a:t>Some feedback from the call last Friday, the 11</a:t>
            </a:r>
            <a:r>
              <a:rPr lang="en-US" sz="1600" i="1" u="sng" baseline="30000" dirty="0"/>
              <a:t>th</a:t>
            </a:r>
            <a:r>
              <a:rPr lang="en-US" sz="1600" i="1" u="sng" dirty="0"/>
              <a:t> of Sept. </a:t>
            </a:r>
          </a:p>
          <a:p>
            <a:pPr lvl="1">
              <a:spcBef>
                <a:spcPts val="0"/>
              </a:spcBef>
              <a:buFont typeface="Arial" panose="020B0604020202020204" pitchFamily="34" charset="0"/>
              <a:buChar char="•"/>
            </a:pPr>
            <a:r>
              <a:rPr lang="en-US" sz="1600" dirty="0"/>
              <a:t>Could not get to an approved agenda, so just moved on……..</a:t>
            </a:r>
          </a:p>
          <a:p>
            <a:pPr lvl="1">
              <a:spcBef>
                <a:spcPts val="0"/>
              </a:spcBef>
              <a:buFont typeface="Arial" panose="020B0604020202020204" pitchFamily="34" charset="0"/>
              <a:buChar char="•"/>
            </a:pPr>
            <a:r>
              <a:rPr lang="en-US" sz="1600" dirty="0"/>
              <a:t>Utilities showed up with a letter, it was agreed they could present with no responses.</a:t>
            </a:r>
          </a:p>
          <a:p>
            <a:pPr lvl="1">
              <a:spcBef>
                <a:spcPts val="0"/>
              </a:spcBef>
              <a:buFont typeface="Arial" panose="020B0604020202020204" pitchFamily="34" charset="0"/>
              <a:buChar char="•"/>
            </a:pPr>
            <a:r>
              <a:rPr lang="en-US" sz="1600" dirty="0"/>
              <a:t>Delayed chair/leadership assignments for work streams for a few weeks, to 02Oct.</a:t>
            </a:r>
          </a:p>
          <a:p>
            <a:pPr lvl="1">
              <a:spcBef>
                <a:spcPts val="0"/>
              </a:spcBef>
              <a:buFont typeface="Arial" panose="020B0604020202020204" pitchFamily="34" charset="0"/>
              <a:buChar char="•"/>
            </a:pPr>
            <a:r>
              <a:rPr lang="en-US" sz="1600" dirty="0"/>
              <a:t>4</a:t>
            </a:r>
            <a:r>
              <a:rPr lang="en-US" sz="1600" baseline="30000" dirty="0"/>
              <a:t>th</a:t>
            </a:r>
            <a:r>
              <a:rPr lang="en-US" sz="1600" dirty="0"/>
              <a:t> work stream discussed and defined, will be refined/confirmed 09Oct20.</a:t>
            </a:r>
          </a:p>
          <a:p>
            <a:pPr lvl="1">
              <a:spcBef>
                <a:spcPts val="0"/>
              </a:spcBef>
              <a:buFont typeface="Arial" panose="020B0604020202020204" pitchFamily="34" charset="0"/>
              <a:buChar char="•"/>
            </a:pPr>
            <a:r>
              <a:rPr lang="en-US" sz="1600" dirty="0"/>
              <a:t>The goal is an MSG call every 6 weeks;  work streams have their own meetings.  </a:t>
            </a:r>
          </a:p>
          <a:p>
            <a:pPr>
              <a:spcBef>
                <a:spcPts val="0"/>
              </a:spcBef>
              <a:buFont typeface="Arial" panose="020B0604020202020204" pitchFamily="34" charset="0"/>
              <a:buChar char="•"/>
            </a:pPr>
            <a:r>
              <a:rPr lang="en-US" sz="1800" dirty="0"/>
              <a:t>Next MSG meeting – 09Oct20</a:t>
            </a:r>
          </a:p>
          <a:p>
            <a:pPr>
              <a:spcBef>
                <a:spcPts val="0"/>
              </a:spcBef>
              <a:buFont typeface="Arial" panose="020B0604020202020204" pitchFamily="34" charset="0"/>
              <a:buChar char="•"/>
            </a:pPr>
            <a:r>
              <a:rPr lang="en-US" sz="2000" dirty="0"/>
              <a:t> </a:t>
            </a:r>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998391"/>
            <a:ext cx="8153400" cy="4861218"/>
          </a:xfrm>
        </p:spPr>
        <p:txBody>
          <a:bodyPr/>
          <a:lstStyle/>
          <a:p>
            <a:pPr marL="0" marR="0" indent="0">
              <a:spcBef>
                <a:spcPts val="0"/>
              </a:spcBef>
              <a:spcAft>
                <a:spcPts val="0"/>
              </a:spcAft>
            </a:pPr>
            <a:r>
              <a:rPr lang="en-US" sz="1600" b="0" dirty="0">
                <a:solidFill>
                  <a:srgbClr val="191919"/>
                </a:solidFill>
              </a:rPr>
              <a:t> </a:t>
            </a:r>
            <a:r>
              <a:rPr lang="en-US" sz="1800" dirty="0">
                <a:solidFill>
                  <a:srgbClr val="191919"/>
                </a:solidFill>
              </a:rPr>
              <a:t>A member found the FCC Public Notice on E911/</a:t>
            </a:r>
            <a:r>
              <a:rPr lang="en-US" sz="1800" dirty="0" err="1">
                <a:solidFill>
                  <a:srgbClr val="191919"/>
                </a:solidFill>
              </a:rPr>
              <a:t>WiFi</a:t>
            </a:r>
            <a:r>
              <a:rPr lang="en-US" sz="1800" dirty="0">
                <a:solidFill>
                  <a:srgbClr val="191919"/>
                </a:solidFill>
              </a:rPr>
              <a:t>.</a:t>
            </a:r>
          </a:p>
          <a:p>
            <a:pPr marL="0" marR="0" indent="0">
              <a:spcBef>
                <a:spcPts val="0"/>
              </a:spcBef>
              <a:spcAft>
                <a:spcPts val="0"/>
              </a:spcAft>
            </a:pP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dirty="0">
                <a:effectLst/>
                <a:ea typeface="Calibri" panose="020F0502020204030204" pitchFamily="34" charset="0"/>
                <a:cs typeface="Times New Roman" panose="02020603050405020304" pitchFamily="18"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457200" marR="457200">
              <a:spcBef>
                <a:spcPts val="0"/>
              </a:spcBef>
              <a:spcAft>
                <a:spcPts val="600"/>
              </a:spcAft>
              <a:buFont typeface="Arial" panose="020B0604020202020204" pitchFamily="34" charset="0"/>
              <a:buChar char="•"/>
            </a:pPr>
            <a:r>
              <a:rPr lang="en-US" sz="1600" b="0" dirty="0">
                <a:solidFill>
                  <a:srgbClr val="333333"/>
                </a:solidFill>
                <a:latin typeface="Georgia" panose="02040502050405020303" pitchFamily="18" charset="0"/>
                <a:hlinkClick r:id="rId4"/>
              </a:rPr>
              <a:t>https://mentor.ieee.org/802.18/dcn/20/18-20-0128-00-0000-fcc-pn-emergency-access-to-wi-fi-aps-and-911-services.docx</a:t>
            </a:r>
            <a:r>
              <a:rPr lang="en-US" sz="1600" b="0" dirty="0">
                <a:solidFill>
                  <a:srgbClr val="333333"/>
                </a:solidFill>
                <a:latin typeface="Georgia" panose="02040502050405020303" pitchFamily="18" charset="0"/>
              </a:rPr>
              <a:t> </a:t>
            </a:r>
          </a:p>
          <a:p>
            <a:pPr marL="457200" marR="457200">
              <a:spcBef>
                <a:spcPts val="0"/>
              </a:spcBef>
              <a:spcAft>
                <a:spcPts val="600"/>
              </a:spcAft>
            </a:pPr>
            <a:endParaRPr lang="en-US" sz="16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457200">
              <a:spcBef>
                <a:spcPts val="0"/>
              </a:spcBef>
              <a:spcAft>
                <a:spcPts val="600"/>
              </a:spcAft>
            </a:pP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0" dirty="0">
                <a:effectLst/>
                <a:ea typeface="Calibri" panose="020F0502020204030204" pitchFamily="34" charset="0"/>
                <a:cs typeface="Times New Roman" panose="02020603050405020304" pitchFamily="18" charset="0"/>
              </a:rPr>
              <a:t>) making telecommunications service provider-owned Wi-Fi access points, and other communications technologies operating on unlicensed spectrum, available to the general public for access to 9-1-1 services, without requiring any login credentials, during times of emergency when mobile service is unavailable;</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(3) other alternative means of providing the public with access to 9-1-1 services during times of emergency when mobile service is unavailable.</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p>
          <a:p>
            <a:pPr marL="457200" marR="457200">
              <a:spcBef>
                <a:spcPts val="0"/>
              </a:spcBef>
              <a:spcAft>
                <a:spcPts val="60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A point here is </a:t>
            </a:r>
            <a:r>
              <a:rPr lang="en-US" sz="1600" b="0" dirty="0">
                <a:ea typeface="Calibri" panose="020F0502020204030204" pitchFamily="34" charset="0"/>
                <a:cs typeface="Times New Roman" panose="02020603050405020304" pitchFamily="18" charset="0"/>
              </a:rPr>
              <a:t>who is responsible if </a:t>
            </a:r>
            <a:r>
              <a:rPr lang="en-US" sz="1600" b="0" dirty="0" err="1">
                <a:ea typeface="Calibri" panose="020F0502020204030204" pitchFamily="34" charset="0"/>
                <a:cs typeface="Times New Roman" panose="02020603050405020304" pitchFamily="18" charset="0"/>
              </a:rPr>
              <a:t>WiFi</a:t>
            </a:r>
            <a:r>
              <a:rPr lang="en-US" sz="1600" b="0" dirty="0">
                <a:ea typeface="Calibri" panose="020F0502020204030204" pitchFamily="34" charset="0"/>
                <a:cs typeface="Times New Roman" panose="02020603050405020304" pitchFamily="18" charset="0"/>
              </a:rPr>
              <a:t> is used for 911 calls?</a:t>
            </a: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chemeClr val="accent3">
                    <a:lumMod val="85000"/>
                  </a:schemeClr>
                </a:solidFill>
              </a:rPr>
              <a:t>Chair to get WP 1A contribution on THz to LMSC/EC 06Oct20 consent agenda. </a:t>
            </a:r>
          </a:p>
          <a:p>
            <a:pPr marL="285750" indent="-285750">
              <a:buFont typeface="Wingdings" panose="05000000000000000000" pitchFamily="2" charset="2"/>
              <a:buChar char="q"/>
            </a:pPr>
            <a:r>
              <a:rPr lang="en-US" sz="1800" b="0" dirty="0">
                <a:solidFill>
                  <a:srgbClr val="00B0F0"/>
                </a:solidFill>
              </a:rPr>
              <a:t>The WP 5A updates on .11 submissions (goal for 24Sep for .18 to review)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24Sep20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01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01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accent3">
                    <a:lumMod val="8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01Oct20–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15:______________________47</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20"/>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24Sep20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24Sep20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24Sep20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r>
              <a:rPr lang="en-US" altLang="en-US" sz="1200" dirty="0">
                <a:solidFill>
                  <a:schemeClr val="tx1"/>
                </a:solidFill>
              </a:rPr>
              <a:t>WRC-19 carry over AIs</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 (AU) </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submissions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Vijay A</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17 September 2020 in document </a:t>
            </a:r>
            <a:r>
              <a:rPr lang="en-GB" sz="1800" b="0" dirty="0">
                <a:effectLst/>
                <a:ea typeface="SimSun" panose="02010600030101010101" pitchFamily="2" charset="-122"/>
                <a:hlinkClick r:id="rId3"/>
              </a:rPr>
              <a:t>https://mentor.ieee.org/802.18/dcn/20/18-20-0127-00-0000-minutes-17sep20-rrtag-teleconference.docx</a:t>
            </a:r>
            <a:r>
              <a:rPr lang="en-GB" sz="1800" b="0" dirty="0">
                <a:effectLst/>
                <a:ea typeface="SimSun" panose="02010600030101010101" pitchFamily="2" charset="-122"/>
              </a:rPr>
              <a:t>  </a:t>
            </a:r>
            <a:r>
              <a:rPr lang="en-US" sz="1800" b="0" i="0" dirty="0">
                <a:solidFill>
                  <a:srgbClr val="000000"/>
                </a:solidFill>
                <a:effectLst/>
              </a:rPr>
              <a:t>18-Sep-2020 13:39:43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Peter E</a:t>
            </a:r>
          </a:p>
          <a:p>
            <a:pPr marL="0" indent="0">
              <a:spcBef>
                <a:spcPts val="0"/>
              </a:spcBef>
            </a:pPr>
            <a:r>
              <a:rPr lang="en-US" altLang="en-US" sz="1800" b="0" dirty="0">
                <a:solidFill>
                  <a:schemeClr val="bg1">
                    <a:lumMod val="65000"/>
                  </a:schemeClr>
                </a:solidFill>
              </a:rPr>
              <a:t>	Seconded by:	Ben R</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800" dirty="0">
                <a:solidFill>
                  <a:srgbClr val="222222"/>
                </a:solidFill>
              </a:rPr>
              <a:t>T</a:t>
            </a:r>
            <a:r>
              <a:rPr lang="en-US" sz="1800" b="0" i="0" dirty="0">
                <a:solidFill>
                  <a:srgbClr val="222222"/>
                </a:solidFill>
                <a:effectLst/>
              </a:rPr>
              <a:t>he Chair of 802 will be available for discussion with any member of 802.</a:t>
            </a:r>
            <a:endParaRPr lang="en-US" sz="1800" dirty="0">
              <a:effectLst/>
              <a:ea typeface="Calibri" panose="020F0502020204030204" pitchFamily="34" charset="0"/>
            </a:endParaRPr>
          </a:p>
          <a:p>
            <a:pPr marL="800100" lvl="2">
              <a:spcBef>
                <a:spcPts val="0"/>
              </a:spcBef>
              <a:spcAft>
                <a:spcPts val="0"/>
              </a:spcAft>
            </a:pPr>
            <a:r>
              <a:rPr lang="de-DE" sz="1400" dirty="0">
                <a:solidFill>
                  <a:srgbClr val="999999"/>
                </a:solidFill>
                <a:effectLst/>
              </a:rPr>
              <a:t>When </a:t>
            </a:r>
            <a:r>
              <a:rPr lang="de-DE" sz="1400" dirty="0">
                <a:effectLst/>
              </a:rPr>
              <a:t>Thu Nov 12, 2020 6am – 7am (PST)</a:t>
            </a:r>
          </a:p>
          <a:p>
            <a:pPr marL="800100" lvl="2">
              <a:spcBef>
                <a:spcPts val="0"/>
              </a:spcBef>
              <a:spcAft>
                <a:spcPts val="0"/>
              </a:spcAft>
            </a:pPr>
            <a:r>
              <a:rPr lang="de-DE" sz="1400" dirty="0">
                <a:solidFill>
                  <a:srgbClr val="999999"/>
                </a:solidFill>
                <a:effectLst/>
              </a:rPr>
              <a:t>Where </a:t>
            </a:r>
            <a:r>
              <a:rPr lang="de-DE" sz="1400" dirty="0">
                <a:effectLst/>
                <a:hlinkClick r:id="rId3"/>
              </a:rPr>
              <a:t>https://ieeesa.webex.com/ieeesa/j.php?MTID=m6884083063467a5e1ae3d6ecdba7a3d3</a:t>
            </a:r>
            <a:r>
              <a:rPr lang="de-DE" sz="1400" dirty="0">
                <a:effectLst/>
              </a:rPr>
              <a:t> </a:t>
            </a:r>
            <a:endParaRPr lang="en-US" sz="1400" dirty="0">
              <a:effectLst/>
              <a:ea typeface="Calibri" panose="020F0502020204030204" pitchFamily="34" charset="0"/>
            </a:endParaRPr>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January</a:t>
            </a:r>
            <a:r>
              <a:rPr lang="en-US" altLang="en-US" sz="2000" b="0" dirty="0">
                <a:solidFill>
                  <a:schemeClr val="tx1"/>
                </a:solidFill>
              </a:rPr>
              <a:t> </a:t>
            </a:r>
            <a:r>
              <a:rPr lang="en-US" altLang="en-US" sz="2000" dirty="0">
                <a:solidFill>
                  <a:schemeClr val="tx1"/>
                </a:solidFill>
              </a:rPr>
              <a:t>2021 </a:t>
            </a:r>
            <a:r>
              <a:rPr lang="en-US" altLang="en-US" sz="2000" b="0" dirty="0">
                <a:solidFill>
                  <a:schemeClr val="tx1"/>
                </a:solidFill>
              </a:rPr>
              <a:t>Wireless Interim (Irvine) the Wireless Chairs will be meeting 30 Sept 20 to discuss plans for then.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53369</TotalTime>
  <Words>7710</Words>
  <Application>Microsoft Office PowerPoint</Application>
  <PresentationFormat>On-screen Show (4:3)</PresentationFormat>
  <Paragraphs>790</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Georgia</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vt:lpstr>
      <vt:lpstr>ITU-R THz SM.2352 submission</vt:lpstr>
      <vt:lpstr>ITU-R M.1450 &amp; M.1801 submissions – standing by</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3259</cp:revision>
  <cp:lastPrinted>1601-01-01T00:00:00Z</cp:lastPrinted>
  <dcterms:created xsi:type="dcterms:W3CDTF">2016-03-03T14:54:45Z</dcterms:created>
  <dcterms:modified xsi:type="dcterms:W3CDTF">2020-09-24T13:35:32Z</dcterms:modified>
</cp:coreProperties>
</file>