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8"/>
  </p:notesMasterIdLst>
  <p:handoutMasterIdLst>
    <p:handoutMasterId r:id="rId39"/>
  </p:handoutMasterIdLst>
  <p:sldIdLst>
    <p:sldId id="256" r:id="rId2"/>
    <p:sldId id="341" r:id="rId3"/>
    <p:sldId id="329" r:id="rId4"/>
    <p:sldId id="604" r:id="rId5"/>
    <p:sldId id="624" r:id="rId6"/>
    <p:sldId id="605" r:id="rId7"/>
    <p:sldId id="516" r:id="rId8"/>
    <p:sldId id="596" r:id="rId9"/>
    <p:sldId id="736" r:id="rId10"/>
    <p:sldId id="690" r:id="rId11"/>
    <p:sldId id="603" r:id="rId12"/>
    <p:sldId id="606" r:id="rId13"/>
    <p:sldId id="735" r:id="rId14"/>
    <p:sldId id="733" r:id="rId15"/>
    <p:sldId id="608" r:id="rId16"/>
    <p:sldId id="669" r:id="rId17"/>
    <p:sldId id="664" r:id="rId18"/>
    <p:sldId id="675" r:id="rId19"/>
    <p:sldId id="691" r:id="rId20"/>
    <p:sldId id="685" r:id="rId21"/>
    <p:sldId id="734" r:id="rId22"/>
    <p:sldId id="650" r:id="rId23"/>
    <p:sldId id="498" r:id="rId24"/>
    <p:sldId id="402" r:id="rId25"/>
    <p:sldId id="403" r:id="rId26"/>
    <p:sldId id="692" r:id="rId27"/>
    <p:sldId id="728" r:id="rId28"/>
    <p:sldId id="731" r:id="rId29"/>
    <p:sldId id="671" r:id="rId30"/>
    <p:sldId id="663" r:id="rId31"/>
    <p:sldId id="425" r:id="rId32"/>
    <p:sldId id="652" r:id="rId33"/>
    <p:sldId id="689" r:id="rId34"/>
    <p:sldId id="549" r:id="rId35"/>
    <p:sldId id="656" r:id="rId36"/>
    <p:sldId id="655" r:id="rId3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82" autoAdjust="0"/>
    <p:restoredTop sz="96391" autoAdjust="0"/>
  </p:normalViewPr>
  <p:slideViewPr>
    <p:cSldViewPr>
      <p:cViewPr varScale="1">
        <p:scale>
          <a:sx n="86" d="100"/>
          <a:sy n="86" d="100"/>
        </p:scale>
        <p:origin x="90" y="732"/>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18-Sep-20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5.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apps.fcc.gov/eas/comments/GetPublishedDocument.html?id=455&amp;tn=713821" TargetMode="External"/><Relationship Id="rId2" Type="http://schemas.openxmlformats.org/officeDocument/2006/relationships/slide" Target="../slides/slide18.xml"/><Relationship Id="rId1" Type="http://schemas.openxmlformats.org/officeDocument/2006/relationships/notesMaster" Target="../notesMasters/notesMaster1.xml"/><Relationship Id="rId4" Type="http://schemas.openxmlformats.org/officeDocument/2006/relationships/hyperlink" Target="https://apps.fcc.gov/eas/comments/GetPublishedDocument.html?id=456&amp;tn=673286"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8317260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hlinkClick r:id="rId3"/>
              </a:rPr>
              <a:t>https://apps.fcc.gov/eas/comments/GetPublishedDocument.html?id=455&amp;tn=713821</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hlinkClick r:id="rId4"/>
              </a:rPr>
              <a:t>https://apps.fcc.gov/eas/comments/GetPublishedDocument.html?id=456&amp;tn=673286</a:t>
            </a:r>
            <a:r>
              <a:rPr lang="en-US" sz="1200" dirty="0"/>
              <a:t>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5551131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6690067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6898735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917120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289590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17Sep20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17Sep20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17Sep20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802.18-20/0126r01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english.msip.go.kr/web/msipContents/contentsView.do?cateId=_law4&amp;artId=3001321" TargetMode="External"/><Relationship Id="rId7"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acma.gov.au/sites/default/files/2020-08/Draft%20Australian%20Radiofrequency%20Spectrum%20Plan%202021.docx" TargetMode="External"/><Relationship Id="rId5" Type="http://schemas.openxmlformats.org/officeDocument/2006/relationships/hyperlink" Target="http://www.ift.org.mx/industria/consultas-publicas/consulta-publica-sobre-el-proyecto-de-hoja-de-ruta-del-instituto-federal-de-telecomunicaciones-2020" TargetMode="External"/><Relationship Id="rId4" Type="http://schemas.openxmlformats.org/officeDocument/2006/relationships/hyperlink" Target="http://www.ift.org.mx/sites/default/files/industria/temasrelevantes/16510/documentos/hrparaconsultapublicadefinitivascv390820_0.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acma.gov.au/consultations/2020-08/proposed-update-australian-radiofrequency-spectrum-plan-consultation-272020"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hyperlink" Target="https://www.acma.gov.au/sites/default/files/2020-08/Draft%20Australian%20Radiofrequency%20Spectrum%20Plan%202021.docx" TargetMode="External"/><Relationship Id="rId4" Type="http://schemas.openxmlformats.org/officeDocument/2006/relationships/hyperlink" Target="https://www.acma.gov.au/sites/default/files/2020-08/Proposed%20update%20to%20Australian%20Radiofrequency%20Spectrum%20Plan_consultation%20paper.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8/dcn/20/18-20-0060-04-0000-itu-ahg-recommended-edits-to-m-1801-2.docx" TargetMode="External"/><Relationship Id="rId3" Type="http://schemas.openxmlformats.org/officeDocument/2006/relationships/hyperlink" Target="https://www.itu.int/en/ITU-R/study-groups/rsg1/rwp1a/Pages/default.aspx" TargetMode="External"/><Relationship Id="rId7" Type="http://schemas.openxmlformats.org/officeDocument/2006/relationships/hyperlink" Target="https://www.itu.int/events/eventdetails.asp?eventid=17576"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www.itu.int/en/ITU-R/study-groups/rsg5/rwp5a/Pages/default.aspx" TargetMode="External"/><Relationship Id="rId11" Type="http://schemas.openxmlformats.org/officeDocument/2006/relationships/slide" Target="slide27.xml"/><Relationship Id="rId5" Type="http://schemas.openxmlformats.org/officeDocument/2006/relationships/hyperlink" Target="https://mentor.ieee.org/802.18/dcn/20/18-20-0052-01-0000-itu-r-sm-2352-ieee802-thz-input-to-wp1a.docx" TargetMode="External"/><Relationship Id="rId10" Type="http://schemas.openxmlformats.org/officeDocument/2006/relationships/hyperlink" Target="https://www.itu.int/en/myitu/Publications/2020/09/02/14/23/Radio-Regulations-2020" TargetMode="External"/><Relationship Id="rId4" Type="http://schemas.openxmlformats.org/officeDocument/2006/relationships/hyperlink" Target="https://www.itu.int/events/eventdetails.asp?eventid=17584" TargetMode="External"/><Relationship Id="rId9" Type="http://schemas.openxmlformats.org/officeDocument/2006/relationships/hyperlink" Target="https://mentor.ieee.org/802.18/dcn/20/18-20-0061-04-0000-itu-ahg-recommended-edits-to-m-1450-5.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0/18-20-0061-02-0000-itu-ahg-recommended-edits-to-m-1450-5.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mentor.ieee.org/802.18/dcn/20/18-20-0060-00-0000-itu-ahg-recommended-edits-to-m-1801-2.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0/18-20-0052-02-0000-itu-r-sm-2352-ieee802-thz-input-to-wp1a.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apps.fcc.gov/oetcf/kdb/reports/PublishedDocumentList.cfm" TargetMode="External"/><Relationship Id="rId4" Type="http://schemas.openxmlformats.org/officeDocument/2006/relationships/hyperlink" Target="https://www.federalregister.gov/documents/2020/05/26/2020-11236/unlicensed-use-of-the-6-ghz-band?utm_campaign=subscription+mailing+list&amp;utm_source=federalregister.gov&amp;utm_medium=emai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hyperlink" Target="https://www.fcc.gov/document/pshsb-seeks-comment-pursuant-ray-baums-act"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mentor.ieee.org/802.18/dcn/20/18-20-0128-00-0000-fcc-pn-emergency-access-to-wi-fi-aps-and-911-services.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www.federalregister.gov/select-citation/2020/09/14/47-CFR-1.4" TargetMode="External"/><Relationship Id="rId3" Type="http://schemas.openxmlformats.org/officeDocument/2006/relationships/hyperlink" Target="https://urldefense.com/v3/__https:/www.federalregister.gov/documents/2020/09/14/2020-16883/petitions-for-reconsideration-of-action-in-proceedings?utm_campaign=subscription*mailing*list&amp;utm_source=federalregister.gov&amp;utm_medium=email__;Kys!!F7jv3iA!mhCw3ooxdT1twZS3B3F7Dxhvl4JfBVrkqJKU18kPg-_yJDv6L_9xW0pQdZjPo_go-w$" TargetMode="External"/><Relationship Id="rId7" Type="http://schemas.openxmlformats.org/officeDocument/2006/relationships/hyperlink" Target="https://www.federalregister.gov/select-citation/2020/09/14/47-CFR-1.429"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s://www.federalregister.gov/citation/85-FR-18131" TargetMode="External"/><Relationship Id="rId5" Type="http://schemas.openxmlformats.org/officeDocument/2006/relationships/hyperlink" Target="https://urldefense.com/v3/__https:/www.federalregister.gov/d/2020-16883?utm_campaign=subscription*mailing*list&amp;utm_source=federalregister.gov&amp;utm_medium=email__;Kys!!F7jv3iA!mhCw3ooxdT1twZS3B3F7Dxhvl4JfBVrkqJKU18kPg-_yJDv6L_9xW0pQdZiAWaWlFw$" TargetMode="External"/><Relationship Id="rId4" Type="http://schemas.openxmlformats.org/officeDocument/2006/relationships/hyperlink" Target="https://urldefense.com/v3/__https:/www.govinfo.gov/content/pkg/FR-2020-09-14/pdf/2020-16883.pdf?utm_campaign=subscription*mailing*list&amp;utm_source=federalregister.gov&amp;utm_medium=email__;Kys!!F7jv3iA!mhCw3ooxdT1twZS3B3F7Dxhvl4JfBVrkqJKU18kPg-_yJDv6L_9xW0pQdZhbaruTgA$"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events/Pages/Calendar-Events.aspx?sector=ITU-R" TargetMode="External"/><Relationship Id="rId18" Type="http://schemas.openxmlformats.org/officeDocument/2006/relationships/hyperlink" Target="https://www.itu.int/go/ITU-R/wp5a" TargetMode="External"/><Relationship Id="rId3" Type="http://schemas.openxmlformats.org/officeDocument/2006/relationships/hyperlink" Target="https://www.itu.int/en/ITU-R/study-groups/rcpm/Pages/wrc-23-studies.aspx"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sg5" TargetMode="External"/><Relationship Id="rId2" Type="http://schemas.openxmlformats.org/officeDocument/2006/relationships/notesSlide" Target="../notesSlides/notesSlide19.xml"/><Relationship Id="rId16" Type="http://schemas.openxmlformats.org/officeDocument/2006/relationships/hyperlink" Target="https://www.itu.int/go/ITU-R/wp1c"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wp1a"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events/eventdetails.asp?eventid=17206"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go/ITU-R/sg1"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25-00-0000-minutes-10sep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17Sep20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17 September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10054"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endParaRPr lang="en-US" altLang="en-US" sz="2400" i="1" u="sng" dirty="0">
              <a:solidFill>
                <a:srgbClr val="00B050"/>
              </a:solidFill>
            </a:endParaRPr>
          </a:p>
        </p:txBody>
      </p:sp>
      <p:sp>
        <p:nvSpPr>
          <p:cNvPr id="16387" name="Content Placeholder 2"/>
          <p:cNvSpPr>
            <a:spLocks noGrp="1"/>
          </p:cNvSpPr>
          <p:nvPr>
            <p:ph idx="1"/>
          </p:nvPr>
        </p:nvSpPr>
        <p:spPr>
          <a:xfrm>
            <a:off x="685799" y="808037"/>
            <a:ext cx="8382001" cy="5848351"/>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September 2020 </a:t>
            </a:r>
            <a:r>
              <a:rPr lang="en-US" altLang="en-US" sz="1800" b="0" dirty="0">
                <a:solidFill>
                  <a:schemeClr val="tx1"/>
                </a:solidFill>
              </a:rPr>
              <a:t>Wireless Interim (Atlanta) , the Wireless Chairs met and have postponed this interim to first available NAM wireless slot. (Today it is Jan 2024)</a:t>
            </a:r>
            <a:endParaRPr lang="en-US" altLang="en-US" sz="1800" dirty="0">
              <a:solidFill>
                <a:schemeClr val="tx1"/>
              </a:solidFill>
            </a:endParaRPr>
          </a:p>
          <a:p>
            <a:pPr marL="685800" lvl="1">
              <a:buFont typeface="Arial" panose="020B0604020202020204" pitchFamily="34" charset="0"/>
              <a:buChar char="•"/>
            </a:pPr>
            <a:r>
              <a:rPr lang="en-US" altLang="en-US" sz="1600" dirty="0">
                <a:solidFill>
                  <a:schemeClr val="tx1"/>
                </a:solidFill>
              </a:rPr>
              <a:t>At this time 802.18 will just have our normal weekly Thursday calls, like we have been doing, with no overall participation credit.</a:t>
            </a:r>
          </a:p>
          <a:p>
            <a:pPr marL="685800" lvl="1">
              <a:buFont typeface="Arial" panose="020B0604020202020204" pitchFamily="34" charset="0"/>
              <a:buChar char="•"/>
            </a:pPr>
            <a:r>
              <a:rPr lang="en-US" altLang="en-US" sz="1600" b="0" dirty="0">
                <a:solidFill>
                  <a:schemeClr val="tx1"/>
                </a:solidFill>
              </a:rPr>
              <a:t>With that, the RR-TAG is able to conduct needed business as normal in our </a:t>
            </a:r>
            <a:r>
              <a:rPr lang="en-US" altLang="en-US" sz="1600" dirty="0">
                <a:solidFill>
                  <a:schemeClr val="tx1"/>
                </a:solidFill>
              </a:rPr>
              <a:t>teleconferences</a:t>
            </a:r>
            <a:r>
              <a:rPr lang="en-US" altLang="en-US" sz="1600" b="0" dirty="0">
                <a:solidFill>
                  <a:schemeClr val="tx1"/>
                </a:solidFill>
              </a:rPr>
              <a:t>. </a:t>
            </a:r>
          </a:p>
          <a:p>
            <a:pPr marL="285750" indent="-285750">
              <a:spcBef>
                <a:spcPts val="400"/>
              </a:spcBef>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November 2020 </a:t>
            </a:r>
            <a:r>
              <a:rPr lang="en-US" altLang="en-US" sz="1800" b="0" dirty="0">
                <a:solidFill>
                  <a:schemeClr val="tx1"/>
                </a:solidFill>
              </a:rPr>
              <a:t>Plenary (Bangkok), the LMSC call on 07Jul20 (Tuesday) approved to cancel the venue for the Nov 2020 Plenary in Bangkok.  </a:t>
            </a:r>
          </a:p>
          <a:p>
            <a:pPr marL="685800" lvl="1">
              <a:spcBef>
                <a:spcPts val="400"/>
              </a:spcBef>
              <a:buFont typeface="Arial" panose="020B0604020202020204" pitchFamily="34" charset="0"/>
              <a:buChar char="•"/>
            </a:pPr>
            <a:r>
              <a:rPr lang="en-US" altLang="en-US" sz="1600" dirty="0">
                <a:solidFill>
                  <a:schemeClr val="tx1"/>
                </a:solidFill>
              </a:rPr>
              <a:t>A ballot did pass in the  LMSC/EC to approve to have the November Plenary electronic from Friday 30Oct20 to Friday 13Nov20.  </a:t>
            </a:r>
          </a:p>
          <a:p>
            <a:pPr marL="685800" lvl="1">
              <a:spcBef>
                <a:spcPts val="400"/>
              </a:spcBef>
              <a:buFont typeface="Arial" panose="020B0604020202020204" pitchFamily="34" charset="0"/>
              <a:buChar char="•"/>
            </a:pPr>
            <a:r>
              <a:rPr lang="en-US" altLang="en-US" sz="1600" b="0" dirty="0">
                <a:solidFill>
                  <a:schemeClr val="tx1"/>
                </a:solidFill>
              </a:rPr>
              <a:t>This will allow 802.18 to have our </a:t>
            </a:r>
            <a:r>
              <a:rPr lang="en-US" altLang="en-US" sz="1600" b="0" dirty="0">
                <a:solidFill>
                  <a:schemeClr val="tx1"/>
                </a:solidFill>
                <a:highlight>
                  <a:srgbClr val="D5F4FF"/>
                </a:highlight>
              </a:rPr>
              <a:t>2 Thursday meetings</a:t>
            </a:r>
            <a:r>
              <a:rPr lang="en-US" altLang="en-US" sz="1600" b="0" dirty="0">
                <a:solidFill>
                  <a:schemeClr val="tx1"/>
                </a:solidFill>
              </a:rPr>
              <a:t>, like the July Plenary.</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For .18 we will meet 2hrs the 1</a:t>
            </a:r>
            <a:r>
              <a:rPr lang="en-US" altLang="en-US" sz="1600" b="1" u="sng" baseline="30000" dirty="0">
                <a:solidFill>
                  <a:schemeClr val="tx1"/>
                </a:solidFill>
                <a:highlight>
                  <a:srgbClr val="D5F4FF"/>
                </a:highlight>
              </a:rPr>
              <a:t>st</a:t>
            </a:r>
            <a:r>
              <a:rPr lang="en-US" altLang="en-US" sz="1600" b="1" u="sng" dirty="0">
                <a:solidFill>
                  <a:schemeClr val="tx1"/>
                </a:solidFill>
                <a:highlight>
                  <a:srgbClr val="D5F4FF"/>
                </a:highlight>
              </a:rPr>
              <a:t> week(1500-1700et), 05Nov20.</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And 1hr the 2</a:t>
            </a:r>
            <a:r>
              <a:rPr lang="en-US" altLang="en-US" sz="1600" b="1" u="sng" baseline="30000" dirty="0">
                <a:solidFill>
                  <a:schemeClr val="tx1"/>
                </a:solidFill>
                <a:highlight>
                  <a:srgbClr val="D5F4FF"/>
                </a:highlight>
              </a:rPr>
              <a:t>nd</a:t>
            </a:r>
            <a:r>
              <a:rPr lang="en-US" altLang="en-US" sz="1600" b="1" u="sng" dirty="0">
                <a:solidFill>
                  <a:schemeClr val="tx1"/>
                </a:solidFill>
                <a:highlight>
                  <a:srgbClr val="D5F4FF"/>
                </a:highlight>
              </a:rPr>
              <a:t> week(1500-1600et), 12Nov20</a:t>
            </a:r>
            <a:endParaRPr lang="en-US" altLang="en-US" sz="1600" dirty="0">
              <a:solidFill>
                <a:schemeClr val="tx1"/>
              </a:solidFill>
            </a:endParaRPr>
          </a:p>
          <a:p>
            <a:pPr lvl="1">
              <a:buFont typeface="Arial" panose="020B0604020202020204" pitchFamily="34" charset="0"/>
              <a:buChar char="•"/>
            </a:pPr>
            <a:r>
              <a:rPr lang="en-US" sz="1600" dirty="0">
                <a:solidFill>
                  <a:schemeClr val="tx1"/>
                </a:solidFill>
                <a:cs typeface="+mn-cs"/>
              </a:rPr>
              <a:t>As RR-TAG has done in plenaries, it will take attending both for attendance credit. </a:t>
            </a:r>
          </a:p>
          <a:p>
            <a:pPr>
              <a:buFont typeface="Arial" panose="020B0604020202020204" pitchFamily="34" charset="0"/>
              <a:buChar char="•"/>
            </a:pPr>
            <a:endParaRPr lang="en-US" altLang="en-US" sz="2000" b="0" dirty="0">
              <a:solidFill>
                <a:schemeClr val="tx1"/>
              </a:solidFill>
            </a:endParaRPr>
          </a:p>
          <a:p>
            <a:pPr>
              <a:buFont typeface="Arial" panose="020B0604020202020204" pitchFamily="34" charset="0"/>
              <a:buChar char="•"/>
            </a:pPr>
            <a:r>
              <a:rPr lang="en-US" altLang="en-US" sz="2000" b="0" dirty="0">
                <a:solidFill>
                  <a:schemeClr val="tx1"/>
                </a:solidFill>
              </a:rPr>
              <a:t>For </a:t>
            </a:r>
            <a:r>
              <a:rPr lang="en-US" altLang="en-US" sz="2000" dirty="0">
                <a:solidFill>
                  <a:schemeClr val="tx1"/>
                </a:solidFill>
              </a:rPr>
              <a:t>January</a:t>
            </a:r>
            <a:r>
              <a:rPr lang="en-US" altLang="en-US" sz="2000" b="0" dirty="0">
                <a:solidFill>
                  <a:schemeClr val="tx1"/>
                </a:solidFill>
              </a:rPr>
              <a:t> </a:t>
            </a:r>
            <a:r>
              <a:rPr lang="en-US" altLang="en-US" sz="2000" dirty="0">
                <a:solidFill>
                  <a:schemeClr val="tx1"/>
                </a:solidFill>
              </a:rPr>
              <a:t>2021 </a:t>
            </a:r>
            <a:r>
              <a:rPr lang="en-US" altLang="en-US" sz="2000" b="0" dirty="0">
                <a:solidFill>
                  <a:schemeClr val="tx1"/>
                </a:solidFill>
              </a:rPr>
              <a:t>Wireless Interim (Irvine) the Wireless Chairs will be meeting 30 Sept to discuss plans for then. </a:t>
            </a:r>
          </a:p>
          <a:p>
            <a:pPr>
              <a:buFont typeface="Arial" panose="020B0604020202020204" pitchFamily="34" charset="0"/>
              <a:buChar char="•"/>
            </a:pPr>
            <a:endParaRPr lang="en-US" sz="20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17Sep20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&lt;ojeu&gt;</a:t>
            </a:r>
            <a:r>
              <a:rPr lang="en-US" altLang="en-US" sz="1400" b="0" dirty="0"/>
              <a:t>   </a:t>
            </a:r>
            <a:r>
              <a:rPr lang="en-US" altLang="en-US" sz="1400" b="0" dirty="0">
                <a:hlinkClick r:id="rId4"/>
              </a:rPr>
              <a:t>&lt;HStds&gt;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800" dirty="0">
              <a:solidFill>
                <a:schemeClr val="tx1"/>
              </a:solidFill>
            </a:endParaRPr>
          </a:p>
          <a:p>
            <a:pPr marL="285750" indent="-285750">
              <a:spcBef>
                <a:spcPts val="0"/>
              </a:spcBef>
              <a:buFont typeface="Arial" panose="020B0604020202020204" pitchFamily="34" charset="0"/>
              <a:buChar char="•"/>
            </a:pPr>
            <a:r>
              <a:rPr lang="en-US" sz="1800" dirty="0">
                <a:solidFill>
                  <a:schemeClr val="tx1"/>
                </a:solidFill>
              </a:rPr>
              <a:t>A liaison person from ETSI to the ECC has been confirmed.</a:t>
            </a: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call/meeting #107, 24Sep-02Oct20 </a:t>
            </a:r>
          </a:p>
          <a:p>
            <a:pPr lvl="1">
              <a:spcBef>
                <a:spcPts val="0"/>
              </a:spcBef>
              <a:buFont typeface="Arial" panose="020B0604020202020204" pitchFamily="34" charset="0"/>
              <a:buChar char="•"/>
            </a:pPr>
            <a:r>
              <a:rPr lang="en-US" sz="1400" dirty="0">
                <a:solidFill>
                  <a:schemeClr val="tx1"/>
                </a:solidFill>
              </a:rPr>
              <a:t>nothing to share today</a:t>
            </a:r>
          </a:p>
          <a:p>
            <a:pPr lvl="1">
              <a:spcBef>
                <a:spcPts val="0"/>
              </a:spcBef>
              <a:buFont typeface="Arial" panose="020B0604020202020204" pitchFamily="34" charset="0"/>
              <a:buChar char="•"/>
            </a:pPr>
            <a:r>
              <a:rPr lang="en-US" sz="1200" dirty="0">
                <a:solidFill>
                  <a:schemeClr val="tx1"/>
                </a:solidFill>
              </a:rPr>
              <a:t>10Sep: Submissions closed 09sep20, with 6 new ones.  </a:t>
            </a:r>
          </a:p>
          <a:p>
            <a:pPr lvl="1">
              <a:spcBef>
                <a:spcPts val="0"/>
              </a:spcBef>
              <a:buFont typeface="Arial" panose="020B0604020202020204" pitchFamily="34" charset="0"/>
              <a:buChar char="•"/>
            </a:pPr>
            <a:r>
              <a:rPr lang="en-US" sz="1200" dirty="0">
                <a:solidFill>
                  <a:schemeClr val="tx1"/>
                </a:solidFill>
              </a:rPr>
              <a:t>BRAN(20)106f003r2 (now r2) (Channel Access Mechanism ), with new sponsors.  There is a companion document for it. </a:t>
            </a:r>
          </a:p>
          <a:p>
            <a:pPr lvl="1">
              <a:spcBef>
                <a:spcPts val="0"/>
              </a:spcBef>
              <a:buFont typeface="Arial" panose="020B0604020202020204" pitchFamily="34" charset="0"/>
              <a:buChar char="•"/>
            </a:pPr>
            <a:r>
              <a:rPr lang="en-US" sz="1200" dirty="0">
                <a:solidFill>
                  <a:schemeClr val="tx1"/>
                </a:solidFill>
              </a:rPr>
              <a:t>03Sep:  Updated document, from meeting #106 on adaptivity in 6 GHz, was updated with more signatures, with ED of -72dBm/20MHz and no preamble detection.   </a:t>
            </a:r>
          </a:p>
          <a:p>
            <a:pPr lvl="1">
              <a:spcBef>
                <a:spcPts val="0"/>
              </a:spcBef>
              <a:buFont typeface="Arial" panose="020B0604020202020204" pitchFamily="34" charset="0"/>
              <a:buChar char="•"/>
            </a:pPr>
            <a:r>
              <a:rPr lang="en-US" sz="1200" dirty="0">
                <a:solidFill>
                  <a:schemeClr val="tx1"/>
                </a:solidFill>
              </a:rPr>
              <a:t>Discussion continues at 5 GHz to do the same, with some text for framed base equipment</a:t>
            </a:r>
          </a:p>
          <a:p>
            <a:pPr lvl="1">
              <a:spcBef>
                <a:spcPts val="0"/>
              </a:spcBef>
              <a:buFont typeface="Arial" panose="020B0604020202020204" pitchFamily="34" charset="0"/>
              <a:buChar char="•"/>
            </a:pPr>
            <a:r>
              <a:rPr lang="en-US" sz="1200" dirty="0">
                <a:solidFill>
                  <a:schemeClr val="tx1"/>
                </a:solidFill>
              </a:rPr>
              <a:t> 60GHz, packet-based solution being replaced with higher power longer range (several kms) discussion continues. </a:t>
            </a:r>
          </a:p>
          <a:p>
            <a:pPr lvl="1">
              <a:spcBef>
                <a:spcPts val="0"/>
              </a:spcBef>
              <a:buFont typeface="Arial" panose="020B0604020202020204" pitchFamily="34" charset="0"/>
              <a:buChar char="•"/>
            </a:pPr>
            <a:endParaRPr lang="en-US" sz="6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 Nov20; </a:t>
            </a:r>
            <a:r>
              <a:rPr lang="en-US" sz="1100" b="0" i="0" dirty="0">
                <a:solidFill>
                  <a:srgbClr val="222222"/>
                </a:solidFill>
                <a:effectLst/>
                <a:latin typeface="Arial" panose="020B0604020202020204" pitchFamily="34" charset="0"/>
              </a:rPr>
              <a:t>Sophia-Antipolis, FR</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nothing to share today</a:t>
            </a: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call, SRDoc #15, 17Sep20</a:t>
            </a:r>
          </a:p>
          <a:p>
            <a:pPr lvl="1">
              <a:spcBef>
                <a:spcPts val="0"/>
              </a:spcBef>
              <a:buFont typeface="Arial" panose="020B0604020202020204" pitchFamily="34" charset="0"/>
              <a:buChar char="•"/>
            </a:pPr>
            <a:r>
              <a:rPr lang="en-US" sz="1600" dirty="0">
                <a:solidFill>
                  <a:schemeClr val="tx1"/>
                </a:solidFill>
              </a:rPr>
              <a:t>A liaison was sent to Chair of ERM about the interim chair for TG11 from Intel.  Next is for ERM to formalize the chair appointment. </a:t>
            </a:r>
          </a:p>
          <a:p>
            <a:pPr lvl="1">
              <a:spcBef>
                <a:spcPts val="0"/>
              </a:spcBef>
              <a:buFont typeface="Arial" panose="020B0604020202020204" pitchFamily="34" charset="0"/>
              <a:buChar char="•"/>
            </a:pPr>
            <a:r>
              <a:rPr lang="en-US" sz="1600" dirty="0">
                <a:solidFill>
                  <a:schemeClr val="tx1"/>
                </a:solidFill>
              </a:rPr>
              <a:t>After the call today, the 2.4 GHz SRDoc on </a:t>
            </a:r>
            <a:r>
              <a:rPr lang="en-US" sz="1600" dirty="0" err="1">
                <a:solidFill>
                  <a:schemeClr val="tx1"/>
                </a:solidFill>
              </a:rPr>
              <a:t>WideBand</a:t>
            </a:r>
            <a:r>
              <a:rPr lang="en-US" sz="1600" dirty="0">
                <a:solidFill>
                  <a:schemeClr val="tx1"/>
                </a:solidFill>
              </a:rPr>
              <a:t> data systems will get reported to ERM, where tit will go to WGFM after that..</a:t>
            </a:r>
          </a:p>
          <a:p>
            <a:pPr lvl="1">
              <a:spcBef>
                <a:spcPts val="0"/>
              </a:spcBef>
              <a:buFont typeface="Arial" panose="020B0604020202020204" pitchFamily="34" charset="0"/>
              <a:buChar char="•"/>
            </a:pPr>
            <a:r>
              <a:rPr lang="en-US" sz="1200" dirty="0">
                <a:solidFill>
                  <a:schemeClr val="tx1"/>
                </a:solidFill>
              </a:rPr>
              <a:t>10Sep: Next to last call yesterday (9</a:t>
            </a:r>
            <a:r>
              <a:rPr lang="en-US" sz="1200" baseline="30000" dirty="0">
                <a:solidFill>
                  <a:schemeClr val="tx1"/>
                </a:solidFill>
              </a:rPr>
              <a:t>th</a:t>
            </a:r>
            <a:r>
              <a:rPr lang="en-US" sz="1200" dirty="0">
                <a:solidFill>
                  <a:schemeClr val="tx1"/>
                </a:solidFill>
              </a:rPr>
              <a:t>), all the docs related to clause 8 (</a:t>
            </a:r>
            <a:r>
              <a:rPr lang="en-GB" sz="1200" dirty="0">
                <a:effectLst/>
                <a:ea typeface="Times New Roman" panose="02020603050405020304" pitchFamily="18" charset="0"/>
              </a:rPr>
              <a:t>Presentation of the various existing Wideband Data Transmission systems/technologies) </a:t>
            </a:r>
            <a:r>
              <a:rPr lang="en-US" sz="1200" dirty="0">
                <a:solidFill>
                  <a:schemeClr val="tx1"/>
                </a:solidFill>
              </a:rPr>
              <a:t>finished up, and down to last cleanup of SRDoc, on last call #15. </a:t>
            </a:r>
          </a:p>
          <a:p>
            <a:pPr lvl="1">
              <a:spcBef>
                <a:spcPts val="0"/>
              </a:spcBef>
              <a:buFont typeface="Arial" panose="020B0604020202020204" pitchFamily="34" charset="0"/>
              <a:buChar char="•"/>
            </a:pPr>
            <a:r>
              <a:rPr lang="en-US" sz="1200" dirty="0">
                <a:solidFill>
                  <a:schemeClr val="tx1"/>
                </a:solidFill>
              </a:rPr>
              <a:t>There is an interim Chair, from Intel.   ERM will put out a call for nominations shortly. </a:t>
            </a:r>
          </a:p>
          <a:p>
            <a:pPr lvl="1">
              <a:spcBef>
                <a:spcPts val="0"/>
              </a:spcBef>
              <a:buFont typeface="Arial" panose="020B0604020202020204" pitchFamily="34" charset="0"/>
              <a:buChar char="•"/>
            </a:pPr>
            <a:r>
              <a:rPr lang="en-US" sz="1200" dirty="0">
                <a:effectLst/>
              </a:rPr>
              <a:t>The doc on the ERM site:  DTR/</a:t>
            </a:r>
            <a:r>
              <a:rPr lang="en-US" sz="1200" b="1" dirty="0">
                <a:effectLst/>
              </a:rPr>
              <a:t>ERM-590 (TR 103 665) – revision 0_x_</a:t>
            </a:r>
            <a:endParaRPr lang="en-US" sz="1200" dirty="0">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17Sep20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718038" y="917819"/>
            <a:ext cx="8378520" cy="5219040"/>
          </a:xfrm>
        </p:spPr>
        <p:txBody>
          <a:bodyPr/>
          <a:lstStyle/>
          <a:p>
            <a:pPr>
              <a:buFont typeface="Arial" panose="020B0604020202020204" pitchFamily="34" charset="0"/>
              <a:buChar char="•"/>
            </a:pPr>
            <a:r>
              <a:rPr lang="en-US" sz="1200" dirty="0">
                <a:solidFill>
                  <a:schemeClr val="tx1"/>
                </a:solidFill>
              </a:rPr>
              <a:t>CEPT – </a:t>
            </a:r>
            <a:r>
              <a:rPr lang="en-US" sz="1200" dirty="0">
                <a:solidFill>
                  <a:schemeClr val="tx1"/>
                </a:solidFill>
                <a:hlinkClick r:id="rId3"/>
              </a:rPr>
              <a:t>&lt;ECC&gt;</a:t>
            </a:r>
            <a:r>
              <a:rPr lang="en-US" sz="1200" dirty="0">
                <a:solidFill>
                  <a:schemeClr val="tx1"/>
                </a:solidFill>
              </a:rPr>
              <a:t> (themselves) next call,  #54 Plenary, 17-20Nov20, </a:t>
            </a:r>
            <a:r>
              <a:rPr lang="en-US" sz="1200" u="sng" dirty="0">
                <a:solidFill>
                  <a:schemeClr val="tx1"/>
                </a:solidFill>
              </a:rPr>
              <a:t>Berlin, Germany </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4"/>
              </a:rPr>
              <a:t>&lt;WGSE&gt;</a:t>
            </a:r>
            <a:r>
              <a:rPr lang="en-US" altLang="en-US" sz="1200" b="0" dirty="0"/>
              <a:t> </a:t>
            </a:r>
            <a:r>
              <a:rPr lang="en-US" altLang="en-US" sz="1200" dirty="0"/>
              <a:t>next call, meeting  </a:t>
            </a:r>
            <a:r>
              <a:rPr lang="en-US" sz="1200" dirty="0"/>
              <a:t>#86,  28Sep-02Oct20;</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5"/>
              </a:rPr>
              <a:t>&lt;SE45&gt;</a:t>
            </a:r>
            <a:r>
              <a:rPr lang="en-US" altLang="en-US" sz="1600" b="0" dirty="0"/>
              <a:t> </a:t>
            </a:r>
            <a:r>
              <a:rPr lang="en-US" altLang="en-US" sz="1600" dirty="0"/>
              <a:t>next call: #12, 21-23Sep20</a:t>
            </a:r>
            <a:endParaRPr lang="en-US" altLang="en-US" sz="1200" dirty="0"/>
          </a:p>
          <a:p>
            <a:pPr lvl="1">
              <a:buFont typeface="Arial" panose="020B0604020202020204" pitchFamily="34" charset="0"/>
              <a:buChar char="•"/>
            </a:pPr>
            <a:r>
              <a:rPr lang="en-US" sz="1600" dirty="0">
                <a:solidFill>
                  <a:schemeClr val="tx1"/>
                </a:solidFill>
              </a:rPr>
              <a:t>nothing to share today</a:t>
            </a:r>
          </a:p>
          <a:p>
            <a:pPr lvl="1">
              <a:buFont typeface="Arial" panose="020B0604020202020204" pitchFamily="34" charset="0"/>
              <a:buChar char="•"/>
            </a:pPr>
            <a:r>
              <a:rPr lang="en-US" altLang="en-US" sz="1200" dirty="0"/>
              <a:t>10Sep: Industry folks need to wrap up their studies (was due on the 9</a:t>
            </a:r>
            <a:r>
              <a:rPr lang="en-US" altLang="en-US" sz="1200" baseline="30000" dirty="0"/>
              <a:t>th</a:t>
            </a:r>
            <a:r>
              <a:rPr lang="en-US" altLang="en-US" sz="1200" dirty="0"/>
              <a:t>), so can get to FM57 via WGSE and WGFM.  </a:t>
            </a:r>
          </a:p>
          <a:p>
            <a:pPr lvl="1">
              <a:spcBef>
                <a:spcPts val="0"/>
              </a:spcBef>
              <a:buFont typeface="Arial" panose="020B0604020202020204" pitchFamily="34" charset="0"/>
              <a:buChar char="•"/>
            </a:pPr>
            <a:r>
              <a:rPr lang="en-US" altLang="en-US" sz="1200" dirty="0"/>
              <a:t>No DFS in 5.8 GHz input paper came in for review.</a:t>
            </a:r>
          </a:p>
          <a:p>
            <a:pPr lvl="1">
              <a:spcBef>
                <a:spcPts val="0"/>
              </a:spcBef>
              <a:buFont typeface="Arial" panose="020B0604020202020204" pitchFamily="34" charset="0"/>
              <a:buChar char="•"/>
            </a:pPr>
            <a:r>
              <a:rPr lang="en-US" altLang="en-US" sz="1200" dirty="0"/>
              <a:t>03Sep: 4 of 6 documents were on Comm Based Train Control should not block out EU above 5925 </a:t>
            </a:r>
            <a:r>
              <a:rPr lang="en-US" altLang="en-US" sz="1200" dirty="0" err="1"/>
              <a:t>MHz.</a:t>
            </a:r>
            <a:r>
              <a:rPr lang="en-US" altLang="en-US" sz="1200" dirty="0"/>
              <a:t>  Discussions included what other countries are doing.   </a:t>
            </a:r>
          </a:p>
          <a:p>
            <a:pPr lvl="3">
              <a:buFont typeface="Arial" panose="020B0604020202020204" pitchFamily="34" charset="0"/>
              <a:buChar char="•"/>
            </a:pPr>
            <a:endParaRPr lang="en-US" sz="400" dirty="0">
              <a:solidFill>
                <a:schemeClr val="tx1"/>
              </a:solidFill>
            </a:endParaRPr>
          </a:p>
          <a:p>
            <a:pPr>
              <a:buFont typeface="Arial" panose="020B0604020202020204" pitchFamily="34" charset="0"/>
              <a:buChar char="•"/>
            </a:pPr>
            <a:r>
              <a:rPr lang="en-US" sz="1200" dirty="0">
                <a:solidFill>
                  <a:schemeClr val="tx1"/>
                </a:solidFill>
              </a:rPr>
              <a:t>CEPT – ECC </a:t>
            </a:r>
            <a:r>
              <a:rPr lang="en-US" altLang="en-US" sz="1200" b="0" dirty="0">
                <a:hlinkClick r:id="rId6"/>
              </a:rPr>
              <a:t>&lt;WGFM&gt;</a:t>
            </a:r>
            <a:r>
              <a:rPr lang="en-US" altLang="en-US" sz="1200" b="0" dirty="0"/>
              <a:t>  </a:t>
            </a:r>
            <a:r>
              <a:rPr lang="en-US" altLang="en-US" sz="1200" dirty="0">
                <a:solidFill>
                  <a:schemeClr val="tx1"/>
                </a:solidFill>
              </a:rPr>
              <a:t>next meeting #97, 19-23Oct20, </a:t>
            </a:r>
            <a:r>
              <a:rPr lang="en-US" altLang="en-US" sz="1200" u="sng" strike="sngStrike" dirty="0">
                <a:solidFill>
                  <a:schemeClr val="bg1">
                    <a:lumMod val="65000"/>
                  </a:schemeClr>
                </a:solidFill>
              </a:rPr>
              <a:t>Dublin, Ireland </a:t>
            </a:r>
            <a:r>
              <a:rPr lang="en-US" altLang="en-US" sz="1200" u="sng" dirty="0">
                <a:solidFill>
                  <a:schemeClr val="tx1"/>
                </a:solidFill>
              </a:rPr>
              <a:t> now tbd</a:t>
            </a:r>
            <a:endParaRPr lang="en-US" sz="1200" u="sng" dirty="0"/>
          </a:p>
          <a:p>
            <a:pPr lvl="1">
              <a:spcBef>
                <a:spcPts val="0"/>
              </a:spcBef>
              <a:buFont typeface="Arial" panose="020B0604020202020204" pitchFamily="34" charset="0"/>
              <a:buChar char="•"/>
            </a:pPr>
            <a:r>
              <a:rPr lang="en-US" sz="1200" dirty="0">
                <a:solidFill>
                  <a:schemeClr val="bg1">
                    <a:lumMod val="65000"/>
                  </a:schemeClr>
                </a:solidFill>
              </a:rPr>
              <a:t>nothing to share today  </a:t>
            </a: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next call/meeting #12, 05-07Oct20</a:t>
            </a:r>
            <a:endParaRPr lang="en-US" sz="1400" dirty="0"/>
          </a:p>
          <a:p>
            <a:pPr lvl="1">
              <a:buFont typeface="Arial" panose="020B0604020202020204" pitchFamily="34" charset="0"/>
              <a:buChar char="•"/>
            </a:pPr>
            <a:r>
              <a:rPr lang="en-US" sz="1600" dirty="0">
                <a:solidFill>
                  <a:schemeClr val="tx1"/>
                </a:solidFill>
              </a:rPr>
              <a:t>The Draft CEPT report 75 (Report B) and ECC Decision (20)01 (rules of lower 6 GHz band) are available in the input docs for meeting #12.  These have the comments/inputs from the public consultation. </a:t>
            </a:r>
          </a:p>
          <a:p>
            <a:pPr lvl="1">
              <a:buFont typeface="Arial" panose="020B0604020202020204" pitchFamily="34" charset="0"/>
              <a:buChar char="•"/>
            </a:pPr>
            <a:r>
              <a:rPr lang="en-US" sz="1600" dirty="0">
                <a:solidFill>
                  <a:schemeClr val="tx1"/>
                </a:solidFill>
              </a:rPr>
              <a:t>It is suggested to have focus on the ECC decision, as it is for making the rules moving forward. </a:t>
            </a:r>
          </a:p>
          <a:p>
            <a:pPr lvl="1">
              <a:buFont typeface="Arial" panose="020B0604020202020204" pitchFamily="34" charset="0"/>
              <a:buChar char="•"/>
            </a:pPr>
            <a:r>
              <a:rPr lang="en-US" sz="1200" dirty="0">
                <a:solidFill>
                  <a:schemeClr val="tx1"/>
                </a:solidFill>
              </a:rPr>
              <a:t>10Sep: The public consultation closed, the </a:t>
            </a:r>
            <a:r>
              <a:rPr lang="en-US" altLang="en-US" sz="1200" dirty="0"/>
              <a:t>ECO will be releasing all comments from the public consultations together.</a:t>
            </a:r>
            <a:endParaRPr lang="en-US" sz="1200" dirty="0">
              <a:solidFill>
                <a:schemeClr val="tx1"/>
              </a:solidFill>
            </a:endParaRPr>
          </a:p>
          <a:p>
            <a:pPr lvl="1">
              <a:spcBef>
                <a:spcPts val="0"/>
              </a:spcBef>
              <a:buFont typeface="Arial" panose="020B0604020202020204" pitchFamily="34" charset="0"/>
              <a:buChar char="•"/>
            </a:pPr>
            <a:r>
              <a:rPr lang="en-US" sz="1200" dirty="0">
                <a:solidFill>
                  <a:schemeClr val="tx1"/>
                </a:solidFill>
              </a:rPr>
              <a:t>03Sep: Draft CEPT report 75 (Report B) and ECC Decision (20)01 (rules of lower 6 GHz band), comments </a:t>
            </a:r>
            <a:r>
              <a:rPr lang="en-US" sz="1200" b="1" dirty="0">
                <a:solidFill>
                  <a:schemeClr val="tx1"/>
                </a:solidFill>
              </a:rPr>
              <a:t>due 04Sept. </a:t>
            </a:r>
            <a:endParaRPr lang="en-US" sz="1200" b="1" dirty="0"/>
          </a:p>
          <a:p>
            <a:pPr lvl="1">
              <a:spcBef>
                <a:spcPts val="0"/>
              </a:spcBef>
              <a:buFont typeface="Arial" panose="020B0604020202020204" pitchFamily="34" charset="0"/>
              <a:buChar char="•"/>
            </a:pPr>
            <a:r>
              <a:rPr lang="en-US" sz="1200" dirty="0">
                <a:ea typeface="Calibri" panose="020F0502020204030204" pitchFamily="34" charset="0"/>
              </a:rPr>
              <a:t>From 20Aug: </a:t>
            </a:r>
            <a:r>
              <a:rPr lang="en-US" sz="1200" dirty="0">
                <a:effectLst/>
                <a:ea typeface="Calibri" panose="020F0502020204030204" pitchFamily="34" charset="0"/>
              </a:rPr>
              <a:t>Many contributions are expected</a:t>
            </a:r>
            <a:r>
              <a:rPr lang="en-US" sz="1200" dirty="0">
                <a:ea typeface="Calibri" panose="020F0502020204030204" pitchFamily="34" charset="0"/>
              </a:rPr>
              <a:t> for the October call. </a:t>
            </a:r>
            <a:endParaRPr lang="en-US" sz="1200" dirty="0">
              <a:effectLst/>
              <a:ea typeface="Calibri" panose="020F0502020204030204" pitchFamily="34" charset="0"/>
            </a:endParaRPr>
          </a:p>
          <a:p>
            <a:pPr lvl="1">
              <a:spcBef>
                <a:spcPts val="0"/>
              </a:spcBef>
              <a:buFont typeface="Arial" panose="020B0604020202020204" pitchFamily="34" charset="0"/>
              <a:buChar char="•"/>
            </a:pPr>
            <a:r>
              <a:rPr lang="en-US" sz="1200" dirty="0">
                <a:ea typeface="Calibri" panose="020F0502020204030204" pitchFamily="34" charset="0"/>
              </a:rPr>
              <a:t>Hearing some concern if there will be enough </a:t>
            </a:r>
            <a:r>
              <a:rPr lang="en-US" sz="1200" dirty="0">
                <a:effectLst/>
                <a:ea typeface="Calibri" panose="020F0502020204030204" pitchFamily="34" charset="0"/>
              </a:rPr>
              <a:t>discussion time for all the contributions.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17Sep20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755794"/>
          </a:xfrm>
        </p:spPr>
        <p:txBody>
          <a:bodyPr/>
          <a:lstStyle/>
          <a:p>
            <a:r>
              <a:rPr lang="en-US" sz="2400" dirty="0"/>
              <a:t>Other regions (outside EU and USA), items to share</a:t>
            </a:r>
            <a:endParaRPr lang="en-US" sz="1200" dirty="0"/>
          </a:p>
        </p:txBody>
      </p:sp>
      <p:sp>
        <p:nvSpPr>
          <p:cNvPr id="3" name="Content Placeholder 2"/>
          <p:cNvSpPr>
            <a:spLocks noGrp="1"/>
          </p:cNvSpPr>
          <p:nvPr>
            <p:ph idx="1"/>
          </p:nvPr>
        </p:nvSpPr>
        <p:spPr>
          <a:xfrm>
            <a:off x="737931" y="680600"/>
            <a:ext cx="8271387" cy="5794813"/>
          </a:xfrm>
        </p:spPr>
        <p:txBody>
          <a:bodyPr/>
          <a:lstStyle/>
          <a:p>
            <a:pPr>
              <a:spcBef>
                <a:spcPts val="0"/>
              </a:spcBef>
              <a:buFont typeface="Arial" panose="020B0604020202020204" pitchFamily="34" charset="0"/>
              <a:buChar char="•"/>
            </a:pPr>
            <a:endParaRPr lang="en-US" sz="1800" dirty="0"/>
          </a:p>
          <a:p>
            <a:pPr marL="0" marR="0">
              <a:spcBef>
                <a:spcPts val="0"/>
              </a:spcBef>
              <a:spcAft>
                <a:spcPts val="0"/>
              </a:spcAft>
              <a:buFont typeface="Arial" panose="020B0604020202020204" pitchFamily="34" charset="0"/>
              <a:buChar char="•"/>
            </a:pPr>
            <a:endParaRPr lang="en-US" sz="16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6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800" dirty="0">
                <a:solidFill>
                  <a:srgbClr val="000000"/>
                </a:solidFill>
                <a:effectLst/>
                <a:ea typeface="Calibri" panose="020F0502020204030204" pitchFamily="34" charset="0"/>
              </a:rPr>
              <a:t>Korea MIST consultation proposes revising footnote K125B allowing UWB </a:t>
            </a:r>
            <a:r>
              <a:rPr lang="en-US" sz="1800" u="sng" dirty="0">
                <a:solidFill>
                  <a:srgbClr val="000000"/>
                </a:solidFill>
                <a:effectLst/>
                <a:ea typeface="Calibri" panose="020F0502020204030204" pitchFamily="34" charset="0"/>
              </a:rPr>
              <a:t>from</a:t>
            </a:r>
            <a:r>
              <a:rPr lang="en-US" sz="1800" dirty="0">
                <a:solidFill>
                  <a:srgbClr val="000000"/>
                </a:solidFill>
                <a:effectLst/>
                <a:ea typeface="Calibri" panose="020F0502020204030204" pitchFamily="34" charset="0"/>
              </a:rPr>
              <a:t> 3.735 to 	4.8 GHz </a:t>
            </a:r>
            <a:r>
              <a:rPr lang="en-US" sz="1800" b="0" dirty="0">
                <a:solidFill>
                  <a:srgbClr val="000000"/>
                </a:solidFill>
                <a:effectLst/>
                <a:ea typeface="Calibri" panose="020F0502020204030204" pitchFamily="34" charset="0"/>
              </a:rPr>
              <a:t>and 6.0 to 10.2</a:t>
            </a:r>
            <a:r>
              <a:rPr lang="en-US" sz="1800" dirty="0">
                <a:solidFill>
                  <a:srgbClr val="000000"/>
                </a:solidFill>
                <a:effectLst/>
                <a:ea typeface="Calibri" panose="020F0502020204030204" pitchFamily="34" charset="0"/>
              </a:rPr>
              <a:t> GHz </a:t>
            </a:r>
            <a:r>
              <a:rPr lang="en-US" sz="1800" u="sng" dirty="0">
                <a:solidFill>
                  <a:srgbClr val="000000"/>
                </a:solidFill>
                <a:effectLst/>
                <a:ea typeface="Calibri" panose="020F0502020204030204" pitchFamily="34" charset="0"/>
              </a:rPr>
              <a:t>to</a:t>
            </a:r>
            <a:r>
              <a:rPr lang="en-US" sz="1800" dirty="0">
                <a:solidFill>
                  <a:srgbClr val="000000"/>
                </a:solidFill>
                <a:effectLst/>
                <a:ea typeface="Calibri" panose="020F0502020204030204" pitchFamily="34" charset="0"/>
              </a:rPr>
              <a:t> 4.2 - 4.8 GHz </a:t>
            </a:r>
            <a:r>
              <a:rPr lang="en-US" sz="1800" b="0" dirty="0">
                <a:solidFill>
                  <a:srgbClr val="000000"/>
                </a:solidFill>
                <a:effectLst/>
                <a:ea typeface="Calibri" panose="020F0502020204030204" pitchFamily="34" charset="0"/>
              </a:rPr>
              <a:t>and 6.0 - 10.2 GHz. </a:t>
            </a:r>
            <a:endParaRPr lang="en-US" sz="1800" b="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solidFill>
                  <a:srgbClr val="000000"/>
                </a:solidFill>
                <a:effectLst/>
                <a:ea typeface="Calibri" panose="020F0502020204030204" pitchFamily="34" charset="0"/>
              </a:rPr>
              <a:t>For details, please refer to:</a:t>
            </a:r>
            <a:endParaRPr lang="en-US" sz="1600" dirty="0">
              <a:effectLst/>
              <a:ea typeface="Calibri" panose="020F0502020204030204" pitchFamily="34" charset="0"/>
            </a:endParaRPr>
          </a:p>
          <a:p>
            <a:pPr marL="400050" lvl="1">
              <a:spcBef>
                <a:spcPts val="0"/>
              </a:spcBef>
              <a:spcAft>
                <a:spcPts val="0"/>
              </a:spcAft>
            </a:pPr>
            <a:r>
              <a:rPr lang="en-US" sz="1600" u="sng" dirty="0">
                <a:solidFill>
                  <a:srgbClr val="000000"/>
                </a:solidFill>
                <a:effectLst/>
                <a:ea typeface="Calibri" panose="020F0502020204030204" pitchFamily="34" charset="0"/>
                <a:hlinkClick r:id="rId3"/>
              </a:rPr>
              <a:t>http://english.msip.go.kr/web/msipContents/contentsView.do?cateId=_law4&amp;artId=3001321</a:t>
            </a:r>
            <a:endParaRPr lang="en-US" sz="1600" u="sng"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3.7 – 4.2 GHz for 5G is why UWB is being reduced. </a:t>
            </a:r>
          </a:p>
          <a:p>
            <a:pPr marL="400050" lvl="1">
              <a:spcBef>
                <a:spcPts val="0"/>
              </a:spcBef>
              <a:spcAft>
                <a:spcPts val="0"/>
              </a:spcAft>
              <a:buFont typeface="Arial" panose="020B0604020202020204" pitchFamily="34" charset="0"/>
              <a:buChar char="•"/>
            </a:pPr>
            <a:r>
              <a:rPr lang="en-US" sz="1600" dirty="0">
                <a:solidFill>
                  <a:srgbClr val="000000"/>
                </a:solidFill>
                <a:effectLst/>
                <a:ea typeface="Calibri" panose="020F0502020204030204" pitchFamily="34" charset="0"/>
              </a:rPr>
              <a:t>The comment submission deadline is September 30, 2020. (.18 by 17Sept); </a:t>
            </a:r>
          </a:p>
          <a:p>
            <a:pPr marL="400050" lvl="1">
              <a:spcBef>
                <a:spcPts val="0"/>
              </a:spcBef>
              <a:spcAft>
                <a:spcPts val="0"/>
              </a:spcAft>
              <a:buFont typeface="Arial" panose="020B0604020202020204" pitchFamily="34" charset="0"/>
              <a:buChar char="•"/>
            </a:pPr>
            <a:r>
              <a:rPr lang="en-US" sz="1600" dirty="0">
                <a:solidFill>
                  <a:srgbClr val="000000"/>
                </a:solidFill>
                <a:effectLst/>
                <a:ea typeface="Calibri" panose="020F0502020204030204" pitchFamily="34" charset="0"/>
              </a:rPr>
              <a:t>No contributions, so we will pass. </a:t>
            </a:r>
            <a:endParaRPr lang="en-US" sz="1600" b="1" dirty="0">
              <a:ea typeface="Calibri" panose="020F0502020204030204" pitchFamily="34" charset="0"/>
            </a:endParaRPr>
          </a:p>
          <a:p>
            <a:pPr marL="0" indent="0">
              <a:spcBef>
                <a:spcPts val="0"/>
              </a:spcBef>
              <a:spcAft>
                <a:spcPts val="0"/>
              </a:spcAft>
            </a:pPr>
            <a:r>
              <a:rPr lang="en-US" sz="1600" b="0" i="0" u="none" strike="noStrike" baseline="0" dirty="0">
                <a:solidFill>
                  <a:srgbClr val="000000"/>
                </a:solidFill>
                <a:latin typeface="Arial" panose="020B0604020202020204" pitchFamily="34" charset="0"/>
              </a:rPr>
              <a:t> </a:t>
            </a:r>
          </a:p>
          <a:p>
            <a:pPr marL="0">
              <a:spcBef>
                <a:spcPts val="0"/>
              </a:spcBef>
              <a:spcAft>
                <a:spcPts val="0"/>
              </a:spcAft>
              <a:buFont typeface="Arial" panose="020B0604020202020204" pitchFamily="34" charset="0"/>
              <a:buChar char="•"/>
            </a:pPr>
            <a:r>
              <a:rPr lang="en-US" sz="1800" i="0" u="none" strike="noStrike" baseline="0" dirty="0">
                <a:solidFill>
                  <a:srgbClr val="000000"/>
                </a:solidFill>
              </a:rPr>
              <a:t>Mexican RF Regulator </a:t>
            </a:r>
            <a:r>
              <a:rPr lang="en-US" sz="1800" b="0" i="0" u="none" strike="noStrike" baseline="0" dirty="0">
                <a:solidFill>
                  <a:srgbClr val="000000"/>
                </a:solidFill>
              </a:rPr>
              <a:t>– </a:t>
            </a:r>
            <a:r>
              <a:rPr lang="en-US" sz="1800" b="0" i="1" u="none" strike="noStrike" baseline="0" dirty="0">
                <a:solidFill>
                  <a:srgbClr val="000000"/>
                </a:solidFill>
              </a:rPr>
              <a:t>Instituto Federal de </a:t>
            </a:r>
            <a:r>
              <a:rPr lang="en-US" sz="1800" b="0" i="1" u="none" strike="noStrike" baseline="0" dirty="0" err="1">
                <a:solidFill>
                  <a:srgbClr val="000000"/>
                </a:solidFill>
              </a:rPr>
              <a:t>Telecomunicaciones</a:t>
            </a:r>
            <a:r>
              <a:rPr lang="en-US" sz="1800" b="0" i="1" u="none" strike="noStrike" baseline="0" dirty="0">
                <a:solidFill>
                  <a:srgbClr val="000000"/>
                </a:solidFill>
              </a:rPr>
              <a:t> </a:t>
            </a:r>
            <a:r>
              <a:rPr lang="en-US" sz="1800" b="0" i="0" u="none" strike="noStrike" baseline="0" dirty="0">
                <a:solidFill>
                  <a:srgbClr val="000000"/>
                </a:solidFill>
              </a:rPr>
              <a:t>(IFT) – have announced a public consultation is underway concerning its </a:t>
            </a:r>
            <a:r>
              <a:rPr lang="en-US" sz="1800" b="0" i="0" u="none" strike="noStrike" baseline="0" dirty="0">
                <a:solidFill>
                  <a:srgbClr val="0000FF"/>
                </a:solidFill>
                <a:hlinkClick r:id="rId4"/>
              </a:rPr>
              <a:t>2020-2024 policy roadmap </a:t>
            </a:r>
            <a:endParaRPr lang="en-US" sz="1800" b="0" i="0" u="none" strike="noStrike" baseline="0" dirty="0">
              <a:solidFill>
                <a:srgbClr val="0000FF"/>
              </a:solidFill>
            </a:endParaRPr>
          </a:p>
          <a:p>
            <a:pPr lvl="1">
              <a:buFont typeface="Arial" panose="020B0604020202020204" pitchFamily="34" charset="0"/>
              <a:buChar char="•"/>
            </a:pPr>
            <a:r>
              <a:rPr lang="en-US" sz="1600" b="0" i="0" u="none" strike="noStrike" baseline="0" dirty="0">
                <a:solidFill>
                  <a:srgbClr val="000000"/>
                </a:solidFill>
              </a:rPr>
              <a:t>The main objective of the public consultation is to define the strategic framework for the period 2020-2024, with a focus on 5G, Internet of Things or IPv6. </a:t>
            </a:r>
          </a:p>
          <a:p>
            <a:pPr lvl="1">
              <a:buFont typeface="Arial" panose="020B0604020202020204" pitchFamily="34" charset="0"/>
              <a:buChar char="•"/>
            </a:pPr>
            <a:r>
              <a:rPr lang="en-US" sz="1600" b="0" i="0" u="none" strike="noStrike" baseline="0" dirty="0">
                <a:solidFill>
                  <a:srgbClr val="000000"/>
                </a:solidFill>
              </a:rPr>
              <a:t>The public consultation will officially close on 12th October 2020. </a:t>
            </a:r>
          </a:p>
          <a:p>
            <a:pPr lvl="1">
              <a:buFont typeface="Arial" panose="020B0604020202020204" pitchFamily="34" charset="0"/>
              <a:buChar char="•"/>
            </a:pPr>
            <a:r>
              <a:rPr lang="en-US" sz="1600" b="0" i="0" u="none" strike="noStrike" baseline="0" dirty="0">
                <a:solidFill>
                  <a:srgbClr val="000000"/>
                </a:solidFill>
              </a:rPr>
              <a:t>The link to the announcement of the public consultation and the format to send comments can be found </a:t>
            </a:r>
            <a:r>
              <a:rPr lang="en-US" sz="1600" b="0" i="0" u="none" strike="noStrike" baseline="0" dirty="0">
                <a:solidFill>
                  <a:srgbClr val="800080"/>
                </a:solidFill>
                <a:hlinkClick r:id="rId5"/>
              </a:rPr>
              <a:t>here</a:t>
            </a:r>
            <a:r>
              <a:rPr lang="en-US" sz="1600" b="0" i="0" u="none" strike="noStrike" baseline="0" dirty="0">
                <a:solidFill>
                  <a:srgbClr val="000000"/>
                </a:solidFill>
                <a:hlinkClick r:id="rId5"/>
              </a:rPr>
              <a:t>. </a:t>
            </a:r>
            <a:r>
              <a:rPr lang="en-US" sz="1600" b="0" i="0" u="none" strike="noStrike" baseline="0" dirty="0">
                <a:solidFill>
                  <a:srgbClr val="000000"/>
                </a:solidFill>
              </a:rPr>
              <a:t>The text is in Spanish language only.</a:t>
            </a:r>
            <a:endParaRPr lang="en-US" sz="1600" dirty="0">
              <a:solidFill>
                <a:srgbClr val="FF0000"/>
              </a:solidFill>
              <a:effectLst/>
              <a:ea typeface="Calibri" panose="020F0502020204030204" pitchFamily="34" charset="0"/>
            </a:endParaRPr>
          </a:p>
          <a:p>
            <a:pPr marL="0">
              <a:spcBef>
                <a:spcPts val="0"/>
              </a:spcBef>
              <a:spcAft>
                <a:spcPts val="0"/>
              </a:spcAft>
              <a:buFont typeface="Arial" panose="020B0604020202020204" pitchFamily="34" charset="0"/>
              <a:buChar char="•"/>
            </a:pPr>
            <a:endParaRPr lang="en-US" sz="1400" dirty="0">
              <a:hlinkClick r:id="rId6">
                <a:extLst>
                  <a:ext uri="{A12FA001-AC4F-418D-AE19-62706E023703}">
                    <ahyp:hlinkClr xmlns:ahyp="http://schemas.microsoft.com/office/drawing/2018/hyperlinkcolor" val="tx"/>
                  </a:ext>
                </a:extLst>
              </a:hlinkClick>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17Sep20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0801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755794"/>
          </a:xfrm>
        </p:spPr>
        <p:txBody>
          <a:bodyPr/>
          <a:lstStyle/>
          <a:p>
            <a:r>
              <a:rPr lang="en-US" sz="2400" dirty="0"/>
              <a:t>Other regions (outside EU and USA), items to share</a:t>
            </a:r>
            <a:endParaRPr lang="en-US" sz="1200" dirty="0"/>
          </a:p>
        </p:txBody>
      </p:sp>
      <p:sp>
        <p:nvSpPr>
          <p:cNvPr id="3" name="Content Placeholder 2"/>
          <p:cNvSpPr>
            <a:spLocks noGrp="1"/>
          </p:cNvSpPr>
          <p:nvPr>
            <p:ph idx="1"/>
          </p:nvPr>
        </p:nvSpPr>
        <p:spPr>
          <a:xfrm>
            <a:off x="737931" y="914400"/>
            <a:ext cx="8271387" cy="5561013"/>
          </a:xfrm>
        </p:spPr>
        <p:txBody>
          <a:bodyPr/>
          <a:lstStyle/>
          <a:p>
            <a:pPr>
              <a:spcBef>
                <a:spcPts val="0"/>
              </a:spcBef>
              <a:buFont typeface="Arial" panose="020B0604020202020204" pitchFamily="34" charset="0"/>
              <a:buChar char="•"/>
            </a:pPr>
            <a:endParaRPr lang="en-US" sz="1800" dirty="0"/>
          </a:p>
          <a:p>
            <a:pPr marL="114300" lvl="1" indent="0">
              <a:spcBef>
                <a:spcPts val="0"/>
              </a:spcBef>
              <a:spcAft>
                <a:spcPts val="0"/>
              </a:spcAft>
            </a:pPr>
            <a:endParaRPr lang="en-US" sz="1600" dirty="0">
              <a:effectLst/>
              <a:ea typeface="Calibri" panose="020F0502020204030204" pitchFamily="34" charset="0"/>
            </a:endParaRPr>
          </a:p>
          <a:p>
            <a:pPr marL="0">
              <a:spcBef>
                <a:spcPts val="0"/>
              </a:spcBef>
              <a:spcAft>
                <a:spcPts val="0"/>
              </a:spcAft>
              <a:buFont typeface="Arial" panose="020B0604020202020204" pitchFamily="34" charset="0"/>
              <a:buChar char="•"/>
            </a:pPr>
            <a:r>
              <a:rPr lang="en-US" sz="1600" b="1" i="0" dirty="0">
                <a:solidFill>
                  <a:srgbClr val="4D4D4F"/>
                </a:solidFill>
                <a:effectLst/>
              </a:rPr>
              <a:t>Proposed update to the Australian Radiofrequency Spectrum Plan - consultation 27/2020</a:t>
            </a:r>
          </a:p>
          <a:p>
            <a:pPr marL="400050" lvl="1">
              <a:spcBef>
                <a:spcPts val="0"/>
              </a:spcBef>
              <a:spcAft>
                <a:spcPts val="0"/>
              </a:spcAft>
              <a:buFont typeface="Arial" panose="020B0604020202020204" pitchFamily="34" charset="0"/>
              <a:buChar char="•"/>
            </a:pPr>
            <a:r>
              <a:rPr lang="en-US" sz="1200" dirty="0">
                <a:ea typeface="Calibri" panose="020F0502020204030204" pitchFamily="34" charset="0"/>
                <a:hlinkClick r:id="rId3"/>
              </a:rPr>
              <a:t>https://www.acma.gov.au/consultations/2020-08/proposed-update-australian-radiofrequency-spectrum-plan-consultation-272020</a:t>
            </a:r>
            <a:r>
              <a:rPr lang="en-US" sz="1200" dirty="0">
                <a:ea typeface="Calibri" panose="020F0502020204030204" pitchFamily="34" charset="0"/>
              </a:rPr>
              <a:t> </a:t>
            </a:r>
            <a:endParaRPr lang="en-US" sz="1200" b="1"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1" i="0" dirty="0">
                <a:solidFill>
                  <a:srgbClr val="4D4D4F"/>
                </a:solidFill>
                <a:effectLst/>
              </a:rPr>
              <a:t>Key documents</a:t>
            </a:r>
          </a:p>
          <a:p>
            <a:pPr lvl="1">
              <a:spcBef>
                <a:spcPts val="0"/>
              </a:spcBef>
              <a:spcAft>
                <a:spcPts val="0"/>
              </a:spcAft>
              <a:buFont typeface="Arial" panose="020B0604020202020204" pitchFamily="34" charset="0"/>
              <a:buChar char="•"/>
            </a:pPr>
            <a:r>
              <a:rPr lang="en-US" sz="1400" b="0" i="0" u="none" strike="noStrike" dirty="0">
                <a:solidFill>
                  <a:srgbClr val="1A1A1A"/>
                </a:solidFill>
                <a:effectLst/>
                <a:hlinkClick r:id="rId4"/>
              </a:rPr>
              <a:t>Proposed update to the Australian Radiofrequency Spectrum Plan - consultation paper (111.08 KB)</a:t>
            </a:r>
          </a:p>
          <a:p>
            <a:pPr lvl="1">
              <a:spcBef>
                <a:spcPts val="0"/>
              </a:spcBef>
              <a:spcAft>
                <a:spcPts val="0"/>
              </a:spcAft>
              <a:buFont typeface="Arial" panose="020B0604020202020204" pitchFamily="34" charset="0"/>
              <a:buChar char="•"/>
            </a:pPr>
            <a:r>
              <a:rPr lang="en-US" sz="1400" dirty="0">
                <a:solidFill>
                  <a:srgbClr val="1A1A1A"/>
                </a:solidFill>
                <a:hlinkClick r:id="rId5"/>
              </a:rPr>
              <a:t>Draft Australian Radiofrequency Spectrum Plan 2021 (635.34 KB)</a:t>
            </a:r>
            <a:endParaRPr lang="en-US" sz="1200" dirty="0">
              <a:solidFill>
                <a:srgbClr val="1A1A1A"/>
              </a:solidFill>
              <a:hlinkClick r:id="rId5"/>
            </a:endParaRPr>
          </a:p>
          <a:p>
            <a:pPr marL="400050" lvl="1">
              <a:spcBef>
                <a:spcPts val="0"/>
              </a:spcBef>
              <a:spcAft>
                <a:spcPts val="0"/>
              </a:spcAft>
              <a:buFont typeface="Arial" panose="020B0604020202020204" pitchFamily="34" charset="0"/>
              <a:buChar char="•"/>
            </a:pPr>
            <a:endParaRPr lang="en-US" sz="1600" dirty="0"/>
          </a:p>
          <a:p>
            <a:pPr marL="400050" lvl="1">
              <a:spcBef>
                <a:spcPts val="0"/>
              </a:spcBef>
              <a:spcAft>
                <a:spcPts val="0"/>
              </a:spcAft>
              <a:buFont typeface="Arial" panose="020B0604020202020204" pitchFamily="34" charset="0"/>
              <a:buChar char="•"/>
            </a:pPr>
            <a:r>
              <a:rPr lang="en-US" sz="1600" dirty="0"/>
              <a:t>The issue - We are updating the Australian Radiofrequency Spectrum Plan. This will reflect changes to international regulations made at the World Radiocommunication Conference 2019. The Spectrum Plan:</a:t>
            </a:r>
          </a:p>
          <a:p>
            <a:pPr lvl="1">
              <a:spcBef>
                <a:spcPts val="0"/>
              </a:spcBef>
              <a:spcAft>
                <a:spcPts val="0"/>
              </a:spcAft>
              <a:buFont typeface="Arial" panose="020B0604020202020204" pitchFamily="34" charset="0"/>
              <a:buChar char="•"/>
            </a:pPr>
            <a:r>
              <a:rPr lang="en-US" sz="1600" i="0" dirty="0">
                <a:solidFill>
                  <a:srgbClr val="353D3D"/>
                </a:solidFill>
                <a:effectLst/>
              </a:rPr>
              <a:t>divides the spectrum into frequency bands and sets out their purposes</a:t>
            </a:r>
          </a:p>
          <a:p>
            <a:pPr lvl="1">
              <a:spcBef>
                <a:spcPts val="0"/>
              </a:spcBef>
              <a:spcAft>
                <a:spcPts val="0"/>
              </a:spcAft>
              <a:buFont typeface="Arial" panose="020B0604020202020204" pitchFamily="34" charset="0"/>
              <a:buChar char="•"/>
            </a:pPr>
            <a:r>
              <a:rPr lang="en-US" sz="1600" i="0" dirty="0">
                <a:solidFill>
                  <a:srgbClr val="353D3D"/>
                </a:solidFill>
                <a:effectLst/>
              </a:rPr>
              <a:t>provides a basis for management of the radiofrequency spectrum in Australia</a:t>
            </a:r>
          </a:p>
          <a:p>
            <a:pPr lvl="1">
              <a:spcBef>
                <a:spcPts val="0"/>
              </a:spcBef>
              <a:spcAft>
                <a:spcPts val="0"/>
              </a:spcAft>
              <a:buFont typeface="Arial" panose="020B0604020202020204" pitchFamily="34" charset="0"/>
              <a:buChar char="•"/>
            </a:pPr>
            <a:r>
              <a:rPr lang="en-US" sz="1600" i="0" dirty="0">
                <a:solidFill>
                  <a:srgbClr val="353D3D"/>
                </a:solidFill>
                <a:effectLst/>
              </a:rPr>
              <a:t>informs radiocommunication users about the services allocated to each frequency band</a:t>
            </a:r>
          </a:p>
          <a:p>
            <a:pPr lvl="1">
              <a:spcBef>
                <a:spcPts val="0"/>
              </a:spcBef>
              <a:spcAft>
                <a:spcPts val="0"/>
              </a:spcAft>
              <a:buFont typeface="Arial" panose="020B0604020202020204" pitchFamily="34" charset="0"/>
              <a:buChar char="•"/>
            </a:pPr>
            <a:r>
              <a:rPr lang="en-US" sz="1600" i="0" dirty="0">
                <a:solidFill>
                  <a:srgbClr val="353D3D"/>
                </a:solidFill>
                <a:effectLst/>
              </a:rPr>
              <a:t>informs users </a:t>
            </a:r>
            <a:r>
              <a:rPr lang="en-US" sz="1600" b="0" i="0" dirty="0">
                <a:solidFill>
                  <a:srgbClr val="353D3D"/>
                </a:solidFill>
                <a:effectLst/>
              </a:rPr>
              <a:t>about the conditions attached to those allocations.</a:t>
            </a:r>
          </a:p>
          <a:p>
            <a:pPr lvl="1">
              <a:spcBef>
                <a:spcPts val="0"/>
              </a:spcBef>
              <a:spcAft>
                <a:spcPts val="0"/>
              </a:spcAft>
              <a:buFont typeface="Arial" panose="020B0604020202020204" pitchFamily="34" charset="0"/>
              <a:buChar char="•"/>
            </a:pPr>
            <a:r>
              <a:rPr lang="en-US" sz="1600" b="0" i="0" dirty="0">
                <a:solidFill>
                  <a:srgbClr val="353D3D"/>
                </a:solidFill>
                <a:effectLst/>
              </a:rPr>
              <a:t>We propose that the new Spectrum Plan be made before 1 January 2021. This will mean it can start from that date.</a:t>
            </a:r>
          </a:p>
          <a:p>
            <a:pPr marL="400050" lvl="1">
              <a:spcBef>
                <a:spcPts val="0"/>
              </a:spcBef>
              <a:spcAft>
                <a:spcPts val="0"/>
              </a:spcAft>
              <a:buFont typeface="Arial" panose="020B0604020202020204" pitchFamily="34" charset="0"/>
              <a:buChar char="•"/>
            </a:pPr>
            <a:r>
              <a:rPr lang="en-US" sz="1600" dirty="0"/>
              <a:t>Closing 29 September 2020</a:t>
            </a:r>
            <a:endParaRPr lang="en-US" sz="1400" dirty="0">
              <a:hlinkClick r:id="rId5">
                <a:extLst>
                  <a:ext uri="{A12FA001-AC4F-418D-AE19-62706E023703}">
                    <ahyp:hlinkClr xmlns:ahyp="http://schemas.microsoft.com/office/drawing/2018/hyperlinkcolor" val="tx"/>
                  </a:ext>
                </a:extLst>
              </a:hlinkClick>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17Sep20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3981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1414"/>
            <a:ext cx="8458200" cy="5283024"/>
          </a:xfrm>
        </p:spPr>
        <p:txBody>
          <a:bodyPr/>
          <a:lstStyle/>
          <a:p>
            <a:pPr marL="285750" indent="-285750">
              <a:buFont typeface="Arial" panose="020B0604020202020204" pitchFamily="34" charset="0"/>
              <a:buChar char="•"/>
            </a:pPr>
            <a:r>
              <a:rPr lang="en-US" sz="1600" b="0" dirty="0">
                <a:solidFill>
                  <a:schemeClr val="tx1"/>
                </a:solidFill>
              </a:rPr>
              <a:t>For </a:t>
            </a:r>
            <a:r>
              <a:rPr lang="en-US" sz="1600" b="0" dirty="0">
                <a:solidFill>
                  <a:schemeClr val="tx1"/>
                </a:solidFill>
                <a:hlinkClick r:id="rId3"/>
              </a:rPr>
              <a:t>WP 1A</a:t>
            </a:r>
            <a:r>
              <a:rPr lang="en-US" sz="1600" b="0" dirty="0">
                <a:solidFill>
                  <a:schemeClr val="tx1"/>
                </a:solidFill>
              </a:rPr>
              <a:t>, </a:t>
            </a:r>
            <a:r>
              <a:rPr lang="en-US" sz="1400" b="0" dirty="0">
                <a:solidFill>
                  <a:schemeClr val="tx1"/>
                </a:solidFill>
              </a:rPr>
              <a:t>the next meeting: </a:t>
            </a:r>
            <a:r>
              <a:rPr lang="en-US" sz="1400" b="0" i="0" u="none" strike="noStrike" dirty="0">
                <a:solidFill>
                  <a:srgbClr val="3789BD"/>
                </a:solidFill>
                <a:effectLst/>
                <a:hlinkClick r:id="rId4"/>
              </a:rPr>
              <a:t>Tuesday 2020-11-24-Wednesday 2020-12-02</a:t>
            </a:r>
            <a:r>
              <a:rPr lang="en-US" sz="1400" b="0" i="0" u="none" strike="noStrike" dirty="0">
                <a:solidFill>
                  <a:srgbClr val="3789BD"/>
                </a:solidFill>
                <a:effectLst/>
              </a:rPr>
              <a:t>;</a:t>
            </a:r>
            <a:r>
              <a:rPr lang="en-US" sz="1600" b="0" i="0" u="none" strike="noStrike" dirty="0">
                <a:solidFill>
                  <a:srgbClr val="3789BD"/>
                </a:solidFill>
                <a:effectLst/>
              </a:rPr>
              <a:t> </a:t>
            </a:r>
            <a:r>
              <a:rPr lang="en-US" sz="1400" b="0" i="0" dirty="0">
                <a:solidFill>
                  <a:srgbClr val="444444"/>
                </a:solidFill>
                <a:effectLst/>
              </a:rPr>
              <a:t>Place: </a:t>
            </a:r>
            <a:r>
              <a:rPr lang="en-US" sz="1400" b="1" i="0" dirty="0">
                <a:solidFill>
                  <a:srgbClr val="444444"/>
                </a:solidFill>
                <a:effectLst/>
              </a:rPr>
              <a:t>Switzerland [Geneva]</a:t>
            </a:r>
            <a:endParaRPr lang="en-US" sz="1400" b="0" i="0" dirty="0">
              <a:solidFill>
                <a:srgbClr val="444444"/>
              </a:solidFill>
              <a:effectLst/>
            </a:endParaRPr>
          </a:p>
          <a:p>
            <a:pPr lvl="1">
              <a:buFont typeface="Arial" panose="020B0604020202020204" pitchFamily="34" charset="0"/>
              <a:buChar char="•"/>
            </a:pPr>
            <a:r>
              <a:rPr lang="en-US" sz="1600" b="1" dirty="0">
                <a:solidFill>
                  <a:schemeClr val="tx1"/>
                </a:solidFill>
              </a:rPr>
              <a:t>For the WP 1A submission on SM-2352, </a:t>
            </a:r>
            <a:r>
              <a:rPr lang="en-US" sz="1600" dirty="0">
                <a:solidFill>
                  <a:schemeClr val="tx1"/>
                </a:solidFill>
              </a:rPr>
              <a:t>the Author will be on next week for approval</a:t>
            </a:r>
            <a:r>
              <a:rPr lang="en-US" sz="1600" b="1" dirty="0">
                <a:solidFill>
                  <a:schemeClr val="tx1"/>
                </a:solidFill>
              </a:rPr>
              <a:t>. </a:t>
            </a:r>
          </a:p>
          <a:p>
            <a:pPr lvl="1">
              <a:buFont typeface="Arial" panose="020B0604020202020204" pitchFamily="34" charset="0"/>
              <a:buChar char="•"/>
            </a:pPr>
            <a:r>
              <a:rPr lang="en-US" sz="1600" dirty="0">
                <a:solidFill>
                  <a:schemeClr val="tx1"/>
                </a:solidFill>
                <a:hlinkClick r:id="rId5"/>
              </a:rPr>
              <a:t>https://mentor.ieee.org/802.18/dcn/20/18-20-0052-01-0000-itu-r-sm-2352-ieee802-thz-input-to-wp1a.docx</a:t>
            </a:r>
            <a:r>
              <a:rPr lang="en-US" sz="1600" dirty="0">
                <a:solidFill>
                  <a:schemeClr val="tx1"/>
                </a:solidFill>
              </a:rPr>
              <a:t> </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Goal is consent agenda for LMSC(EC) call on 06 October.</a:t>
            </a:r>
            <a:r>
              <a:rPr lang="en-US" sz="1600" b="1" dirty="0">
                <a:solidFill>
                  <a:schemeClr val="tx1"/>
                </a:solidFill>
              </a:rPr>
              <a:t>  .18 approve by 24Sep20. </a:t>
            </a:r>
          </a:p>
          <a:p>
            <a:pPr lvl="1">
              <a:buFont typeface="Arial" panose="020B0604020202020204" pitchFamily="34" charset="0"/>
              <a:buChar char="•"/>
            </a:pPr>
            <a:r>
              <a:rPr lang="en-US" sz="1200" b="0" dirty="0">
                <a:solidFill>
                  <a:schemeClr val="tx1"/>
                </a:solidFill>
              </a:rPr>
              <a:t> </a:t>
            </a:r>
          </a:p>
          <a:p>
            <a:pPr lvl="1">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600" b="0" dirty="0">
                <a:solidFill>
                  <a:schemeClr val="tx1"/>
                </a:solidFill>
              </a:rPr>
              <a:t>For </a:t>
            </a:r>
            <a:r>
              <a:rPr lang="en-US" sz="1600" b="0" dirty="0">
                <a:solidFill>
                  <a:schemeClr val="tx1"/>
                </a:solidFill>
                <a:hlinkClick r:id="rId6"/>
              </a:rPr>
              <a:t>WP-5A</a:t>
            </a:r>
            <a:r>
              <a:rPr lang="en-US" sz="1600" b="0" dirty="0">
                <a:solidFill>
                  <a:schemeClr val="tx1"/>
                </a:solidFill>
              </a:rPr>
              <a:t>, the next call:   </a:t>
            </a:r>
            <a:r>
              <a:rPr lang="en-US" sz="1600" b="0" i="0" u="none" strike="noStrike" dirty="0">
                <a:solidFill>
                  <a:srgbClr val="3789BD"/>
                </a:solidFill>
                <a:effectLst/>
                <a:hlinkClick r:id="rId7"/>
              </a:rPr>
              <a:t>Monday 2020-11-09 - Friday 2020-11-20</a:t>
            </a:r>
            <a:r>
              <a:rPr lang="en-US" sz="1600" b="0" i="0" u="none" strike="noStrike" dirty="0">
                <a:solidFill>
                  <a:srgbClr val="3789BD"/>
                </a:solidFill>
                <a:effectLst/>
              </a:rPr>
              <a:t>	</a:t>
            </a:r>
            <a:r>
              <a:rPr lang="en-US" sz="1600" b="0" i="0" dirty="0">
                <a:solidFill>
                  <a:srgbClr val="444444"/>
                </a:solidFill>
                <a:effectLst/>
              </a:rPr>
              <a:t>Place : </a:t>
            </a:r>
            <a:r>
              <a:rPr lang="en-US" sz="1600" b="1" i="0" dirty="0">
                <a:solidFill>
                  <a:srgbClr val="444444"/>
                </a:solidFill>
                <a:effectLst/>
              </a:rPr>
              <a:t>E-Meeting</a:t>
            </a:r>
            <a:endParaRPr lang="en-US" sz="1600" b="0" i="0" dirty="0">
              <a:solidFill>
                <a:srgbClr val="444444"/>
              </a:solidFill>
              <a:effectLst/>
            </a:endParaRPr>
          </a:p>
          <a:p>
            <a:pPr lvl="1">
              <a:buFont typeface="Arial" panose="020B0604020202020204" pitchFamily="34" charset="0"/>
              <a:buChar char="•"/>
            </a:pPr>
            <a:r>
              <a:rPr lang="en-US" sz="1600" b="1" dirty="0">
                <a:solidFill>
                  <a:schemeClr val="tx1"/>
                </a:solidFill>
              </a:rPr>
              <a:t>The .11 ad hoc is working on updates for M.1450 - M.1801 submissions</a:t>
            </a:r>
            <a:r>
              <a:rPr lang="en-US" sz="1600" b="0" dirty="0">
                <a:solidFill>
                  <a:schemeClr val="tx1"/>
                </a:solidFill>
              </a:rPr>
              <a:t>. </a:t>
            </a:r>
            <a:r>
              <a:rPr lang="en-US" sz="1600" dirty="0">
                <a:solidFill>
                  <a:schemeClr val="tx1"/>
                </a:solidFill>
              </a:rPr>
              <a:t>From before: </a:t>
            </a:r>
            <a:endParaRPr lang="en-US" sz="1600" b="0" dirty="0">
              <a:solidFill>
                <a:schemeClr val="tx1"/>
              </a:solidFill>
            </a:endParaRPr>
          </a:p>
          <a:p>
            <a:pPr lvl="1">
              <a:buFont typeface="Arial" panose="020B0604020202020204" pitchFamily="34" charset="0"/>
              <a:buChar char="•"/>
            </a:pPr>
            <a:r>
              <a:rPr lang="en-US" sz="1200" dirty="0">
                <a:solidFill>
                  <a:schemeClr val="tx1"/>
                </a:solidFill>
                <a:hlinkClick r:id="rId8"/>
              </a:rPr>
              <a:t>https://mentor.ieee.org/802.18/dcn/20/18-20-0060-04-0000-itu-ahg-recommended-edits-to-m-1801-2.docx</a:t>
            </a:r>
            <a:endParaRPr lang="en-US" sz="1200" dirty="0">
              <a:solidFill>
                <a:schemeClr val="tx1"/>
              </a:solidFill>
            </a:endParaRPr>
          </a:p>
          <a:p>
            <a:pPr lvl="1">
              <a:buFont typeface="Arial" panose="020B0604020202020204" pitchFamily="34" charset="0"/>
              <a:buChar char="•"/>
            </a:pPr>
            <a:r>
              <a:rPr lang="en-US" sz="1200" dirty="0">
                <a:solidFill>
                  <a:schemeClr val="tx1"/>
                </a:solidFill>
                <a:hlinkClick r:id="rId9"/>
              </a:rPr>
              <a:t>https://mentor.ieee.org/802.18/dcn/20/18-20-0061-04-0000-itu-ahg-recommended-edits-to-m-1450-5.docx</a:t>
            </a:r>
            <a:r>
              <a:rPr lang="en-US" sz="1200" dirty="0">
                <a:solidFill>
                  <a:schemeClr val="tx1"/>
                </a:solidFill>
              </a:rPr>
              <a:t> </a:t>
            </a:r>
          </a:p>
          <a:p>
            <a:pPr lvl="1">
              <a:buFont typeface="Arial" panose="020B0604020202020204" pitchFamily="34" charset="0"/>
              <a:buChar char="•"/>
            </a:pPr>
            <a:r>
              <a:rPr lang="en-US" sz="1600" dirty="0">
                <a:solidFill>
                  <a:schemeClr val="tx1"/>
                </a:solidFill>
              </a:rPr>
              <a:t>Goal is consent agenda for LMSC(EC) call on 06 October.  .</a:t>
            </a:r>
            <a:r>
              <a:rPr lang="en-US" sz="1600" b="1" dirty="0">
                <a:solidFill>
                  <a:schemeClr val="tx1"/>
                </a:solidFill>
              </a:rPr>
              <a:t>18 approve by 24Sep20</a:t>
            </a:r>
            <a:r>
              <a:rPr lang="en-US" sz="1600" dirty="0">
                <a:solidFill>
                  <a:schemeClr val="tx1"/>
                </a:solidFill>
              </a:rPr>
              <a:t>. </a:t>
            </a:r>
            <a:endParaRPr lang="en-US" sz="1600" b="0" dirty="0">
              <a:solidFill>
                <a:schemeClr val="tx1"/>
              </a:solidFill>
            </a:endParaRPr>
          </a:p>
          <a:p>
            <a:pPr marL="685800" lvl="1">
              <a:buFont typeface="Arial" panose="020B0604020202020204" pitchFamily="34" charset="0"/>
              <a:buChar char="•"/>
            </a:pPr>
            <a:r>
              <a:rPr lang="en-US" sz="1600" dirty="0">
                <a:solidFill>
                  <a:schemeClr val="tx1"/>
                </a:solidFill>
                <a:ea typeface="Calibri" panose="020F0502020204030204" pitchFamily="34" charset="0"/>
              </a:rPr>
              <a:t>The .11 Ad hoc on these two submissions meet and will be meeting again 28 Sept.</a:t>
            </a:r>
            <a:endParaRPr lang="en-US" sz="1200" dirty="0">
              <a:solidFill>
                <a:schemeClr val="tx1"/>
              </a:solidFill>
              <a:ea typeface="Calibri" panose="020F0502020204030204" pitchFamily="34" charset="0"/>
            </a:endParaRPr>
          </a:p>
          <a:p>
            <a:pPr marL="685800" lvl="1">
              <a:buFont typeface="Arial" panose="020B0604020202020204" pitchFamily="34" charset="0"/>
              <a:buChar char="•"/>
            </a:pPr>
            <a:r>
              <a:rPr lang="en-US" sz="1600" dirty="0">
                <a:solidFill>
                  <a:srgbClr val="00B0F0"/>
                </a:solidFill>
                <a:ea typeface="Calibri" panose="020F0502020204030204" pitchFamily="34" charset="0"/>
              </a:rPr>
              <a:t>The .18 chair should check with the .11 ad hoc chair </a:t>
            </a:r>
            <a:r>
              <a:rPr lang="en-US" sz="1600" dirty="0">
                <a:solidFill>
                  <a:schemeClr val="tx1"/>
                </a:solidFill>
                <a:ea typeface="Calibri" panose="020F0502020204030204" pitchFamily="34" charset="0"/>
              </a:rPr>
              <a:t>on what are the plans and timing to get through .18 and the EC to meet the WP 5A call on 09 Nov. </a:t>
            </a:r>
          </a:p>
          <a:p>
            <a:pPr marL="685800" lvl="1">
              <a:buFont typeface="Arial" panose="020B0604020202020204" pitchFamily="34" charset="0"/>
              <a:buChar char="•"/>
            </a:pPr>
            <a:r>
              <a:rPr lang="en-US" sz="1200" dirty="0">
                <a:solidFill>
                  <a:schemeClr val="tx1"/>
                </a:solidFill>
                <a:ea typeface="Calibri" panose="020F0502020204030204" pitchFamily="34" charset="0"/>
              </a:rPr>
              <a:t> </a:t>
            </a:r>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0"/>
              </a:rPr>
              <a:t>https://www.itu.int/en/myitu/Publications/2020/09/02/14/23/Radio-Regulations-2020</a:t>
            </a:r>
            <a:endParaRPr lang="en-US" sz="1400" b="1" u="sng" dirty="0">
              <a:ea typeface="Calibri" panose="020F0502020204030204" pitchFamily="34" charset="0"/>
            </a:endParaRPr>
          </a:p>
          <a:p>
            <a:pPr marL="1543050" lvl="3">
              <a:buFont typeface="Arial" panose="020B0604020202020204" pitchFamily="34" charset="0"/>
              <a:buChar char="•"/>
            </a:pPr>
            <a:endParaRPr lang="en-US" sz="800" b="0" dirty="0">
              <a:solidFill>
                <a:schemeClr val="tx1"/>
              </a:solidFill>
            </a:endParaRP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17Sep20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727841" y="6136859"/>
            <a:ext cx="75690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11" action="ppaction://hlinksldjump"/>
              </a:rPr>
              <a:t>see back up slides later. </a:t>
            </a:r>
            <a:endParaRPr lang="en-US" sz="500" dirty="0"/>
          </a:p>
        </p:txBody>
      </p:sp>
    </p:spTree>
    <p:extLst>
      <p:ext uri="{BB962C8B-B14F-4D97-AF65-F5344CB8AC3E}">
        <p14:creationId xmlns:p14="http://schemas.microsoft.com/office/powerpoint/2010/main" val="1078781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M.1450 &amp; M.1801 submissions </a:t>
            </a:r>
            <a:r>
              <a:rPr lang="en-US" sz="1600" dirty="0">
                <a:solidFill>
                  <a:schemeClr val="tx1"/>
                </a:solidFill>
              </a:rPr>
              <a:t>–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documents </a:t>
            </a:r>
            <a:r>
              <a:rPr lang="en-US" sz="1800" b="0" dirty="0">
                <a:highlight>
                  <a:srgbClr val="FFFF00"/>
                </a:highlight>
                <a:hlinkClick r:id="rId3"/>
              </a:rPr>
              <a:t>https://mentor.ieee.org/802.18/dcn/20/18-20-0061-02-0000-itu-ahg-recommended-edits-to-m-1450-5.docx</a:t>
            </a:r>
            <a:r>
              <a:rPr lang="en-US" sz="1800" b="0" dirty="0">
                <a:highlight>
                  <a:srgbClr val="FFFF00"/>
                </a:highlight>
              </a:rPr>
              <a:t> and </a:t>
            </a:r>
            <a:r>
              <a:rPr lang="en-US" sz="1800" b="0" dirty="0">
                <a:highlight>
                  <a:srgbClr val="FFFF00"/>
                </a:highlight>
                <a:hlinkClick r:id="rId4"/>
              </a:rPr>
              <a:t>https://mentor.ieee.org/802.18/dcn/20/18-20-0060-02-0000-itu-ahg-recommended-edits-to-m-1801-2.docx</a:t>
            </a:r>
            <a:r>
              <a:rPr lang="en-US" sz="1800" b="0" dirty="0">
                <a:highlight>
                  <a:srgbClr val="FFFF00"/>
                </a:highlight>
              </a:rPr>
              <a:t> </a:t>
            </a:r>
            <a:r>
              <a:rPr lang="en-US" sz="1800" b="0" dirty="0"/>
              <a:t> for ITU-R M.1450 and M.1801 updates, respectively. </a:t>
            </a:r>
            <a:r>
              <a:rPr lang="en-GB" sz="1800" b="0" dirty="0">
                <a:solidFill>
                  <a:schemeClr val="tx1"/>
                </a:solidFill>
              </a:rPr>
              <a:t>For review and approval by the LMSC (EC) for submission to ITU-R WP 5A via ITU-R Liaison before 2 weeks before ITU-R WP 5A next meeting. The Chair of 802.18 is authorized to make editorial changes as necessary.</a:t>
            </a:r>
            <a:endParaRPr lang="en-US" altLang="en-US" sz="1800" dirty="0">
              <a:solidFill>
                <a:schemeClr val="tx1"/>
              </a:solidFill>
            </a:endParaRPr>
          </a:p>
          <a:p>
            <a:r>
              <a:rPr lang="en-US" altLang="en-US" sz="1800" dirty="0"/>
              <a:t>		</a:t>
            </a:r>
            <a:r>
              <a:rPr lang="en-US" altLang="en-US" sz="1600" dirty="0"/>
              <a:t>Moved by:  	</a:t>
            </a:r>
            <a:r>
              <a:rPr lang="en-US" altLang="en-US" sz="1600" dirty="0">
                <a:solidFill>
                  <a:schemeClr val="bg1">
                    <a:lumMod val="75000"/>
                  </a:schemeClr>
                </a:solidFill>
              </a:rPr>
              <a:t>Hassan Y. (Intel)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 </a:t>
            </a:r>
            <a:r>
              <a:rPr lang="en-US" altLang="en-US" sz="1600" b="1" dirty="0">
                <a:solidFill>
                  <a:schemeClr val="bg1">
                    <a:lumMod val="75000"/>
                  </a:schemeClr>
                </a:solidFill>
              </a:rPr>
              <a:t>Passes</a:t>
            </a:r>
          </a:p>
          <a:p>
            <a:pPr lvl="1"/>
            <a:r>
              <a:rPr lang="en-US" altLang="en-US" sz="1600" b="1" dirty="0">
                <a:solidFill>
                  <a:schemeClr val="tx1"/>
                </a:solidFill>
              </a:rPr>
              <a:t>_____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May 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a:t>
            </a:r>
            <a:r>
              <a:rPr lang="en-US" sz="1600" dirty="0">
                <a:solidFill>
                  <a:schemeClr val="tx1"/>
                </a:solidFill>
              </a:rPr>
              <a:t>–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u="sng" dirty="0">
                <a:highlight>
                  <a:srgbClr val="FFFF00"/>
                </a:highlight>
                <a:hlinkClick r:id="rId3"/>
              </a:rPr>
              <a:t>https://mentor.ieee.org/802.18/dcn/20/18-20-0052-02-0000-itu-r-sm-2352-ieee802-thz-input-to-wp1a.docx</a:t>
            </a:r>
            <a:r>
              <a:rPr lang="en-US" sz="1800" b="0" u="sng" dirty="0">
                <a:highlight>
                  <a:srgbClr val="FFFF00"/>
                </a:highlight>
              </a:rPr>
              <a:t> </a:t>
            </a:r>
            <a:r>
              <a:rPr lang="en-US" sz="1800" b="0" dirty="0">
                <a:highlight>
                  <a:srgbClr val="FFFF00"/>
                </a:highlight>
              </a:rPr>
              <a:t>  </a:t>
            </a:r>
            <a:r>
              <a:rPr lang="en-US" sz="1800" b="0" dirty="0"/>
              <a:t>on ITU-R SM.2352 report on THz communications updates. </a:t>
            </a:r>
            <a:r>
              <a:rPr lang="en-GB" sz="1800" b="0" dirty="0">
                <a:solidFill>
                  <a:schemeClr val="tx1"/>
                </a:solidFill>
              </a:rPr>
              <a:t>For review and approval by the LMSC(EC) for submission to ITU-R WP1A via ITU-R Liaison before 3 weeks before ITU-R WP1A next meeting . The Chair of 802.18 is authorized to make editorial changes as necessary.</a:t>
            </a:r>
            <a:endParaRPr lang="en-US" sz="1800" b="0" dirty="0">
              <a:solidFill>
                <a:schemeClr val="tx1"/>
              </a:solidFill>
            </a:endParaRPr>
          </a:p>
          <a:p>
            <a:endParaRPr lang="en-US" altLang="en-US" sz="1800" dirty="0">
              <a:solidFill>
                <a:schemeClr val="tx1"/>
              </a:solidFill>
            </a:endParaRPr>
          </a:p>
          <a:p>
            <a:r>
              <a:rPr lang="en-US" altLang="en-US" sz="1800" dirty="0"/>
              <a:t>		</a:t>
            </a:r>
            <a:r>
              <a:rPr lang="en-US" altLang="en-US" sz="1600" dirty="0"/>
              <a:t>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17Sep20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a:t>
            </a:r>
            <a:endParaRPr lang="en-US" sz="2400" dirty="0"/>
          </a:p>
        </p:txBody>
      </p:sp>
      <p:sp>
        <p:nvSpPr>
          <p:cNvPr id="3" name="Content Placeholder 2"/>
          <p:cNvSpPr>
            <a:spLocks noGrp="1"/>
          </p:cNvSpPr>
          <p:nvPr>
            <p:ph idx="1"/>
          </p:nvPr>
        </p:nvSpPr>
        <p:spPr>
          <a:xfrm>
            <a:off x="727269" y="685799"/>
            <a:ext cx="8292711" cy="5099729"/>
          </a:xfrm>
        </p:spPr>
        <p:txBody>
          <a:bodyPr/>
          <a:lstStyle/>
          <a:p>
            <a:pPr lvl="1">
              <a:buFont typeface="Arial" panose="020B0604020202020204" pitchFamily="34" charset="0"/>
              <a:buChar char="•"/>
            </a:pPr>
            <a:endParaRPr lang="en-US" sz="1400" dirty="0"/>
          </a:p>
          <a:p>
            <a:pPr>
              <a:buFont typeface="Arial" panose="020B0604020202020204" pitchFamily="34" charset="0"/>
              <a:buChar char="•"/>
            </a:pPr>
            <a:r>
              <a:rPr lang="en-US" sz="1400" b="0" dirty="0"/>
              <a:t>The Report and Order authorizes two different types of unlicensed operations: standard-power in 850-megahertz of the band and indoor low-power operations over the full 1,200-megahertz available.</a:t>
            </a:r>
          </a:p>
          <a:p>
            <a:pPr>
              <a:buFont typeface="Arial" panose="020B0604020202020204" pitchFamily="34" charset="0"/>
              <a:buChar char="•"/>
            </a:pPr>
            <a:r>
              <a:rPr lang="en-US" sz="1400" b="1" u="sng" dirty="0"/>
              <a:t>Proceeding</a:t>
            </a:r>
            <a:r>
              <a:rPr lang="en-US" sz="1200" b="1" u="sng" dirty="0"/>
              <a:t>:</a:t>
            </a:r>
            <a:r>
              <a:rPr lang="en-US" sz="1200" b="1" dirty="0"/>
              <a:t>   </a:t>
            </a:r>
            <a:r>
              <a:rPr lang="en-US" sz="1200" dirty="0">
                <a:hlinkClick r:id="rId3"/>
              </a:rPr>
              <a:t>https://www.fcc.gov/ecfs/search/filings?proceedings_name=18-295&amp;sort=date_disseminated,DESC</a:t>
            </a:r>
            <a:r>
              <a:rPr lang="en-US" sz="1200" dirty="0"/>
              <a:t> </a:t>
            </a:r>
            <a:endParaRPr lang="en-US" sz="1400" dirty="0"/>
          </a:p>
          <a:p>
            <a:pPr>
              <a:buFont typeface="Arial" panose="020B0604020202020204" pitchFamily="34" charset="0"/>
              <a:buChar char="•"/>
            </a:pPr>
            <a:r>
              <a:rPr lang="en-US" sz="1400" b="1" u="sng" dirty="0"/>
              <a:t>R&amp;O </a:t>
            </a:r>
            <a:r>
              <a:rPr lang="en-US" sz="1400" u="sng" dirty="0"/>
              <a:t>became </a:t>
            </a:r>
            <a:r>
              <a:rPr lang="en-US" sz="1400" b="1" u="sng" dirty="0"/>
              <a:t>effective 27July20, </a:t>
            </a:r>
          </a:p>
          <a:p>
            <a:pPr marL="457200" lvl="1" indent="0"/>
            <a:r>
              <a:rPr lang="en-US" sz="1100" dirty="0">
                <a:hlinkClick r:id="rId4"/>
              </a:rPr>
              <a:t>https://www.federalregister.gov/documents/2020/05/26/2020-11236/unlicensed-use-of-the-6-ghz-band?utm_campaign=subscription+mailing+list&amp;utm_source=federalregister.gov&amp;utm_medium=email</a:t>
            </a:r>
            <a:endParaRPr lang="en-US" sz="1400" dirty="0"/>
          </a:p>
          <a:p>
            <a:pPr>
              <a:buFont typeface="Arial" panose="020B0604020202020204" pitchFamily="34" charset="0"/>
              <a:buChar char="•"/>
            </a:pPr>
            <a:r>
              <a:rPr lang="en-US" sz="1600" b="0" dirty="0"/>
              <a:t>The FCC Lab published </a:t>
            </a:r>
            <a:r>
              <a:rPr lang="en-US" sz="1600" dirty="0"/>
              <a:t>the draft KDB, 14 August 2020</a:t>
            </a:r>
          </a:p>
          <a:p>
            <a:pPr lvl="1">
              <a:spcBef>
                <a:spcPts val="0"/>
              </a:spcBef>
              <a:buFont typeface="Arial" panose="020B0604020202020204" pitchFamily="34" charset="0"/>
              <a:buChar char="•"/>
            </a:pPr>
            <a:r>
              <a:rPr lang="en-US" sz="1400" b="0" dirty="0">
                <a:hlinkClick r:id="rId5"/>
              </a:rPr>
              <a:t>https://apps.fcc.gov/oetcf/kdb/reports/PublishedDocumentList.cfm</a:t>
            </a:r>
            <a:r>
              <a:rPr lang="en-US" sz="1400" b="0" dirty="0"/>
              <a:t> </a:t>
            </a:r>
          </a:p>
          <a:p>
            <a:pPr lvl="1">
              <a:spcBef>
                <a:spcPts val="0"/>
              </a:spcBef>
              <a:buFont typeface="Arial" panose="020B0604020202020204" pitchFamily="34" charset="0"/>
              <a:buChar char="•"/>
            </a:pPr>
            <a:r>
              <a:rPr lang="en-US" sz="1400" dirty="0">
                <a:effectLst/>
                <a:ea typeface="Calibri" panose="020F0502020204030204" pitchFamily="34" charset="0"/>
              </a:rPr>
              <a:t>Title: U-NII 6 GHz devices operating in the 5.925-7.125 GHz band; Short Title: U-NII 6 GHz</a:t>
            </a:r>
          </a:p>
          <a:p>
            <a:pPr lvl="1">
              <a:spcBef>
                <a:spcPts val="0"/>
              </a:spcBef>
              <a:buFont typeface="Arial" panose="020B0604020202020204" pitchFamily="34" charset="0"/>
              <a:buChar char="•"/>
            </a:pPr>
            <a:r>
              <a:rPr lang="en-US" sz="1400" b="0" dirty="0"/>
              <a:t>Addendum is out with 4 changes from the 14 Aug version.   </a:t>
            </a:r>
          </a:p>
          <a:p>
            <a:pPr lvl="1">
              <a:spcBef>
                <a:spcPts val="0"/>
              </a:spcBef>
              <a:buFont typeface="Arial" panose="020B0604020202020204" pitchFamily="34" charset="0"/>
              <a:buChar char="•"/>
            </a:pPr>
            <a:r>
              <a:rPr lang="en-US" sz="1400" dirty="0">
                <a:effectLst/>
              </a:rPr>
              <a:t>Last Date to Post Comments: 09/25/2020</a:t>
            </a:r>
            <a:r>
              <a:rPr lang="en-US" sz="1400" dirty="0"/>
              <a:t>.</a:t>
            </a:r>
          </a:p>
          <a:p>
            <a:pPr>
              <a:buFont typeface="Arial" panose="020B0604020202020204" pitchFamily="34" charset="0"/>
              <a:buChar char="•"/>
            </a:pPr>
            <a:endParaRPr lang="en-US" sz="1600" dirty="0"/>
          </a:p>
          <a:p>
            <a:pPr>
              <a:buFont typeface="Arial" panose="020B0604020202020204" pitchFamily="34" charset="0"/>
              <a:buChar char="•"/>
            </a:pPr>
            <a:r>
              <a:rPr lang="en-US" sz="1600" dirty="0"/>
              <a:t>For the filings, Petitions for review/reconsideration they are in the First Circuit Court of appeals. </a:t>
            </a:r>
          </a:p>
          <a:p>
            <a:pPr lvl="1">
              <a:buFont typeface="Arial" panose="020B0604020202020204" pitchFamily="34" charset="0"/>
              <a:buChar char="•"/>
            </a:pPr>
            <a:r>
              <a:rPr lang="en-US" sz="1600" dirty="0"/>
              <a:t>Announcement from circuit court of appeals, limiting the # of responses for FCC/USA, intervenors and petitioners, with limited # of words and specific response dates over the past week or so.  The groups will have to get together for each of these. </a:t>
            </a:r>
            <a:endParaRPr lang="en-US" sz="1400" dirty="0"/>
          </a:p>
          <a:p>
            <a:pPr lvl="1">
              <a:buFont typeface="Arial" panose="020B0604020202020204" pitchFamily="34" charset="0"/>
              <a:buChar char="•"/>
            </a:pPr>
            <a:r>
              <a:rPr lang="en-US" sz="1400" b="0" dirty="0"/>
              <a:t>The last response back to the Court is due tomorrow, 18Sep20.  </a:t>
            </a:r>
            <a:r>
              <a:rPr lang="en-US" sz="1400" dirty="0"/>
              <a:t>Then a timeline from the Court:</a:t>
            </a:r>
            <a:endParaRPr lang="en-US" sz="1400" b="0" dirty="0"/>
          </a:p>
          <a:p>
            <a:pPr lvl="1">
              <a:buFont typeface="Arial" panose="020B0604020202020204" pitchFamily="34" charset="0"/>
              <a:buChar char="•"/>
            </a:pPr>
            <a:r>
              <a:rPr lang="en-US" sz="1400" dirty="0"/>
              <a:t>Around 25Nov, a hearing for intervenors and petitioners to plead their case. </a:t>
            </a:r>
          </a:p>
          <a:p>
            <a:pPr lvl="1">
              <a:buFont typeface="Arial" panose="020B0604020202020204" pitchFamily="34" charset="0"/>
              <a:buChar char="•"/>
            </a:pPr>
            <a:r>
              <a:rPr lang="en-US" sz="1400" b="0" dirty="0"/>
              <a:t>Then 25Dec, is th</a:t>
            </a:r>
            <a:r>
              <a:rPr lang="en-US" sz="1400" dirty="0"/>
              <a:t>e FCC</a:t>
            </a:r>
            <a:r>
              <a:rPr lang="en-US" sz="1400" b="0" dirty="0"/>
              <a:t>  hearing to present their side.</a:t>
            </a:r>
          </a:p>
          <a:p>
            <a:pPr lvl="1">
              <a:buFont typeface="Arial" panose="020B0604020202020204" pitchFamily="34" charset="0"/>
              <a:buChar char="•"/>
            </a:pPr>
            <a:r>
              <a:rPr lang="en-US" sz="1400" dirty="0"/>
              <a:t>Then 25Jan21 a decision from First Circuit Court of appeals. </a:t>
            </a:r>
            <a:endParaRPr lang="en-US" b="0" dirty="0"/>
          </a:p>
          <a:p>
            <a:pPr marL="0" indent="0"/>
            <a:r>
              <a:rPr lang="en-US" sz="1600" b="0" dirty="0">
                <a:ea typeface="SimSun" panose="02010600030101010101" pitchFamily="2" charset="-122"/>
              </a:rPr>
              <a:t> </a:t>
            </a:r>
            <a:endParaRPr lang="en-US" sz="16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17Sep20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 MSG</a:t>
            </a:r>
            <a:endParaRPr lang="en-US" sz="2400" dirty="0"/>
          </a:p>
        </p:txBody>
      </p:sp>
      <p:sp>
        <p:nvSpPr>
          <p:cNvPr id="3" name="Content Placeholder 2"/>
          <p:cNvSpPr>
            <a:spLocks noGrp="1"/>
          </p:cNvSpPr>
          <p:nvPr>
            <p:ph idx="1"/>
          </p:nvPr>
        </p:nvSpPr>
        <p:spPr>
          <a:xfrm>
            <a:off x="576456" y="762000"/>
            <a:ext cx="7987911" cy="5562600"/>
          </a:xfrm>
        </p:spPr>
        <p:txBody>
          <a:bodyPr/>
          <a:lstStyle/>
          <a:p>
            <a:pPr lvl="1">
              <a:buFont typeface="Arial" panose="020B0604020202020204" pitchFamily="34" charset="0"/>
              <a:buChar char="•"/>
            </a:pPr>
            <a:endParaRPr lang="en-US" sz="1600" dirty="0"/>
          </a:p>
          <a:p>
            <a:pPr>
              <a:buFont typeface="Arial" panose="020B0604020202020204" pitchFamily="34" charset="0"/>
              <a:buChar char="•"/>
            </a:pPr>
            <a:r>
              <a:rPr lang="en-US" sz="1800" dirty="0"/>
              <a:t>The One - Multi-stake holder group (MSG) to discuss 6 GHz and what happens in the band.  </a:t>
            </a:r>
          </a:p>
          <a:p>
            <a:pPr lvl="1">
              <a:buFont typeface="Arial" panose="020B0604020202020204" pitchFamily="34" charset="0"/>
              <a:buChar char="•"/>
            </a:pPr>
            <a:r>
              <a:rPr lang="en-US" sz="1600" dirty="0"/>
              <a:t>The MSG site is not public but open to any interested party that wants to join in, </a:t>
            </a:r>
            <a:r>
              <a:rPr lang="en-US" sz="1600" i="1" u="sng" dirty="0"/>
              <a:t>you do have to register and apply.</a:t>
            </a:r>
            <a:r>
              <a:rPr lang="en-US" sz="1600" dirty="0"/>
              <a:t>  Was renamed to the “6GHz M.S. Committee”.</a:t>
            </a:r>
          </a:p>
          <a:p>
            <a:pPr lvl="1">
              <a:buFont typeface="Arial" panose="020B0604020202020204" pitchFamily="34" charset="0"/>
              <a:buChar char="•"/>
            </a:pPr>
            <a:r>
              <a:rPr lang="en-US" sz="1800" u="sng" dirty="0">
                <a:solidFill>
                  <a:srgbClr val="0563C1"/>
                </a:solidFill>
                <a:ea typeface="Calibri" panose="020F0502020204030204" pitchFamily="34" charset="0"/>
                <a:hlinkClick r:id="rId3"/>
              </a:rPr>
              <a:t>https://www.wirelessinnovation.org/6ghz-multistakeholder-committee</a:t>
            </a:r>
            <a:r>
              <a:rPr lang="en-US" sz="1800" dirty="0">
                <a:ea typeface="Calibri" panose="020F0502020204030204" pitchFamily="34" charset="0"/>
              </a:rPr>
              <a:t> </a:t>
            </a:r>
          </a:p>
          <a:p>
            <a:pPr lvl="1">
              <a:spcBef>
                <a:spcPts val="0"/>
              </a:spcBef>
              <a:buFont typeface="Arial" panose="020B0604020202020204" pitchFamily="34" charset="0"/>
              <a:buChar char="•"/>
            </a:pPr>
            <a:r>
              <a:rPr lang="en-US" sz="1050" dirty="0"/>
              <a:t>From original organization meeting: </a:t>
            </a:r>
          </a:p>
          <a:p>
            <a:pPr lvl="2">
              <a:spcBef>
                <a:spcPts val="0"/>
              </a:spcBef>
              <a:buFont typeface="Arial" panose="020B0604020202020204" pitchFamily="34" charset="0"/>
              <a:buChar char="•"/>
            </a:pPr>
            <a:r>
              <a:rPr lang="en-US" sz="1050" dirty="0"/>
              <a:t>Work stream 1 - interference protection and resolution</a:t>
            </a:r>
          </a:p>
          <a:p>
            <a:pPr lvl="2">
              <a:spcBef>
                <a:spcPts val="0"/>
              </a:spcBef>
              <a:buFont typeface="Arial" panose="020B0604020202020204" pitchFamily="34" charset="0"/>
              <a:buChar char="•"/>
            </a:pPr>
            <a:r>
              <a:rPr lang="en-US" sz="1050" dirty="0"/>
              <a:t>Work stream 2 - correct incumbent data (ULS) </a:t>
            </a:r>
          </a:p>
          <a:p>
            <a:pPr lvl="2">
              <a:spcBef>
                <a:spcPts val="0"/>
              </a:spcBef>
              <a:buFont typeface="Arial" panose="020B0604020202020204" pitchFamily="34" charset="0"/>
              <a:buChar char="•"/>
            </a:pPr>
            <a:r>
              <a:rPr lang="en-US" sz="1050" dirty="0"/>
              <a:t>Work stream 3 - AFC and how it provides protection, etc. </a:t>
            </a:r>
          </a:p>
          <a:p>
            <a:pPr lvl="1">
              <a:buFont typeface="Arial" panose="020B0604020202020204" pitchFamily="34" charset="0"/>
              <a:buChar char="•"/>
            </a:pPr>
            <a:r>
              <a:rPr lang="en-US" sz="1600" i="1" u="sng" dirty="0"/>
              <a:t>Some feedback from the call last Friday, the 11</a:t>
            </a:r>
            <a:r>
              <a:rPr lang="en-US" sz="1600" i="1" u="sng" baseline="30000" dirty="0"/>
              <a:t>th</a:t>
            </a:r>
            <a:r>
              <a:rPr lang="en-US" sz="1600" i="1" u="sng" dirty="0"/>
              <a:t> of Sept. </a:t>
            </a:r>
          </a:p>
          <a:p>
            <a:pPr lvl="1">
              <a:buFont typeface="Arial" panose="020B0604020202020204" pitchFamily="34" charset="0"/>
              <a:buChar char="•"/>
            </a:pPr>
            <a:r>
              <a:rPr lang="en-US" sz="1600" dirty="0"/>
              <a:t>Could not get to an approved agenda, so just moved on……..</a:t>
            </a:r>
          </a:p>
          <a:p>
            <a:pPr lvl="1">
              <a:buFont typeface="Arial" panose="020B0604020202020204" pitchFamily="34" charset="0"/>
              <a:buChar char="•"/>
            </a:pPr>
            <a:r>
              <a:rPr lang="en-US" sz="1600" dirty="0"/>
              <a:t>Utilities showed up with the letter they filed, it was agreed they could present with no responses, however.</a:t>
            </a:r>
          </a:p>
          <a:p>
            <a:pPr lvl="1">
              <a:buFont typeface="Arial" panose="020B0604020202020204" pitchFamily="34" charset="0"/>
              <a:buChar char="•"/>
            </a:pPr>
            <a:r>
              <a:rPr lang="en-US" sz="1600" dirty="0"/>
              <a:t>Delayed chair/leadership assignments for work streams for a few weeks, to 02Oct,</a:t>
            </a:r>
          </a:p>
          <a:p>
            <a:pPr lvl="1">
              <a:buFont typeface="Arial" panose="020B0604020202020204" pitchFamily="34" charset="0"/>
              <a:buChar char="•"/>
            </a:pPr>
            <a:r>
              <a:rPr lang="en-US" sz="1600" dirty="0"/>
              <a:t>4</a:t>
            </a:r>
            <a:r>
              <a:rPr lang="en-US" sz="1600" baseline="30000" dirty="0"/>
              <a:t>th</a:t>
            </a:r>
            <a:r>
              <a:rPr lang="en-US" sz="1600" dirty="0"/>
              <a:t> work stream discussed and defined, will be refined/confirmed at 09Oct next MSG meeting.   (contentious based protocol) </a:t>
            </a:r>
          </a:p>
          <a:p>
            <a:pPr lvl="1">
              <a:buFont typeface="Arial" panose="020B0604020202020204" pitchFamily="34" charset="0"/>
              <a:buChar char="•"/>
            </a:pPr>
            <a:r>
              <a:rPr lang="en-US" sz="1600" dirty="0"/>
              <a:t>The goal is an MSG call every 6 weeks, though keep in mind the work streams have their own meetings.  </a:t>
            </a:r>
          </a:p>
          <a:p>
            <a:pPr lvl="1">
              <a:buFont typeface="Arial" panose="020B0604020202020204" pitchFamily="34" charset="0"/>
              <a:buChar char="•"/>
            </a:pPr>
            <a:r>
              <a:rPr lang="en-US" sz="1600" dirty="0"/>
              <a:t>Much time was spent getting everyone learning the virtual tools, so not much time on the project. </a:t>
            </a:r>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17Sep20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(7 on LMSC)</a:t>
            </a:r>
            <a:r>
              <a:rPr lang="en-US" altLang="en-US" sz="1800" dirty="0">
                <a:solidFill>
                  <a:schemeClr val="tx1"/>
                </a:solidFill>
              </a:rPr>
              <a:t>;  Nearly Voter: 2;  Aspirant members: 19</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17Sep20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982"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983"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998391"/>
            <a:ext cx="8153400" cy="4861218"/>
          </a:xfrm>
        </p:spPr>
        <p:txBody>
          <a:bodyPr/>
          <a:lstStyle/>
          <a:p>
            <a:pPr marL="0" marR="0" indent="0">
              <a:spcBef>
                <a:spcPts val="0"/>
              </a:spcBef>
              <a:spcAft>
                <a:spcPts val="0"/>
              </a:spcAft>
            </a:pPr>
            <a:r>
              <a:rPr lang="en-US" sz="1600" b="0" dirty="0">
                <a:solidFill>
                  <a:srgbClr val="191919"/>
                </a:solidFill>
              </a:rPr>
              <a:t> </a:t>
            </a:r>
            <a:r>
              <a:rPr lang="en-US" sz="1800" dirty="0">
                <a:solidFill>
                  <a:srgbClr val="191919"/>
                </a:solidFill>
              </a:rPr>
              <a:t>A member found the FCC Public Notice on E911/</a:t>
            </a:r>
            <a:r>
              <a:rPr lang="en-US" sz="1800" dirty="0" err="1">
                <a:solidFill>
                  <a:srgbClr val="191919"/>
                </a:solidFill>
              </a:rPr>
              <a:t>WiFi</a:t>
            </a:r>
            <a:r>
              <a:rPr lang="en-US" sz="1800" dirty="0">
                <a:solidFill>
                  <a:srgbClr val="191919"/>
                </a:solidFill>
              </a:rPr>
              <a:t>.</a:t>
            </a:r>
          </a:p>
          <a:p>
            <a:pPr marL="0" marR="0" indent="0">
              <a:spcBef>
                <a:spcPts val="0"/>
              </a:spcBef>
              <a:spcAft>
                <a:spcPts val="0"/>
              </a:spcAft>
            </a:pPr>
            <a:r>
              <a:rPr lang="en-US" sz="1800" b="0" dirty="0">
                <a:solidFill>
                  <a:srgbClr val="333333"/>
                </a:solidFill>
                <a:effectLst/>
                <a:hlinkClick r:id="rId3"/>
              </a:rPr>
              <a:t>https://www.fcc.gov/document/pshsb-seeks-comment-pursuant-ray-baums-act</a:t>
            </a:r>
            <a:r>
              <a:rPr lang="en-US" sz="1800" b="0" dirty="0">
                <a:solidFill>
                  <a:srgbClr val="1D2B3E"/>
                </a:solidFill>
              </a:rPr>
              <a:t> </a:t>
            </a:r>
          </a:p>
          <a:p>
            <a:pPr marL="285750" marR="0" indent="-285750">
              <a:spcBef>
                <a:spcPts val="0"/>
              </a:spcBef>
              <a:spcAft>
                <a:spcPts val="0"/>
              </a:spcAft>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DA 20-1003</a:t>
            </a:r>
            <a:r>
              <a:rPr lang="en-US" sz="1600" b="0" dirty="0">
                <a:ea typeface="Calibri" panose="020F0502020204030204" pitchFamily="34" charset="0"/>
                <a:cs typeface="Calibri" panose="020F0502020204030204" pitchFamily="34" charset="0"/>
              </a:rPr>
              <a:t>; </a:t>
            </a:r>
            <a:r>
              <a:rPr lang="en-US" sz="1600" b="0" dirty="0">
                <a:effectLst/>
                <a:ea typeface="Calibri" panose="020F0502020204030204" pitchFamily="34" charset="0"/>
                <a:cs typeface="Times New Roman" panose="02020603050405020304" pitchFamily="18" charset="0"/>
              </a:rPr>
              <a:t> </a:t>
            </a:r>
            <a:r>
              <a:rPr lang="en-US" sz="1600" b="0" cap="all" dirty="0">
                <a:effectLst/>
                <a:ea typeface="Calibri" panose="020F0502020204030204" pitchFamily="34" charset="0"/>
                <a:cs typeface="Times New Roman" panose="02020603050405020304" pitchFamily="18" charset="0"/>
              </a:rPr>
              <a:t>PUBLIC Safety and Homeland security Bureau SEEKs COMMENT ON EMERGENCY ACCESS TO WI-FI ACCESS POINTS AND Spectrum for UNLICENSED Devices pursuant to Section 301 of ray </a:t>
            </a:r>
            <a:r>
              <a:rPr lang="en-US" sz="1600" b="0" cap="all" dirty="0" err="1">
                <a:effectLst/>
                <a:ea typeface="Calibri" panose="020F0502020204030204" pitchFamily="34" charset="0"/>
                <a:cs typeface="Times New Roman" panose="02020603050405020304" pitchFamily="18" charset="0"/>
              </a:rPr>
              <a:t>Baum’S</a:t>
            </a:r>
            <a:r>
              <a:rPr lang="en-US" sz="1600" b="0" cap="all" dirty="0">
                <a:effectLst/>
                <a:ea typeface="Calibri" panose="020F0502020204030204" pitchFamily="34" charset="0"/>
                <a:cs typeface="Times New Roman" panose="02020603050405020304" pitchFamily="18" charset="0"/>
              </a:rPr>
              <a:t> act of 2018; </a:t>
            </a:r>
            <a:r>
              <a:rPr lang="en-US" sz="1600" b="0" dirty="0">
                <a:effectLst/>
                <a:ea typeface="Calibri" panose="020F0502020204030204" pitchFamily="34" charset="0"/>
                <a:cs typeface="Times New Roman" panose="02020603050405020304" pitchFamily="18" charset="0"/>
              </a:rPr>
              <a:t>PS Docket No. 20-285: </a:t>
            </a:r>
          </a:p>
          <a:p>
            <a:pPr marL="457200" marR="457200">
              <a:spcBef>
                <a:spcPts val="0"/>
              </a:spcBef>
              <a:spcAft>
                <a:spcPts val="600"/>
              </a:spcAft>
              <a:buFont typeface="Arial" panose="020B0604020202020204" pitchFamily="34" charset="0"/>
              <a:buChar char="•"/>
            </a:pPr>
            <a:r>
              <a:rPr lang="en-US" sz="1600" b="0" dirty="0">
                <a:solidFill>
                  <a:srgbClr val="333333"/>
                </a:solidFill>
                <a:latin typeface="Georgia" panose="02040502050405020303" pitchFamily="18" charset="0"/>
                <a:hlinkClick r:id="rId4"/>
              </a:rPr>
              <a:t>https://mentor.ieee.org/802.18/dcn/20/18-20-0128-00-0000-fcc-pn-emergency-access-to-wi-fi-aps-and-911-services.docx</a:t>
            </a:r>
            <a:r>
              <a:rPr lang="en-US" sz="1600" b="0" dirty="0">
                <a:solidFill>
                  <a:srgbClr val="333333"/>
                </a:solidFill>
                <a:latin typeface="Georgia" panose="02040502050405020303" pitchFamily="18" charset="0"/>
              </a:rPr>
              <a:t> </a:t>
            </a:r>
          </a:p>
          <a:p>
            <a:pPr marL="457200" marR="457200">
              <a:spcBef>
                <a:spcPts val="0"/>
              </a:spcBef>
              <a:spcAft>
                <a:spcPts val="600"/>
              </a:spcAft>
            </a:pPr>
            <a:endParaRPr lang="en-US" sz="1600" b="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457200">
              <a:spcBef>
                <a:spcPts val="0"/>
              </a:spcBef>
              <a:spcAft>
                <a:spcPts val="600"/>
              </a:spcAft>
            </a:pPr>
            <a:r>
              <a:rPr lang="en-US" sz="1600" b="0" dirty="0">
                <a:effectLst/>
                <a:latin typeface="Times New Roman" panose="02020603050405020304" pitchFamily="18" charset="0"/>
                <a:ea typeface="Calibri" panose="020F0502020204030204" pitchFamily="34" charset="0"/>
                <a:cs typeface="Times New Roman" panose="02020603050405020304" pitchFamily="18" charset="0"/>
              </a:rPr>
              <a:t>(1</a:t>
            </a:r>
            <a:r>
              <a:rPr lang="en-US" sz="1600" b="0" dirty="0">
                <a:effectLst/>
                <a:ea typeface="Calibri" panose="020F0502020204030204" pitchFamily="34" charset="0"/>
                <a:cs typeface="Times New Roman" panose="02020603050405020304" pitchFamily="18" charset="0"/>
              </a:rPr>
              <a:t>) making telecommunications service provider-owned Wi-Fi access points, and other communications technologies operating on unlicensed spectrum, available to the general public for access to 9-1-1 services, without requiring any login credentials, during times of emergency when mobile service is unavailable;</a:t>
            </a:r>
            <a:endParaRPr lang="en-US" sz="1600" b="0" dirty="0">
              <a:effectLst/>
              <a:ea typeface="Calibri" panose="020F0502020204030204" pitchFamily="34" charset="0"/>
              <a:cs typeface="Calibri" panose="020F0502020204030204" pitchFamily="34" charset="0"/>
            </a:endParaRPr>
          </a:p>
          <a:p>
            <a:pPr marL="457200" marR="457200">
              <a:spcBef>
                <a:spcPts val="0"/>
              </a:spcBef>
              <a:spcAft>
                <a:spcPts val="600"/>
              </a:spcAft>
            </a:pPr>
            <a:r>
              <a:rPr lang="en-US" sz="1600" b="0" dirty="0">
                <a:effectLst/>
                <a:ea typeface="Calibri" panose="020F0502020204030204" pitchFamily="34" charset="0"/>
                <a:cs typeface="Times New Roman" panose="02020603050405020304" pitchFamily="18" charset="0"/>
              </a:rPr>
              <a:t>(2) the provision by non-telecommunications service provider-owned Wi-Fi access points of public access to 9-1-1 services during times of emergency when mobile service is unavailable; and</a:t>
            </a:r>
            <a:endParaRPr lang="en-US" sz="1600" b="0" dirty="0">
              <a:effectLst/>
              <a:ea typeface="Calibri" panose="020F0502020204030204" pitchFamily="34" charset="0"/>
              <a:cs typeface="Calibri" panose="020F0502020204030204" pitchFamily="34" charset="0"/>
            </a:endParaRPr>
          </a:p>
          <a:p>
            <a:pPr marL="457200" marR="457200">
              <a:spcBef>
                <a:spcPts val="0"/>
              </a:spcBef>
              <a:spcAft>
                <a:spcPts val="600"/>
              </a:spcAft>
            </a:pPr>
            <a:r>
              <a:rPr lang="en-US" sz="1600" b="0" dirty="0">
                <a:effectLst/>
                <a:ea typeface="Calibri" panose="020F0502020204030204" pitchFamily="34" charset="0"/>
                <a:cs typeface="Times New Roman" panose="02020603050405020304" pitchFamily="18" charset="0"/>
              </a:rPr>
              <a:t>(3) other alternative means of providing the public with access to 9-1-1 services during times of emergency when mobile service is unavailable.</a:t>
            </a:r>
          </a:p>
          <a:p>
            <a:pPr marL="457200" marR="457200">
              <a:spcBef>
                <a:spcPts val="0"/>
              </a:spcBef>
              <a:spcAft>
                <a:spcPts val="600"/>
              </a:spcAft>
              <a:buFont typeface="Arial" panose="020B0604020202020204" pitchFamily="34" charset="0"/>
              <a:buChar char="•"/>
            </a:pPr>
            <a:r>
              <a:rPr lang="en-US" sz="1600" b="0" dirty="0">
                <a:ea typeface="Calibri" panose="020F0502020204030204" pitchFamily="34" charset="0"/>
                <a:cs typeface="Times New Roman" panose="02020603050405020304" pitchFamily="18" charset="0"/>
              </a:rPr>
              <a:t>Comments due 01October20. </a:t>
            </a:r>
          </a:p>
          <a:p>
            <a:pPr marL="457200" marR="457200">
              <a:spcBef>
                <a:spcPts val="0"/>
              </a:spcBef>
              <a:spcAft>
                <a:spcPts val="600"/>
              </a:spcAft>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A point here is </a:t>
            </a:r>
            <a:r>
              <a:rPr lang="en-US" sz="1600" b="0" dirty="0">
                <a:ea typeface="Calibri" panose="020F0502020204030204" pitchFamily="34" charset="0"/>
                <a:cs typeface="Times New Roman" panose="02020603050405020304" pitchFamily="18" charset="0"/>
              </a:rPr>
              <a:t>who is responsible if </a:t>
            </a:r>
            <a:r>
              <a:rPr lang="en-US" sz="1600" b="0" dirty="0" err="1">
                <a:ea typeface="Calibri" panose="020F0502020204030204" pitchFamily="34" charset="0"/>
                <a:cs typeface="Times New Roman" panose="02020603050405020304" pitchFamily="18" charset="0"/>
              </a:rPr>
              <a:t>WiFi</a:t>
            </a:r>
            <a:r>
              <a:rPr lang="en-US" sz="1600" b="0" dirty="0">
                <a:ea typeface="Calibri" panose="020F0502020204030204" pitchFamily="34" charset="0"/>
                <a:cs typeface="Times New Roman" panose="02020603050405020304" pitchFamily="18" charset="0"/>
              </a:rPr>
              <a:t> is used for 911 calls?</a:t>
            </a:r>
            <a:endParaRPr lang="en-US" sz="1600" b="0" dirty="0">
              <a:effectLst/>
              <a:ea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17Sep20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3"/>
            <a:ext cx="8153400" cy="4861218"/>
          </a:xfrm>
        </p:spPr>
        <p:txBody>
          <a:bodyPr/>
          <a:lstStyle/>
          <a:p>
            <a:pPr marL="238125" marR="0">
              <a:spcBef>
                <a:spcPts val="0"/>
              </a:spcBef>
              <a:spcAft>
                <a:spcPts val="0"/>
              </a:spcAft>
              <a:buFont typeface="Arial" panose="020B0604020202020204" pitchFamily="34" charset="0"/>
              <a:buChar char="•"/>
            </a:pPr>
            <a:endParaRPr lang="en-US" sz="1800" b="1" dirty="0">
              <a:solidFill>
                <a:srgbClr val="333333"/>
              </a:solidFill>
              <a:effectLst/>
              <a:ea typeface="Times New Roman" panose="02020603050405020304" pitchFamily="18" charset="0"/>
            </a:endParaRPr>
          </a:p>
          <a:p>
            <a:pPr marL="238125" marR="0">
              <a:spcBef>
                <a:spcPts val="0"/>
              </a:spcBef>
              <a:spcAft>
                <a:spcPts val="0"/>
              </a:spcAft>
              <a:buFont typeface="Arial" panose="020B0604020202020204" pitchFamily="34" charset="0"/>
              <a:buChar char="•"/>
            </a:pPr>
            <a:r>
              <a:rPr lang="en-US" sz="1800" b="1" dirty="0">
                <a:solidFill>
                  <a:srgbClr val="333333"/>
                </a:solidFill>
                <a:effectLst/>
                <a:ea typeface="Times New Roman" panose="02020603050405020304" pitchFamily="18" charset="0"/>
              </a:rPr>
              <a:t>FCC Petitions for Reconsideration of Action in Proceedings</a:t>
            </a:r>
            <a:endParaRPr lang="en-US" sz="1800" dirty="0">
              <a:effectLst/>
              <a:ea typeface="Calibri" panose="020F0502020204030204" pitchFamily="34" charset="0"/>
            </a:endParaRPr>
          </a:p>
          <a:p>
            <a:pPr marL="495300" lvl="1">
              <a:spcBef>
                <a:spcPts val="0"/>
              </a:spcBef>
              <a:spcAft>
                <a:spcPts val="0"/>
              </a:spcAft>
              <a:buFont typeface="Arial" panose="020B0604020202020204" pitchFamily="34" charset="0"/>
              <a:buChar char="•"/>
            </a:pPr>
            <a:r>
              <a:rPr lang="en-US" sz="1400" b="1" dirty="0">
                <a:effectLst/>
                <a:ea typeface="Times New Roman" panose="02020603050405020304" pitchFamily="18" charset="0"/>
              </a:rPr>
              <a:t>FR Document:</a:t>
            </a:r>
            <a:r>
              <a:rPr lang="en-US" sz="1400" dirty="0">
                <a:solidFill>
                  <a:srgbClr val="000000"/>
                </a:solidFill>
                <a:effectLst/>
                <a:ea typeface="Times New Roman" panose="02020603050405020304" pitchFamily="18" charset="0"/>
              </a:rPr>
              <a:t> </a:t>
            </a:r>
            <a:r>
              <a:rPr lang="en-US" sz="1400" u="sng" dirty="0">
                <a:solidFill>
                  <a:srgbClr val="3071A9"/>
                </a:solidFill>
                <a:effectLst/>
                <a:ea typeface="Times New Roman" panose="02020603050405020304" pitchFamily="18" charset="0"/>
                <a:hlinkClick r:id="rId3"/>
              </a:rPr>
              <a:t>2020-16883</a:t>
            </a:r>
            <a:r>
              <a:rPr lang="en-US" sz="1400" dirty="0">
                <a:solidFill>
                  <a:srgbClr val="000000"/>
                </a:solidFill>
                <a:effectLst/>
                <a:ea typeface="Times New Roman" panose="02020603050405020304" pitchFamily="18" charset="0"/>
              </a:rPr>
              <a:t> </a:t>
            </a:r>
            <a:r>
              <a:rPr lang="en-US" sz="1400" b="1" dirty="0">
                <a:solidFill>
                  <a:srgbClr val="000000"/>
                </a:solidFill>
                <a:effectLst/>
                <a:ea typeface="Times New Roman" panose="02020603050405020304" pitchFamily="18" charset="0"/>
              </a:rPr>
              <a:t>Citation:</a:t>
            </a:r>
            <a:r>
              <a:rPr lang="en-US" sz="1400" dirty="0">
                <a:solidFill>
                  <a:srgbClr val="000000"/>
                </a:solidFill>
                <a:effectLst/>
                <a:ea typeface="Times New Roman" panose="02020603050405020304" pitchFamily="18" charset="0"/>
              </a:rPr>
              <a:t> 85 FR 56549 </a:t>
            </a:r>
            <a:endParaRPr lang="en-US" sz="1400" dirty="0">
              <a:effectLst/>
              <a:ea typeface="Calibri" panose="020F0502020204030204" pitchFamily="34" charset="0"/>
            </a:endParaRPr>
          </a:p>
          <a:p>
            <a:pPr marL="495300" lvl="1">
              <a:spcBef>
                <a:spcPts val="0"/>
              </a:spcBef>
              <a:spcAft>
                <a:spcPts val="0"/>
              </a:spcAft>
              <a:buFont typeface="Arial" panose="020B0604020202020204" pitchFamily="34" charset="0"/>
              <a:buChar char="•"/>
            </a:pPr>
            <a:r>
              <a:rPr lang="en-US" sz="1400" b="0" u="sng" dirty="0">
                <a:solidFill>
                  <a:srgbClr val="3071A9"/>
                </a:solidFill>
                <a:effectLst/>
                <a:ea typeface="Times New Roman" panose="02020603050405020304" pitchFamily="18" charset="0"/>
                <a:hlinkClick r:id="rId4"/>
              </a:rPr>
              <a:t>PDF</a:t>
            </a:r>
            <a:r>
              <a:rPr lang="en-US" sz="1400" b="1" dirty="0">
                <a:solidFill>
                  <a:srgbClr val="000000"/>
                </a:solidFill>
                <a:effectLst/>
                <a:ea typeface="Times New Roman" panose="02020603050405020304" pitchFamily="18" charset="0"/>
              </a:rPr>
              <a:t> </a:t>
            </a:r>
            <a:r>
              <a:rPr lang="en-US" sz="1400" dirty="0">
                <a:solidFill>
                  <a:srgbClr val="000000"/>
                </a:solidFill>
                <a:effectLst/>
                <a:ea typeface="Times New Roman" panose="02020603050405020304" pitchFamily="18" charset="0"/>
              </a:rPr>
              <a:t>Page 56549 </a:t>
            </a:r>
            <a:r>
              <a:rPr lang="en-US" sz="1400" i="1" dirty="0">
                <a:solidFill>
                  <a:srgbClr val="000000"/>
                </a:solidFill>
                <a:effectLst/>
                <a:ea typeface="Times New Roman" panose="02020603050405020304" pitchFamily="18" charset="0"/>
              </a:rPr>
              <a:t>(1 page)</a:t>
            </a:r>
            <a:r>
              <a:rPr lang="en-US" sz="1400" dirty="0">
                <a:solidFill>
                  <a:srgbClr val="000000"/>
                </a:solidFill>
                <a:effectLst/>
                <a:ea typeface="Times New Roman" panose="02020603050405020304" pitchFamily="18" charset="0"/>
              </a:rPr>
              <a:t> </a:t>
            </a:r>
            <a:r>
              <a:rPr lang="en-US" sz="1400" b="0" u="sng" dirty="0">
                <a:solidFill>
                  <a:srgbClr val="3071A9"/>
                </a:solidFill>
                <a:effectLst/>
                <a:ea typeface="Times New Roman" panose="02020603050405020304" pitchFamily="18" charset="0"/>
                <a:hlinkClick r:id="rId5"/>
              </a:rPr>
              <a:t>Permalink</a:t>
            </a:r>
            <a:r>
              <a:rPr lang="en-US" sz="1400" b="1" dirty="0">
                <a:solidFill>
                  <a:srgbClr val="000000"/>
                </a:solidFill>
                <a:effectLst/>
                <a:ea typeface="Times New Roman" panose="02020603050405020304" pitchFamily="18" charset="0"/>
              </a:rPr>
              <a:t> </a:t>
            </a:r>
            <a:endParaRPr lang="en-US" sz="14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i="1" dirty="0">
                <a:solidFill>
                  <a:srgbClr val="333333"/>
                </a:solidFill>
                <a:effectLst/>
              </a:rPr>
              <a:t>Subject:</a:t>
            </a:r>
            <a:r>
              <a:rPr lang="en-US" sz="1600" b="0" i="0" dirty="0">
                <a:solidFill>
                  <a:srgbClr val="333333"/>
                </a:solidFill>
                <a:effectLst/>
              </a:rPr>
              <a:t> Proposed Changes in the Commission's Rules Regarding Human Exposure to Radiofrequency Electromagnetic Fields; </a:t>
            </a:r>
            <a:r>
              <a:rPr lang="en-US" sz="1600" b="1" i="0" dirty="0">
                <a:solidFill>
                  <a:srgbClr val="333333"/>
                </a:solidFill>
                <a:effectLst/>
              </a:rPr>
              <a:t>Reassessment of Federal Communications Commission Radiofrequency Exposure Limits and Policies</a:t>
            </a:r>
            <a:r>
              <a:rPr lang="en-US" sz="1600" b="0" i="0" dirty="0">
                <a:solidFill>
                  <a:srgbClr val="333333"/>
                </a:solidFill>
                <a:effectLst/>
              </a:rPr>
              <a:t>; Targeted Changes to the Commission's Rules Regarding Human Exposure to Radiofrequency Electromagnetic Fields, FCC 19-126, published </a:t>
            </a:r>
            <a:r>
              <a:rPr lang="en-US" sz="1600" b="0" i="0" u="none" strike="noStrike" dirty="0">
                <a:solidFill>
                  <a:srgbClr val="3071A9"/>
                </a:solidFill>
                <a:effectLst/>
                <a:hlinkClick r:id="rId6"/>
              </a:rPr>
              <a:t>85 FR 18131</a:t>
            </a:r>
            <a:r>
              <a:rPr lang="en-US" sz="1600" b="0" i="0" dirty="0">
                <a:solidFill>
                  <a:srgbClr val="333333"/>
                </a:solidFill>
                <a:effectLst/>
              </a:rPr>
              <a:t>, April 01, 2020 in ET Docket Nos. 03-137 (Terminated), 13-84 (Terminated), and 19-226. This document is being published pursuant to </a:t>
            </a:r>
            <a:r>
              <a:rPr lang="en-US" sz="1600" b="0" i="0" u="none" strike="noStrike" dirty="0">
                <a:solidFill>
                  <a:srgbClr val="3071A9"/>
                </a:solidFill>
                <a:effectLst/>
                <a:hlinkClick r:id="rId7"/>
              </a:rPr>
              <a:t>47 CFR 1.429</a:t>
            </a:r>
            <a:r>
              <a:rPr lang="en-US" sz="1600" b="0" i="0" dirty="0">
                <a:solidFill>
                  <a:srgbClr val="333333"/>
                </a:solidFill>
                <a:effectLst/>
              </a:rPr>
              <a:t>(e). </a:t>
            </a:r>
            <a:r>
              <a:rPr lang="en-US" sz="1600" b="0" i="1" dirty="0">
                <a:solidFill>
                  <a:srgbClr val="333333"/>
                </a:solidFill>
                <a:effectLst/>
              </a:rPr>
              <a:t>See also</a:t>
            </a:r>
            <a:r>
              <a:rPr lang="en-US" sz="1600" b="0" i="0" dirty="0">
                <a:solidFill>
                  <a:srgbClr val="333333"/>
                </a:solidFill>
                <a:effectLst/>
              </a:rPr>
              <a:t> </a:t>
            </a:r>
            <a:r>
              <a:rPr lang="en-US" sz="1600" b="0" i="0" u="none" strike="noStrike" dirty="0">
                <a:solidFill>
                  <a:srgbClr val="3071A9"/>
                </a:solidFill>
                <a:effectLst/>
                <a:hlinkClick r:id="rId8"/>
              </a:rPr>
              <a:t>47 CFR 1.4</a:t>
            </a:r>
            <a:r>
              <a:rPr lang="en-US" sz="1600" b="0" i="0" dirty="0">
                <a:solidFill>
                  <a:srgbClr val="333333"/>
                </a:solidFill>
                <a:effectLst/>
              </a:rPr>
              <a:t>(b)(1) and 1.429(f), (g).</a:t>
            </a:r>
            <a:endParaRPr lang="en-US" sz="1800" b="0" dirty="0">
              <a:solidFill>
                <a:srgbClr val="191919"/>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17Sep20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F8CE2D03-A1A4-47BD-88C3-1BD0F2C6544D}"/>
              </a:ext>
            </a:extLst>
          </p:cNvPr>
          <p:cNvSpPr txBox="1"/>
          <p:nvPr/>
        </p:nvSpPr>
        <p:spPr>
          <a:xfrm>
            <a:off x="609600" y="6136858"/>
            <a:ext cx="7315200" cy="338554"/>
          </a:xfrm>
          <a:prstGeom prst="rect">
            <a:avLst/>
          </a:prstGeom>
          <a:noFill/>
        </p:spPr>
        <p:txBody>
          <a:bodyPr wrap="square" rtlCol="0">
            <a:spAutoFit/>
          </a:bodyPr>
          <a:lstStyle/>
          <a:p>
            <a:pPr marL="352425" marR="0" indent="-285750">
              <a:spcBef>
                <a:spcPts val="0"/>
              </a:spcBef>
              <a:spcAft>
                <a:spcPts val="0"/>
              </a:spcAft>
              <a:buFont typeface="Arial" panose="020B0604020202020204" pitchFamily="34" charset="0"/>
              <a:buChar char="•"/>
            </a:pPr>
            <a:r>
              <a:rPr lang="en-US" sz="1600" b="0" dirty="0">
                <a:solidFill>
                  <a:srgbClr val="191919"/>
                </a:solidFill>
              </a:rPr>
              <a:t>When there are a few minutes, will work a few WRC-23 Agenda Items</a:t>
            </a:r>
          </a:p>
        </p:txBody>
      </p:sp>
    </p:spTree>
    <p:extLst>
      <p:ext uri="{BB962C8B-B14F-4D97-AF65-F5344CB8AC3E}">
        <p14:creationId xmlns:p14="http://schemas.microsoft.com/office/powerpoint/2010/main" val="3776657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b="0" dirty="0">
                <a:solidFill>
                  <a:srgbClr val="00B0F0"/>
                </a:solidFill>
              </a:rPr>
              <a:t>For WP 1A contribution on SM-2352, chair to confirm with Author next steps and timing. (goal for 24Sep for .18 to review) </a:t>
            </a:r>
          </a:p>
          <a:p>
            <a:pPr marL="285750" indent="-285750">
              <a:buFont typeface="Wingdings" panose="05000000000000000000" pitchFamily="2" charset="2"/>
              <a:buChar char="q"/>
            </a:pPr>
            <a:r>
              <a:rPr lang="en-US" sz="1800" b="0" dirty="0">
                <a:solidFill>
                  <a:srgbClr val="00B0F0"/>
                </a:solidFill>
              </a:rPr>
              <a:t>The WP 5A updates on .11 submissions (goal for 24Sep for .18 to review) </a:t>
            </a:r>
          </a:p>
          <a:p>
            <a:pPr marL="285750" indent="-285750">
              <a:buFont typeface="Wingdings" panose="05000000000000000000" pitchFamily="2" charset="2"/>
              <a:buChar char="q"/>
            </a:pPr>
            <a:r>
              <a:rPr lang="en-US" sz="1800" b="0" dirty="0">
                <a:solidFill>
                  <a:srgbClr val="00B0F0"/>
                </a:solidFill>
              </a:rPr>
              <a:t>Find and ID WRC-19 AIs carried over to WRC-23 we have interest in. </a:t>
            </a: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17Sep20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703554" y="4901412"/>
            <a:ext cx="7058343" cy="1600438"/>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Ongoing: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2019, twice a year) </a:t>
            </a:r>
            <a:r>
              <a:rPr lang="en-US" sz="1200" u="sng" dirty="0">
                <a:hlinkClick r:id="rId3"/>
              </a:rPr>
              <a:t>&lt;click for spreadsheet&gt;</a:t>
            </a:r>
            <a:endParaRPr lang="en-US" sz="1200" u="sng" dirty="0"/>
          </a:p>
          <a:p>
            <a:pPr marL="914400" lvl="2" indent="0">
              <a:spcBef>
                <a:spcPts val="0"/>
              </a:spcBef>
            </a:pPr>
            <a:r>
              <a:rPr lang="en-US" sz="1100" dirty="0">
                <a:hlinkClick r:id="rId4"/>
              </a:rPr>
              <a:t>https://www.imf.org/external/pubs/ft/weo/2019/02/weodata/index.aspx</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17Sep20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21 and voters on-line: 16</a:t>
            </a:r>
          </a:p>
          <a:p>
            <a:pPr marL="285750" indent="-285750">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07jan)</a:t>
            </a:r>
            <a:r>
              <a:rPr lang="en-US" sz="2000" dirty="0"/>
              <a:t>: 24Sept20–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15:47</a:t>
            </a:r>
          </a:p>
          <a:p>
            <a:pPr>
              <a:spcBef>
                <a:spcPts val="0"/>
              </a:spcBef>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plenary will be electronic from 30Oct20 to 13Nov20.</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17Sep20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17Sep20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17Sep20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305477"/>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285750" indent="-285750">
              <a:spcBef>
                <a:spcPts val="0"/>
              </a:spcBef>
              <a:buFont typeface="Arial" panose="020B0604020202020204" pitchFamily="34" charset="0"/>
              <a:buChar char="•"/>
            </a:pPr>
            <a:endParaRPr lang="en-US" sz="10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p>
          <a:p>
            <a:pPr marL="285750" indent="-285750">
              <a:spcBef>
                <a:spcPts val="0"/>
              </a:spcBef>
              <a:buFont typeface="Arial" panose="020B0604020202020204" pitchFamily="34" charset="0"/>
              <a:buChar char="•"/>
            </a:pPr>
            <a:r>
              <a:rPr lang="en-US" sz="1400" dirty="0">
                <a:solidFill>
                  <a:schemeClr val="tx1"/>
                </a:solidFill>
              </a:rPr>
              <a:t>At the request of the IEEE 802 Chair, here is the IEEE SA staff member: </a:t>
            </a:r>
            <a:r>
              <a:rPr lang="en-US" sz="1600" b="1" dirty="0">
                <a:effectLst/>
                <a:ea typeface="Calibri" panose="020F0502020204030204" pitchFamily="34" charset="0"/>
              </a:rPr>
              <a:t>Purva Rajkotia</a:t>
            </a:r>
            <a:r>
              <a:rPr lang="en-US" sz="1600" dirty="0">
                <a:effectLst/>
                <a:ea typeface="Calibri" panose="020F0502020204030204" pitchFamily="34" charset="0"/>
              </a:rPr>
              <a:t> &lt;</a:t>
            </a:r>
            <a:r>
              <a:rPr lang="en-US" sz="1600" u="sng" dirty="0">
                <a:solidFill>
                  <a:srgbClr val="0000FF"/>
                </a:solidFill>
                <a:effectLst/>
                <a:ea typeface="Calibri" panose="020F0502020204030204" pitchFamily="34" charset="0"/>
                <a:hlinkClick r:id="rId6"/>
              </a:rPr>
              <a:t>p.rajkotia@ieee.org</a:t>
            </a:r>
            <a:r>
              <a:rPr lang="en-US" sz="1600" dirty="0">
                <a:effectLst/>
                <a:ea typeface="Calibri" panose="020F0502020204030204" pitchFamily="34" charset="0"/>
              </a:rPr>
              <a:t>&gt;</a:t>
            </a:r>
            <a:r>
              <a:rPr lang="en-US" sz="1400" dirty="0">
                <a:solidFill>
                  <a:schemeClr val="tx1"/>
                </a:solidFill>
              </a:rPr>
              <a:t>. </a:t>
            </a:r>
          </a:p>
          <a:p>
            <a:pPr marL="285750" indent="-285750">
              <a:spcBef>
                <a:spcPts val="0"/>
              </a:spcBef>
              <a:buFont typeface="Arial" panose="020B0604020202020204" pitchFamily="34" charset="0"/>
              <a:buChar char="•"/>
            </a:pPr>
            <a:endParaRPr lang="en-US" sz="16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a:spcBef>
                <a:spcPts val="0"/>
              </a:spcBef>
              <a:buFont typeface="Arial" panose="020B0604020202020204" pitchFamily="34" charset="0"/>
              <a:buChar char="•"/>
            </a:pPr>
            <a:r>
              <a:rPr lang="en-US" sz="1800" dirty="0"/>
              <a:t>Calendar: </a:t>
            </a:r>
            <a:r>
              <a:rPr lang="en-US" sz="1200" dirty="0">
                <a:hlinkClick r:id="rId13"/>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4"/>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5"/>
              </a:rPr>
              <a:t>Working Party 1A (WP 1A) - Spectrum engineering techniques</a:t>
            </a:r>
            <a:r>
              <a:rPr lang="en-US" sz="1100" u="sng" dirty="0"/>
              <a:t>     and     </a:t>
            </a:r>
            <a:r>
              <a:rPr lang="en-US" sz="1100" dirty="0">
                <a:hlinkClick r:id="rId16"/>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7"/>
              </a:rPr>
              <a:t>Study Group 5 (SG 5) Terrestrial </a:t>
            </a:r>
            <a:r>
              <a:rPr lang="en-US" sz="1400" b="0" dirty="0">
                <a:hlinkClick r:id="rId17"/>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8"/>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100" dirty="0">
                <a:hlinkClick r:id="" action="ppaction://noaction"/>
              </a:rPr>
              <a:t>Working Party 5D (WP 5D) - IMT Systems</a:t>
            </a:r>
            <a:r>
              <a:rPr lang="en-US" sz="1100" dirty="0"/>
              <a:t>       </a:t>
            </a:r>
            <a:r>
              <a:rPr lang="en-US" sz="1000" dirty="0">
                <a:hlinkClick r:id="rId19"/>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17Sep20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r>
              <a:rPr lang="en-US" sz="1200" dirty="0"/>
              <a:t>  - </a:t>
            </a:r>
            <a:r>
              <a:rPr lang="en-US" sz="1600" dirty="0"/>
              <a:t>monitor </a:t>
            </a:r>
          </a:p>
        </p:txBody>
      </p:sp>
      <p:sp>
        <p:nvSpPr>
          <p:cNvPr id="3" name="Content Placeholder 2"/>
          <p:cNvSpPr>
            <a:spLocks noGrp="1"/>
          </p:cNvSpPr>
          <p:nvPr>
            <p:ph idx="1"/>
          </p:nvPr>
        </p:nvSpPr>
        <p:spPr>
          <a:xfrm>
            <a:off x="727841" y="1169937"/>
            <a:ext cx="8263759" cy="5305476"/>
          </a:xfrm>
        </p:spPr>
        <p:txBody>
          <a:bodyPr/>
          <a:lstStyle/>
          <a:p>
            <a:pPr marL="0" indent="0">
              <a:spcBef>
                <a:spcPts val="0"/>
              </a:spcBef>
            </a:pPr>
            <a:endParaRPr lang="en-US" sz="2000" b="0" dirty="0">
              <a:solidFill>
                <a:schemeClr val="tx1"/>
              </a:solidFill>
            </a:endParaRPr>
          </a:p>
          <a:p>
            <a:pPr>
              <a:spcBef>
                <a:spcPts val="0"/>
              </a:spcBef>
              <a:buFont typeface="Arial" panose="020B0604020202020204" pitchFamily="34" charset="0"/>
              <a:buChar char="•"/>
            </a:pPr>
            <a:r>
              <a:rPr lang="en-US" sz="1800" b="0" dirty="0">
                <a:solidFill>
                  <a:schemeClr val="tx1"/>
                </a:solidFill>
              </a:rPr>
              <a:t> Anything new to share on the M.1450/M.1801 contributions? </a:t>
            </a:r>
          </a:p>
          <a:p>
            <a:pPr lvl="1">
              <a:spcBef>
                <a:spcPts val="0"/>
              </a:spcBef>
              <a:buFont typeface="Arial" panose="020B0604020202020204" pitchFamily="34" charset="0"/>
              <a:buChar char="•"/>
            </a:pPr>
            <a:r>
              <a:rPr lang="en-US" sz="1600" b="0" dirty="0">
                <a:solidFill>
                  <a:schemeClr val="tx1"/>
                </a:solidFill>
              </a:rPr>
              <a:t>802.11 is reviewing for any updates to the contributions for November.   Likely will be some, now with a better understanding what ITU-R is looking for.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rPr>
              <a:t>30July:  Will go into monitor mode the next weeks. 	</a:t>
            </a: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b="0" dirty="0">
                <a:solidFill>
                  <a:schemeClr val="tx1"/>
                </a:solidFill>
              </a:rPr>
              <a:t>From call on 30 July:   Our IEEE 802 input contributions on M-1450 and M-1801 to ITU-R WP 5A  were discussed at their meetings week of 20 July and </a:t>
            </a:r>
            <a:r>
              <a:rPr lang="en-US" sz="1800" u="sng" dirty="0">
                <a:solidFill>
                  <a:schemeClr val="tx1"/>
                </a:solidFill>
              </a:rPr>
              <a:t>will be carried over to November meeting. </a:t>
            </a:r>
          </a:p>
          <a:p>
            <a:pPr lvl="1">
              <a:spcBef>
                <a:spcPts val="0"/>
              </a:spcBef>
              <a:buFont typeface="Arial" panose="020B0604020202020204" pitchFamily="34" charset="0"/>
              <a:buChar char="•"/>
            </a:pPr>
            <a:r>
              <a:rPr lang="en-US" sz="1600" dirty="0">
                <a:solidFill>
                  <a:schemeClr val="tx1"/>
                </a:solidFill>
              </a:rPr>
              <a:t>There were questions raised from several countries about extension of the 6 GHz band.  </a:t>
            </a:r>
          </a:p>
          <a:p>
            <a:pPr lvl="1">
              <a:spcBef>
                <a:spcPts val="0"/>
              </a:spcBef>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During discussions, two offline email groups were setup, the 802.11 Chair is chair of both of those. China, Russia and Iran objected to extension into 6 GHz. </a:t>
            </a:r>
          </a:p>
          <a:p>
            <a:pPr lvl="1">
              <a:spcBef>
                <a:spcPts val="0"/>
              </a:spcBef>
              <a:buFont typeface="Arial" panose="020B0604020202020204" pitchFamily="34" charset="0"/>
              <a:buChar char="•"/>
            </a:pPr>
            <a:r>
              <a:rPr lang="en-US" sz="1600" b="0" dirty="0">
                <a:ea typeface="Calibri" panose="020F0502020204030204" pitchFamily="34" charset="0"/>
                <a:cs typeface="Times New Roman" panose="02020603050405020304" pitchFamily="18" charset="0"/>
              </a:rPr>
              <a:t>The contributions</a:t>
            </a:r>
            <a:r>
              <a:rPr lang="en-US" sz="1600" dirty="0">
                <a:ea typeface="Calibri" panose="020F0502020204030204" pitchFamily="34" charset="0"/>
                <a:cs typeface="Times New Roman" panose="02020603050405020304" pitchFamily="18" charset="0"/>
              </a:rPr>
              <a:t> were n</a:t>
            </a:r>
            <a:r>
              <a:rPr lang="en-US" sz="1600" b="0" dirty="0">
                <a:effectLst/>
                <a:ea typeface="Calibri" panose="020F0502020204030204" pitchFamily="34" charset="0"/>
                <a:cs typeface="Times New Roman" panose="02020603050405020304" pitchFamily="18" charset="0"/>
              </a:rPr>
              <a:t>ot adopted as a baseline for other studies. Questions were asked about Table 3 from WRC-19 separate from RLANs in 6 GHz. </a:t>
            </a:r>
          </a:p>
          <a:p>
            <a:pPr lvl="1">
              <a:spcBef>
                <a:spcPts val="0"/>
              </a:spcBef>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The 802.11 ITU ad hoc will continue to work on whatever is requested. </a:t>
            </a:r>
            <a:r>
              <a:rPr lang="en-US" sz="1600" dirty="0">
                <a:ea typeface="Calibri" panose="020F0502020204030204" pitchFamily="34" charset="0"/>
                <a:cs typeface="Times New Roman" panose="02020603050405020304" pitchFamily="18" charset="0"/>
              </a:rPr>
              <a:t>It was noted</a:t>
            </a:r>
            <a:r>
              <a:rPr lang="en-US" sz="1600" b="0" dirty="0">
                <a:effectLst/>
                <a:ea typeface="Calibri" panose="020F0502020204030204" pitchFamily="34" charset="0"/>
                <a:cs typeface="Times New Roman" panose="02020603050405020304" pitchFamily="18" charset="0"/>
              </a:rPr>
              <a:t> we need ETSI inputs as well to Table 3. </a:t>
            </a:r>
          </a:p>
          <a:p>
            <a:pPr lvl="1">
              <a:spcBef>
                <a:spcPts val="0"/>
              </a:spcBef>
              <a:buFont typeface="Arial" panose="020B0604020202020204" pitchFamily="34" charset="0"/>
              <a:buChar char="•"/>
            </a:pPr>
            <a:r>
              <a:rPr lang="en-US" sz="1600" dirty="0">
                <a:solidFill>
                  <a:schemeClr val="tx1"/>
                </a:solidFill>
              </a:rPr>
              <a:t>Will discuss more at RR-TAG calls coming up, plan for the WP 5A November call.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17Sep20</a:t>
            </a:r>
            <a:endParaRPr lang="en-GB" dirty="0"/>
          </a:p>
        </p:txBody>
      </p:sp>
    </p:spTree>
    <p:extLst>
      <p:ext uri="{BB962C8B-B14F-4D97-AF65-F5344CB8AC3E}">
        <p14:creationId xmlns:p14="http://schemas.microsoft.com/office/powerpoint/2010/main" val="3044257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17Sep20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17Sep20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17Sep20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17Sep20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17Sep20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17Sep20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34</a:t>
            </a:fld>
            <a:endParaRPr lang="en-US" altLang="en-US" sz="1200" b="0" dirty="0"/>
          </a:p>
        </p:txBody>
      </p:sp>
      <p:sp>
        <p:nvSpPr>
          <p:cNvPr id="2" name="Date Placeholder 1"/>
          <p:cNvSpPr>
            <a:spLocks noGrp="1"/>
          </p:cNvSpPr>
          <p:nvPr>
            <p:ph type="dt" idx="15"/>
          </p:nvPr>
        </p:nvSpPr>
        <p:spPr/>
        <p:txBody>
          <a:bodyPr/>
          <a:lstStyle/>
          <a:p>
            <a:r>
              <a:rPr lang="en-US"/>
              <a:t>17Sep20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17Sep20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35</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17Sep20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36</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17Sep20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17Sep20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17Sep20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17Sep20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1000665"/>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800" b="1" u="sng" dirty="0">
                <a:solidFill>
                  <a:schemeClr val="bg1"/>
                </a:solidFill>
              </a:rPr>
              <a:t>Attendance server is open</a:t>
            </a:r>
          </a:p>
          <a:p>
            <a:pPr lvl="1">
              <a:buFont typeface="Arial" panose="020B0604020202020204" pitchFamily="34" charset="0"/>
              <a:buChar char="•"/>
            </a:pPr>
            <a:r>
              <a:rPr lang="en-US" altLang="en-US" sz="1200" b="1" u="sng" dirty="0">
                <a:solidFill>
                  <a:schemeClr val="tx1"/>
                </a:solidFill>
              </a:rPr>
              <a:t>Remember to mute when not speaking, thanks</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Someone to take some notes, Peter E</a:t>
            </a:r>
          </a:p>
          <a:p>
            <a:pPr lvl="1">
              <a:buFont typeface="Arial" panose="020B0604020202020204" pitchFamily="34" charset="0"/>
              <a:buChar char="•"/>
            </a:pPr>
            <a:r>
              <a:rPr lang="en-US" altLang="en-US" sz="1200" dirty="0">
                <a:solidFill>
                  <a:schemeClr val="tx1"/>
                </a:solidFill>
              </a:rPr>
              <a:t>Attendance &amp; request queue in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R&amp;O and more on 6 GHz </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ITU-R submissions</a:t>
            </a:r>
          </a:p>
          <a:p>
            <a:pPr lvl="1">
              <a:buFont typeface="Arial" panose="020B0604020202020204" pitchFamily="34" charset="0"/>
              <a:buChar char="•"/>
            </a:pPr>
            <a:r>
              <a:rPr lang="en-US" sz="1400" dirty="0">
                <a:effectLst/>
                <a:ea typeface="SimSun" panose="02010600030101010101" pitchFamily="2" charset="-122"/>
              </a:rPr>
              <a:t>Anything new today</a:t>
            </a:r>
          </a:p>
          <a:p>
            <a:pPr lvl="1">
              <a:buFont typeface="Arial" panose="020B0604020202020204" pitchFamily="34" charset="0"/>
              <a:buChar char="•"/>
            </a:pPr>
            <a:r>
              <a:rPr lang="en-US" altLang="en-US" sz="1200" dirty="0">
                <a:solidFill>
                  <a:schemeClr val="tx1"/>
                </a:solidFill>
              </a:rPr>
              <a:t>WRC-19 carry over AIs</a:t>
            </a:r>
          </a:p>
          <a:p>
            <a:pPr lvl="1">
              <a:buFont typeface="Arial" panose="020B0604020202020204" pitchFamily="34" charset="0"/>
              <a:buChar char="•"/>
            </a:pPr>
            <a:endParaRPr lang="en-US" sz="1400" dirty="0">
              <a:effectLst/>
              <a:ea typeface="SimSun" panose="02010600030101010101" pitchFamily="2" charset="-122"/>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Korea, Mexico, Australia, …</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ITU-R submissions &amp; 2020 Radio Regs </a:t>
            </a:r>
          </a:p>
          <a:p>
            <a:pPr lvl="1">
              <a:spcBef>
                <a:spcPts val="0"/>
              </a:spcBef>
              <a:buFont typeface="Arial" panose="020B0604020202020204" pitchFamily="34" charset="0"/>
              <a:buChar char="•"/>
            </a:pPr>
            <a:r>
              <a:rPr lang="en-US" altLang="en-US" sz="1200" kern="0" dirty="0">
                <a:solidFill>
                  <a:schemeClr val="tx1"/>
                </a:solidFill>
              </a:rPr>
              <a:t>WRC-23 AIs</a:t>
            </a:r>
          </a:p>
          <a:p>
            <a:pPr marL="457200" lvl="1"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 and more on 6 GHz</a:t>
            </a:r>
          </a:p>
          <a:p>
            <a:pPr lvl="1">
              <a:spcBef>
                <a:spcPts val="0"/>
              </a:spcBef>
              <a:buFont typeface="Arial" panose="020B0604020202020204" pitchFamily="34" charset="0"/>
              <a:buChar char="•"/>
            </a:pPr>
            <a:r>
              <a:rPr lang="en-US" altLang="en-US" sz="1400" kern="0" dirty="0">
                <a:solidFill>
                  <a:schemeClr val="tx1"/>
                </a:solidFill>
              </a:rPr>
              <a:t>The KDB and reconsiderations.</a:t>
            </a:r>
          </a:p>
          <a:p>
            <a:pPr lvl="1">
              <a:spcBef>
                <a:spcPts val="0"/>
              </a:spcBef>
              <a:buFont typeface="Arial" panose="020B0604020202020204" pitchFamily="34" charset="0"/>
              <a:buChar char="•"/>
            </a:pPr>
            <a:r>
              <a:rPr lang="en-US" altLang="en-US" sz="1400" kern="0" dirty="0">
                <a:solidFill>
                  <a:schemeClr val="tx1"/>
                </a:solidFill>
              </a:rPr>
              <a:t>Multi stake-holder group</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sz="1400" dirty="0"/>
              <a:t>FCC action on e911 for </a:t>
            </a:r>
            <a:r>
              <a:rPr lang="en-US" sz="1400" dirty="0" err="1"/>
              <a:t>WiFi</a:t>
            </a:r>
            <a:r>
              <a:rPr lang="en-US" sz="1400" dirty="0"/>
              <a:t> devices</a:t>
            </a:r>
          </a:p>
          <a:p>
            <a:pPr lvl="1">
              <a:spcBef>
                <a:spcPts val="0"/>
              </a:spcBef>
              <a:buFont typeface="Arial" panose="020B0604020202020204" pitchFamily="34" charset="0"/>
              <a:buChar char="•"/>
            </a:pPr>
            <a:r>
              <a:rPr lang="en-US" sz="1400" dirty="0"/>
              <a:t>FCC RF exposure rule petition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ffectLst/>
                <a:ea typeface="SimSun" panose="02010600030101010101" pitchFamily="2" charset="-122"/>
              </a:rPr>
              <a:t>To approve the minutes from the IEEE 802.18 Teleconference </a:t>
            </a:r>
            <a:r>
              <a:rPr lang="en-GB" sz="1800" b="0" dirty="0">
                <a:ea typeface="SimSun" panose="02010600030101010101" pitchFamily="2" charset="-122"/>
              </a:rPr>
              <a:t>10</a:t>
            </a:r>
            <a:r>
              <a:rPr lang="en-GB" sz="1800" b="0" dirty="0">
                <a:effectLst/>
                <a:ea typeface="SimSun" panose="02010600030101010101" pitchFamily="2" charset="-122"/>
              </a:rPr>
              <a:t> September 2020 in document </a:t>
            </a:r>
            <a:r>
              <a:rPr lang="en-GB" sz="1800" b="0" dirty="0">
                <a:effectLst/>
                <a:ea typeface="SimSun" panose="02010600030101010101" pitchFamily="2" charset="-122"/>
                <a:hlinkClick r:id="rId3"/>
              </a:rPr>
              <a:t>https://mentor.ieee.org/802.18/dcn/20/18-20-0125-00-0000-minutes-10sep20-rrtag-teleconference.docx</a:t>
            </a:r>
            <a:r>
              <a:rPr lang="en-GB" sz="1800" b="0" dirty="0">
                <a:effectLst/>
                <a:ea typeface="SimSun" panose="02010600030101010101" pitchFamily="2" charset="-122"/>
              </a:rPr>
              <a:t>  </a:t>
            </a:r>
            <a:r>
              <a:rPr lang="en-US" sz="1400" b="0" i="0" dirty="0">
                <a:solidFill>
                  <a:srgbClr val="000000"/>
                </a:solidFill>
                <a:effectLst/>
              </a:rPr>
              <a:t>11-Sep-2020 19:13:12 ET</a:t>
            </a:r>
            <a:r>
              <a:rPr lang="en-US" sz="1800" b="0" dirty="0">
                <a:effectLst/>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Peter E</a:t>
            </a:r>
          </a:p>
          <a:p>
            <a:pPr marL="0" indent="0">
              <a:spcBef>
                <a:spcPts val="0"/>
              </a:spcBef>
            </a:pPr>
            <a:r>
              <a:rPr lang="en-US" altLang="en-US" sz="1800" b="0" dirty="0">
                <a:solidFill>
                  <a:schemeClr val="tx1"/>
                </a:solidFill>
              </a:rPr>
              <a:t>	Seconded by:	Ben R</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85000"/>
                </a:schemeClr>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17Sep20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lvl="2">
              <a:spcBef>
                <a:spcPts val="0"/>
              </a:spcBef>
              <a:buFont typeface="Arial" panose="020B0604020202020204" pitchFamily="34" charset="0"/>
              <a:buChar char="•"/>
            </a:pPr>
            <a:endParaRPr lang="en-US" altLang="en-US" sz="1200" b="0" dirty="0">
              <a:solidFill>
                <a:schemeClr val="bg1">
                  <a:lumMod val="85000"/>
                </a:schemeClr>
              </a:solidFill>
            </a:endParaRPr>
          </a:p>
          <a:p>
            <a:pPr marL="285750" indent="-285750">
              <a:spcBef>
                <a:spcPts val="400"/>
              </a:spcBef>
              <a:buFont typeface="Arial" panose="020B0604020202020204" pitchFamily="34" charset="0"/>
              <a:buChar char="•"/>
            </a:pPr>
            <a:r>
              <a:rPr lang="en-US" altLang="en-US" sz="2000" b="0" dirty="0">
                <a:solidFill>
                  <a:schemeClr val="tx1"/>
                </a:solidFill>
              </a:rPr>
              <a:t>General announcement: </a:t>
            </a:r>
          </a:p>
          <a:p>
            <a:pPr marL="685800" lvl="1">
              <a:spcBef>
                <a:spcPts val="400"/>
              </a:spcBef>
              <a:buFont typeface="Arial" panose="020B0604020202020204" pitchFamily="34" charset="0"/>
              <a:buChar char="•"/>
            </a:pPr>
            <a:endParaRPr lang="en-US" altLang="en-US" sz="1800" dirty="0">
              <a:solidFill>
                <a:schemeClr val="tx1"/>
              </a:solidFill>
            </a:endParaRPr>
          </a:p>
          <a:p>
            <a:pPr marL="685800" lvl="1">
              <a:spcBef>
                <a:spcPts val="400"/>
              </a:spcBef>
              <a:buFont typeface="Arial" panose="020B0604020202020204" pitchFamily="34" charset="0"/>
              <a:buChar char="•"/>
            </a:pPr>
            <a:r>
              <a:rPr lang="en-US" altLang="en-US" sz="1800" dirty="0">
                <a:solidFill>
                  <a:schemeClr val="tx1"/>
                </a:solidFill>
              </a:rPr>
              <a:t>Many have heard, though Dr. Bob </a:t>
            </a:r>
            <a:r>
              <a:rPr lang="en-US" altLang="en-US" sz="1800" dirty="0" err="1">
                <a:solidFill>
                  <a:schemeClr val="tx1"/>
                </a:solidFill>
              </a:rPr>
              <a:t>Heile</a:t>
            </a:r>
            <a:r>
              <a:rPr lang="en-US" altLang="en-US" sz="1800" dirty="0">
                <a:solidFill>
                  <a:schemeClr val="tx1"/>
                </a:solidFill>
              </a:rPr>
              <a:t> is stepping away from IEEE 802 due to health issues.  With that Pat Kinney is assuming role as Chair of WG 802.15 with Rick </a:t>
            </a:r>
            <a:r>
              <a:rPr lang="en-US" altLang="en-US" sz="1800" dirty="0" err="1">
                <a:solidFill>
                  <a:schemeClr val="tx1"/>
                </a:solidFill>
              </a:rPr>
              <a:t>Alfvin</a:t>
            </a:r>
            <a:r>
              <a:rPr lang="en-US" altLang="en-US" sz="1800" dirty="0">
                <a:solidFill>
                  <a:schemeClr val="tx1"/>
                </a:solidFill>
              </a:rPr>
              <a:t> as Vice-Chair. </a:t>
            </a:r>
          </a:p>
          <a:p>
            <a:pPr marL="685800" lvl="1">
              <a:spcBef>
                <a:spcPts val="400"/>
              </a:spcBef>
              <a:buFont typeface="Arial" panose="020B0604020202020204" pitchFamily="34" charset="0"/>
              <a:buChar char="•"/>
            </a:pPr>
            <a:endParaRPr lang="en-US" altLang="en-US" sz="1800" b="0" dirty="0">
              <a:solidFill>
                <a:schemeClr val="tx1"/>
              </a:solidFill>
            </a:endParaRPr>
          </a:p>
          <a:p>
            <a:pPr marL="685800" lvl="1">
              <a:spcBef>
                <a:spcPts val="400"/>
              </a:spcBef>
              <a:buFont typeface="Arial" panose="020B0604020202020204" pitchFamily="34" charset="0"/>
              <a:buChar char="•"/>
            </a:pPr>
            <a:r>
              <a:rPr lang="en-US" altLang="en-US" sz="1800" b="0" dirty="0">
                <a:solidFill>
                  <a:schemeClr val="tx1"/>
                </a:solidFill>
              </a:rPr>
              <a:t>Also Dorothy Stanley will be picking up the Wireless Chairs, Chair dutie</a:t>
            </a:r>
            <a:r>
              <a:rPr lang="en-US" altLang="en-US" sz="1800" dirty="0">
                <a:solidFill>
                  <a:schemeClr val="tx1"/>
                </a:solidFill>
              </a:rPr>
              <a:t>s. </a:t>
            </a:r>
          </a:p>
          <a:p>
            <a:pPr marL="685800" lvl="1">
              <a:spcBef>
                <a:spcPts val="400"/>
              </a:spcBef>
              <a:buFont typeface="Arial" panose="020B0604020202020204" pitchFamily="34" charset="0"/>
              <a:buChar char="•"/>
            </a:pPr>
            <a:endParaRPr lang="en-US" altLang="en-US" sz="1800" b="0" dirty="0">
              <a:solidFill>
                <a:schemeClr val="tx1"/>
              </a:solidFill>
            </a:endParaRPr>
          </a:p>
          <a:p>
            <a:pPr marL="685800" lvl="1">
              <a:spcBef>
                <a:spcPts val="400"/>
              </a:spcBef>
              <a:buFont typeface="Arial" panose="020B0604020202020204" pitchFamily="34" charset="0"/>
              <a:buChar char="•"/>
            </a:pPr>
            <a:r>
              <a:rPr lang="en-US" altLang="en-US" sz="1800" b="0" dirty="0">
                <a:solidFill>
                  <a:schemeClr val="tx1"/>
                </a:solidFill>
              </a:rPr>
              <a:t>Would like to wish Bob all the very best during these times and his contributions and leadership to IEEE 802 will be missed.  </a:t>
            </a: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17Sep20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1441039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53258</TotalTime>
  <Words>8536</Words>
  <Application>Microsoft Office PowerPoint</Application>
  <PresentationFormat>On-screen Show (4:3)</PresentationFormat>
  <Paragraphs>848</Paragraphs>
  <Slides>36</Slides>
  <Notes>22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36</vt:i4>
      </vt:variant>
    </vt:vector>
  </HeadingPairs>
  <TitlesOfParts>
    <vt:vector size="47" baseType="lpstr">
      <vt:lpstr>Arial</vt:lpstr>
      <vt:lpstr>Calibri</vt:lpstr>
      <vt:lpstr>Consolas</vt:lpstr>
      <vt:lpstr>Georgia</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 – motions and more</vt:lpstr>
      <vt:lpstr>Administrative–moving forward – </vt:lpstr>
      <vt:lpstr>EU items to share -1</vt:lpstr>
      <vt:lpstr>EU items to share -2</vt:lpstr>
      <vt:lpstr>Other regions (outside EU and USA), items to share</vt:lpstr>
      <vt:lpstr>Other regions (outside EU and USA), items to share</vt:lpstr>
      <vt:lpstr>ITU-R items to share  -</vt:lpstr>
      <vt:lpstr>ITU-R M.1450 &amp; M.1801 submissions – standing by</vt:lpstr>
      <vt:lpstr>ITU-R THz SM.2352 submission – standing by</vt:lpstr>
      <vt:lpstr>FCC R&amp;O 6 GHz</vt:lpstr>
      <vt:lpstr>FCC R&amp;O 6 GHz - MSG</vt:lpstr>
      <vt:lpstr>General Discussion Items</vt:lpstr>
      <vt:lpstr>General Discussion Items</vt:lpstr>
      <vt:lpstr>Actions Required</vt:lpstr>
      <vt:lpstr>Any Other Business</vt:lpstr>
      <vt:lpstr>Adjourn</vt:lpstr>
      <vt:lpstr>PowerPoint Presentation</vt:lpstr>
      <vt:lpstr>PowerPoint Presentation</vt:lpstr>
      <vt:lpstr>ITU-R links &amp; general info</vt:lpstr>
      <vt:lpstr>ITU-R items to share  - monitor </vt:lpstr>
      <vt:lpstr>ITU-R SM.2352 on THz</vt:lpstr>
      <vt:lpstr>ITU-R SM.2352 on THz</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3242</cp:revision>
  <cp:lastPrinted>1601-01-01T00:00:00Z</cp:lastPrinted>
  <dcterms:created xsi:type="dcterms:W3CDTF">2016-03-03T14:54:45Z</dcterms:created>
  <dcterms:modified xsi:type="dcterms:W3CDTF">2020-09-18T17:10:12Z</dcterms:modified>
</cp:coreProperties>
</file>