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30" r:id="rId13"/>
    <p:sldId id="733" r:id="rId14"/>
    <p:sldId id="608" r:id="rId15"/>
    <p:sldId id="675" r:id="rId16"/>
    <p:sldId id="691" r:id="rId17"/>
    <p:sldId id="685" r:id="rId18"/>
    <p:sldId id="650" r:id="rId19"/>
    <p:sldId id="498" r:id="rId20"/>
    <p:sldId id="402" r:id="rId21"/>
    <p:sldId id="403" r:id="rId22"/>
    <p:sldId id="692" r:id="rId23"/>
    <p:sldId id="728" r:id="rId24"/>
    <p:sldId id="731" r:id="rId25"/>
    <p:sldId id="671" r:id="rId26"/>
    <p:sldId id="664" r:id="rId27"/>
    <p:sldId id="663"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6178"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11-Sep-20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0990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289590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600" b="0" dirty="0">
                <a:solidFill>
                  <a:schemeClr val="tx1"/>
                </a:solidFill>
              </a:rPr>
              <a:t>Anything new to share on the M.1450/M.1801 contributions? </a:t>
            </a:r>
            <a:endParaRPr lang="en-US" sz="1800" b="0" dirty="0">
              <a:solidFill>
                <a:schemeClr val="tx1"/>
              </a:solidFill>
            </a:endParaRPr>
          </a:p>
          <a:p>
            <a:pPr lvl="1">
              <a:spcBef>
                <a:spcPts val="0"/>
              </a:spcBef>
              <a:buFont typeface="Arial" panose="020B0604020202020204" pitchFamily="34" charset="0"/>
              <a:buChar char="•"/>
            </a:pPr>
            <a:r>
              <a:rPr lang="en-US" sz="14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r>
              <a:rPr lang="en-US" sz="1400" b="1" dirty="0">
                <a:solidFill>
                  <a:schemeClr val="tx1"/>
                </a:solidFill>
              </a:rPr>
              <a:t>30July:  Will go into monitor mode the next weeks. </a:t>
            </a:r>
            <a:endParaRPr lang="en-US" dirty="0"/>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10Sep20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10Sep20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10Sep20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802.18-20/0124r01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Documents/Spectrum_Innovation_E.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hyperlink" Target="https://mentor.ieee.org/802.18/dcn/20/18-20-0116-00-0000-citc-saudi-arabia-five-year-outlook-on-spectrum-to-2024.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3001321" TargetMode="External"/><Relationship Id="rId7"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urldefense.com/v3/__https:/www.anatel.gov.br/legislacao/atos-de-certificacao-de-produtos/2020/1467-ato-4776*art1__;Iw!!F7jv3iA!g2oqjc6A2bSbeXEtQ2La-G8MgVYx6XdY9nDq2d7A2MA7xIp1I45woij45DxPtZxCUQ$" TargetMode="External"/><Relationship Id="rId5" Type="http://schemas.openxmlformats.org/officeDocument/2006/relationships/hyperlink" Target="https://www.anatel.gov.br/legislacao/atos-de-certificacao-de-produtos/2017/1139-ato-14448" TargetMode="External"/><Relationship Id="rId4" Type="http://schemas.openxmlformats.org/officeDocument/2006/relationships/hyperlink" Target="https://www.soumu.go.jp/main_content/000704672.pdf"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8/dcn/20/18-20-0060-04-0000-itu-ahg-recommended-edits-to-m-1801-2.docx" TargetMode="External"/><Relationship Id="rId13" Type="http://schemas.openxmlformats.org/officeDocument/2006/relationships/slide" Target="slide23.xml"/><Relationship Id="rId3" Type="http://schemas.openxmlformats.org/officeDocument/2006/relationships/hyperlink" Target="https://www.itu.int/en/ITU-R/study-groups/rsg1/rwp1a/Pages/default.aspx" TargetMode="External"/><Relationship Id="rId7" Type="http://schemas.openxmlformats.org/officeDocument/2006/relationships/hyperlink" Target="https://www.itu.int/events/eventdetails.asp?eventid=17576" TargetMode="External"/><Relationship Id="rId12"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itu.int/en/ITU-R/study-groups/rsg5/rwp5a/Pages/default.aspx" TargetMode="External"/><Relationship Id="rId11" Type="http://schemas.openxmlformats.org/officeDocument/2006/relationships/hyperlink" Target="https://www.itu.int/dms_pub/itu-r/oth/0c/0a/R0C0A00000D0041PDFE.pdf" TargetMode="External"/><Relationship Id="rId5" Type="http://schemas.openxmlformats.org/officeDocument/2006/relationships/hyperlink" Target="https://mentor.ieee.org/802.18/dcn/20/18-20-0052-01-0000-itu-r-sm-2352-ieee802-thz-input-to-wp1a.docx" TargetMode="External"/><Relationship Id="rId10" Type="http://schemas.openxmlformats.org/officeDocument/2006/relationships/hyperlink" Target="https://www.itu.int/en/ITU-R/study-groups/rcpm/Pages/wrc-23-studies.aspx" TargetMode="External"/><Relationship Id="rId4" Type="http://schemas.openxmlformats.org/officeDocument/2006/relationships/hyperlink" Target="https://www.itu.int/events/eventdetails.asp?eventid=17584" TargetMode="External"/><Relationship Id="rId9" Type="http://schemas.openxmlformats.org/officeDocument/2006/relationships/hyperlink" Target="https://mentor.ieee.org/802.18/dcn/20/18-20-0061-04-0000-itu-ahg-recommended-edits-to-m-1450-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7" Type="http://schemas.openxmlformats.org/officeDocument/2006/relationships/hyperlink" Target="https://apps.fcc.gov/eas/comments/GetPublishedDocument.html?id=456&amp;tn=673286"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apps.fcc.gov/eas/comments/GetPublishedDocument.html?id=455&amp;tn=713821" TargetMode="External"/><Relationship Id="rId5" Type="http://schemas.openxmlformats.org/officeDocument/2006/relationships/hyperlink" Target="https://apps.fcc.gov/oetcf/kdb/reports/PublishedDocumentList.cfm"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document/pshsb-seeks-comment-pursuant-ray-baums-act"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5.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52-02-0000-itu-r-sm-2352-ieee802-thz-input-to-wp1a.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23-00-0000-minutes-03sep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10Sep20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 September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02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24Sep-02Oct20 </a:t>
            </a:r>
          </a:p>
          <a:p>
            <a:pPr lvl="1">
              <a:spcBef>
                <a:spcPts val="0"/>
              </a:spcBef>
              <a:buFont typeface="Arial" panose="020B0604020202020204" pitchFamily="34" charset="0"/>
              <a:buChar char="•"/>
            </a:pPr>
            <a:r>
              <a:rPr lang="en-US" sz="1400" dirty="0">
                <a:solidFill>
                  <a:schemeClr val="tx1"/>
                </a:solidFill>
              </a:rPr>
              <a:t>Submissions closed last night (09sep20), with 6 new ones.  </a:t>
            </a:r>
          </a:p>
          <a:p>
            <a:pPr lvl="1">
              <a:spcBef>
                <a:spcPts val="0"/>
              </a:spcBef>
              <a:buFont typeface="Arial" panose="020B0604020202020204" pitchFamily="34" charset="0"/>
              <a:buChar char="•"/>
            </a:pPr>
            <a:r>
              <a:rPr lang="en-US" sz="1400" dirty="0">
                <a:solidFill>
                  <a:schemeClr val="tx1"/>
                </a:solidFill>
              </a:rPr>
              <a:t>BRAN(20)106f003r2 (now r2), with new sponsors.  There is a companion document for it. </a:t>
            </a:r>
          </a:p>
          <a:p>
            <a:pPr lvl="1">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r>
              <a:rPr lang="en-US" sz="1200" dirty="0">
                <a:solidFill>
                  <a:schemeClr val="tx1"/>
                </a:solidFill>
              </a:rPr>
              <a:t>03Sep:  Updated document, from meeting #106 on adaptivity in 6 GHz, was updated with more signatures, with ED of -72dBm/20MHz and no preamble detection.   </a:t>
            </a:r>
          </a:p>
          <a:p>
            <a:pPr lvl="1">
              <a:spcBef>
                <a:spcPts val="0"/>
              </a:spcBef>
              <a:buFont typeface="Arial" panose="020B0604020202020204" pitchFamily="34" charset="0"/>
              <a:buChar char="•"/>
            </a:pPr>
            <a:r>
              <a:rPr lang="en-US" sz="1200" dirty="0">
                <a:solidFill>
                  <a:schemeClr val="tx1"/>
                </a:solidFill>
              </a:rPr>
              <a:t>Document: BRAN(20)106f003r1 - Joint Contribution on 6 GHz Channel Access Mechanism  </a:t>
            </a:r>
          </a:p>
          <a:p>
            <a:pPr lvl="1">
              <a:spcBef>
                <a:spcPts val="0"/>
              </a:spcBef>
              <a:buFont typeface="Arial" panose="020B0604020202020204" pitchFamily="34" charset="0"/>
              <a:buChar char="•"/>
            </a:pPr>
            <a:r>
              <a:rPr lang="en-US" sz="1200" dirty="0">
                <a:solidFill>
                  <a:schemeClr val="tx1"/>
                </a:solidFill>
              </a:rPr>
              <a:t>Discussion continues at 5 GHz to do the same, with some text for framed base equipment</a:t>
            </a:r>
          </a:p>
          <a:p>
            <a:pPr lvl="1">
              <a:spcBef>
                <a:spcPts val="0"/>
              </a:spcBef>
              <a:buFont typeface="Arial" panose="020B0604020202020204" pitchFamily="34" charset="0"/>
              <a:buChar char="•"/>
            </a:pPr>
            <a:r>
              <a:rPr lang="en-US" sz="1200" dirty="0">
                <a:solidFill>
                  <a:schemeClr val="tx1"/>
                </a:solidFill>
              </a:rPr>
              <a:t> 60GHz, packet-based solution being replaced with higher power longer range (several kms) discussion continues. </a:t>
            </a:r>
          </a:p>
          <a:p>
            <a:pPr lvl="1">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SRDoc #15, 17Sep20</a:t>
            </a:r>
          </a:p>
          <a:p>
            <a:pPr lvl="1">
              <a:spcBef>
                <a:spcPts val="0"/>
              </a:spcBef>
              <a:buFont typeface="Arial" panose="020B0604020202020204" pitchFamily="34" charset="0"/>
              <a:buChar char="•"/>
            </a:pPr>
            <a:r>
              <a:rPr lang="en-US" sz="1600" dirty="0">
                <a:solidFill>
                  <a:schemeClr val="tx1"/>
                </a:solidFill>
              </a:rPr>
              <a:t>Next to last call yesterday (9</a:t>
            </a:r>
            <a:r>
              <a:rPr lang="en-US" sz="1600" baseline="30000" dirty="0">
                <a:solidFill>
                  <a:schemeClr val="tx1"/>
                </a:solidFill>
              </a:rPr>
              <a:t>th</a:t>
            </a:r>
            <a:r>
              <a:rPr lang="en-US" sz="1600" dirty="0">
                <a:solidFill>
                  <a:schemeClr val="tx1"/>
                </a:solidFill>
              </a:rPr>
              <a:t>), all the docs related to clause 8 (</a:t>
            </a:r>
            <a:r>
              <a:rPr lang="en-GB" sz="1400" dirty="0">
                <a:effectLst/>
                <a:latin typeface="Times New Roman" panose="02020603050405020304" pitchFamily="18" charset="0"/>
                <a:ea typeface="Times New Roman" panose="02020603050405020304" pitchFamily="18" charset="0"/>
              </a:rPr>
              <a:t>Presentation of the various existing Wideband Data Transmission systems/technologies) </a:t>
            </a:r>
            <a:r>
              <a:rPr lang="en-US" sz="1600" dirty="0">
                <a:solidFill>
                  <a:schemeClr val="tx1"/>
                </a:solidFill>
              </a:rPr>
              <a:t>finished up, and down to last cleanup of SRDoc, on last call #15. </a:t>
            </a:r>
          </a:p>
          <a:p>
            <a:pPr lvl="1">
              <a:spcBef>
                <a:spcPts val="0"/>
              </a:spcBef>
              <a:buFont typeface="Arial" panose="020B0604020202020204" pitchFamily="34" charset="0"/>
              <a:buChar char="•"/>
            </a:pPr>
            <a:r>
              <a:rPr lang="en-US" sz="1600" dirty="0">
                <a:solidFill>
                  <a:schemeClr val="tx1"/>
                </a:solidFill>
              </a:rPr>
              <a:t>There is an interim Chair, from Intel.   ERM will put out a call for nominations shortly.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200" dirty="0">
                <a:solidFill>
                  <a:schemeClr val="tx1"/>
                </a:solidFill>
              </a:rPr>
              <a:t>03Sep: Had a meeting recently and the draft SRDoc is in place now. </a:t>
            </a:r>
          </a:p>
          <a:p>
            <a:pPr lvl="1">
              <a:spcBef>
                <a:spcPts val="0"/>
              </a:spcBef>
              <a:buFont typeface="Arial" panose="020B0604020202020204" pitchFamily="34" charset="0"/>
              <a:buChar char="•"/>
            </a:pPr>
            <a:r>
              <a:rPr lang="en-US" sz="1200" dirty="0">
                <a:solidFill>
                  <a:schemeClr val="tx1"/>
                </a:solidFill>
              </a:rPr>
              <a:t>Looking for a new chair for TG-11, current chair steps down end of September </a:t>
            </a:r>
          </a:p>
          <a:p>
            <a:pPr lvl="2">
              <a:spcBef>
                <a:spcPts val="0"/>
              </a:spcBef>
              <a:buFont typeface="Arial" panose="020B0604020202020204" pitchFamily="34" charset="0"/>
              <a:buChar char="•"/>
            </a:pPr>
            <a:r>
              <a:rPr lang="en-US" sz="1200" dirty="0">
                <a:solidFill>
                  <a:schemeClr val="tx1"/>
                </a:solidFill>
              </a:rPr>
              <a:t>Call for nominations will be next.  Watch the reflectors. (Discussions on if at ERM level or at TG level?</a:t>
            </a:r>
          </a:p>
          <a:p>
            <a:pPr lvl="1">
              <a:spcBef>
                <a:spcPts val="0"/>
              </a:spcBef>
              <a:buFont typeface="Arial" panose="020B0604020202020204" pitchFamily="34" charset="0"/>
              <a:buChar char="•"/>
            </a:pPr>
            <a:r>
              <a:rPr lang="en-US" sz="1200" dirty="0">
                <a:effectLst/>
              </a:rPr>
              <a:t>The doc on the ERM site:  DTR/</a:t>
            </a:r>
            <a:r>
              <a:rPr lang="en-US" sz="1200" b="1" dirty="0">
                <a:effectLst/>
              </a:rPr>
              <a:t>ERM-590 (TR 103 665) – revision 0_x_.</a:t>
            </a:r>
            <a:endParaRPr lang="en-US" sz="1400" dirty="0">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calls: #12, 21-23Sep20</a:t>
            </a:r>
            <a:endParaRPr lang="en-US" altLang="en-US" sz="1200" dirty="0"/>
          </a:p>
          <a:p>
            <a:pPr lvl="1">
              <a:buFont typeface="Arial" panose="020B0604020202020204" pitchFamily="34" charset="0"/>
              <a:buChar char="•"/>
            </a:pPr>
            <a:r>
              <a:rPr lang="en-US" altLang="en-US" sz="1600" dirty="0"/>
              <a:t>Industry folks need to wrap up their studies (was due yesterday, the 9</a:t>
            </a:r>
            <a:r>
              <a:rPr lang="en-US" altLang="en-US" sz="1600" baseline="30000" dirty="0"/>
              <a:t>th</a:t>
            </a:r>
            <a:r>
              <a:rPr lang="en-US" altLang="en-US" sz="1600" dirty="0"/>
              <a:t>), so can get to FM57 via WGSE and WGFM.  </a:t>
            </a:r>
          </a:p>
          <a:p>
            <a:pPr lvl="1">
              <a:spcBef>
                <a:spcPts val="0"/>
              </a:spcBef>
              <a:buFont typeface="Arial" panose="020B0604020202020204" pitchFamily="34" charset="0"/>
              <a:buChar char="•"/>
            </a:pPr>
            <a:r>
              <a:rPr lang="en-US" altLang="en-US" sz="1600" dirty="0"/>
              <a:t>No DFS in 5.8GHz input paper came in for review.</a:t>
            </a:r>
          </a:p>
          <a:p>
            <a:pPr lvl="3">
              <a:spcBef>
                <a:spcPts val="0"/>
              </a:spcBef>
              <a:buFont typeface="Arial" panose="020B0604020202020204" pitchFamily="34" charset="0"/>
              <a:buChar char="•"/>
            </a:pPr>
            <a:endParaRPr lang="en-US" altLang="en-US" sz="1200" dirty="0"/>
          </a:p>
          <a:p>
            <a:pPr lvl="1">
              <a:spcBef>
                <a:spcPts val="0"/>
              </a:spcBef>
              <a:buFont typeface="Arial" panose="020B0604020202020204" pitchFamily="34" charset="0"/>
              <a:buChar char="•"/>
            </a:pPr>
            <a:r>
              <a:rPr lang="en-US" altLang="en-US" sz="1400" dirty="0"/>
              <a:t>03Sep: Any update from call last week?  Yes, quite interesting.  </a:t>
            </a:r>
          </a:p>
          <a:p>
            <a:pPr lvl="1">
              <a:spcBef>
                <a:spcPts val="0"/>
              </a:spcBef>
              <a:buFont typeface="Arial" panose="020B0604020202020204" pitchFamily="34" charset="0"/>
              <a:buChar char="•"/>
            </a:pPr>
            <a:r>
              <a:rPr lang="en-US" altLang="en-US" sz="1400" dirty="0"/>
              <a:t>4 of 6 documents were on Comm Based Train Control should not block out EU above 5925 </a:t>
            </a:r>
            <a:r>
              <a:rPr lang="en-US" altLang="en-US" sz="1400" dirty="0" err="1"/>
              <a:t>MHz.</a:t>
            </a:r>
            <a:r>
              <a:rPr lang="en-US" altLang="en-US" sz="1400" dirty="0"/>
              <a:t>  Discussions included what other countries are doing.   </a:t>
            </a:r>
          </a:p>
          <a:p>
            <a:pPr lvl="3">
              <a:buFont typeface="Arial" panose="020B0604020202020204" pitchFamily="34" charset="0"/>
              <a:buChar char="•"/>
            </a:pPr>
            <a:endParaRPr lang="en-US" sz="400" dirty="0">
              <a:solidFill>
                <a:schemeClr val="tx1"/>
              </a:solidFill>
            </a:endParaRP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strike="sngStrike" dirty="0">
                <a:solidFill>
                  <a:schemeClr val="bg1">
                    <a:lumMod val="65000"/>
                  </a:schemeClr>
                </a:solidFill>
              </a:rPr>
              <a:t>Dublin, Ireland </a:t>
            </a:r>
            <a:r>
              <a:rPr lang="en-US" altLang="en-US" sz="1200" u="sng" dirty="0">
                <a:solidFill>
                  <a:schemeClr val="tx1"/>
                </a:solidFill>
              </a:rPr>
              <a:t> now tbd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#12, 05-07Oct20</a:t>
            </a:r>
            <a:endParaRPr lang="en-US" sz="1400" dirty="0"/>
          </a:p>
          <a:p>
            <a:pPr lvl="1">
              <a:buFont typeface="Arial" panose="020B0604020202020204" pitchFamily="34" charset="0"/>
              <a:buChar char="•"/>
            </a:pPr>
            <a:r>
              <a:rPr lang="en-US" sz="1600" dirty="0">
                <a:solidFill>
                  <a:schemeClr val="tx1"/>
                </a:solidFill>
              </a:rPr>
              <a:t> The public consultation closed and the </a:t>
            </a:r>
            <a:r>
              <a:rPr lang="en-US" altLang="en-US" sz="1600" dirty="0"/>
              <a:t>ECO will be releasing all the  comments from the public consultations together.</a:t>
            </a:r>
          </a:p>
          <a:p>
            <a:pPr lvl="4">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r>
              <a:rPr lang="en-US" sz="1400" dirty="0">
                <a:solidFill>
                  <a:schemeClr val="tx1"/>
                </a:solidFill>
              </a:rPr>
              <a:t>03Sep: Draft CEPT report 75 (Report B) and ECC Decision (20)01 (rules of lower 6 GHz band), comments/public consultation </a:t>
            </a:r>
            <a:r>
              <a:rPr lang="en-US" sz="1400" b="1" dirty="0">
                <a:solidFill>
                  <a:schemeClr val="tx1"/>
                </a:solidFill>
              </a:rPr>
              <a:t>due 04Sept. </a:t>
            </a:r>
            <a:endParaRPr lang="en-US" sz="1400" b="1" dirty="0"/>
          </a:p>
          <a:p>
            <a:pPr lvl="1">
              <a:spcBef>
                <a:spcPts val="0"/>
              </a:spcBef>
              <a:buFont typeface="Arial" panose="020B0604020202020204" pitchFamily="34" charset="0"/>
              <a:buChar char="•"/>
            </a:pPr>
            <a:r>
              <a:rPr lang="en-US" sz="1400" dirty="0">
                <a:ea typeface="Calibri" panose="020F0502020204030204" pitchFamily="34" charset="0"/>
              </a:rPr>
              <a:t>From 20Aug: </a:t>
            </a:r>
            <a:r>
              <a:rPr lang="en-US" sz="1400" dirty="0">
                <a:effectLst/>
                <a:ea typeface="Calibri" panose="020F0502020204030204" pitchFamily="34" charset="0"/>
              </a:rPr>
              <a:t>Many contributions are expected</a:t>
            </a:r>
            <a:r>
              <a:rPr lang="en-US" sz="1400" dirty="0">
                <a:ea typeface="Calibri" panose="020F0502020204030204" pitchFamily="34" charset="0"/>
              </a:rPr>
              <a:t> for the October call. </a:t>
            </a:r>
            <a:endParaRPr lang="en-US" sz="1400" dirty="0">
              <a:effectLst/>
              <a:ea typeface="Calibri" panose="020F0502020204030204" pitchFamily="34" charset="0"/>
            </a:endParaRPr>
          </a:p>
          <a:p>
            <a:pPr lvl="1">
              <a:spcBef>
                <a:spcPts val="0"/>
              </a:spcBef>
              <a:buFont typeface="Arial" panose="020B0604020202020204" pitchFamily="34" charset="0"/>
              <a:buChar char="•"/>
            </a:pPr>
            <a:r>
              <a:rPr lang="en-US" sz="1400" dirty="0">
                <a:ea typeface="Calibri" panose="020F0502020204030204" pitchFamily="34" charset="0"/>
              </a:rPr>
              <a:t>Hearing some concern if there will be enough </a:t>
            </a:r>
            <a:r>
              <a:rPr lang="en-US" sz="1400" dirty="0">
                <a:effectLst/>
                <a:ea typeface="Calibri" panose="020F0502020204030204" pitchFamily="34" charset="0"/>
              </a:rPr>
              <a:t>discussion time for all the contributions. </a:t>
            </a:r>
            <a:endParaRPr lang="en-US" sz="16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20213" y="1134187"/>
            <a:ext cx="7892562" cy="5103813"/>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Consultation from Kingdom of Saudi Arabia </a:t>
            </a:r>
            <a:r>
              <a:rPr lang="en-US" sz="1800" dirty="0">
                <a:solidFill>
                  <a:schemeClr val="tx1"/>
                </a:solidFill>
              </a:rPr>
              <a:t>spectrum outlook:</a:t>
            </a:r>
          </a:p>
          <a:p>
            <a:pPr lvl="1">
              <a:spcBef>
                <a:spcPts val="0"/>
              </a:spcBef>
              <a:buFont typeface="Arial" panose="020B0604020202020204" pitchFamily="34" charset="0"/>
              <a:buChar char="•"/>
            </a:pPr>
            <a:r>
              <a:rPr lang="en-US" sz="1600" u="sng" dirty="0">
                <a:hlinkClick r:id="rId3"/>
              </a:rPr>
              <a:t>https://www.citc.gov.sa/en/new/publicConsultation/Documents/Spectrum_Innovation_E.PDF</a:t>
            </a:r>
            <a:r>
              <a:rPr lang="en-US" sz="1600" u="sng" dirty="0"/>
              <a:t> </a:t>
            </a:r>
          </a:p>
          <a:p>
            <a:pPr lvl="1">
              <a:spcBef>
                <a:spcPts val="0"/>
              </a:spcBef>
              <a:buFont typeface="Arial" panose="020B0604020202020204" pitchFamily="34" charset="0"/>
              <a:buChar char="•"/>
            </a:pPr>
            <a:r>
              <a:rPr lang="en-US" sz="1600" u="sng" dirty="0"/>
              <a:t>September 27 is the deadline;  IEEE 802.18 needs to approve by 10Sep20 </a:t>
            </a:r>
          </a:p>
          <a:p>
            <a:pPr lvl="1">
              <a:spcBef>
                <a:spcPts val="0"/>
              </a:spcBef>
              <a:buFont typeface="Arial" panose="020B0604020202020204" pitchFamily="34" charset="0"/>
              <a:buChar char="•"/>
            </a:pPr>
            <a:r>
              <a:rPr lang="en-US" sz="1600" dirty="0">
                <a:hlinkClick r:id="rId4"/>
              </a:rPr>
              <a:t>https://mentor.ieee.org/802.18/dcn/20/18-20-0116-00-0000-citc-saudi-arabia-five-year-outlook-on-spectrum-to-2024.pdf</a:t>
            </a:r>
            <a:r>
              <a:rPr lang="en-US" sz="1600" dirty="0">
                <a:solidFill>
                  <a:schemeClr val="tx1"/>
                </a:solidFill>
              </a:rPr>
              <a:t> </a:t>
            </a:r>
            <a:endParaRPr lang="en-US" sz="160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Do we want to review and possibly comment, the deadline will allow?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Some possible points to look at further:</a:t>
            </a:r>
          </a:p>
          <a:p>
            <a:pPr lvl="2">
              <a:spcBef>
                <a:spcPts val="0"/>
              </a:spcBef>
              <a:buFont typeface="Arial" panose="020B0604020202020204" pitchFamily="34" charset="0"/>
              <a:buChar char="•"/>
            </a:pPr>
            <a:r>
              <a:rPr lang="en-US" sz="1600" dirty="0"/>
              <a:t>Figure 13 is proposed spectrum to comment on, they do have the 6 GHz band. </a:t>
            </a:r>
          </a:p>
          <a:p>
            <a:pPr lvl="2">
              <a:spcBef>
                <a:spcPts val="0"/>
              </a:spcBef>
              <a:buFont typeface="Arial" panose="020B0604020202020204" pitchFamily="34" charset="0"/>
              <a:buChar char="•"/>
            </a:pPr>
            <a:r>
              <a:rPr lang="en-US" sz="1600" dirty="0" err="1"/>
              <a:t>mmWave</a:t>
            </a:r>
            <a:r>
              <a:rPr lang="en-US" sz="1600" dirty="0"/>
              <a:t> 66-71 GHz, should they allow un-licensed?</a:t>
            </a:r>
          </a:p>
          <a:p>
            <a:pPr lvl="3">
              <a:spcBef>
                <a:spcPts val="0"/>
              </a:spcBef>
              <a:buFont typeface="Arial" panose="020B0604020202020204" pitchFamily="34" charset="0"/>
              <a:buChar char="•"/>
            </a:pPr>
            <a:r>
              <a:rPr lang="en-US" dirty="0"/>
              <a:t>See section 8.9 on some details. </a:t>
            </a:r>
          </a:p>
          <a:p>
            <a:pPr lvl="3">
              <a:spcBef>
                <a:spcPts val="0"/>
              </a:spcBef>
              <a:buFont typeface="Arial" panose="020B0604020202020204" pitchFamily="34" charset="0"/>
              <a:buChar char="•"/>
            </a:pPr>
            <a:r>
              <a:rPr lang="en-US" dirty="0"/>
              <a:t>And see section 11.20 on questions on this. </a:t>
            </a:r>
          </a:p>
          <a:p>
            <a:pPr lvl="2">
              <a:spcBef>
                <a:spcPts val="0"/>
              </a:spcBef>
              <a:buFont typeface="Arial" panose="020B0604020202020204" pitchFamily="34" charset="0"/>
              <a:buChar char="•"/>
            </a:pPr>
            <a:r>
              <a:rPr lang="en-US" sz="1600" dirty="0"/>
              <a:t>Much in the consultation is on IMT to work around. </a:t>
            </a:r>
          </a:p>
          <a:p>
            <a:pPr lvl="1">
              <a:spcBef>
                <a:spcPts val="0"/>
              </a:spcBef>
              <a:buFont typeface="Arial" panose="020B0604020202020204" pitchFamily="34" charset="0"/>
              <a:buChar char="•"/>
            </a:pPr>
            <a:r>
              <a:rPr lang="en-US" sz="1600" dirty="0"/>
              <a:t>59-64GHz  not allocated to any licensed users now.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No contributions so far.  </a:t>
            </a:r>
            <a:r>
              <a:rPr lang="en-US" sz="1600" dirty="0">
                <a:solidFill>
                  <a:schemeClr val="tx1"/>
                </a:solidFill>
              </a:rPr>
              <a:t>Need a final version to vote on this week, 10Sep20. </a:t>
            </a:r>
          </a:p>
          <a:p>
            <a:pPr lvl="1">
              <a:spcBef>
                <a:spcPts val="0"/>
              </a:spcBef>
              <a:buFont typeface="Arial" panose="020B0604020202020204" pitchFamily="34" charset="0"/>
              <a:buChar char="•"/>
            </a:pPr>
            <a:r>
              <a:rPr lang="en-US" sz="1600" b="1" dirty="0">
                <a:solidFill>
                  <a:schemeClr val="tx1"/>
                </a:solidFill>
              </a:rPr>
              <a:t>We will pass.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7871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37798" y="758387"/>
            <a:ext cx="8271387" cy="5341226"/>
          </a:xfrm>
        </p:spPr>
        <p:txBody>
          <a:bodyPr/>
          <a:lstStyle/>
          <a:p>
            <a:pPr>
              <a:spcBef>
                <a:spcPts val="0"/>
              </a:spcBef>
              <a:buFont typeface="Arial" panose="020B0604020202020204" pitchFamily="34" charset="0"/>
              <a:buChar char="•"/>
            </a:pPr>
            <a:endParaRPr lang="en-US" sz="1800" dirty="0"/>
          </a:p>
          <a:p>
            <a:pPr marL="0" marR="0">
              <a:spcBef>
                <a:spcPts val="0"/>
              </a:spcBef>
              <a:spcAft>
                <a:spcPts val="0"/>
              </a:spcAft>
              <a:buFont typeface="Arial" panose="020B0604020202020204" pitchFamily="34" charset="0"/>
              <a:buChar char="•"/>
            </a:pPr>
            <a:endParaRPr lang="en-US" sz="16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Korea MIST consultation proposes revising footnote K125B allowing UWB </a:t>
            </a:r>
            <a:r>
              <a:rPr lang="en-US" sz="1600" u="sng" dirty="0">
                <a:solidFill>
                  <a:srgbClr val="000000"/>
                </a:solidFill>
                <a:effectLst/>
                <a:ea typeface="Calibri" panose="020F0502020204030204" pitchFamily="34" charset="0"/>
              </a:rPr>
              <a:t>from</a:t>
            </a:r>
            <a:r>
              <a:rPr lang="en-US" sz="1600" dirty="0">
                <a:solidFill>
                  <a:srgbClr val="000000"/>
                </a:solidFill>
                <a:effectLst/>
                <a:ea typeface="Calibri" panose="020F0502020204030204" pitchFamily="34" charset="0"/>
              </a:rPr>
              <a:t> 3.735 to 	4.8 GHz </a:t>
            </a:r>
            <a:r>
              <a:rPr lang="en-US" sz="1600" b="0" dirty="0">
                <a:solidFill>
                  <a:srgbClr val="000000"/>
                </a:solidFill>
                <a:effectLst/>
                <a:ea typeface="Calibri" panose="020F0502020204030204" pitchFamily="34" charset="0"/>
              </a:rPr>
              <a:t>and 6.0 to 10.2</a:t>
            </a:r>
            <a:r>
              <a:rPr lang="en-US" sz="1600" dirty="0">
                <a:solidFill>
                  <a:srgbClr val="000000"/>
                </a:solidFill>
                <a:effectLst/>
                <a:ea typeface="Calibri" panose="020F0502020204030204" pitchFamily="34" charset="0"/>
              </a:rPr>
              <a:t> GHz </a:t>
            </a:r>
            <a:r>
              <a:rPr lang="en-US" sz="1600" u="sng" dirty="0">
                <a:solidFill>
                  <a:srgbClr val="000000"/>
                </a:solidFill>
                <a:effectLst/>
                <a:ea typeface="Calibri" panose="020F0502020204030204" pitchFamily="34" charset="0"/>
              </a:rPr>
              <a:t>to</a:t>
            </a:r>
            <a:r>
              <a:rPr lang="en-US" sz="1600" dirty="0">
                <a:solidFill>
                  <a:srgbClr val="000000"/>
                </a:solidFill>
                <a:effectLst/>
                <a:ea typeface="Calibri" panose="020F0502020204030204" pitchFamily="34" charset="0"/>
              </a:rPr>
              <a:t> 4.2 - 4.8 GHz </a:t>
            </a:r>
            <a:r>
              <a:rPr lang="en-US" sz="1600" b="0" dirty="0">
                <a:solidFill>
                  <a:srgbClr val="000000"/>
                </a:solidFill>
                <a:effectLst/>
                <a:ea typeface="Calibri" panose="020F0502020204030204" pitchFamily="34" charset="0"/>
              </a:rPr>
              <a:t>and 6.0 - 10.2 GHz. </a:t>
            </a:r>
            <a:endParaRPr lang="en-US" sz="1600"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For details, please refer to:</a:t>
            </a:r>
            <a:endParaRPr lang="en-US" sz="1400" dirty="0">
              <a:effectLst/>
              <a:ea typeface="Calibri" panose="020F0502020204030204" pitchFamily="34" charset="0"/>
            </a:endParaRPr>
          </a:p>
          <a:p>
            <a:pPr marL="400050" lvl="1">
              <a:spcBef>
                <a:spcPts val="0"/>
              </a:spcBef>
              <a:spcAft>
                <a:spcPts val="0"/>
              </a:spcAft>
            </a:pPr>
            <a:r>
              <a:rPr lang="en-US" sz="1400" u="sng" dirty="0">
                <a:solidFill>
                  <a:srgbClr val="000000"/>
                </a:solidFill>
                <a:effectLst/>
                <a:ea typeface="Calibri" panose="020F0502020204030204" pitchFamily="34" charset="0"/>
                <a:hlinkClick r:id="rId3"/>
              </a:rPr>
              <a:t>http://english.msip.go.kr/web/msipContents/contentsView.do?cateId=_law4&amp;artId=3001321</a:t>
            </a:r>
            <a:endParaRPr lang="en-US" sz="1400" u="sng"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dirty="0">
                <a:ea typeface="Calibri" panose="020F0502020204030204" pitchFamily="34" charset="0"/>
              </a:rPr>
              <a:t>3.7 – 4.2 GHz for 5G is why UWB is being reduced. </a:t>
            </a:r>
          </a:p>
          <a:p>
            <a:pPr marL="400050" lvl="1">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The comment submission deadline is September 30, 2020. (.18 by 17Sept., </a:t>
            </a:r>
            <a:r>
              <a:rPr lang="en-US" sz="1400" b="1" dirty="0">
                <a:solidFill>
                  <a:srgbClr val="000000"/>
                </a:solidFill>
                <a:effectLst/>
                <a:ea typeface="Calibri" panose="020F0502020204030204" pitchFamily="34" charset="0"/>
              </a:rPr>
              <a:t>1 week left</a:t>
            </a:r>
            <a:r>
              <a:rPr lang="en-US" sz="1400" dirty="0">
                <a:solidFill>
                  <a:srgbClr val="000000"/>
                </a:solidFill>
                <a:effectLst/>
                <a:ea typeface="Calibri" panose="020F0502020204030204" pitchFamily="34" charset="0"/>
              </a:rPr>
              <a:t>)</a:t>
            </a:r>
          </a:p>
          <a:p>
            <a:pPr marL="400050" lvl="1">
              <a:spcBef>
                <a:spcPts val="0"/>
              </a:spcBef>
              <a:spcAft>
                <a:spcPts val="0"/>
              </a:spcAft>
              <a:buFont typeface="Arial" panose="020B0604020202020204" pitchFamily="34" charset="0"/>
              <a:buChar char="•"/>
            </a:pPr>
            <a:r>
              <a:rPr lang="en-US" sz="1400" dirty="0">
                <a:ea typeface="Calibri" panose="020F0502020204030204" pitchFamily="34" charset="0"/>
              </a:rPr>
              <a:t>A call was sent out and no inputs yet. </a:t>
            </a:r>
          </a:p>
          <a:p>
            <a:pPr marL="1257300" lvl="3">
              <a:spcBef>
                <a:spcPts val="0"/>
              </a:spcBef>
              <a:spcAft>
                <a:spcPts val="0"/>
              </a:spcAft>
              <a:buFont typeface="Arial" panose="020B0604020202020204" pitchFamily="34" charset="0"/>
              <a:buChar char="•"/>
            </a:pPr>
            <a:endParaRPr lang="en-US" sz="900" b="0" i="0" u="none" strike="noStrike" baseline="0" dirty="0">
              <a:solidFill>
                <a:srgbClr val="000000"/>
              </a:solidFill>
            </a:endParaRPr>
          </a:p>
          <a:p>
            <a:pPr marL="0">
              <a:spcBef>
                <a:spcPts val="0"/>
              </a:spcBef>
              <a:spcAft>
                <a:spcPts val="0"/>
              </a:spcAft>
              <a:buFont typeface="Arial" panose="020B0604020202020204" pitchFamily="34" charset="0"/>
              <a:buChar char="•"/>
            </a:pPr>
            <a:r>
              <a:rPr lang="en-US" sz="1600" dirty="0"/>
              <a:t>Japan consultation out on 5-year plan</a:t>
            </a:r>
            <a:r>
              <a:rPr lang="en-US" sz="1600" b="0" dirty="0"/>
              <a:t> </a:t>
            </a:r>
          </a:p>
          <a:p>
            <a:pPr marL="400050" lvl="1">
              <a:spcBef>
                <a:spcPts val="0"/>
              </a:spcBef>
              <a:spcAft>
                <a:spcPts val="0"/>
              </a:spcAft>
              <a:buFont typeface="Arial" panose="020B0604020202020204" pitchFamily="34" charset="0"/>
              <a:buChar char="•"/>
            </a:pPr>
            <a:r>
              <a:rPr lang="en-US" sz="1400" b="0" dirty="0">
                <a:hlinkClick r:id="rId4"/>
              </a:rPr>
              <a:t>https://www.soumu.go.jp/main_content/000704672.pdf</a:t>
            </a:r>
            <a:endParaRPr lang="en-US" sz="1400" dirty="0"/>
          </a:p>
          <a:p>
            <a:pPr marL="400050" lvl="1">
              <a:spcBef>
                <a:spcPts val="0"/>
              </a:spcBef>
              <a:spcAft>
                <a:spcPts val="0"/>
              </a:spcAft>
              <a:buFont typeface="Arial" panose="020B0604020202020204" pitchFamily="34" charset="0"/>
              <a:buChar char="•"/>
            </a:pPr>
            <a:r>
              <a:rPr lang="en-US" sz="1400" dirty="0"/>
              <a:t>With </a:t>
            </a:r>
            <a:r>
              <a:rPr lang="en-US" sz="1400" b="0" dirty="0"/>
              <a:t>5925–7125 MHz as unlicensed, </a:t>
            </a:r>
            <a:r>
              <a:rPr lang="en-US" sz="1400" dirty="0"/>
              <a:t>see pages </a:t>
            </a:r>
            <a:r>
              <a:rPr lang="en-US" sz="1400" b="0" dirty="0"/>
              <a:t>7&amp;22.   </a:t>
            </a:r>
          </a:p>
          <a:p>
            <a:pPr marL="400050" lvl="1">
              <a:spcBef>
                <a:spcPts val="0"/>
              </a:spcBef>
              <a:spcAft>
                <a:spcPts val="0"/>
              </a:spcAft>
              <a:buFont typeface="Arial" panose="020B0604020202020204" pitchFamily="34" charset="0"/>
              <a:buChar char="•"/>
            </a:pPr>
            <a:r>
              <a:rPr lang="en-US" sz="1400" b="0" dirty="0"/>
              <a:t>Closes 07Oct and needed in Japanese.  There are some outside ad hoc groups working on comments. </a:t>
            </a:r>
          </a:p>
          <a:p>
            <a:pPr marL="1257300" lvl="3">
              <a:spcBef>
                <a:spcPts val="0"/>
              </a:spcBef>
              <a:spcAft>
                <a:spcPts val="0"/>
              </a:spcAft>
              <a:buFont typeface="Arial" panose="020B0604020202020204" pitchFamily="34" charset="0"/>
              <a:buChar char="•"/>
            </a:pPr>
            <a:endParaRPr lang="en-US" sz="900" b="0" dirty="0"/>
          </a:p>
          <a:p>
            <a:pPr marL="0">
              <a:spcBef>
                <a:spcPts val="0"/>
              </a:spcBef>
              <a:spcAft>
                <a:spcPts val="0"/>
              </a:spcAft>
              <a:buFont typeface="Arial" panose="020B0604020202020204" pitchFamily="34" charset="0"/>
              <a:buChar char="•"/>
            </a:pPr>
            <a:r>
              <a:rPr lang="en-US" sz="1600" dirty="0">
                <a:effectLst/>
                <a:ea typeface="Calibri" panose="020F0502020204030204" pitchFamily="34" charset="0"/>
              </a:rPr>
              <a:t>Brazil, legislation </a:t>
            </a:r>
            <a:r>
              <a:rPr lang="en-US" sz="1600" dirty="0">
                <a:ea typeface="Calibri" panose="020F0502020204030204" pitchFamily="34" charset="0"/>
              </a:rPr>
              <a:t>comes into affect now.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u="sng" dirty="0">
                <a:solidFill>
                  <a:srgbClr val="0000FF"/>
                </a:solidFill>
                <a:effectLst/>
                <a:latin typeface="Arial" panose="020B0604020202020204" pitchFamily="34" charset="0"/>
                <a:ea typeface="Calibri" panose="020F0502020204030204" pitchFamily="34" charset="0"/>
                <a:hlinkClick r:id="rId5"/>
              </a:rPr>
              <a:t>https://www.anatel.gov.br/legislacao/atos-de-certificacao-de-produtos/2017/1139-ato-14448</a:t>
            </a:r>
            <a:endParaRPr lang="en-US" sz="1400" u="sng"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dirty="0"/>
              <a:t>Use of 5.855 GHz to 5.925 GHz for ITS.  For details, see Clause 22 of the legislation</a:t>
            </a:r>
          </a:p>
          <a:p>
            <a:pPr marL="400050" lvl="1">
              <a:spcBef>
                <a:spcPts val="0"/>
              </a:spcBef>
              <a:spcAft>
                <a:spcPts val="0"/>
              </a:spcAft>
              <a:buFont typeface="Arial" panose="020B0604020202020204" pitchFamily="34" charset="0"/>
              <a:buChar char="•"/>
            </a:pPr>
            <a:r>
              <a:rPr lang="en-US" sz="1400" dirty="0"/>
              <a:t>And made a revision in the rules related to unlicensed 5 GHz, including the definition of indoor environment:</a:t>
            </a:r>
          </a:p>
          <a:p>
            <a:pPr marL="400050" lvl="1">
              <a:spcBef>
                <a:spcPts val="0"/>
              </a:spcBef>
              <a:spcAft>
                <a:spcPts val="0"/>
              </a:spcAft>
              <a:buFont typeface="Arial" panose="020B0604020202020204" pitchFamily="34" charset="0"/>
              <a:buChar char="•"/>
            </a:pPr>
            <a:r>
              <a:rPr lang="en-US" sz="1400" dirty="0"/>
              <a:t>F</a:t>
            </a:r>
            <a:r>
              <a:rPr lang="en-US" sz="1400" b="0" dirty="0"/>
              <a:t>or the purposes of this document, an indoor environment is considered to be  one capable of producing attenuation by penetrating buildings in order to allow the emission levels of a transmitter to be degraded in different directions.  </a:t>
            </a:r>
            <a:r>
              <a:rPr lang="en-US" sz="1400" b="0" dirty="0">
                <a:hlinkClick r:id="rId6">
                  <a:extLst>
                    <a:ext uri="{A12FA001-AC4F-418D-AE19-62706E023703}">
                      <ahyp:hlinkClr xmlns:ahyp="http://schemas.microsoft.com/office/drawing/2018/hyperlinkcolor" val="tx"/>
                    </a:ext>
                  </a:extLst>
                </a:hlinkClick>
              </a:rPr>
              <a:t>(Included by Act No. 4776, of September 1, 2020)</a:t>
            </a:r>
            <a:r>
              <a:rPr lang="en-US" sz="1400" b="0" dirty="0"/>
              <a:t>. </a:t>
            </a:r>
            <a:r>
              <a:rPr lang="en-US" sz="1400" dirty="0"/>
              <a:t> </a:t>
            </a:r>
          </a:p>
          <a:p>
            <a:pPr marL="400050" lvl="1">
              <a:spcBef>
                <a:spcPts val="0"/>
              </a:spcBef>
              <a:spcAft>
                <a:spcPts val="0"/>
              </a:spcAft>
              <a:buFont typeface="Arial" panose="020B0604020202020204" pitchFamily="34" charset="0"/>
              <a:buChar char="•"/>
            </a:pPr>
            <a:r>
              <a:rPr lang="en-US" sz="1400" dirty="0"/>
              <a:t>For details, see Clause 11 of the legislation</a:t>
            </a:r>
            <a:endParaRPr lang="en-US" sz="1400" b="0" dirty="0"/>
          </a:p>
          <a:p>
            <a:pPr marL="0">
              <a:spcBef>
                <a:spcPts val="0"/>
              </a:spcBef>
              <a:spcAft>
                <a:spcPts val="0"/>
              </a:spcAft>
              <a:buFont typeface="Arial" panose="020B0604020202020204" pitchFamily="34" charset="0"/>
              <a:buChar char="•"/>
            </a:pPr>
            <a:endParaRPr lang="en-US" sz="2000" dirty="0">
              <a:effectLst/>
              <a:ea typeface="Calibri" panose="020F0502020204030204" pitchFamily="34" charset="0"/>
            </a:endParaRPr>
          </a:p>
          <a:p>
            <a:pPr marL="0" marR="0">
              <a:spcBef>
                <a:spcPts val="0"/>
              </a:spcBef>
              <a:spcAft>
                <a:spcPts val="0"/>
              </a:spcAft>
            </a:pPr>
            <a:r>
              <a:rPr lang="en-US" sz="1600" dirty="0">
                <a:effectLst/>
                <a:ea typeface="Calibri" panose="020F0502020204030204" pitchFamily="34" charset="0"/>
              </a:rPr>
              <a:t> </a:t>
            </a:r>
          </a:p>
          <a:p>
            <a:pPr>
              <a:spcBef>
                <a:spcPts val="0"/>
              </a:spcBef>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398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-1</a:t>
            </a:r>
          </a:p>
        </p:txBody>
      </p:sp>
      <p:sp>
        <p:nvSpPr>
          <p:cNvPr id="3" name="Content Placeholder 2"/>
          <p:cNvSpPr>
            <a:spLocks noGrp="1"/>
          </p:cNvSpPr>
          <p:nvPr>
            <p:ph idx="1"/>
          </p:nvPr>
        </p:nvSpPr>
        <p:spPr>
          <a:xfrm>
            <a:off x="685800" y="1011414"/>
            <a:ext cx="8263759" cy="5081592"/>
          </a:xfrm>
        </p:spPr>
        <p:txBody>
          <a:bodyPr/>
          <a:lstStyle/>
          <a:p>
            <a:pPr marL="285750" indent="-285750">
              <a:buFont typeface="Arial" panose="020B0604020202020204" pitchFamily="34" charset="0"/>
              <a:buChar char="•"/>
            </a:pPr>
            <a:r>
              <a:rPr lang="en-US" sz="1600" b="0" dirty="0">
                <a:solidFill>
                  <a:schemeClr val="tx1"/>
                </a:solidFill>
              </a:rPr>
              <a:t>For </a:t>
            </a:r>
            <a:r>
              <a:rPr lang="en-US" sz="1600" b="0" dirty="0">
                <a:solidFill>
                  <a:schemeClr val="tx1"/>
                </a:solidFill>
                <a:hlinkClick r:id="rId3"/>
              </a:rPr>
              <a:t>WP 1A</a:t>
            </a:r>
            <a:r>
              <a:rPr lang="en-US" sz="1600" b="0" dirty="0">
                <a:solidFill>
                  <a:schemeClr val="tx1"/>
                </a:solidFill>
              </a:rPr>
              <a:t>, </a:t>
            </a:r>
            <a:r>
              <a:rPr lang="en-US" sz="1400" b="0" dirty="0">
                <a:solidFill>
                  <a:schemeClr val="tx1"/>
                </a:solidFill>
              </a:rPr>
              <a:t>the next meeting: </a:t>
            </a:r>
            <a:r>
              <a:rPr lang="en-US" sz="1400" b="0" i="0" u="none" strike="noStrike" dirty="0">
                <a:solidFill>
                  <a:srgbClr val="3789BD"/>
                </a:solidFill>
                <a:effectLst/>
                <a:hlinkClick r:id="rId4"/>
              </a:rPr>
              <a:t>Tuesday 2020-11-24-Wednesday 2020-12-02</a:t>
            </a:r>
            <a:r>
              <a:rPr lang="en-US" sz="1400" b="0" i="0" u="none" strike="noStrike" dirty="0">
                <a:solidFill>
                  <a:srgbClr val="3789BD"/>
                </a:solidFill>
                <a:effectLst/>
              </a:rPr>
              <a:t>;</a:t>
            </a:r>
            <a:r>
              <a:rPr lang="en-US" sz="1600" b="0" i="0" u="none" strike="noStrike" dirty="0">
                <a:solidFill>
                  <a:srgbClr val="3789BD"/>
                </a:solidFill>
                <a:effectLst/>
              </a:rPr>
              <a:t> </a:t>
            </a:r>
            <a:r>
              <a:rPr lang="en-US" sz="1400" b="0" i="0" dirty="0">
                <a:solidFill>
                  <a:srgbClr val="444444"/>
                </a:solidFill>
                <a:effectLst/>
              </a:rPr>
              <a:t>Place: </a:t>
            </a:r>
            <a:r>
              <a:rPr lang="en-US" sz="1400" b="1" i="0" dirty="0">
                <a:solidFill>
                  <a:srgbClr val="444444"/>
                </a:solidFill>
                <a:effectLst/>
              </a:rPr>
              <a:t>Switzerland [Geneva]</a:t>
            </a:r>
            <a:endParaRPr lang="en-US" sz="1400" b="0" i="0" dirty="0">
              <a:solidFill>
                <a:srgbClr val="444444"/>
              </a:solidFill>
              <a:effectLst/>
            </a:endParaRPr>
          </a:p>
          <a:p>
            <a:pPr lvl="1">
              <a:buFont typeface="Arial" panose="020B0604020202020204" pitchFamily="34" charset="0"/>
              <a:buChar char="•"/>
            </a:pPr>
            <a:r>
              <a:rPr lang="en-US" sz="1600" dirty="0">
                <a:solidFill>
                  <a:schemeClr val="tx1"/>
                </a:solidFill>
              </a:rPr>
              <a:t>For the WP 1A submission on SM-2352, chair sent note to author to coordinate</a:t>
            </a:r>
          </a:p>
          <a:p>
            <a:pPr lvl="1">
              <a:buFont typeface="Arial" panose="020B0604020202020204" pitchFamily="34" charset="0"/>
              <a:buChar char="•"/>
            </a:pPr>
            <a:r>
              <a:rPr lang="en-US" sz="1600" dirty="0">
                <a:solidFill>
                  <a:schemeClr val="tx1"/>
                </a:solidFill>
                <a:hlinkClick r:id="rId5"/>
              </a:rPr>
              <a:t>https://mentor.ieee.org/802.18/dcn/20/18-20-0052-01-0000-itu-r-sm-2352-ieee802-thz-input-to-wp1a.docx</a:t>
            </a:r>
            <a:r>
              <a:rPr lang="en-US" sz="1600" dirty="0">
                <a:solidFill>
                  <a:schemeClr val="tx1"/>
                </a:solidFill>
              </a:rPr>
              <a:t> </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Goal is consent agenda for LMSC(EC) call on 06 October.  .18 approve by 24Sep20. </a:t>
            </a:r>
            <a:endParaRPr lang="en-US" sz="1600" b="0" dirty="0">
              <a:solidFill>
                <a:schemeClr val="tx1"/>
              </a:solidFill>
            </a:endParaRPr>
          </a:p>
          <a:p>
            <a:pPr lvl="0">
              <a:buFont typeface="Arial" panose="020B0604020202020204" pitchFamily="34" charset="0"/>
              <a:buChar char="•"/>
            </a:pPr>
            <a:endParaRPr lang="en-US" sz="1600" b="0" dirty="0">
              <a:solidFill>
                <a:schemeClr val="tx1"/>
              </a:solidFill>
            </a:endParaRPr>
          </a:p>
          <a:p>
            <a:pPr lvl="0">
              <a:buFont typeface="Arial" panose="020B0604020202020204" pitchFamily="34" charset="0"/>
              <a:buChar char="•"/>
            </a:pPr>
            <a:r>
              <a:rPr lang="en-US" sz="1600" b="0" dirty="0">
                <a:solidFill>
                  <a:schemeClr val="tx1"/>
                </a:solidFill>
              </a:rPr>
              <a:t>For </a:t>
            </a:r>
            <a:r>
              <a:rPr lang="en-US" sz="1600" b="0" dirty="0">
                <a:solidFill>
                  <a:schemeClr val="tx1"/>
                </a:solidFill>
                <a:hlinkClick r:id="rId6"/>
              </a:rPr>
              <a:t>WP-5A</a:t>
            </a:r>
            <a:r>
              <a:rPr lang="en-US" sz="1600" b="0" dirty="0">
                <a:solidFill>
                  <a:schemeClr val="tx1"/>
                </a:solidFill>
              </a:rPr>
              <a:t>, the next call:   </a:t>
            </a:r>
            <a:r>
              <a:rPr lang="en-US" sz="1600" b="0" i="0" u="none" strike="noStrike" dirty="0">
                <a:solidFill>
                  <a:srgbClr val="3789BD"/>
                </a:solidFill>
                <a:effectLst/>
                <a:hlinkClick r:id="rId7"/>
              </a:rPr>
              <a:t>Monday 2020-11-09 - Friday 2020-11-20</a:t>
            </a:r>
            <a:r>
              <a:rPr lang="en-US" sz="1600" b="0" i="0" u="none" strike="noStrike" dirty="0">
                <a:solidFill>
                  <a:srgbClr val="3789BD"/>
                </a:solidFill>
                <a:effectLst/>
              </a:rPr>
              <a:t>	</a:t>
            </a:r>
            <a:r>
              <a:rPr lang="en-US" sz="1600" b="0" i="0" dirty="0">
                <a:solidFill>
                  <a:srgbClr val="444444"/>
                </a:solidFill>
                <a:effectLst/>
              </a:rPr>
              <a:t>Place : </a:t>
            </a:r>
            <a:r>
              <a:rPr lang="en-US" sz="1600" b="1" i="0" dirty="0">
                <a:solidFill>
                  <a:srgbClr val="444444"/>
                </a:solidFill>
                <a:effectLst/>
              </a:rPr>
              <a:t>E-Meeting</a:t>
            </a:r>
            <a:endParaRPr lang="en-US" sz="1600" b="0" i="0" dirty="0">
              <a:solidFill>
                <a:srgbClr val="444444"/>
              </a:solidFill>
              <a:effectLst/>
            </a:endParaRPr>
          </a:p>
          <a:p>
            <a:pPr lvl="1">
              <a:buFont typeface="Arial" panose="020B0604020202020204" pitchFamily="34" charset="0"/>
              <a:buChar char="•"/>
            </a:pPr>
            <a:r>
              <a:rPr lang="en-US" sz="1600" dirty="0">
                <a:solidFill>
                  <a:schemeClr val="tx1"/>
                </a:solidFill>
              </a:rPr>
              <a:t>T</a:t>
            </a:r>
            <a:r>
              <a:rPr lang="en-US" sz="1600" b="0" dirty="0">
                <a:solidFill>
                  <a:schemeClr val="tx1"/>
                </a:solidFill>
              </a:rPr>
              <a:t>he .11 ad hoc is working on updates for M.1450 - M.1850 submissions. </a:t>
            </a:r>
            <a:r>
              <a:rPr lang="en-US" sz="1600" dirty="0">
                <a:solidFill>
                  <a:schemeClr val="tx1"/>
                </a:solidFill>
              </a:rPr>
              <a:t>From before: </a:t>
            </a:r>
            <a:endParaRPr lang="en-US" sz="1600" b="0" dirty="0">
              <a:solidFill>
                <a:schemeClr val="tx1"/>
              </a:solidFill>
            </a:endParaRPr>
          </a:p>
          <a:p>
            <a:pPr lvl="1">
              <a:buFont typeface="Arial" panose="020B0604020202020204" pitchFamily="34" charset="0"/>
              <a:buChar char="•"/>
            </a:pPr>
            <a:r>
              <a:rPr lang="en-US" sz="1200" dirty="0">
                <a:solidFill>
                  <a:schemeClr val="tx1"/>
                </a:solidFill>
                <a:hlinkClick r:id="rId8"/>
              </a:rPr>
              <a:t>https://mentor.ieee.org/802.18/dcn/20/18-20-0060-04-0000-itu-ahg-recommended-edits-to-m-1801-2.docx</a:t>
            </a:r>
            <a:endParaRPr lang="en-US" sz="1200" dirty="0">
              <a:solidFill>
                <a:schemeClr val="tx1"/>
              </a:solidFill>
            </a:endParaRPr>
          </a:p>
          <a:p>
            <a:pPr lvl="1">
              <a:buFont typeface="Arial" panose="020B0604020202020204" pitchFamily="34" charset="0"/>
              <a:buChar char="•"/>
            </a:pPr>
            <a:r>
              <a:rPr lang="en-US" sz="1200" dirty="0">
                <a:solidFill>
                  <a:schemeClr val="tx1"/>
                </a:solidFill>
                <a:hlinkClick r:id="rId9"/>
              </a:rPr>
              <a:t>https://mentor.ieee.org/802.18/dcn/20/18-20-0061-04-0000-itu-ahg-recommended-edits-to-m-1450-5.docx</a:t>
            </a:r>
            <a:r>
              <a:rPr lang="en-US" sz="1200" dirty="0">
                <a:solidFill>
                  <a:schemeClr val="tx1"/>
                </a:solidFill>
              </a:rPr>
              <a:t> </a:t>
            </a:r>
          </a:p>
          <a:p>
            <a:pPr lvl="1">
              <a:buFont typeface="Arial" panose="020B0604020202020204" pitchFamily="34" charset="0"/>
              <a:buChar char="•"/>
            </a:pPr>
            <a:r>
              <a:rPr lang="en-US" sz="1600" dirty="0">
                <a:solidFill>
                  <a:schemeClr val="tx1"/>
                </a:solidFill>
              </a:rPr>
              <a:t>Goal is consent agenda for LMSC(EC) call on 06 October.  .18 approve by 24Sep20. </a:t>
            </a:r>
            <a:endParaRPr lang="en-US" sz="1600" b="0" dirty="0">
              <a:solidFill>
                <a:schemeClr val="tx1"/>
              </a:solidFill>
            </a:endParaRPr>
          </a:p>
          <a:p>
            <a:pPr marL="0" lvl="0" indent="0"/>
            <a:endParaRPr lang="en-US" sz="16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10"/>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11"/>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12"/>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13"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762000"/>
            <a:ext cx="8292711" cy="532134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400" b="0" dirty="0"/>
              <a:t>The Report and Order authorizes two different types of unlicensed operations: standard-power in 850-megahertz of the band and indoor low-power operations over the full 1,200-megahertz available.</a:t>
            </a:r>
          </a:p>
          <a:p>
            <a:pPr>
              <a:buFont typeface="Arial" panose="020B0604020202020204" pitchFamily="34" charset="0"/>
              <a:buChar char="•"/>
            </a:pPr>
            <a:r>
              <a:rPr lang="en-US" sz="1400" b="1" u="sng" dirty="0"/>
              <a:t>Proceeding</a:t>
            </a:r>
            <a:r>
              <a:rPr lang="en-US" sz="1200" b="1" u="sng" dirty="0"/>
              <a:t>:</a:t>
            </a:r>
            <a:r>
              <a:rPr lang="en-US" sz="1200" b="1" dirty="0"/>
              <a:t>   </a:t>
            </a:r>
            <a:r>
              <a:rPr lang="en-US" sz="1200" dirty="0">
                <a:hlinkClick r:id="rId3"/>
              </a:rPr>
              <a:t>https://www.fcc.gov/ecfs/search/filings?proceedings_name=18-295&amp;sort=date_disseminated,DESC</a:t>
            </a:r>
            <a:r>
              <a:rPr lang="en-US" sz="1200" dirty="0"/>
              <a:t> </a:t>
            </a:r>
            <a:endParaRPr lang="en-US" sz="1400" dirty="0"/>
          </a:p>
          <a:p>
            <a:pPr>
              <a:buFont typeface="Arial" panose="020B0604020202020204" pitchFamily="34" charset="0"/>
              <a:buChar char="•"/>
            </a:pPr>
            <a:r>
              <a:rPr lang="en-US" sz="1400" b="1" u="sng" dirty="0"/>
              <a:t>R&amp;O </a:t>
            </a:r>
            <a:r>
              <a:rPr lang="en-US" sz="1400" u="sng" dirty="0"/>
              <a:t>became </a:t>
            </a:r>
            <a:r>
              <a:rPr lang="en-US" sz="1400" b="1" u="sng" dirty="0"/>
              <a:t>effective 27July20, </a:t>
            </a:r>
          </a:p>
          <a:p>
            <a:pPr marL="457200" lvl="1" indent="0"/>
            <a:r>
              <a:rPr lang="en-US" sz="1100" dirty="0">
                <a:hlinkClick r:id="rId4"/>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600" b="0" dirty="0"/>
              <a:t>The FCC Lab published </a:t>
            </a:r>
            <a:r>
              <a:rPr lang="en-US" sz="1600" dirty="0"/>
              <a:t>the draft KDB, 14 August 2020</a:t>
            </a:r>
          </a:p>
          <a:p>
            <a:pPr lvl="1">
              <a:buFont typeface="Arial" panose="020B0604020202020204" pitchFamily="34" charset="0"/>
              <a:buChar char="•"/>
            </a:pPr>
            <a:r>
              <a:rPr lang="en-US" sz="1400" b="0" dirty="0">
                <a:hlinkClick r:id="rId5"/>
              </a:rPr>
              <a:t>https://apps.fcc.gov/oetcf/kdb/reports/PublishedDocumentList.cfm</a:t>
            </a:r>
            <a:r>
              <a:rPr lang="en-US" sz="1400" b="0" dirty="0"/>
              <a:t> </a:t>
            </a:r>
          </a:p>
          <a:p>
            <a:pPr lvl="1">
              <a:buFont typeface="Arial" panose="020B0604020202020204" pitchFamily="34" charset="0"/>
              <a:buChar char="•"/>
            </a:pPr>
            <a:r>
              <a:rPr lang="en-US" sz="1400" dirty="0">
                <a:hlinkClick r:id="rId6"/>
              </a:rPr>
              <a:t>https://apps.fcc.gov/eas/comments/GetPublishedDocument.html?id=455&amp;tn=713821</a:t>
            </a:r>
            <a:endParaRPr lang="en-US" sz="1400" dirty="0">
              <a:effectLst/>
              <a:ea typeface="Calibri" panose="020F0502020204030204" pitchFamily="34" charset="0"/>
            </a:endParaRPr>
          </a:p>
          <a:p>
            <a:pPr lvl="1">
              <a:buFont typeface="Arial" panose="020B0604020202020204" pitchFamily="34" charset="0"/>
              <a:buChar char="•"/>
            </a:pPr>
            <a:r>
              <a:rPr lang="en-US" sz="1400" dirty="0">
                <a:effectLst/>
                <a:ea typeface="Calibri" panose="020F0502020204030204" pitchFamily="34" charset="0"/>
              </a:rPr>
              <a:t>Title: U-NII 6 GHz devices operating in the 5.925-7.125 GHz band; Short Title: U-NII 6 GHz</a:t>
            </a:r>
          </a:p>
          <a:p>
            <a:pPr lvl="1">
              <a:buFont typeface="Arial" panose="020B0604020202020204" pitchFamily="34" charset="0"/>
              <a:buChar char="•"/>
            </a:pPr>
            <a:r>
              <a:rPr lang="en-US" sz="1400" b="0" dirty="0"/>
              <a:t>Addendum is out with 4 changes from the 14 Aug version.   </a:t>
            </a:r>
          </a:p>
          <a:p>
            <a:pPr lvl="1">
              <a:buFont typeface="Arial" panose="020B0604020202020204" pitchFamily="34" charset="0"/>
              <a:buChar char="•"/>
            </a:pPr>
            <a:r>
              <a:rPr lang="en-US" sz="1400" dirty="0">
                <a:hlinkClick r:id="rId7"/>
              </a:rPr>
              <a:t>https://apps.fcc.gov/eas/comments/GetPublishedDocument.html?id=456&amp;tn=673286</a:t>
            </a:r>
            <a:r>
              <a:rPr lang="en-US" sz="1400" dirty="0"/>
              <a:t> </a:t>
            </a:r>
          </a:p>
          <a:p>
            <a:pPr lvl="1">
              <a:buFont typeface="Arial" panose="020B0604020202020204" pitchFamily="34" charset="0"/>
              <a:buChar char="•"/>
            </a:pPr>
            <a:r>
              <a:rPr lang="en-US" sz="1400" dirty="0">
                <a:effectLst/>
                <a:latin typeface="Verdana" panose="020B0604030504040204" pitchFamily="34" charset="0"/>
              </a:rPr>
              <a:t>Last Date to Post Comments: 09/25/2020</a:t>
            </a:r>
            <a:r>
              <a:rPr lang="en-US" sz="1400" dirty="0"/>
              <a:t>.</a:t>
            </a:r>
          </a:p>
          <a:p>
            <a:pPr lvl="1">
              <a:buFont typeface="Arial" panose="020B0604020202020204" pitchFamily="34" charset="0"/>
              <a:buChar char="•"/>
            </a:pPr>
            <a:endParaRPr lang="en-US" sz="1100" dirty="0"/>
          </a:p>
          <a:p>
            <a:pPr>
              <a:buFont typeface="Arial" panose="020B0604020202020204" pitchFamily="34" charset="0"/>
              <a:buChar char="•"/>
            </a:pPr>
            <a:r>
              <a:rPr lang="en-US" sz="1600" dirty="0"/>
              <a:t>For the filings, Petitions for review/reconsideration they are in the First Circuit Court of appeals. </a:t>
            </a:r>
          </a:p>
          <a:p>
            <a:pPr lvl="1">
              <a:buFont typeface="Arial" panose="020B0604020202020204" pitchFamily="34" charset="0"/>
              <a:buChar char="•"/>
            </a:pPr>
            <a:r>
              <a:rPr lang="en-US" sz="1600" dirty="0"/>
              <a:t>Announcement from circuit court of appeals, limiting the # of responses for FCC/USA, intervenors and petitioners, with limited # of words and specific response dates over the next week.  The groups will have to get together for each of these. </a:t>
            </a:r>
            <a:endParaRPr lang="en-US" sz="1400" dirty="0"/>
          </a:p>
          <a:p>
            <a:pPr lvl="1">
              <a:buFont typeface="Arial" panose="020B0604020202020204" pitchFamily="34" charset="0"/>
              <a:buChar char="•"/>
            </a:pPr>
            <a:endParaRPr lang="en-US" sz="1600" dirty="0"/>
          </a:p>
          <a:p>
            <a:pPr lvl="1">
              <a:buFont typeface="Arial" panose="020B0604020202020204" pitchFamily="34" charset="0"/>
              <a:buChar char="•"/>
            </a:pPr>
            <a:endParaRPr lang="en-US" b="0" dirty="0"/>
          </a:p>
          <a:p>
            <a:pPr marL="0" indent="0"/>
            <a:r>
              <a:rPr lang="en-US" sz="1600" b="0" dirty="0">
                <a:ea typeface="SimSun" panose="02010600030101010101" pitchFamily="2" charset="-122"/>
              </a:rPr>
              <a:t>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10Sep20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576456" y="577849"/>
            <a:ext cx="7987911" cy="5897563"/>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spcBef>
                <a:spcPts val="0"/>
              </a:spcBef>
              <a:buFont typeface="Arial" panose="020B0604020202020204" pitchFamily="34" charset="0"/>
              <a:buChar char="•"/>
            </a:pPr>
            <a:r>
              <a:rPr lang="en-US" sz="1600" dirty="0" err="1"/>
              <a:t>WInn</a:t>
            </a:r>
            <a:r>
              <a:rPr lang="en-US" sz="1600" dirty="0"/>
              <a:t> Forum and WFA are the initial organizations, with around 20 others.</a:t>
            </a:r>
          </a:p>
          <a:p>
            <a:pPr lvl="2">
              <a:spcBef>
                <a:spcPts val="0"/>
              </a:spcBef>
              <a:buFont typeface="Arial" panose="020B0604020202020204" pitchFamily="34" charset="0"/>
              <a:buChar char="•"/>
            </a:pPr>
            <a:r>
              <a:rPr lang="en-US" sz="1600" dirty="0"/>
              <a:t>Work stream 1 - interference protection and resolution</a:t>
            </a:r>
          </a:p>
          <a:p>
            <a:pPr lvl="2">
              <a:spcBef>
                <a:spcPts val="0"/>
              </a:spcBef>
              <a:buFont typeface="Arial" panose="020B0604020202020204" pitchFamily="34" charset="0"/>
              <a:buChar char="•"/>
            </a:pPr>
            <a:r>
              <a:rPr lang="en-US" sz="1600" dirty="0"/>
              <a:t>Work stream 2 - correct incumbent data (ULS) </a:t>
            </a:r>
          </a:p>
          <a:p>
            <a:pPr lvl="2">
              <a:spcBef>
                <a:spcPts val="0"/>
              </a:spcBef>
              <a:buFont typeface="Arial" panose="020B0604020202020204" pitchFamily="34" charset="0"/>
              <a:buChar char="•"/>
            </a:pPr>
            <a:r>
              <a:rPr lang="en-US" sz="1600" dirty="0"/>
              <a:t>Work stream 3 - AFC and how it provides protection, etc. </a:t>
            </a:r>
          </a:p>
          <a:p>
            <a:pPr lvl="2">
              <a:spcBef>
                <a:spcPts val="0"/>
              </a:spcBef>
              <a:buFont typeface="Arial" panose="020B0604020202020204" pitchFamily="34" charset="0"/>
              <a:buChar char="•"/>
            </a:pPr>
            <a:r>
              <a:rPr lang="en-US" sz="1600" dirty="0"/>
              <a:t>Sounds like a question was asked,  what is an incumbent to do?</a:t>
            </a:r>
          </a:p>
          <a:p>
            <a:pPr lvl="1">
              <a:spcBef>
                <a:spcPts val="0"/>
              </a:spcBef>
              <a:buFont typeface="Arial" panose="020B0604020202020204" pitchFamily="34" charset="0"/>
              <a:buChar char="•"/>
            </a:pPr>
            <a:r>
              <a:rPr lang="en-US" sz="1600" b="1" dirty="0"/>
              <a:t>The next meeting, 11Sep20</a:t>
            </a:r>
            <a:r>
              <a:rPr lang="en-US" sz="1600" dirty="0"/>
              <a:t>, will be technical detail, the first real meeting.</a:t>
            </a:r>
          </a:p>
          <a:p>
            <a:pPr lvl="1">
              <a:buFont typeface="Arial" panose="020B0604020202020204" pitchFamily="34" charset="0"/>
              <a:buChar char="•"/>
            </a:pPr>
            <a:r>
              <a:rPr lang="en-US" sz="1600" dirty="0"/>
              <a:t>The MSG site is not public but open to any interested party that wants to join in, </a:t>
            </a:r>
            <a:r>
              <a:rPr lang="en-US" sz="1600" i="1" u="sng" dirty="0"/>
              <a:t>you do have to register and apply.</a:t>
            </a:r>
            <a:r>
              <a:rPr lang="en-US" sz="1600" dirty="0"/>
              <a:t>  Was renamed to the “6GHz M.S. Committee”.</a:t>
            </a:r>
          </a:p>
          <a:p>
            <a:pPr lvl="1">
              <a:buFont typeface="Arial" panose="020B0604020202020204" pitchFamily="34" charset="0"/>
              <a:buChar char="•"/>
            </a:pPr>
            <a:r>
              <a:rPr lang="en-US" sz="1800" u="sng" dirty="0">
                <a:solidFill>
                  <a:srgbClr val="0563C1"/>
                </a:solidFill>
                <a:effectLst/>
                <a:latin typeface="Calibri" panose="020F0502020204030204" pitchFamily="34" charset="0"/>
                <a:ea typeface="Calibri" panose="020F0502020204030204" pitchFamily="34" charset="0"/>
                <a:hlinkClick r:id="rId3"/>
              </a:rPr>
              <a:t>https://www.wirelessinnovation.org/6ghz-multistakeholder-committee</a:t>
            </a:r>
            <a:r>
              <a:rPr lang="en-US" sz="1800" dirty="0">
                <a:effectLst/>
                <a:latin typeface="Calibri" panose="020F0502020204030204" pitchFamily="34" charset="0"/>
                <a:ea typeface="Calibri" panose="020F0502020204030204" pitchFamily="34" charset="0"/>
              </a:rPr>
              <a:t>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Couple of presentations will be brought up on the call, with AFC a focus. </a:t>
            </a:r>
          </a:p>
          <a:p>
            <a:pPr lvl="1">
              <a:buFont typeface="Arial" panose="020B0604020202020204" pitchFamily="34" charset="0"/>
              <a:buChar char="•"/>
            </a:pPr>
            <a:r>
              <a:rPr lang="en-US" sz="1600" dirty="0"/>
              <a:t>A new contribution (very pointed) circulated in </a:t>
            </a:r>
            <a:r>
              <a:rPr lang="en-US" sz="1600" dirty="0" err="1"/>
              <a:t>WInn</a:t>
            </a:r>
            <a:r>
              <a:rPr lang="en-US" sz="1600" dirty="0"/>
              <a:t> forum and not sure it will make the call tomorrow. </a:t>
            </a:r>
          </a:p>
          <a:p>
            <a:pPr lvl="1">
              <a:buFont typeface="Arial" panose="020B0604020202020204" pitchFamily="34" charset="0"/>
              <a:buChar char="•"/>
            </a:pPr>
            <a:r>
              <a:rPr lang="en-US" sz="1600" dirty="0"/>
              <a:t>A 4</a:t>
            </a:r>
            <a:r>
              <a:rPr lang="en-US" sz="1600" baseline="30000" dirty="0"/>
              <a:t>th</a:t>
            </a:r>
            <a:r>
              <a:rPr lang="en-US" sz="1600" dirty="0"/>
              <a:t> workstream will be proposed tomorrow, 11</a:t>
            </a:r>
            <a:r>
              <a:rPr lang="en-US" sz="1600" baseline="30000" dirty="0"/>
              <a:t>th</a:t>
            </a:r>
            <a:r>
              <a:rPr lang="en-US" sz="1600" dirty="0"/>
              <a:t> of Sept, and Chair and co-chairs will be assigned on the work streams.</a:t>
            </a:r>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10Sep20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3"/>
            <a:ext cx="8153400" cy="4861218"/>
          </a:xfrm>
        </p:spPr>
        <p:txBody>
          <a:bodyPr/>
          <a:lstStyle/>
          <a:p>
            <a:pPr marL="0" marR="0" indent="0">
              <a:spcBef>
                <a:spcPts val="0"/>
              </a:spcBef>
              <a:spcAft>
                <a:spcPts val="0"/>
              </a:spcAft>
            </a:pPr>
            <a:r>
              <a:rPr lang="en-US" sz="1600" b="0" dirty="0">
                <a:solidFill>
                  <a:srgbClr val="191919"/>
                </a:solidFill>
              </a:rPr>
              <a:t> </a:t>
            </a:r>
            <a:endParaRPr lang="en-US" sz="1800" b="0" dirty="0">
              <a:solidFill>
                <a:srgbClr val="191919"/>
              </a:solidFill>
            </a:endParaRPr>
          </a:p>
          <a:p>
            <a:pPr marL="66675" marR="0">
              <a:spcBef>
                <a:spcPts val="0"/>
              </a:spcBef>
              <a:spcAft>
                <a:spcPts val="0"/>
              </a:spcAft>
              <a:buFont typeface="Arial" panose="020B0604020202020204" pitchFamily="34" charset="0"/>
              <a:buChar char="•"/>
            </a:pPr>
            <a:r>
              <a:rPr lang="en-US" sz="1800" dirty="0">
                <a:solidFill>
                  <a:srgbClr val="191919"/>
                </a:solidFill>
              </a:rPr>
              <a:t>A member found the FCC Public Notice on E911/</a:t>
            </a:r>
            <a:r>
              <a:rPr lang="en-US" sz="1800" dirty="0" err="1">
                <a:solidFill>
                  <a:srgbClr val="191919"/>
                </a:solidFill>
              </a:rPr>
              <a:t>WiFi</a:t>
            </a:r>
            <a:r>
              <a:rPr lang="en-US" sz="1800" dirty="0">
                <a:solidFill>
                  <a:srgbClr val="191919"/>
                </a:solidFill>
              </a:rPr>
              <a:t>.</a:t>
            </a:r>
          </a:p>
          <a:p>
            <a:pPr marL="0" marR="0" indent="0">
              <a:spcBef>
                <a:spcPts val="0"/>
              </a:spcBef>
              <a:spcAft>
                <a:spcPts val="0"/>
              </a:spcAft>
            </a:pPr>
            <a:r>
              <a:rPr lang="en-US" sz="1800" b="0" dirty="0">
                <a:solidFill>
                  <a:srgbClr val="333333"/>
                </a:solidFill>
                <a:effectLst/>
                <a:hlinkClick r:id="rId3"/>
              </a:rPr>
              <a:t>https://www.fcc.gov/document/pshsb-seeks-comment-pursuant-ray-baums-act</a:t>
            </a:r>
            <a:r>
              <a:rPr lang="en-US" sz="1800" b="0" dirty="0">
                <a:solidFill>
                  <a:srgbClr val="1D2B3E"/>
                </a:solidFill>
              </a:rPr>
              <a:t> </a:t>
            </a: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DA 20-1003</a:t>
            </a:r>
            <a:r>
              <a:rPr lang="en-US" sz="1600" b="0" dirty="0">
                <a:ea typeface="Calibri" panose="020F0502020204030204" pitchFamily="34" charset="0"/>
                <a:cs typeface="Calibri" panose="020F0502020204030204" pitchFamily="34" charset="0"/>
              </a:rPr>
              <a:t>; </a:t>
            </a:r>
            <a:r>
              <a:rPr lang="en-US" sz="1600" b="0" dirty="0">
                <a:effectLst/>
                <a:ea typeface="Calibri" panose="020F0502020204030204" pitchFamily="34" charset="0"/>
                <a:cs typeface="Times New Roman" panose="02020603050405020304" pitchFamily="18" charset="0"/>
              </a:rPr>
              <a:t> </a:t>
            </a:r>
            <a:r>
              <a:rPr lang="en-US" sz="1600" b="0" cap="all" dirty="0">
                <a:effectLst/>
                <a:ea typeface="Calibri" panose="020F0502020204030204" pitchFamily="34" charset="0"/>
                <a:cs typeface="Times New Roman" panose="02020603050405020304" pitchFamily="18" charset="0"/>
              </a:rPr>
              <a:t>PUBLIC Safety and Homeland security Bureau SEEKs COMMENT ON EMERGENCY ACCESS TO WI-FI ACCESS POINTS AND Spectrum for UNLICENSED Devices pursuant to Section 301 of ray </a:t>
            </a:r>
            <a:r>
              <a:rPr lang="en-US" sz="1600" b="0" cap="all" dirty="0" err="1">
                <a:effectLst/>
                <a:ea typeface="Calibri" panose="020F0502020204030204" pitchFamily="34" charset="0"/>
                <a:cs typeface="Times New Roman" panose="02020603050405020304" pitchFamily="18" charset="0"/>
              </a:rPr>
              <a:t>Baum’S</a:t>
            </a:r>
            <a:r>
              <a:rPr lang="en-US" sz="1600" b="0" cap="all" dirty="0">
                <a:effectLst/>
                <a:ea typeface="Calibri" panose="020F0502020204030204" pitchFamily="34" charset="0"/>
                <a:cs typeface="Times New Roman" panose="02020603050405020304" pitchFamily="18" charset="0"/>
              </a:rPr>
              <a:t> act of 2018; </a:t>
            </a:r>
            <a:r>
              <a:rPr lang="en-US" sz="1600" b="0" dirty="0">
                <a:effectLst/>
                <a:ea typeface="Calibri" panose="020F0502020204030204" pitchFamily="34" charset="0"/>
                <a:cs typeface="Times New Roman" panose="02020603050405020304" pitchFamily="18" charset="0"/>
              </a:rPr>
              <a:t>PS Docket No. 20-285: </a:t>
            </a:r>
          </a:p>
          <a:p>
            <a:pPr marL="457200" marR="457200">
              <a:spcBef>
                <a:spcPts val="0"/>
              </a:spcBef>
              <a:spcAft>
                <a:spcPts val="600"/>
              </a:spcAft>
            </a:pPr>
            <a:r>
              <a:rPr lang="en-US" sz="1600" b="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0" dirty="0">
                <a:effectLst/>
                <a:ea typeface="Calibri" panose="020F0502020204030204" pitchFamily="34" charset="0"/>
                <a:cs typeface="Times New Roman" panose="02020603050405020304" pitchFamily="18" charset="0"/>
              </a:rPr>
              <a:t>) making telecommunications service provider-owned Wi-Fi access points, and other communications technologies operating on unlicensed spectrum, available to the general public for access to 9-1-1 services, without requiring any login credentials, during times of emergency when mobile service is unavailable;</a:t>
            </a:r>
            <a:endParaRPr lang="en-US" sz="1600" b="0" dirty="0">
              <a:effectLst/>
              <a:ea typeface="Calibri" panose="020F0502020204030204" pitchFamily="34" charset="0"/>
              <a:cs typeface="Calibri" panose="020F0502020204030204" pitchFamily="34" charset="0"/>
            </a:endParaRPr>
          </a:p>
          <a:p>
            <a:pPr marL="457200" marR="457200">
              <a:spcBef>
                <a:spcPts val="0"/>
              </a:spcBef>
              <a:spcAft>
                <a:spcPts val="600"/>
              </a:spcAft>
            </a:pPr>
            <a:r>
              <a:rPr lang="en-US" sz="1600" b="0" dirty="0">
                <a:effectLst/>
                <a:ea typeface="Calibri" panose="020F0502020204030204" pitchFamily="34" charset="0"/>
                <a:cs typeface="Times New Roman" panose="02020603050405020304" pitchFamily="18" charset="0"/>
              </a:rPr>
              <a:t>(2) the provision by non-telecommunications service provider-owned Wi-Fi access points of public access to 9-1-1 services during times of emergency when mobile service is unavailable; and</a:t>
            </a:r>
            <a:endParaRPr lang="en-US" sz="1600" b="0" dirty="0">
              <a:effectLst/>
              <a:ea typeface="Calibri" panose="020F0502020204030204" pitchFamily="34" charset="0"/>
              <a:cs typeface="Calibri" panose="020F0502020204030204" pitchFamily="34" charset="0"/>
            </a:endParaRPr>
          </a:p>
          <a:p>
            <a:pPr marL="457200" marR="457200">
              <a:spcBef>
                <a:spcPts val="0"/>
              </a:spcBef>
              <a:spcAft>
                <a:spcPts val="600"/>
              </a:spcAft>
            </a:pPr>
            <a:r>
              <a:rPr lang="en-US" sz="1600" b="0" dirty="0">
                <a:effectLst/>
                <a:ea typeface="Calibri" panose="020F0502020204030204" pitchFamily="34" charset="0"/>
                <a:cs typeface="Times New Roman" panose="02020603050405020304" pitchFamily="18" charset="0"/>
              </a:rPr>
              <a:t>(3) other alternative means of providing the public with access to 9-1-1 services during times of emergency when mobile service is unavailable.</a:t>
            </a:r>
          </a:p>
          <a:p>
            <a:pPr marL="457200" marR="457200">
              <a:spcBef>
                <a:spcPts val="0"/>
              </a:spcBef>
              <a:spcAft>
                <a:spcPts val="600"/>
              </a:spcAft>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Comments due 01October20. </a:t>
            </a:r>
            <a:endParaRPr lang="en-US" sz="1600" b="0" dirty="0">
              <a:effectLst/>
              <a:ea typeface="Calibri" panose="020F0502020204030204" pitchFamily="34" charset="0"/>
              <a:cs typeface="Calibri" panose="020F0502020204030204" pitchFamily="34" charset="0"/>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10Sep20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F8CE2D03-A1A4-47BD-88C3-1BD0F2C6544D}"/>
              </a:ext>
            </a:extLst>
          </p:cNvPr>
          <p:cNvSpPr txBox="1"/>
          <p:nvPr/>
        </p:nvSpPr>
        <p:spPr>
          <a:xfrm>
            <a:off x="609600" y="6136858"/>
            <a:ext cx="7315200" cy="338554"/>
          </a:xfrm>
          <a:prstGeom prst="rect">
            <a:avLst/>
          </a:prstGeom>
          <a:noFill/>
        </p:spPr>
        <p:txBody>
          <a:bodyPr wrap="square" rtlCol="0">
            <a:spAutoFit/>
          </a:bodyPr>
          <a:lstStyle/>
          <a:p>
            <a:pPr marL="352425" marR="0" indent="-285750">
              <a:spcBef>
                <a:spcPts val="0"/>
              </a:spcBef>
              <a:spcAft>
                <a:spcPts val="0"/>
              </a:spcAft>
              <a:buFont typeface="Arial" panose="020B0604020202020204" pitchFamily="34" charset="0"/>
              <a:buChar char="•"/>
            </a:pPr>
            <a:r>
              <a:rPr lang="en-US" sz="1600" b="0" dirty="0">
                <a:solidFill>
                  <a:srgbClr val="191919"/>
                </a:solidFill>
              </a:rPr>
              <a:t>When there are a few minutes, will work a few WRC-23 Agenda Items</a:t>
            </a:r>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b="0" dirty="0">
                <a:solidFill>
                  <a:srgbClr val="00B0F0"/>
                </a:solidFill>
              </a:rPr>
              <a:t>For WP 1A contribution on SM-2352, chair to confirm with Author next steps and timing. (goal for 24Sep for .18 to review) </a:t>
            </a:r>
          </a:p>
          <a:p>
            <a:pPr marL="285750" indent="-285750">
              <a:buFont typeface="Wingdings" panose="05000000000000000000" pitchFamily="2" charset="2"/>
              <a:buChar char="q"/>
            </a:pPr>
            <a:r>
              <a:rPr lang="en-US" sz="1800" b="0" dirty="0">
                <a:solidFill>
                  <a:srgbClr val="00B0F0"/>
                </a:solidFill>
              </a:rPr>
              <a:t>The WP 5A updates on .11 submissions (goal for 24Sep for .18 to review) </a:t>
            </a:r>
          </a:p>
          <a:p>
            <a:pPr marL="285750" indent="-285750">
              <a:buFont typeface="Wingdings" panose="05000000000000000000" pitchFamily="2" charset="2"/>
              <a:buChar char="q"/>
            </a:pPr>
            <a:r>
              <a:rPr lang="en-US" sz="1800" b="0" dirty="0">
                <a:solidFill>
                  <a:srgbClr val="00B0F0"/>
                </a:solidFill>
              </a:rPr>
              <a:t>Find and ID WRC-19 AIs carried over to WRC-23 we have interest in. </a:t>
            </a: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10Sep20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10Sep20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10Sep20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93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93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18	and voters on-line: 13</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17Sept20–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15:49</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10Sep20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10Sep20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10Sep20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u="sng" dirty="0">
                <a:hlinkClick r:id="rId3"/>
              </a:rPr>
              <a:t>https://mentor.ieee.org/802.18/dcn/20/18-20-0052-02-0000-itu-r-sm-2352-ieee802-thz-input-to-wp1a.docx</a:t>
            </a:r>
            <a:r>
              <a:rPr lang="en-US" sz="1800" b="0" u="sng" dirty="0"/>
              <a:t> </a:t>
            </a:r>
            <a:r>
              <a:rPr lang="en-US" sz="1800" b="0" dirty="0"/>
              <a:t>  on ITU-R SM.2352 report on THz communications updates. </a:t>
            </a:r>
            <a:r>
              <a:rPr lang="en-GB" sz="18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10Sep20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10Sep20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10Sep20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10Sep20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10Sep20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10Sep20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10Sep20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10Sep20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10Sep20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Peter E</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last minutes</a:t>
            </a:r>
            <a:endParaRPr lang="en-US" altLang="en-US" sz="1600" dirty="0">
              <a:solidFill>
                <a:schemeClr val="bg1"/>
              </a:solidFill>
            </a:endParaRPr>
          </a:p>
          <a:p>
            <a:pPr lvl="4">
              <a:buFont typeface="Arial" panose="020B0604020202020204" pitchFamily="34" charset="0"/>
              <a:buChar char="•"/>
            </a:pPr>
            <a:endParaRPr lang="en-US" altLang="en-US" sz="600" dirty="0">
              <a:solidFill>
                <a:schemeClr val="tx1"/>
              </a:solidFill>
            </a:endParaRP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and more on 6 GHz </a:t>
            </a:r>
          </a:p>
          <a:p>
            <a:pPr lvl="1">
              <a:spcBef>
                <a:spcPts val="0"/>
              </a:spcBef>
              <a:buFont typeface="Arial" panose="020B0604020202020204" pitchFamily="34" charset="0"/>
              <a:buChar char="•"/>
            </a:pPr>
            <a:r>
              <a:rPr lang="en-US" altLang="en-US" sz="1400" dirty="0">
                <a:solidFill>
                  <a:schemeClr val="tx1"/>
                </a:solidFill>
              </a:rPr>
              <a:t> 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WRC-19 carry over AIs.</a:t>
            </a:r>
          </a:p>
          <a:p>
            <a:pPr lvl="1">
              <a:buFont typeface="Arial" panose="020B0604020202020204" pitchFamily="34" charset="0"/>
              <a:buChar char="•"/>
            </a:pPr>
            <a:r>
              <a:rPr lang="en-US" sz="14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Consultation</a:t>
            </a:r>
          </a:p>
          <a:p>
            <a:pPr lvl="1">
              <a:spcBef>
                <a:spcPts val="0"/>
              </a:spcBef>
              <a:buFont typeface="Arial" panose="020B0604020202020204" pitchFamily="34" charset="0"/>
              <a:buChar char="•"/>
            </a:pPr>
            <a:r>
              <a:rPr lang="en-US" altLang="en-US" sz="1400" dirty="0">
                <a:solidFill>
                  <a:schemeClr val="tx1"/>
                </a:solidFill>
              </a:rPr>
              <a:t>Korea Consultation</a:t>
            </a:r>
          </a:p>
          <a:p>
            <a:pPr lvl="1">
              <a:spcBef>
                <a:spcPts val="0"/>
              </a:spcBef>
              <a:buFont typeface="Arial" panose="020B0604020202020204" pitchFamily="34" charset="0"/>
              <a:buChar char="•"/>
            </a:pPr>
            <a:r>
              <a:rPr lang="en-US" altLang="en-US" sz="1400" dirty="0">
                <a:solidFill>
                  <a:schemeClr val="tx1"/>
                </a:solidFill>
              </a:rPr>
              <a:t>…</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WP 1A consultation</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and more on 6 GHz</a:t>
            </a:r>
          </a:p>
          <a:p>
            <a:pPr lvl="1">
              <a:spcBef>
                <a:spcPts val="0"/>
              </a:spcBef>
              <a:buFont typeface="Arial" panose="020B0604020202020204" pitchFamily="34" charset="0"/>
              <a:buChar char="•"/>
            </a:pPr>
            <a:r>
              <a:rPr lang="en-US" altLang="en-US" sz="1400" kern="0" dirty="0">
                <a:solidFill>
                  <a:schemeClr val="tx1"/>
                </a:solidFill>
              </a:rPr>
              <a:t>The KDB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FCC action on e911 for </a:t>
            </a:r>
            <a:r>
              <a:rPr lang="en-US" sz="1400" dirty="0" err="1"/>
              <a:t>WiFi</a:t>
            </a:r>
            <a:r>
              <a:rPr lang="en-US" sz="1400" dirty="0"/>
              <a:t> devices</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03 September 2020 in document </a:t>
            </a:r>
            <a:r>
              <a:rPr lang="en-GB" sz="1800" b="0" u="sng" dirty="0">
                <a:solidFill>
                  <a:srgbClr val="0000FF"/>
                </a:solidFill>
                <a:effectLst/>
                <a:ea typeface="SimSun" panose="02010600030101010101" pitchFamily="2" charset="-122"/>
                <a:hlinkClick r:id="rId3"/>
              </a:rPr>
              <a:t>https://mentor.ieee.org/802.18/dcn/20/18-20-0123-00-0000-minutes-03sep20-rrtag-teleconference.docx</a:t>
            </a:r>
            <a:r>
              <a:rPr lang="en-GB" sz="1800" b="0" dirty="0">
                <a:effectLst/>
                <a:ea typeface="SimSun" panose="02010600030101010101" pitchFamily="2" charset="-122"/>
              </a:rPr>
              <a:t>   </a:t>
            </a:r>
            <a:r>
              <a:rPr lang="en-GB" sz="1800" b="0" dirty="0">
                <a:solidFill>
                  <a:srgbClr val="000000"/>
                </a:solidFill>
                <a:effectLst/>
                <a:ea typeface="SimSun" panose="02010600030101010101" pitchFamily="2" charset="-122"/>
                <a:cs typeface="Times New Roman" panose="02020603050405020304" pitchFamily="18" charset="0"/>
              </a:rPr>
              <a:t>04-Sep-2020 13:36:06 ET</a:t>
            </a:r>
            <a:r>
              <a:rPr lang="en-US" sz="18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Edward A</a:t>
            </a:r>
          </a:p>
          <a:p>
            <a:pPr marL="0" indent="0">
              <a:spcBef>
                <a:spcPts val="0"/>
              </a:spcBef>
            </a:pPr>
            <a:r>
              <a:rPr lang="en-US" altLang="en-US" sz="1800" b="0" dirty="0">
                <a:solidFill>
                  <a:schemeClr val="tx1"/>
                </a:solidFill>
              </a:rPr>
              <a:t>	Seconded by:	Ben R</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85000"/>
                </a:schemeClr>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10Sep20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2400" dirty="0">
                <a:solidFill>
                  <a:srgbClr val="00B050"/>
                </a:solidFill>
              </a:rPr>
              <a:t>no change</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820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September 2020 </a:t>
            </a:r>
            <a:r>
              <a:rPr lang="en-US" altLang="en-US" sz="1800" b="0" dirty="0">
                <a:solidFill>
                  <a:schemeClr val="tx1"/>
                </a:solidFill>
              </a:rPr>
              <a:t>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600" dirty="0">
                <a:solidFill>
                  <a:schemeClr val="tx1"/>
                </a:solidFill>
              </a:rPr>
              <a:t>At this time 802.18 will just have our normal weekly Thursday calls, like we have been doing, stay tuned, with no overall participation credit per op manual.</a:t>
            </a:r>
          </a:p>
          <a:p>
            <a:pPr marL="685800" lvl="1">
              <a:buFont typeface="Arial" panose="020B0604020202020204" pitchFamily="34" charset="0"/>
              <a:buChar char="•"/>
            </a:pPr>
            <a:r>
              <a:rPr lang="en-US" altLang="en-US" sz="1600" b="0" dirty="0">
                <a:solidFill>
                  <a:schemeClr val="tx1"/>
                </a:solidFill>
              </a:rPr>
              <a:t>With that, the RR-TAG is able to conduct needed business as normal in our </a:t>
            </a:r>
            <a:r>
              <a:rPr lang="en-US" altLang="en-US" sz="1600" dirty="0">
                <a:solidFill>
                  <a:schemeClr val="tx1"/>
                </a:solidFill>
              </a:rPr>
              <a:t>teleconferences</a:t>
            </a:r>
            <a:r>
              <a:rPr lang="en-US" altLang="en-US" sz="1600" b="0" dirty="0">
                <a:solidFill>
                  <a:schemeClr val="tx1"/>
                </a:solidFill>
              </a:rPr>
              <a:t>. </a:t>
            </a:r>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just passed by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2 Thursday meetings, like the July Plenary.</a:t>
            </a:r>
          </a:p>
          <a:p>
            <a:pPr marL="685800" lvl="1">
              <a:spcBef>
                <a:spcPts val="400"/>
              </a:spcBef>
              <a:buFont typeface="Arial" panose="020B0604020202020204" pitchFamily="34" charset="0"/>
              <a:buChar char="•"/>
            </a:pPr>
            <a:r>
              <a:rPr lang="en-US" altLang="en-US" sz="1600" dirty="0">
                <a:solidFill>
                  <a:schemeClr val="tx1"/>
                </a:solidFill>
              </a:rPr>
              <a:t>Which will be the </a:t>
            </a:r>
            <a:r>
              <a:rPr lang="en-US" altLang="en-US" sz="1600" b="1" dirty="0">
                <a:solidFill>
                  <a:schemeClr val="tx1"/>
                </a:solidFill>
                <a:highlight>
                  <a:srgbClr val="D5F4FF"/>
                </a:highlight>
              </a:rPr>
              <a:t>05nov20 and 12nov20,</a:t>
            </a:r>
          </a:p>
          <a:p>
            <a:pPr marL="1085850" lvl="2">
              <a:spcBef>
                <a:spcPts val="400"/>
              </a:spcBef>
              <a:buFont typeface="Arial" panose="020B0604020202020204" pitchFamily="34" charset="0"/>
              <a:buChar char="•"/>
            </a:pPr>
            <a:r>
              <a:rPr lang="en-US" altLang="en-US" sz="1600" dirty="0">
                <a:solidFill>
                  <a:schemeClr val="tx1"/>
                </a:solidFill>
              </a:rPr>
              <a:t>Do have a protentional conflict with 802.19 the second Thursday in the 2</a:t>
            </a:r>
            <a:r>
              <a:rPr lang="en-US" altLang="en-US" sz="1600" baseline="30000" dirty="0">
                <a:solidFill>
                  <a:schemeClr val="tx1"/>
                </a:solidFill>
              </a:rPr>
              <a:t>nd</a:t>
            </a:r>
            <a:r>
              <a:rPr lang="en-US" altLang="en-US" sz="1600" dirty="0">
                <a:solidFill>
                  <a:schemeClr val="tx1"/>
                </a:solidFill>
              </a:rPr>
              <a:t> hour.</a:t>
            </a:r>
          </a:p>
          <a:p>
            <a:pPr marL="1085850" lvl="2">
              <a:spcBef>
                <a:spcPts val="400"/>
              </a:spcBef>
              <a:buFont typeface="Arial" panose="020B0604020202020204" pitchFamily="34" charset="0"/>
              <a:buChar char="•"/>
            </a:pPr>
            <a:r>
              <a:rPr lang="en-US" altLang="en-US" sz="1600" dirty="0">
                <a:solidFill>
                  <a:schemeClr val="tx1"/>
                </a:solidFill>
              </a:rPr>
              <a:t>What if we started the 2-hour plenary call 1 hour earlier, so both Thursdays' are 2:00-4:00et?  </a:t>
            </a:r>
            <a:r>
              <a:rPr lang="en-US" altLang="en-US" sz="1400" dirty="0">
                <a:solidFill>
                  <a:schemeClr val="tx1"/>
                </a:solidFill>
              </a:rPr>
              <a:t>There are conflicts an hour early, also.</a:t>
            </a:r>
          </a:p>
          <a:p>
            <a:pPr marL="1085850" lvl="2">
              <a:buFont typeface="Arial" panose="020B0604020202020204" pitchFamily="34" charset="0"/>
              <a:buChar char="•"/>
            </a:pPr>
            <a:r>
              <a:rPr lang="en-US" altLang="en-US" sz="1600" dirty="0">
                <a:solidFill>
                  <a:schemeClr val="tx1"/>
                </a:solidFill>
              </a:rPr>
              <a:t>What about keeping to 1 hour, both calls?  Agenda is not known till we get closer, what if we need more time?   </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Or 2hr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week(1500-1700et) &amp; 1hr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week(1500-1600et)?   </a:t>
            </a:r>
            <a:r>
              <a:rPr lang="en-US" altLang="en-US" sz="1600" b="1" u="sng" dirty="0">
                <a:solidFill>
                  <a:schemeClr val="tx1"/>
                </a:solidFill>
                <a:highlight>
                  <a:srgbClr val="D5F4FF"/>
                </a:highlight>
                <a:sym typeface="Wingdings" panose="05000000000000000000" pitchFamily="2" charset="2"/>
              </a:rPr>
              <a:t> </a:t>
            </a:r>
            <a:r>
              <a:rPr lang="en-US" altLang="en-US" sz="1600" b="1" u="sng" dirty="0">
                <a:solidFill>
                  <a:schemeClr val="tx1"/>
                </a:solidFill>
                <a:highlight>
                  <a:srgbClr val="D5F4FF"/>
                </a:highlight>
              </a:rPr>
              <a:t>This will be the plan</a:t>
            </a:r>
            <a:endParaRPr lang="en-US" altLang="en-US" sz="16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10Sep20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52750</TotalTime>
  <Words>8043</Words>
  <Application>Microsoft Office PowerPoint</Application>
  <PresentationFormat>On-screen Show (4:3)</PresentationFormat>
  <Paragraphs>804</Paragraphs>
  <Slides>33</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5" baseType="lpstr">
      <vt:lpstr>Arial</vt:lpstr>
      <vt:lpstr>Calibri</vt:lpstr>
      <vt:lpstr>Consolas</vt:lpstr>
      <vt:lpstr>Georgia</vt:lpstr>
      <vt:lpstr>Helvetica</vt:lpstr>
      <vt:lpstr>Monotype Sorts</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no change</vt:lpstr>
      <vt:lpstr>EU items to share -1</vt:lpstr>
      <vt:lpstr>EU items to share -2</vt:lpstr>
      <vt:lpstr>Other regions (outside EU and USA), items to share</vt:lpstr>
      <vt:lpstr>Other regions (outside EU and USA), items to share</vt:lpstr>
      <vt:lpstr>ITU-R items to share  -1</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ITU-R items to share  - monitor </vt:lpstr>
      <vt:lpstr>ITU-R SM.2352 on THz</vt:lpstr>
      <vt:lpstr>ITU-R THz SM.2352 submission – standing by</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3206</cp:revision>
  <cp:lastPrinted>1601-01-01T00:00:00Z</cp:lastPrinted>
  <dcterms:created xsi:type="dcterms:W3CDTF">2016-03-03T14:54:45Z</dcterms:created>
  <dcterms:modified xsi:type="dcterms:W3CDTF">2020-09-11T22:49:13Z</dcterms:modified>
</cp:coreProperties>
</file>