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733" r:id="rId14"/>
    <p:sldId id="608" r:id="rId15"/>
    <p:sldId id="675" r:id="rId16"/>
    <p:sldId id="691" r:id="rId17"/>
    <p:sldId id="685" r:id="rId18"/>
    <p:sldId id="650" r:id="rId19"/>
    <p:sldId id="498" r:id="rId20"/>
    <p:sldId id="402" r:id="rId21"/>
    <p:sldId id="403" r:id="rId22"/>
    <p:sldId id="692" r:id="rId23"/>
    <p:sldId id="728" r:id="rId24"/>
    <p:sldId id="731"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70" autoAdjust="0"/>
  </p:normalViewPr>
  <p:slideViewPr>
    <p:cSldViewPr>
      <p:cViewPr varScale="1">
        <p:scale>
          <a:sx n="110" d="100"/>
          <a:sy n="110" d="100"/>
        </p:scale>
        <p:origin x="630" y="114"/>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89590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600" b="0" dirty="0">
                <a:solidFill>
                  <a:schemeClr val="tx1"/>
                </a:solidFill>
              </a:rPr>
              <a:t>Anything new to share on the M.1450/M.1801 contributions? </a:t>
            </a:r>
            <a:endParaRPr lang="en-US" sz="1800" b="0" dirty="0">
              <a:solidFill>
                <a:schemeClr val="tx1"/>
              </a:solidFill>
            </a:endParaRPr>
          </a:p>
          <a:p>
            <a:pPr lvl="1">
              <a:spcBef>
                <a:spcPts val="0"/>
              </a:spcBef>
              <a:buFont typeface="Arial" panose="020B0604020202020204" pitchFamily="34" charset="0"/>
              <a:buChar char="•"/>
            </a:pPr>
            <a:r>
              <a:rPr lang="en-US" sz="14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400" b="1" dirty="0">
                <a:solidFill>
                  <a:schemeClr val="tx1"/>
                </a:solidFill>
              </a:rPr>
              <a:t>30July:  Will go into monitor mode the next weeks. </a:t>
            </a:r>
            <a:endParaRPr lang="en-US" dirty="0"/>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10Sep20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vents/eventdetails.asp?eventid=17584" TargetMode="External"/><Relationship Id="rId7" Type="http://schemas.openxmlformats.org/officeDocument/2006/relationships/slide" Target="slide23.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apps.fcc.gov/eas/comments/GetPublishedDocument.html?id=456&amp;tn=673286"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apps.fcc.gov/eas/comments/GetPublishedDocument.html?id=455&amp;tn=713821" TargetMode="Externa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general/9-1-1-and-e9-1-1-service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5.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2-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3-00-0000-minutes-03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10Sep20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01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03Sep:  Updated document, from meeting #106 on adaptivity in 6 GHz, was updated with more signatures, with ED of -72dBm/20MHz and no preamble detection.   </a:t>
            </a:r>
          </a:p>
          <a:p>
            <a:pPr lvl="1">
              <a:spcBef>
                <a:spcPts val="0"/>
              </a:spcBef>
              <a:buFont typeface="Arial" panose="020B0604020202020204" pitchFamily="34" charset="0"/>
              <a:buChar char="•"/>
            </a:pPr>
            <a:r>
              <a:rPr lang="en-US" sz="1400" dirty="0">
                <a:solidFill>
                  <a:schemeClr val="tx1"/>
                </a:solidFill>
              </a:rPr>
              <a:t>Document: BRAN(20)106f003r1 - Joint Contribution on 6 GHz Channel Access Mechanism  </a:t>
            </a:r>
          </a:p>
          <a:p>
            <a:pPr lvl="1">
              <a:spcBef>
                <a:spcPts val="0"/>
              </a:spcBef>
              <a:buFont typeface="Arial" panose="020B0604020202020204" pitchFamily="34" charset="0"/>
              <a:buChar char="•"/>
            </a:pPr>
            <a:r>
              <a:rPr lang="en-US" sz="1400" dirty="0">
                <a:solidFill>
                  <a:schemeClr val="tx1"/>
                </a:solidFill>
              </a:rPr>
              <a:t>Discussion continues at 5 GHz to do the same, with some text for framed base equipment</a:t>
            </a:r>
          </a:p>
          <a:p>
            <a:pPr lvl="1">
              <a:spcBef>
                <a:spcPts val="0"/>
              </a:spcBef>
              <a:buFont typeface="Arial" panose="020B0604020202020204" pitchFamily="34" charset="0"/>
              <a:buChar char="•"/>
            </a:pPr>
            <a:r>
              <a:rPr lang="en-US" sz="1400" dirty="0">
                <a:solidFill>
                  <a:schemeClr val="tx1"/>
                </a:solidFill>
              </a:rPr>
              <a:t> 60GHz, packet-based solution being replaced with higher power longer range (several kms) discussion continues. </a:t>
            </a: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#14, 09sep20</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400" dirty="0">
                <a:solidFill>
                  <a:schemeClr val="tx1"/>
                </a:solidFill>
              </a:rPr>
              <a:t>03Sep: Had a meeting recently and the draft SRDoc is in place now. </a:t>
            </a:r>
          </a:p>
          <a:p>
            <a:pPr lvl="1">
              <a:spcBef>
                <a:spcPts val="0"/>
              </a:spcBef>
              <a:buFont typeface="Arial" panose="020B0604020202020204" pitchFamily="34" charset="0"/>
              <a:buChar char="•"/>
            </a:pPr>
            <a:r>
              <a:rPr lang="en-US" sz="1400" dirty="0">
                <a:solidFill>
                  <a:schemeClr val="tx1"/>
                </a:solidFill>
              </a:rPr>
              <a:t>Looking for a new chair for TG-11, current chair steps down end of September </a:t>
            </a:r>
          </a:p>
          <a:p>
            <a:pPr lvl="2">
              <a:spcBef>
                <a:spcPts val="0"/>
              </a:spcBef>
              <a:buFont typeface="Arial" panose="020B0604020202020204" pitchFamily="34" charset="0"/>
              <a:buChar char="•"/>
            </a:pPr>
            <a:r>
              <a:rPr lang="en-US" sz="1400" dirty="0">
                <a:solidFill>
                  <a:schemeClr val="tx1"/>
                </a:solidFill>
              </a:rPr>
              <a:t>Call for nominations will be next.  Watch the reflectors. (Discussions on if at ERM level or at TG level?</a:t>
            </a:r>
          </a:p>
          <a:p>
            <a:pPr lvl="1">
              <a:spcBef>
                <a:spcPts val="0"/>
              </a:spcBef>
              <a:buFont typeface="Arial" panose="020B0604020202020204" pitchFamily="34" charset="0"/>
              <a:buChar char="•"/>
            </a:pPr>
            <a:r>
              <a:rPr lang="en-US" sz="1400" dirty="0">
                <a:effectLst/>
              </a:rPr>
              <a:t>The doc on the ERM site:  DTR/</a:t>
            </a:r>
            <a:r>
              <a:rPr lang="en-US" sz="1400" b="1" dirty="0">
                <a:effectLst/>
              </a:rPr>
              <a:t>ERM-590 (TR 103 665) – revision 0___.</a:t>
            </a:r>
            <a:endParaRPr lang="en-US" sz="140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21-23Sep20</a:t>
            </a:r>
            <a:endParaRPr lang="en-US" altLang="en-US" sz="1200" dirty="0"/>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03Sep: Any update from call last week?  Yes, quite interesting.  </a:t>
            </a:r>
          </a:p>
          <a:p>
            <a:pPr lvl="1">
              <a:spcBef>
                <a:spcPts val="0"/>
              </a:spcBef>
              <a:buFont typeface="Arial" panose="020B0604020202020204" pitchFamily="34" charset="0"/>
              <a:buChar char="•"/>
            </a:pPr>
            <a:r>
              <a:rPr lang="en-US" altLang="en-US" sz="1600" dirty="0"/>
              <a:t>4 of 6 documents were on Comm Based Train Control should not block out EU above 5925 </a:t>
            </a:r>
            <a:r>
              <a:rPr lang="en-US" altLang="en-US" sz="1600" dirty="0" err="1"/>
              <a:t>MHz.</a:t>
            </a:r>
            <a:r>
              <a:rPr lang="en-US" altLang="en-US" sz="1600" dirty="0"/>
              <a:t>  Discussions included what other countries are doing.   </a:t>
            </a:r>
          </a:p>
          <a:p>
            <a:pPr lvl="1">
              <a:spcBef>
                <a:spcPts val="0"/>
              </a:spcBef>
              <a:buFont typeface="Arial" panose="020B0604020202020204" pitchFamily="34" charset="0"/>
              <a:buChar char="•"/>
            </a:pPr>
            <a:r>
              <a:rPr lang="en-US" altLang="en-US" sz="1600" dirty="0"/>
              <a:t>Administrations to work this out by 09 Sept.  (Still has to go to WGSE then WGFM….) </a:t>
            </a:r>
          </a:p>
          <a:p>
            <a:pPr marL="457200" lvl="1" indent="0"/>
            <a:endParaRPr lang="en-US" altLang="en-US" sz="1600" dirty="0"/>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 05-07Oct20</a:t>
            </a:r>
            <a:endParaRPr lang="en-US" sz="14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03Sep: Draft CEPT report 75 (Report B) and ECC Decision (20)01 (rules of lower 6 GHz band), comments/public consultation due 04Sept. </a:t>
            </a:r>
            <a:endParaRPr lang="en-US" sz="1600" dirty="0"/>
          </a:p>
          <a:p>
            <a:pPr lvl="1">
              <a:spcBef>
                <a:spcPts val="0"/>
              </a:spcBef>
              <a:buFont typeface="Arial" panose="020B0604020202020204" pitchFamily="34" charset="0"/>
              <a:buChar char="•"/>
            </a:pPr>
            <a:r>
              <a:rPr lang="en-US" sz="1600" dirty="0">
                <a:ea typeface="Calibri" panose="020F0502020204030204" pitchFamily="34" charset="0"/>
              </a:rPr>
              <a:t>From 20Aug: </a:t>
            </a:r>
            <a:r>
              <a:rPr lang="en-US" sz="1600" dirty="0">
                <a:effectLst/>
                <a:ea typeface="Calibri" panose="020F0502020204030204" pitchFamily="34" charset="0"/>
              </a:rPr>
              <a:t>Many contributions are expected</a:t>
            </a:r>
            <a:r>
              <a:rPr lang="en-US" sz="1600" dirty="0">
                <a:ea typeface="Calibri" panose="020F0502020204030204" pitchFamily="34" charset="0"/>
              </a:rPr>
              <a:t> for the October call. </a:t>
            </a:r>
            <a:endParaRPr lang="en-US" sz="1600" dirty="0">
              <a:effectLst/>
              <a:ea typeface="Calibri" panose="020F0502020204030204" pitchFamily="34" charset="0"/>
            </a:endParaRPr>
          </a:p>
          <a:p>
            <a:pPr lvl="1">
              <a:spcBef>
                <a:spcPts val="0"/>
              </a:spcBef>
              <a:buFont typeface="Arial" panose="020B0604020202020204" pitchFamily="34" charset="0"/>
              <a:buChar char="•"/>
            </a:pPr>
            <a:r>
              <a:rPr lang="en-US" sz="1600" dirty="0">
                <a:ea typeface="Calibri" panose="020F0502020204030204" pitchFamily="34" charset="0"/>
              </a:rPr>
              <a:t>Hearing some concern if there will be enough </a:t>
            </a:r>
            <a:r>
              <a:rPr lang="en-US" sz="1600" dirty="0">
                <a:effectLst/>
                <a:ea typeface="Calibri" panose="020F0502020204030204" pitchFamily="34" charset="0"/>
              </a:rPr>
              <a:t>discussion time for all the contributions.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3" y="1134187"/>
            <a:ext cx="7892562" cy="51038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Consultation from Kingdom of Saudi Arabia </a:t>
            </a:r>
            <a:r>
              <a:rPr lang="en-US" sz="1800" dirty="0">
                <a:solidFill>
                  <a:schemeClr val="tx1"/>
                </a:solidFill>
              </a:rPr>
              <a:t>spectrum outlook:</a:t>
            </a:r>
          </a:p>
          <a:p>
            <a:pPr lvl="1">
              <a:spcBef>
                <a:spcPts val="0"/>
              </a:spcBef>
              <a:buFont typeface="Arial" panose="020B0604020202020204" pitchFamily="34" charset="0"/>
              <a:buChar char="•"/>
            </a:pPr>
            <a:r>
              <a:rPr lang="en-US" sz="1600" u="sng" dirty="0">
                <a:hlinkClick r:id="rId3"/>
              </a:rPr>
              <a:t>https://www.citc.gov.sa/en/new/publicConsultation/Documents/Spectrum_Innovation_E.PDF</a:t>
            </a:r>
            <a:r>
              <a:rPr lang="en-US" sz="1600" u="sng" dirty="0"/>
              <a:t> </a:t>
            </a:r>
          </a:p>
          <a:p>
            <a:pPr lvl="1">
              <a:spcBef>
                <a:spcPts val="0"/>
              </a:spcBef>
              <a:buFont typeface="Arial" panose="020B0604020202020204" pitchFamily="34" charset="0"/>
              <a:buChar char="•"/>
            </a:pPr>
            <a:r>
              <a:rPr lang="en-US" sz="1600" u="sng" dirty="0"/>
              <a:t>September 27 is the deadline;  IEEE 802.18 needs to approve by 10Sep20 </a:t>
            </a: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Do we want to review and possibly comment, the deadline will allow?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Some possible points to look at further:</a:t>
            </a:r>
          </a:p>
          <a:p>
            <a:pPr lvl="2">
              <a:spcBef>
                <a:spcPts val="0"/>
              </a:spcBef>
              <a:buFont typeface="Arial" panose="020B0604020202020204" pitchFamily="34" charset="0"/>
              <a:buChar char="•"/>
            </a:pPr>
            <a:r>
              <a:rPr lang="en-US" sz="1600" dirty="0"/>
              <a:t>Figure 13 is proposed spectrum to comment on, they do have the 6 GHz band. </a:t>
            </a:r>
          </a:p>
          <a:p>
            <a:pPr lvl="2">
              <a:spcBef>
                <a:spcPts val="0"/>
              </a:spcBef>
              <a:buFont typeface="Arial" panose="020B0604020202020204" pitchFamily="34" charset="0"/>
              <a:buChar char="•"/>
            </a:pPr>
            <a:r>
              <a:rPr lang="en-US" sz="1600" dirty="0" err="1"/>
              <a:t>mmWave</a:t>
            </a:r>
            <a:r>
              <a:rPr lang="en-US" sz="1600" dirty="0"/>
              <a:t> 66-71 GHz, should they allow un-licensed?</a:t>
            </a:r>
          </a:p>
          <a:p>
            <a:pPr lvl="3">
              <a:spcBef>
                <a:spcPts val="0"/>
              </a:spcBef>
              <a:buFont typeface="Arial" panose="020B0604020202020204" pitchFamily="34" charset="0"/>
              <a:buChar char="•"/>
            </a:pPr>
            <a:r>
              <a:rPr lang="en-US" dirty="0"/>
              <a:t>See section 8.9 on some details. </a:t>
            </a:r>
          </a:p>
          <a:p>
            <a:pPr lvl="3">
              <a:spcBef>
                <a:spcPts val="0"/>
              </a:spcBef>
              <a:buFont typeface="Arial" panose="020B0604020202020204" pitchFamily="34" charset="0"/>
              <a:buChar char="•"/>
            </a:pPr>
            <a:r>
              <a:rPr lang="en-US" dirty="0"/>
              <a:t>And see section 11.20 on questions on this. </a:t>
            </a:r>
          </a:p>
          <a:p>
            <a:pPr lvl="2">
              <a:spcBef>
                <a:spcPts val="0"/>
              </a:spcBef>
              <a:buFont typeface="Arial" panose="020B0604020202020204" pitchFamily="34" charset="0"/>
              <a:buChar char="•"/>
            </a:pPr>
            <a:r>
              <a:rPr lang="en-US" sz="1600" dirty="0"/>
              <a:t>Much in the consultation is on IMT to work around. </a:t>
            </a:r>
          </a:p>
          <a:p>
            <a:pPr lvl="1">
              <a:spcBef>
                <a:spcPts val="0"/>
              </a:spcBef>
              <a:buFont typeface="Arial" panose="020B0604020202020204" pitchFamily="34" charset="0"/>
              <a:buChar char="•"/>
            </a:pPr>
            <a:r>
              <a:rPr lang="en-US" sz="1600" dirty="0"/>
              <a:t>59-64GHz  not allocated to any licensed users now.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No contributions so far.  </a:t>
            </a:r>
            <a:r>
              <a:rPr lang="en-US" sz="1600" dirty="0">
                <a:solidFill>
                  <a:schemeClr val="tx1"/>
                </a:solidFill>
              </a:rPr>
              <a:t>Need a final version to vote on this week, 10Sep20. </a:t>
            </a:r>
          </a:p>
          <a:p>
            <a:pPr lvl="1">
              <a:spcBef>
                <a:spcPts val="0"/>
              </a:spcBef>
              <a:buFont typeface="Arial" panose="020B0604020202020204" pitchFamily="34" charset="0"/>
              <a:buChar char="•"/>
            </a:pPr>
            <a:r>
              <a:rPr lang="en-US" sz="1600" dirty="0">
                <a:solidFill>
                  <a:schemeClr val="bg1">
                    <a:lumMod val="85000"/>
                  </a:schemeClr>
                </a:solidFill>
              </a:rPr>
              <a:t>We will pass.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2" y="1134187"/>
            <a:ext cx="8271387" cy="5341226"/>
          </a:xfrm>
        </p:spPr>
        <p:txBody>
          <a:bodyPr/>
          <a:lstStyle/>
          <a:p>
            <a:pPr>
              <a:spcBef>
                <a:spcPts val="0"/>
              </a:spcBef>
              <a:buFont typeface="Arial" panose="020B0604020202020204" pitchFamily="34" charset="0"/>
              <a:buChar char="•"/>
            </a:pPr>
            <a:endParaRPr lang="en-US" sz="1800" dirty="0"/>
          </a:p>
          <a:p>
            <a:pPr marL="0" marR="0">
              <a:spcBef>
                <a:spcPts val="0"/>
              </a:spcBef>
              <a:spcAft>
                <a:spcPts val="0"/>
              </a:spcAft>
              <a:buFont typeface="Arial" panose="020B0604020202020204" pitchFamily="34" charset="0"/>
              <a:buChar char="•"/>
            </a:pPr>
            <a:r>
              <a:rPr lang="en-US" sz="1800" dirty="0">
                <a:solidFill>
                  <a:srgbClr val="000000"/>
                </a:solidFill>
                <a:effectLst/>
                <a:ea typeface="Calibri" panose="020F0502020204030204" pitchFamily="34" charset="0"/>
              </a:rPr>
              <a:t>Korea MIST consultation proposes revising footnote K125B allowing UWB </a:t>
            </a:r>
            <a:r>
              <a:rPr lang="en-US" sz="1800" u="sng" dirty="0">
                <a:solidFill>
                  <a:srgbClr val="000000"/>
                </a:solidFill>
                <a:effectLst/>
                <a:ea typeface="Calibri" panose="020F0502020204030204" pitchFamily="34" charset="0"/>
              </a:rPr>
              <a:t>from</a:t>
            </a:r>
            <a:r>
              <a:rPr lang="en-US" sz="1800" dirty="0">
                <a:solidFill>
                  <a:srgbClr val="000000"/>
                </a:solidFill>
                <a:effectLst/>
                <a:ea typeface="Calibri" panose="020F0502020204030204" pitchFamily="34" charset="0"/>
              </a:rPr>
              <a:t> 3.735 to 4.8 GHz </a:t>
            </a:r>
            <a:r>
              <a:rPr lang="en-US" sz="1800" b="0" dirty="0">
                <a:solidFill>
                  <a:srgbClr val="000000"/>
                </a:solidFill>
                <a:effectLst/>
                <a:ea typeface="Calibri" panose="020F0502020204030204" pitchFamily="34" charset="0"/>
              </a:rPr>
              <a:t>and 6.0 to 10.2</a:t>
            </a:r>
            <a:r>
              <a:rPr lang="en-US" sz="1800" dirty="0">
                <a:solidFill>
                  <a:srgbClr val="000000"/>
                </a:solidFill>
                <a:effectLst/>
                <a:ea typeface="Calibri" panose="020F0502020204030204" pitchFamily="34" charset="0"/>
              </a:rPr>
              <a:t> GHz </a:t>
            </a:r>
            <a:r>
              <a:rPr lang="en-US" sz="1800" u="sng" dirty="0">
                <a:solidFill>
                  <a:srgbClr val="000000"/>
                </a:solidFill>
                <a:effectLst/>
                <a:ea typeface="Calibri" panose="020F0502020204030204" pitchFamily="34" charset="0"/>
              </a:rPr>
              <a:t>to</a:t>
            </a:r>
            <a:r>
              <a:rPr lang="en-US" sz="1800" dirty="0">
                <a:solidFill>
                  <a:srgbClr val="000000"/>
                </a:solidFill>
                <a:effectLst/>
                <a:ea typeface="Calibri" panose="020F0502020204030204" pitchFamily="34" charset="0"/>
              </a:rPr>
              <a:t> 4.2 - 4.8 GHz </a:t>
            </a:r>
            <a:r>
              <a:rPr lang="en-US" sz="1800" b="0" dirty="0">
                <a:solidFill>
                  <a:srgbClr val="000000"/>
                </a:solidFill>
                <a:effectLst/>
                <a:ea typeface="Calibri" panose="020F0502020204030204" pitchFamily="34" charset="0"/>
              </a:rPr>
              <a:t>and 6.0 - 10.2 GHz. </a:t>
            </a:r>
            <a:endParaRPr lang="en-US" sz="18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please refer to:</a:t>
            </a:r>
            <a:endParaRPr lang="en-US" sz="1600" dirty="0">
              <a:effectLst/>
              <a:ea typeface="Calibri" panose="020F0502020204030204" pitchFamily="34" charset="0"/>
            </a:endParaRPr>
          </a:p>
          <a:p>
            <a:pPr marL="400050" lvl="1">
              <a:spcBef>
                <a:spcPts val="0"/>
              </a:spcBef>
              <a:spcAft>
                <a:spcPts val="0"/>
              </a:spcAft>
            </a:pPr>
            <a:r>
              <a:rPr lang="en-US" sz="1600" u="sng" dirty="0">
                <a:solidFill>
                  <a:srgbClr val="000000"/>
                </a:solidFill>
                <a:effectLst/>
                <a:ea typeface="Calibri" panose="020F0502020204030204" pitchFamily="34" charset="0"/>
                <a:hlinkClick r:id="rId3"/>
              </a:rPr>
              <a:t>http://english.msip.go.kr/web/msipContents/contentsView.do?cateId=_law4&amp;artId=3001321</a:t>
            </a:r>
            <a:endParaRPr lang="en-US" sz="1600" u="sng"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3.7 – 4.2 GHz for 5G is why UWB is being reduced. </a:t>
            </a:r>
          </a:p>
          <a:p>
            <a:pPr marL="40005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The comment submission deadline is September 30, 2020. (.18 by 17Sept., 1 week left)</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0">
              <a:spcBef>
                <a:spcPts val="0"/>
              </a:spcBef>
              <a:spcAft>
                <a:spcPts val="0"/>
              </a:spcAft>
              <a:buFont typeface="Arial" panose="020B0604020202020204" pitchFamily="34" charset="0"/>
              <a:buChar char="•"/>
            </a:pPr>
            <a:endParaRPr lang="en-US" sz="1800" b="0" dirty="0">
              <a:latin typeface="Arial" panose="020B0604020202020204" pitchFamily="34" charset="0"/>
            </a:endParaRPr>
          </a:p>
          <a:p>
            <a:pPr marL="0" indent="0">
              <a:spcBef>
                <a:spcPts val="0"/>
              </a:spcBef>
              <a:spcAft>
                <a:spcPts val="0"/>
              </a:spcAft>
            </a:pPr>
            <a:endParaRPr lang="en-US" sz="20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marR="0">
              <a:spcBef>
                <a:spcPts val="0"/>
              </a:spcBef>
              <a:spcAft>
                <a:spcPts val="0"/>
              </a:spcAft>
            </a:pPr>
            <a:r>
              <a:rPr lang="en-US" sz="1600" dirty="0">
                <a:effectLst/>
                <a:ea typeface="Calibri" panose="020F0502020204030204" pitchFamily="34" charset="0"/>
              </a:rPr>
              <a:t> </a:t>
            </a:r>
          </a:p>
          <a:p>
            <a:pPr>
              <a:spcBef>
                <a:spcPts val="0"/>
              </a:spcBef>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98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11414"/>
            <a:ext cx="8263759" cy="5081592"/>
          </a:xfrm>
        </p:spPr>
        <p:txBody>
          <a:bodyPr/>
          <a:lstStyle/>
          <a:p>
            <a:pPr lvl="0">
              <a:buFont typeface="Arial" panose="020B0604020202020204" pitchFamily="34" charset="0"/>
              <a:buChar char="•"/>
            </a:pPr>
            <a:r>
              <a:rPr lang="en-US" sz="1800" b="0" dirty="0">
                <a:solidFill>
                  <a:schemeClr val="tx1"/>
                </a:solidFill>
              </a:rPr>
              <a:t>WP 1A next meeting is:  </a:t>
            </a:r>
            <a:r>
              <a:rPr lang="en-US" sz="1800" b="0" i="0" u="none" strike="noStrike" dirty="0">
                <a:solidFill>
                  <a:srgbClr val="3789BD"/>
                </a:solidFill>
                <a:effectLst/>
                <a:hlinkClick r:id="rId3"/>
              </a:rPr>
              <a:t>Tuesday 2020-11-24 - Wednesday 2020-12-02</a:t>
            </a:r>
            <a:r>
              <a:rPr lang="en-US" sz="1800" b="0" i="0" u="none" strike="noStrike" dirty="0">
                <a:solidFill>
                  <a:srgbClr val="3789BD"/>
                </a:solidFill>
                <a:effectLst/>
              </a:rPr>
              <a:t>; </a:t>
            </a:r>
            <a:r>
              <a:rPr lang="en-US" sz="1800" b="0" i="0" dirty="0">
                <a:solidFill>
                  <a:srgbClr val="444444"/>
                </a:solidFill>
                <a:effectLst/>
              </a:rPr>
              <a:t>Place:  </a:t>
            </a:r>
            <a:r>
              <a:rPr lang="en-US" sz="1800" b="1" i="0" dirty="0">
                <a:solidFill>
                  <a:srgbClr val="444444"/>
                </a:solidFill>
                <a:effectLst/>
              </a:rPr>
              <a:t>Switzerland [Geneva]</a:t>
            </a:r>
            <a:endParaRPr lang="en-US" sz="1800" b="0" i="0" dirty="0">
              <a:solidFill>
                <a:srgbClr val="444444"/>
              </a:solidFill>
              <a:effectLst/>
            </a:endParaRPr>
          </a:p>
          <a:p>
            <a:pPr lvl="1">
              <a:buFont typeface="Arial" panose="020B0604020202020204" pitchFamily="34" charset="0"/>
              <a:buChar char="•"/>
            </a:pPr>
            <a:r>
              <a:rPr lang="en-US" sz="1600" dirty="0">
                <a:solidFill>
                  <a:schemeClr val="tx1"/>
                </a:solidFill>
              </a:rPr>
              <a:t>For WP 1A contribution on SM-2352, chair sent note to author to coordinate</a:t>
            </a:r>
          </a:p>
          <a:p>
            <a:pPr lvl="1">
              <a:buFont typeface="Arial" panose="020B0604020202020204" pitchFamily="34" charset="0"/>
              <a:buChar char="•"/>
            </a:pPr>
            <a:r>
              <a:rPr lang="en-US" sz="1600" dirty="0">
                <a:solidFill>
                  <a:schemeClr val="tx1"/>
                </a:solidFill>
              </a:rPr>
              <a:t>Goal is consent agenda for LMSC(EC) call on 06 October. </a:t>
            </a:r>
          </a:p>
          <a:p>
            <a:pPr lvl="1">
              <a:buFont typeface="Arial" panose="020B0604020202020204" pitchFamily="34" charset="0"/>
              <a:buChar char="•"/>
            </a:pPr>
            <a:endParaRPr lang="en-US" sz="800" b="0" dirty="0">
              <a:solidFill>
                <a:schemeClr val="tx1"/>
              </a:solidFill>
            </a:endParaRPr>
          </a:p>
          <a:p>
            <a:pPr lvl="4">
              <a:buFont typeface="Arial" panose="020B0604020202020204" pitchFamily="34" charset="0"/>
              <a:buChar char="•"/>
            </a:pPr>
            <a:endParaRPr lang="en-US" sz="800" b="0" dirty="0">
              <a:solidFill>
                <a:schemeClr val="tx1"/>
              </a:solidFill>
            </a:endParaRPr>
          </a:p>
          <a:p>
            <a:pPr lvl="0">
              <a:buFont typeface="Arial" panose="020B0604020202020204" pitchFamily="34" charset="0"/>
              <a:buChar char="•"/>
            </a:pPr>
            <a:endParaRPr lang="en-US" sz="1600" b="0" dirty="0">
              <a:solidFill>
                <a:schemeClr val="tx1"/>
              </a:solidFill>
            </a:endParaRPr>
          </a:p>
          <a:p>
            <a:pPr lvl="0">
              <a:buFont typeface="Arial" panose="020B0604020202020204" pitchFamily="34" charset="0"/>
              <a:buChar char="•"/>
            </a:pPr>
            <a:endParaRPr lang="en-US" sz="1600" b="0" dirty="0">
              <a:solidFill>
                <a:schemeClr val="tx1"/>
              </a:solidFill>
            </a:endParaRPr>
          </a:p>
          <a:p>
            <a:pPr lvl="0">
              <a:buFont typeface="Arial" panose="020B0604020202020204" pitchFamily="34" charset="0"/>
              <a:buChar char="•"/>
            </a:pPr>
            <a:endParaRPr lang="en-US" sz="1600" b="0" dirty="0">
              <a:solidFill>
                <a:schemeClr val="tx1"/>
              </a:solidFill>
            </a:endParaRPr>
          </a:p>
          <a:p>
            <a:pPr lvl="0">
              <a:buFont typeface="Arial" panose="020B0604020202020204" pitchFamily="34" charset="0"/>
              <a:buChar char="•"/>
            </a:pPr>
            <a:endParaRPr lang="en-US" sz="1600" b="0" dirty="0">
              <a:solidFill>
                <a:schemeClr val="tx1"/>
              </a:solidFill>
            </a:endParaRPr>
          </a:p>
          <a:p>
            <a:pPr lvl="0">
              <a:buFont typeface="Arial" panose="020B0604020202020204" pitchFamily="34" charset="0"/>
              <a:buChar char="•"/>
            </a:pPr>
            <a:r>
              <a:rPr lang="en-US" sz="1600" b="0" dirty="0">
                <a:solidFill>
                  <a:schemeClr val="tx1"/>
                </a:solidFill>
              </a:rPr>
              <a:t>WRC-23 agenda items, 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400" dirty="0">
                <a:hlinkClick r:id="rId4"/>
              </a:rPr>
              <a:t>https://www.itu.int/en/ITU-R/study-groups/rcpm/Pages/wrc-23-studies.aspx</a:t>
            </a:r>
            <a:r>
              <a:rPr lang="en-US" sz="1400" dirty="0">
                <a:solidFill>
                  <a:srgbClr val="00B0F0"/>
                </a:solidFill>
              </a:rPr>
              <a:t>  </a:t>
            </a:r>
            <a:r>
              <a:rPr lang="en-US" sz="1200" dirty="0">
                <a:solidFill>
                  <a:srgbClr val="7030A0"/>
                </a:solidFill>
              </a:rPr>
              <a:t> (updated 26Aug20)</a:t>
            </a:r>
            <a:endParaRPr lang="en-US" sz="1400" dirty="0">
              <a:solidFill>
                <a:srgbClr val="7030A0"/>
              </a:solidFill>
            </a:endParaRPr>
          </a:p>
          <a:p>
            <a:pPr lvl="2">
              <a:spcBef>
                <a:spcPts val="0"/>
              </a:spcBef>
              <a:buFont typeface="Arial" panose="020B0604020202020204" pitchFamily="34" charset="0"/>
              <a:buChar char="•"/>
            </a:pPr>
            <a:r>
              <a:rPr lang="en-US" sz="1400" dirty="0">
                <a:hlinkClick r:id="rId5"/>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6"/>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4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400" dirty="0">
                <a:solidFill>
                  <a:srgbClr val="00B0F0"/>
                </a:solidFill>
              </a:rPr>
              <a:t>Learned some WRC-19 items are being carried over to WRC-23, </a:t>
            </a:r>
            <a:r>
              <a:rPr lang="en-US" sz="1400" dirty="0">
                <a:solidFill>
                  <a:schemeClr val="tx1"/>
                </a:solidFill>
              </a:rPr>
              <a:t>we should review those also. </a:t>
            </a:r>
          </a:p>
          <a:p>
            <a:pPr lvl="2">
              <a:spcBef>
                <a:spcPts val="0"/>
              </a:spcBef>
              <a:buFont typeface="Arial" panose="020B0604020202020204" pitchFamily="34" charset="0"/>
              <a:buChar char="•"/>
            </a:pPr>
            <a:r>
              <a:rPr lang="en-US" sz="1400" b="0" dirty="0">
                <a:solidFill>
                  <a:schemeClr val="tx1"/>
                </a:solidFill>
              </a:rPr>
              <a:t>1.11, </a:t>
            </a:r>
            <a:r>
              <a:rPr lang="en-US" sz="1400" b="1" u="sng" dirty="0">
                <a:solidFill>
                  <a:schemeClr val="tx1"/>
                </a:solidFill>
              </a:rPr>
              <a:t>1.12 (ITS-5.9GHz),</a:t>
            </a:r>
            <a:r>
              <a:rPr lang="en-US" sz="14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400" b="1" dirty="0">
                <a:solidFill>
                  <a:schemeClr val="tx1"/>
                </a:solidFill>
              </a:rPr>
              <a:t>	</a:t>
            </a:r>
            <a:r>
              <a:rPr lang="en-US" sz="1600" b="0" dirty="0">
                <a:solidFill>
                  <a:schemeClr val="tx1"/>
                </a:solidFill>
              </a:rPr>
              <a:t>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2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600" dirty="0"/>
          </a:p>
          <a:p>
            <a:pPr lvl="1">
              <a:buFont typeface="Arial" panose="020B0604020202020204" pitchFamily="34" charset="0"/>
              <a:buChar char="•"/>
            </a:pPr>
            <a:r>
              <a:rPr lang="en-US" sz="1600" b="0" dirty="0"/>
              <a:t>The FCC Lab published </a:t>
            </a:r>
            <a:r>
              <a:rPr lang="en-US" sz="1600" dirty="0"/>
              <a:t>the draft KDB, 14 August 2020</a:t>
            </a:r>
          </a:p>
          <a:p>
            <a:pPr lvl="1">
              <a:buFont typeface="Arial" panose="020B0604020202020204" pitchFamily="34" charset="0"/>
              <a:buChar char="•"/>
            </a:pPr>
            <a:r>
              <a:rPr lang="en-US" sz="1600" b="0" dirty="0">
                <a:hlinkClick r:id="rId5"/>
              </a:rPr>
              <a:t>https://apps.fcc.gov/oetcf/kdb/reports/PublishedDocumentList.cfm</a:t>
            </a:r>
            <a:r>
              <a:rPr lang="en-US" sz="1600" b="0" dirty="0"/>
              <a:t> </a:t>
            </a:r>
          </a:p>
          <a:p>
            <a:pPr lvl="2">
              <a:buFont typeface="Arial" panose="020B0604020202020204" pitchFamily="34" charset="0"/>
              <a:buChar char="•"/>
            </a:pPr>
            <a:r>
              <a:rPr lang="en-US" sz="1600" dirty="0">
                <a:hlinkClick r:id="rId6"/>
              </a:rPr>
              <a:t>https://apps.fcc.gov/eas/comments/GetPublishedDocument.html?id=455&amp;tn=713821</a:t>
            </a:r>
            <a:endParaRPr lang="en-US" sz="1600" dirty="0">
              <a:effectLst/>
              <a:ea typeface="Calibri" panose="020F0502020204030204" pitchFamily="34" charset="0"/>
            </a:endParaRPr>
          </a:p>
          <a:p>
            <a:pPr lvl="2">
              <a:buFont typeface="Arial" panose="020B0604020202020204" pitchFamily="34" charset="0"/>
              <a:buChar char="•"/>
            </a:pPr>
            <a:r>
              <a:rPr lang="en-US" sz="1600" dirty="0">
                <a:effectLst/>
                <a:ea typeface="Calibri" panose="020F0502020204030204" pitchFamily="34" charset="0"/>
              </a:rPr>
              <a:t>Title: U-NII 6 GHz devices operating in the 5.925-7.125 GHz band; Short Title: U-NII 6 GHz</a:t>
            </a:r>
          </a:p>
          <a:p>
            <a:pPr lvl="2">
              <a:buFont typeface="Arial" panose="020B0604020202020204" pitchFamily="34" charset="0"/>
              <a:buChar char="•"/>
            </a:pPr>
            <a:r>
              <a:rPr lang="en-US" sz="1600" dirty="0">
                <a:effectLst/>
                <a:ea typeface="Calibri" panose="020F0502020204030204" pitchFamily="34" charset="0"/>
              </a:rPr>
              <a:t>Reason: Guidance for Certification 15, Subpart E</a:t>
            </a:r>
          </a:p>
          <a:p>
            <a:pPr lvl="2">
              <a:buFont typeface="Arial" panose="020B0604020202020204" pitchFamily="34" charset="0"/>
              <a:buChar char="•"/>
            </a:pPr>
            <a:r>
              <a:rPr lang="en-US" sz="1600" b="0" dirty="0"/>
              <a:t>Addendum is out with 4 changes from the 14 Aug version.   </a:t>
            </a:r>
          </a:p>
          <a:p>
            <a:pPr lvl="2">
              <a:buFont typeface="Arial" panose="020B0604020202020204" pitchFamily="34" charset="0"/>
              <a:buChar char="•"/>
            </a:pPr>
            <a:r>
              <a:rPr lang="en-US" sz="1600" dirty="0">
                <a:hlinkClick r:id="rId7"/>
              </a:rPr>
              <a:t>https://apps.fcc.gov/eas/comments/GetPublishedDocument.html?id=456&amp;tn=673286</a:t>
            </a:r>
            <a:r>
              <a:rPr lang="en-US" sz="1600" dirty="0"/>
              <a:t> </a:t>
            </a:r>
          </a:p>
          <a:p>
            <a:pPr lvl="2">
              <a:buFont typeface="Arial" panose="020B0604020202020204" pitchFamily="34" charset="0"/>
              <a:buChar char="•"/>
            </a:pPr>
            <a:r>
              <a:rPr lang="en-US" sz="1600" dirty="0"/>
              <a:t>More changes should be coming; we need to monitor.</a:t>
            </a:r>
          </a:p>
          <a:p>
            <a:pPr lvl="2">
              <a:buFont typeface="Arial" panose="020B0604020202020204" pitchFamily="34" charset="0"/>
              <a:buChar char="•"/>
            </a:pPr>
            <a:r>
              <a:rPr lang="en-US" sz="1600" dirty="0"/>
              <a:t> </a:t>
            </a:r>
          </a:p>
          <a:p>
            <a:pPr lvl="2">
              <a:buFont typeface="Arial" panose="020B0604020202020204" pitchFamily="34" charset="0"/>
              <a:buChar char="•"/>
            </a:pPr>
            <a:endParaRPr lang="en-US" sz="1000" dirty="0"/>
          </a:p>
          <a:p>
            <a:pPr>
              <a:buFont typeface="Arial" panose="020B0604020202020204" pitchFamily="34" charset="0"/>
              <a:buChar char="•"/>
            </a:pPr>
            <a:r>
              <a:rPr lang="en-US" sz="1600" dirty="0"/>
              <a:t>For the 8 filings, Petitions for review/reconsideration they are in the First Circuit Court of appeals. Deadline to join this is 27 August 20.  This  will take some time.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577849"/>
            <a:ext cx="7987911" cy="5897563"/>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 with around 20 others.</a:t>
            </a:r>
          </a:p>
          <a:p>
            <a:pPr lvl="2">
              <a:spcBef>
                <a:spcPts val="0"/>
              </a:spcBef>
              <a:buFont typeface="Arial" panose="020B0604020202020204" pitchFamily="34" charset="0"/>
              <a:buChar char="•"/>
            </a:pPr>
            <a:r>
              <a:rPr lang="en-US" sz="1600" dirty="0"/>
              <a:t>Work stream 1 - interference protection and resolution</a:t>
            </a:r>
          </a:p>
          <a:p>
            <a:pPr lvl="2">
              <a:spcBef>
                <a:spcPts val="0"/>
              </a:spcBef>
              <a:buFont typeface="Arial" panose="020B0604020202020204" pitchFamily="34" charset="0"/>
              <a:buChar char="•"/>
            </a:pPr>
            <a:r>
              <a:rPr lang="en-US" sz="1600" dirty="0"/>
              <a:t>Work stream 2 - correct incumbent data (ULS) </a:t>
            </a:r>
          </a:p>
          <a:p>
            <a:pPr lvl="2">
              <a:spcBef>
                <a:spcPts val="0"/>
              </a:spcBef>
              <a:buFont typeface="Arial" panose="020B0604020202020204" pitchFamily="34" charset="0"/>
              <a:buChar char="•"/>
            </a:pPr>
            <a:r>
              <a:rPr lang="en-US" sz="1600" dirty="0"/>
              <a:t>Work stream 3 - AFC and how it provides protection, etc. </a:t>
            </a:r>
          </a:p>
          <a:p>
            <a:pPr lvl="2">
              <a:spcBef>
                <a:spcPts val="0"/>
              </a:spcBef>
              <a:buFont typeface="Arial" panose="020B0604020202020204" pitchFamily="34" charset="0"/>
              <a:buChar char="•"/>
            </a:pPr>
            <a:r>
              <a:rPr lang="en-US" sz="1600" dirty="0"/>
              <a:t>Sounds like a question was asked,  what is an incumbent to do?</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The MSG site is not public but open to any interested party that wants to join in, </a:t>
            </a:r>
            <a:r>
              <a:rPr lang="en-US" sz="1600" i="1" u="sng" dirty="0"/>
              <a:t>you do have to register and apply.</a:t>
            </a:r>
            <a:r>
              <a:rPr lang="en-US" sz="1600" dirty="0"/>
              <a:t>  Was renamed to the “6GHz M.S. Committee”.</a:t>
            </a:r>
          </a:p>
          <a:p>
            <a:pPr lvl="1">
              <a:buFont typeface="Arial" panose="020B0604020202020204" pitchFamily="34" charset="0"/>
              <a:buChar char="•"/>
            </a:pPr>
            <a:r>
              <a:rPr lang="en-US" sz="1800" u="sng" dirty="0">
                <a:solidFill>
                  <a:srgbClr val="0563C1"/>
                </a:solidFill>
                <a:effectLst/>
                <a:latin typeface="Calibri" panose="020F0502020204030204" pitchFamily="34" charset="0"/>
                <a:ea typeface="Calibri" panose="020F0502020204030204" pitchFamily="34" charset="0"/>
                <a:hlinkClick r:id="rId3"/>
              </a:rPr>
              <a:t>https://www.wirelessinnovation.org/6ghz-multistakeholder-committee</a:t>
            </a:r>
            <a:r>
              <a:rPr lang="en-US" sz="1800" dirty="0">
                <a:effectLst/>
                <a:latin typeface="Calibri" panose="020F0502020204030204" pitchFamily="34" charset="0"/>
                <a:ea typeface="Calibri" panose="020F0502020204030204" pitchFamily="34" charset="0"/>
              </a:rPr>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03Sep20:  New doc today with the agenda/presentation for next week.  </a:t>
            </a:r>
          </a:p>
          <a:p>
            <a:pPr lvl="1">
              <a:buFont typeface="Arial" panose="020B0604020202020204" pitchFamily="34" charset="0"/>
              <a:buChar char="•"/>
            </a:pPr>
            <a:r>
              <a:rPr lang="en-US" sz="1600" dirty="0"/>
              <a:t>Lots of work behind the scenes and prepping for the call next week.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3"/>
            <a:ext cx="8153400" cy="4861218"/>
          </a:xfrm>
        </p:spPr>
        <p:txBody>
          <a:bodyPr/>
          <a:lstStyle/>
          <a:p>
            <a:pPr marL="0" marR="0" indent="0">
              <a:spcBef>
                <a:spcPts val="0"/>
              </a:spcBef>
              <a:spcAft>
                <a:spcPts val="0"/>
              </a:spcAft>
            </a:pPr>
            <a:r>
              <a:rPr lang="en-US" sz="1600" b="0" dirty="0">
                <a:solidFill>
                  <a:srgbClr val="191919"/>
                </a:solidFill>
              </a:rPr>
              <a:t> </a:t>
            </a: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dirty="0">
                <a:solidFill>
                  <a:srgbClr val="191919"/>
                </a:solidFill>
              </a:rPr>
              <a:t>New FCC Public Notice on E911/</a:t>
            </a:r>
            <a:r>
              <a:rPr lang="en-US" sz="1800" dirty="0" err="1">
                <a:solidFill>
                  <a:srgbClr val="191919"/>
                </a:solidFill>
              </a:rPr>
              <a:t>WiFi</a:t>
            </a:r>
            <a:r>
              <a:rPr lang="en-US" sz="1800" dirty="0">
                <a:solidFill>
                  <a:srgbClr val="191919"/>
                </a:solidFill>
              </a:rPr>
              <a:t>.</a:t>
            </a:r>
          </a:p>
          <a:p>
            <a:pPr marL="466725" lvl="1">
              <a:spcBef>
                <a:spcPts val="0"/>
              </a:spcBef>
              <a:spcAft>
                <a:spcPts val="0"/>
              </a:spcAft>
              <a:buFont typeface="Arial" panose="020B0604020202020204" pitchFamily="34" charset="0"/>
              <a:buChar char="•"/>
            </a:pPr>
            <a:r>
              <a:rPr lang="en-US" sz="1600" b="0" dirty="0">
                <a:solidFill>
                  <a:srgbClr val="00B0F0"/>
                </a:solidFill>
              </a:rPr>
              <a:t>Chair (and others) </a:t>
            </a:r>
            <a:r>
              <a:rPr lang="en-US" sz="1600" dirty="0">
                <a:solidFill>
                  <a:srgbClr val="00B0F0"/>
                </a:solidFill>
              </a:rPr>
              <a:t>watch</a:t>
            </a:r>
            <a:r>
              <a:rPr lang="en-US" sz="1600" b="0" dirty="0">
                <a:solidFill>
                  <a:srgbClr val="00B0F0"/>
                </a:solidFill>
              </a:rPr>
              <a:t> for Public Notice on E911 for Wi-Fi devices. </a:t>
            </a:r>
          </a:p>
          <a:p>
            <a:pPr marL="466725" lvl="1">
              <a:spcBef>
                <a:spcPts val="0"/>
              </a:spcBef>
              <a:spcAft>
                <a:spcPts val="0"/>
              </a:spcAft>
              <a:buFont typeface="Arial" panose="020B0604020202020204" pitchFamily="34" charset="0"/>
              <a:buChar char="•"/>
            </a:pPr>
            <a:r>
              <a:rPr lang="en-US" sz="1600" dirty="0">
                <a:solidFill>
                  <a:schemeClr val="tx1"/>
                </a:solidFill>
              </a:rPr>
              <a:t>Have not seen a Public Notice yet. </a:t>
            </a:r>
            <a:endParaRPr lang="en-US" sz="1600" b="0" dirty="0">
              <a:solidFill>
                <a:schemeClr val="tx1"/>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On 30 July, this did come out: </a:t>
            </a:r>
          </a:p>
          <a:p>
            <a:pPr marL="66675" marR="0">
              <a:spcBef>
                <a:spcPts val="0"/>
              </a:spcBef>
              <a:spcAft>
                <a:spcPts val="0"/>
              </a:spcAft>
              <a:buFont typeface="Arial" panose="020B0604020202020204" pitchFamily="34" charset="0"/>
              <a:buChar char="•"/>
            </a:pPr>
            <a:r>
              <a:rPr lang="en-US" sz="1400" b="0" i="0" u="none" strike="noStrike" dirty="0">
                <a:solidFill>
                  <a:srgbClr val="2C75D6"/>
                </a:solidFill>
                <a:effectLst/>
                <a:latin typeface="Open Sans"/>
                <a:hlinkClick r:id="rId3"/>
              </a:rPr>
              <a:t>https://www.fcc.gov/general/9-1-1-and-e9-1-1-services</a:t>
            </a:r>
            <a:endParaRPr lang="en-US" sz="1800" b="0" dirty="0">
              <a:solidFill>
                <a:srgbClr val="191919"/>
              </a:solidFill>
            </a:endParaRPr>
          </a:p>
          <a:p>
            <a:pPr marL="0" marR="0" indent="0">
              <a:spcBef>
                <a:spcPts val="0"/>
              </a:spcBef>
              <a:spcAft>
                <a:spcPts val="0"/>
              </a:spcAft>
            </a:pPr>
            <a:r>
              <a:rPr lang="en-US" sz="1600" b="0" i="0" dirty="0">
                <a:solidFill>
                  <a:srgbClr val="1D2B3E"/>
                </a:solidFill>
                <a:effectLst/>
                <a:latin typeface="Open Sans"/>
              </a:rPr>
              <a:t>911 service is a vital part of our nation's emergency response and disaster preparedness system. In October 1999, the Wireless Communications and Public Safety Act of 1999 (911 Act) took effect with the purpose of improving public safety by encouraging and facilitating the prompt deployment of a nationwide, seamless communications infrastructure for emergency services. One provision of the 911 Act directs the FCC to make 911 the universal emergency number for all telephone services.</a:t>
            </a:r>
          </a:p>
          <a:p>
            <a:pPr marL="0" marR="0" indent="0">
              <a:spcBef>
                <a:spcPts val="0"/>
              </a:spcBef>
              <a:spcAft>
                <a:spcPts val="0"/>
              </a:spcAft>
            </a:pPr>
            <a:r>
              <a:rPr lang="en-US" sz="1600" b="0" dirty="0">
                <a:solidFill>
                  <a:srgbClr val="1D2B3E"/>
                </a:solidFill>
                <a:latin typeface="Open Sans"/>
              </a:rPr>
              <a:t>… …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F8CE2D03-A1A4-47BD-88C3-1BD0F2C6544D}"/>
              </a:ext>
            </a:extLst>
          </p:cNvPr>
          <p:cNvSpPr txBox="1"/>
          <p:nvPr/>
        </p:nvSpPr>
        <p:spPr>
          <a:xfrm>
            <a:off x="609600" y="6136858"/>
            <a:ext cx="7315200" cy="338554"/>
          </a:xfrm>
          <a:prstGeom prst="rect">
            <a:avLst/>
          </a:prstGeom>
          <a:noFill/>
        </p:spPr>
        <p:txBody>
          <a:bodyPr wrap="square" rtlCol="0">
            <a:spAutoFit/>
          </a:bodyPr>
          <a:lstStyle/>
          <a:p>
            <a:pPr marL="352425" marR="0" indent="-285750">
              <a:spcBef>
                <a:spcPts val="0"/>
              </a:spcBef>
              <a:spcAft>
                <a:spcPts val="0"/>
              </a:spcAft>
              <a:buFont typeface="Arial" panose="020B0604020202020204" pitchFamily="34" charset="0"/>
              <a:buChar char="•"/>
            </a:pPr>
            <a:r>
              <a:rPr lang="en-US" sz="1600" b="0" dirty="0">
                <a:solidFill>
                  <a:srgbClr val="191919"/>
                </a:solidFill>
              </a:rPr>
              <a:t>When there are a few minutes, will work a few WRC-23 Agenda Items</a:t>
            </a:r>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For WP 1A contribution on SM-2352, chair to confirm with Author next steps and timing.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r>
              <a:rPr lang="en-US" sz="1800" b="0" dirty="0">
                <a:solidFill>
                  <a:srgbClr val="00B0F0"/>
                </a:solidFill>
              </a:rPr>
              <a:t>Chair (and others) watch for Public Notice on E911 for Wi-Fi devices.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10Sep20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90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90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today:_____	and voters on-line: _____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17Sept20–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_____________________52</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linkClick r:id="rId3"/>
              </a:rPr>
              <a:t>https://mentor.ieee.org/802.18/dcn/20/18-20-0052-02-0000-itu-r-sm-2352-ieee802-thz-input-to-wp1a.docx</a:t>
            </a:r>
            <a:r>
              <a:rPr lang="en-US" sz="1800" b="0" u="sng" dirty="0"/>
              <a:t> </a:t>
            </a:r>
            <a:r>
              <a:rPr lang="en-US" sz="1800" b="0" dirty="0"/>
              <a:t>  on ITU-R SM.2352 report on THz communications updates. </a:t>
            </a:r>
            <a:r>
              <a:rPr lang="en-GB" sz="18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10Sep20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10Sep20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10Sep20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 &amp; next meetings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 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WRC-19 carry over AIs.</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Consultation</a:t>
            </a:r>
          </a:p>
          <a:p>
            <a:pPr lvl="1">
              <a:spcBef>
                <a:spcPts val="0"/>
              </a:spcBef>
              <a:buFont typeface="Arial" panose="020B0604020202020204" pitchFamily="34" charset="0"/>
              <a:buChar char="•"/>
            </a:pPr>
            <a:r>
              <a:rPr lang="en-US" altLang="en-US" sz="1400" dirty="0">
                <a:solidFill>
                  <a:schemeClr val="tx1"/>
                </a:solidFill>
              </a:rPr>
              <a:t>Korea Consultation</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WP 1A consultation</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KDB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FCC action on e911 for </a:t>
            </a:r>
            <a:r>
              <a:rPr lang="en-US" sz="1400" dirty="0" err="1"/>
              <a:t>WiFi</a:t>
            </a:r>
            <a:r>
              <a:rPr lang="en-US" sz="1400" dirty="0"/>
              <a:t> devices</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Hassan Y</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03 September 2020 in document </a:t>
            </a:r>
            <a:r>
              <a:rPr lang="en-GB" sz="1800" b="0" u="sng" dirty="0">
                <a:solidFill>
                  <a:srgbClr val="0000FF"/>
                </a:solidFill>
                <a:effectLst/>
                <a:ea typeface="SimSun" panose="02010600030101010101" pitchFamily="2" charset="-122"/>
                <a:hlinkClick r:id="rId3"/>
              </a:rPr>
              <a:t>https://mentor.ieee.org/802.18/dcn/20/18-20-0123-00-0000-minutes-03sep20-rrtag-teleconference.docx</a:t>
            </a:r>
            <a:r>
              <a:rPr lang="en-GB" sz="1800" b="0" dirty="0">
                <a:effectLst/>
                <a:ea typeface="SimSun" panose="02010600030101010101" pitchFamily="2" charset="-122"/>
              </a:rPr>
              <a:t>   </a:t>
            </a:r>
            <a:r>
              <a:rPr lang="en-GB" sz="1800" b="0" dirty="0">
                <a:solidFill>
                  <a:srgbClr val="000000"/>
                </a:solidFill>
                <a:effectLst/>
                <a:ea typeface="SimSun" panose="02010600030101010101" pitchFamily="2" charset="-122"/>
                <a:cs typeface="Times New Roman" panose="02020603050405020304" pitchFamily="18" charset="0"/>
              </a:rPr>
              <a:t>04-Sep-2020 13:36:06 ET</a:t>
            </a:r>
            <a:r>
              <a:rPr lang="en-US" sz="1800" b="0" dirty="0">
                <a:effectLst/>
                <a:ea typeface="SimSun" panose="02010600030101010101" pitchFamily="2" charset="-122"/>
              </a:rPr>
              <a:t>, with editorial privilege for the 802.18 chair</a:t>
            </a:r>
            <a:r>
              <a:rPr lang="en-US" altLang="en-US" sz="1800" b="0" dirty="0">
                <a:solidFill>
                  <a:schemeClr val="tx1"/>
                </a:solidFill>
              </a:rPr>
              <a:t>	Moved by:  	</a:t>
            </a:r>
            <a:r>
              <a:rPr lang="en-US" altLang="en-US" sz="1800" b="0" dirty="0">
                <a:solidFill>
                  <a:schemeClr val="bg1">
                    <a:lumMod val="85000"/>
                  </a:schemeClr>
                </a:solidFill>
              </a:rPr>
              <a:t>Edward A</a:t>
            </a:r>
          </a:p>
          <a:p>
            <a:pPr marL="0" indent="0">
              <a:spcBef>
                <a:spcPts val="0"/>
              </a:spcBef>
            </a:pPr>
            <a:r>
              <a:rPr lang="en-US" altLang="en-US" sz="1800" b="0" dirty="0">
                <a:solidFill>
                  <a:schemeClr val="bg1">
                    <a:lumMod val="85000"/>
                  </a:schemeClr>
                </a:solidFill>
              </a:rPr>
              <a:t>	Seconded by:	Ben R</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rgbClr val="00B050"/>
                </a:solidFill>
              </a:rPr>
              <a:t>no change</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September 2020 </a:t>
            </a:r>
            <a:r>
              <a:rPr lang="en-US" altLang="en-US" sz="1800" b="0" dirty="0">
                <a:solidFill>
                  <a:schemeClr val="tx1"/>
                </a:solidFill>
              </a:rPr>
              <a:t>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stay tuned, with no overall participation credit per op manual.</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a:t>
            </a:r>
            <a:r>
              <a:rPr lang="en-US" altLang="en-US" sz="1600" b="1" dirty="0">
                <a:solidFill>
                  <a:schemeClr val="tx1"/>
                </a:solidFill>
                <a:highlight>
                  <a:srgbClr val="D5F4FF"/>
                </a:highlight>
              </a:rPr>
              <a:t>05nov20 and 12nov20,</a:t>
            </a:r>
          </a:p>
          <a:p>
            <a:pPr marL="1085850" lvl="2">
              <a:spcBef>
                <a:spcPts val="400"/>
              </a:spcBef>
              <a:buFont typeface="Arial" panose="020B0604020202020204" pitchFamily="34" charset="0"/>
              <a:buChar char="•"/>
            </a:pPr>
            <a:r>
              <a:rPr lang="en-US" altLang="en-US" sz="1600" dirty="0">
                <a:solidFill>
                  <a:schemeClr val="tx1"/>
                </a:solidFill>
              </a:rPr>
              <a:t>Do have a protentional conflict with 802.19 the second Thursday in the 2</a:t>
            </a:r>
            <a:r>
              <a:rPr lang="en-US" altLang="en-US" sz="1600" baseline="30000" dirty="0">
                <a:solidFill>
                  <a:schemeClr val="tx1"/>
                </a:solidFill>
              </a:rPr>
              <a:t>nd</a:t>
            </a:r>
            <a:r>
              <a:rPr lang="en-US" altLang="en-US" sz="1600" dirty="0">
                <a:solidFill>
                  <a:schemeClr val="tx1"/>
                </a:solidFill>
              </a:rPr>
              <a:t> hour.</a:t>
            </a:r>
          </a:p>
          <a:p>
            <a:pPr marL="1085850" lvl="2">
              <a:spcBef>
                <a:spcPts val="400"/>
              </a:spcBef>
              <a:buFont typeface="Arial" panose="020B0604020202020204" pitchFamily="34" charset="0"/>
              <a:buChar char="•"/>
            </a:pPr>
            <a:r>
              <a:rPr lang="en-US" altLang="en-US" sz="1600" dirty="0">
                <a:solidFill>
                  <a:schemeClr val="tx1"/>
                </a:solidFill>
              </a:rPr>
              <a:t>What if we started the 2-hour plenary call 1 hour earlier, so both Thursdays' are 2:00-4:00et?  </a:t>
            </a:r>
            <a:r>
              <a:rPr lang="en-US" altLang="en-US" sz="1400" dirty="0">
                <a:solidFill>
                  <a:schemeClr val="tx1"/>
                </a:solidFill>
              </a:rPr>
              <a:t>There are conflicts an hour early, also.</a:t>
            </a:r>
          </a:p>
          <a:p>
            <a:pPr marL="1085850" lvl="2">
              <a:buFont typeface="Arial" panose="020B0604020202020204" pitchFamily="34" charset="0"/>
              <a:buChar char="•"/>
            </a:pPr>
            <a:r>
              <a:rPr lang="en-US" altLang="en-US" sz="1600" dirty="0">
                <a:solidFill>
                  <a:schemeClr val="tx1"/>
                </a:solidFill>
              </a:rPr>
              <a:t>What about keeping to 1 hour, both calls?  Agenda is not known till we get closer, what if we need more time?   </a:t>
            </a:r>
          </a:p>
          <a:p>
            <a:pPr lvl="2" indent="-285750">
              <a:spcBef>
                <a:spcPts val="400"/>
              </a:spcBef>
              <a:buFont typeface="Wingdings" panose="05000000000000000000" pitchFamily="2" charset="2"/>
              <a:buChar char="Ø"/>
            </a:pPr>
            <a:r>
              <a:rPr lang="en-US" altLang="en-US" sz="1600" b="1" u="sng" dirty="0">
                <a:solidFill>
                  <a:schemeClr val="tx1"/>
                </a:solidFill>
                <a:highlight>
                  <a:srgbClr val="D5F4FF"/>
                </a:highlight>
              </a:rPr>
              <a:t>Or 2hr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 &amp; 1hr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   </a:t>
            </a:r>
            <a:r>
              <a:rPr lang="en-US" altLang="en-US" sz="1600" b="1" u="sng" dirty="0">
                <a:solidFill>
                  <a:schemeClr val="tx1"/>
                </a:solidFill>
                <a:highlight>
                  <a:srgbClr val="D5F4FF"/>
                </a:highlight>
                <a:sym typeface="Wingdings" panose="05000000000000000000" pitchFamily="2" charset="2"/>
              </a:rPr>
              <a:t> </a:t>
            </a:r>
            <a:r>
              <a:rPr lang="en-US" altLang="en-US" sz="1600" b="1" u="sng" dirty="0">
                <a:solidFill>
                  <a:schemeClr val="tx1"/>
                </a:solidFill>
                <a:highlight>
                  <a:srgbClr val="D5F4FF"/>
                </a:highlight>
              </a:rPr>
              <a:t>This will be the plan</a:t>
            </a:r>
            <a:r>
              <a:rPr lang="en-US" altLang="en-US" sz="1600" b="1" u="sng" dirty="0">
                <a:solidFill>
                  <a:schemeClr val="tx1"/>
                </a:solidFill>
              </a:rPr>
              <a:t>. </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52530</TotalTime>
  <Words>7527</Words>
  <Application>Microsoft Office PowerPoint</Application>
  <PresentationFormat>On-screen Show (4:3)</PresentationFormat>
  <Paragraphs>796</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Georgia</vt:lpstr>
      <vt:lpstr>Helvetica</vt:lpstr>
      <vt:lpstr>Monotype Sorts</vt:lpstr>
      <vt:lpstr>Open Sans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vt:lpstr>
      <vt:lpstr>EU items to share -1</vt:lpstr>
      <vt:lpstr>EU items to share -2</vt:lpstr>
      <vt:lpstr>Other regions (outside EU and USA), items to share</vt:lpstr>
      <vt:lpstr>Other regions (outside EU and USA),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3186</cp:revision>
  <cp:lastPrinted>1601-01-01T00:00:00Z</cp:lastPrinted>
  <dcterms:created xsi:type="dcterms:W3CDTF">2016-03-03T14:54:45Z</dcterms:created>
  <dcterms:modified xsi:type="dcterms:W3CDTF">2020-09-10T12:52:46Z</dcterms:modified>
</cp:coreProperties>
</file>