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36"/>
  </p:notesMasterIdLst>
  <p:handoutMasterIdLst>
    <p:handoutMasterId r:id="rId37"/>
  </p:handoutMasterIdLst>
  <p:sldIdLst>
    <p:sldId id="256" r:id="rId2"/>
    <p:sldId id="341" r:id="rId3"/>
    <p:sldId id="329" r:id="rId4"/>
    <p:sldId id="604" r:id="rId5"/>
    <p:sldId id="624" r:id="rId6"/>
    <p:sldId id="605" r:id="rId7"/>
    <p:sldId id="516" r:id="rId8"/>
    <p:sldId id="596" r:id="rId9"/>
    <p:sldId id="690" r:id="rId10"/>
    <p:sldId id="603" r:id="rId11"/>
    <p:sldId id="606" r:id="rId12"/>
    <p:sldId id="730" r:id="rId13"/>
    <p:sldId id="732" r:id="rId14"/>
    <p:sldId id="733" r:id="rId15"/>
    <p:sldId id="608" r:id="rId16"/>
    <p:sldId id="675" r:id="rId17"/>
    <p:sldId id="691" r:id="rId18"/>
    <p:sldId id="685" r:id="rId19"/>
    <p:sldId id="650" r:id="rId20"/>
    <p:sldId id="498" r:id="rId21"/>
    <p:sldId id="402" r:id="rId22"/>
    <p:sldId id="403" r:id="rId23"/>
    <p:sldId id="692" r:id="rId24"/>
    <p:sldId id="728" r:id="rId25"/>
    <p:sldId id="731" r:id="rId26"/>
    <p:sldId id="671" r:id="rId27"/>
    <p:sldId id="664" r:id="rId28"/>
    <p:sldId id="663" r:id="rId29"/>
    <p:sldId id="425" r:id="rId30"/>
    <p:sldId id="652" r:id="rId31"/>
    <p:sldId id="689" r:id="rId32"/>
    <p:sldId id="549" r:id="rId33"/>
    <p:sldId id="656" r:id="rId34"/>
    <p:sldId id="655" r:id="rId3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82" autoAdjust="0"/>
    <p:restoredTop sz="96370" autoAdjust="0"/>
  </p:normalViewPr>
  <p:slideViewPr>
    <p:cSldViewPr>
      <p:cViewPr varScale="1">
        <p:scale>
          <a:sx n="86" d="100"/>
          <a:sy n="86" d="100"/>
        </p:scale>
        <p:origin x="90" y="732"/>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04-Sep-20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63180" TargetMode="External"/><Relationship Id="rId13" Type="http://schemas.openxmlformats.org/officeDocument/2006/relationships/hyperlink" Target="https://portal.etsi.org/webapp/teldir/QueryOrgaInfo.asp?OrgaId=1" TargetMode="External"/><Relationship Id="rId18" Type="http://schemas.openxmlformats.org/officeDocument/2006/relationships/hyperlink" Target="https://portal.etsi.org/webapp/teldir/QueryOrgaInfo.asp?OrgaId=15932" TargetMode="External"/><Relationship Id="rId26" Type="http://schemas.openxmlformats.org/officeDocument/2006/relationships/hyperlink" Target="https://portal.etsi.org/webapp/teldir/ListPersDetails.asp?PersId=54791" TargetMode="External"/><Relationship Id="rId3" Type="http://schemas.openxmlformats.org/officeDocument/2006/relationships/hyperlink" Target="https://portal.etsi.org/tb.aspx?tbid=729&amp;SubTB=729" TargetMode="External"/><Relationship Id="rId21" Type="http://schemas.openxmlformats.org/officeDocument/2006/relationships/hyperlink" Target="https://portal.etsi.org/webapp/teldir/ListPersDetails.asp?PersId=13676"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QueryOrgaInfo.asp?OrgaId=14953" TargetMode="External"/><Relationship Id="rId12" Type="http://schemas.openxmlformats.org/officeDocument/2006/relationships/hyperlink" Target="https://portal.etsi.org/webapp/teldir/ListPersDetails.asp?PersId=26441" TargetMode="External"/><Relationship Id="rId17" Type="http://schemas.openxmlformats.org/officeDocument/2006/relationships/hyperlink" Target="https://portal.etsi.org/webapp/teldir/ListPersDetails.asp?PersId=77968" TargetMode="External"/><Relationship Id="rId25" Type="http://schemas.openxmlformats.org/officeDocument/2006/relationships/hyperlink" Target="https://portal.etsi.org/webapp/teldir/QueryOrgaInfo.asp?OrgaId=42"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0.xml"/><Relationship Id="rId16" Type="http://schemas.openxmlformats.org/officeDocument/2006/relationships/hyperlink" Target="https://portal.etsi.org/webapp/teldir/QueryOrgaInfo.asp?OrgaId=5" TargetMode="External"/><Relationship Id="rId20" Type="http://schemas.openxmlformats.org/officeDocument/2006/relationships/hyperlink" Target="https://portal.etsi.org/webapp/teldir/ListPersDetails.asp?PersId=80177" TargetMode="External"/><Relationship Id="rId29" Type="http://schemas.openxmlformats.org/officeDocument/2006/relationships/hyperlink" Target="https://portal.etsi.org/webapp/teldir/QueryOrgaInfo.asp?OrgaId=8870" TargetMode="External"/><Relationship Id="rId1" Type="http://schemas.openxmlformats.org/officeDocument/2006/relationships/notesMaster" Target="../notesMasters/notesMaster1.xml"/><Relationship Id="rId6" Type="http://schemas.openxmlformats.org/officeDocument/2006/relationships/hyperlink" Target="https://portal.etsi.org/webapp/teldir/ListPersDetails.asp?PersId=49485" TargetMode="External"/><Relationship Id="rId11" Type="http://schemas.openxmlformats.org/officeDocument/2006/relationships/hyperlink" Target="https://portal.etsi.org/webapp/teldir/QueryOrgaInfo.asp?OrgaId=9173" TargetMode="External"/><Relationship Id="rId24" Type="http://schemas.openxmlformats.org/officeDocument/2006/relationships/hyperlink" Target="https://portal.etsi.org/webapp/teldir/ListPersDetails.asp?PersId=34395"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6230" TargetMode="External"/><Relationship Id="rId15" Type="http://schemas.openxmlformats.org/officeDocument/2006/relationships/hyperlink" Target="https://portal.etsi.org/webapp/teldir/ListPersDetails.asp?PersId=26309" TargetMode="External"/><Relationship Id="rId23" Type="http://schemas.openxmlformats.org/officeDocument/2006/relationships/hyperlink" Target="https://portal.etsi.org/webapp/teldir/ListPersDetails.asp?PersId=10561" TargetMode="External"/><Relationship Id="rId28" Type="http://schemas.openxmlformats.org/officeDocument/2006/relationships/hyperlink" Target="https://portal.etsi.org/webapp/teldir/ListPersDetails.asp?PersId=72859"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ListPersDetails.asp?PersId=33473" TargetMode="External"/><Relationship Id="rId19" Type="http://schemas.openxmlformats.org/officeDocument/2006/relationships/hyperlink" Target="https://portal.etsi.org/webapp/teldir/ListPersDetails.asp?PersId=79376" TargetMode="External"/><Relationship Id="rId31" Type="http://schemas.openxmlformats.org/officeDocument/2006/relationships/hyperlink" Target="https://portal.etsi.org/webapp/teldir/ListPersDetails.asp?PersId=61793" TargetMode="External"/><Relationship Id="rId4" Type="http://schemas.openxmlformats.org/officeDocument/2006/relationships/hyperlink" Target="https://portal.etsi.org/tb.aspx?tbid=287&amp;SubTB=287" TargetMode="External"/><Relationship Id="rId9" Type="http://schemas.openxmlformats.org/officeDocument/2006/relationships/hyperlink" Target="https://portal.etsi.org/webapp/teldir/QueryOrgaInfo.asp?OrgaId=13790" TargetMode="External"/><Relationship Id="rId14" Type="http://schemas.openxmlformats.org/officeDocument/2006/relationships/hyperlink" Target="https://portal.etsi.org/tb.aspx?tbid=286&amp;SubTB=286" TargetMode="External"/><Relationship Id="rId22" Type="http://schemas.openxmlformats.org/officeDocument/2006/relationships/hyperlink" Target="https://portal.etsi.org/webapp/teldir/ListPersDetails.asp?PersId=2582" TargetMode="External"/><Relationship Id="rId27" Type="http://schemas.openxmlformats.org/officeDocument/2006/relationships/hyperlink" Target="https://portal.etsi.org/webapp/teldir/QueryOrgaInfo.asp?OrgaId=121" TargetMode="External"/><Relationship Id="rId30" Type="http://schemas.openxmlformats.org/officeDocument/2006/relationships/hyperlink" Target="https://portal.etsi.org/webapp/teldir/QueryOrgaInfo.asp?OrgaId=7380" TargetMode="External"/><Relationship Id="rId35" Type="http://schemas.openxmlformats.org/officeDocument/2006/relationships/hyperlink" Target="https://portal.etsi.org/webapp/teldir/QueryOrgaInfo.asp?OrgaId=13818"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Char char="•"/>
            </a:pPr>
            <a:r>
              <a:rPr lang="en-US" sz="1600" b="0" dirty="0">
                <a:solidFill>
                  <a:schemeClr val="tx1"/>
                </a:solidFill>
              </a:rPr>
              <a:t>Anything new to share on the M.1450/M.1801 contributions? </a:t>
            </a:r>
            <a:endParaRPr lang="en-US" sz="1800" b="0" dirty="0">
              <a:solidFill>
                <a:schemeClr val="tx1"/>
              </a:solidFill>
            </a:endParaRPr>
          </a:p>
          <a:p>
            <a:pPr lvl="1">
              <a:spcBef>
                <a:spcPts val="0"/>
              </a:spcBef>
              <a:buFont typeface="Arial" panose="020B0604020202020204" pitchFamily="34" charset="0"/>
              <a:buChar char="•"/>
            </a:pPr>
            <a:r>
              <a:rPr lang="en-US" sz="1400" b="0" dirty="0">
                <a:solidFill>
                  <a:schemeClr val="tx1"/>
                </a:solidFill>
              </a:rPr>
              <a:t>802.11 is reviewing for any updates to the contributions for November.   Likely will be some, now with a better understanding what ITU-R is looking for. </a:t>
            </a:r>
          </a:p>
          <a:p>
            <a:pPr lvl="1">
              <a:spcBef>
                <a:spcPts val="0"/>
              </a:spcBef>
              <a:buFont typeface="Arial" panose="020B0604020202020204" pitchFamily="34" charset="0"/>
              <a:buChar char="•"/>
            </a:pPr>
            <a:r>
              <a:rPr lang="en-US" sz="1400" b="1" dirty="0">
                <a:solidFill>
                  <a:schemeClr val="tx1"/>
                </a:solidFill>
              </a:rPr>
              <a:t>30July:  Will go into monitor mode the next weeks. </a:t>
            </a:r>
            <a:endParaRPr lang="en-US" dirty="0"/>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5551131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5662792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9912935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6898735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8121276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spcBef>
                <a:spcPts val="0"/>
              </a:spcBef>
              <a:buFont typeface="Arial" panose="020B0604020202020204" pitchFamily="34" charset="0"/>
              <a:buChar char="•"/>
            </a:pPr>
            <a:r>
              <a:rPr lang="en-US" sz="1200" dirty="0">
                <a:solidFill>
                  <a:schemeClr val="tx1"/>
                </a:solidFill>
              </a:rPr>
              <a:t>From 30Jul: Discussing 2.4GHz band, what are the rules and technologies today for the SR-Doc, </a:t>
            </a:r>
          </a:p>
          <a:p>
            <a:pPr lvl="1">
              <a:spcBef>
                <a:spcPts val="0"/>
              </a:spcBef>
              <a:buFont typeface="Arial" panose="020B0604020202020204" pitchFamily="34" charset="0"/>
              <a:buChar char="•"/>
            </a:pPr>
            <a:r>
              <a:rPr lang="en-US" sz="1200" dirty="0">
                <a:solidFill>
                  <a:schemeClr val="tx1"/>
                </a:solidFill>
              </a:rPr>
              <a:t>802.15.4-2020 is not mentioned, since it was just approved.  There are other items from 802.15 that should be reviewed.   Will send to 802.15 chair about this SR-Doc.</a:t>
            </a:r>
          </a:p>
          <a:p>
            <a:pPr lvl="1">
              <a:spcBef>
                <a:spcPts val="0"/>
              </a:spcBef>
              <a:buFont typeface="Arial" panose="020B0604020202020204" pitchFamily="34" charset="0"/>
              <a:buChar char="•"/>
            </a:pPr>
            <a:r>
              <a:rPr lang="en-US" sz="1200" dirty="0">
                <a:solidFill>
                  <a:schemeClr val="tx1"/>
                </a:solidFill>
              </a:rPr>
              <a:t>SR-Doc latest draft will be out in the next few days.   Need input 2 weeks before a meeting. </a:t>
            </a:r>
          </a:p>
          <a:p>
            <a:pPr lvl="1">
              <a:spcBef>
                <a:spcPts val="0"/>
              </a:spcBef>
              <a:buFont typeface="Arial" panose="020B0604020202020204" pitchFamily="34" charset="0"/>
              <a:buChar char="•"/>
            </a:pPr>
            <a:r>
              <a:rPr lang="en-US" sz="1200" b="0" i="0" dirty="0">
                <a:solidFill>
                  <a:schemeClr val="tx1"/>
                </a:solidFill>
                <a:effectLst/>
              </a:rPr>
              <a:t>The doc:  </a:t>
            </a:r>
            <a:r>
              <a:rPr lang="de-DE" sz="1200" b="0" i="0" dirty="0">
                <a:solidFill>
                  <a:srgbClr val="4D5156"/>
                </a:solidFill>
                <a:effectLst/>
              </a:rPr>
              <a:t>DTR/</a:t>
            </a:r>
            <a:r>
              <a:rPr lang="de-DE" sz="1200" b="1" i="0" dirty="0">
                <a:solidFill>
                  <a:srgbClr val="4D5156"/>
                </a:solidFill>
                <a:effectLst/>
              </a:rPr>
              <a:t>ERM-590 (</a:t>
            </a:r>
            <a:r>
              <a:rPr lang="de-DE" sz="1200" b="1" i="0" dirty="0">
                <a:solidFill>
                  <a:srgbClr val="5F6368"/>
                </a:solidFill>
                <a:effectLst/>
              </a:rPr>
              <a:t>TR 103 665</a:t>
            </a: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3"/>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4"/>
            </a:endParaRPr>
          </a:p>
          <a:p>
            <a:r>
              <a:rPr lang="en-US" altLang="en-US" sz="1200" b="0" dirty="0">
                <a:hlinkClick r:id="rId4"/>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6"/>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7"/>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8"/>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9"/>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1"/>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4"/>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15"/>
              </a:rPr>
              <a:t>Butscheidt </a:t>
            </a:r>
            <a:r>
              <a:rPr lang="en-US" sz="1200" kern="1200" dirty="0" err="1">
                <a:solidFill>
                  <a:srgbClr val="000000"/>
                </a:solidFill>
                <a:effectLst/>
                <a:latin typeface="Times New Roman" pitchFamily="16" charset="0"/>
                <a:ea typeface="+mn-ea"/>
                <a:cs typeface="+mn-cs"/>
                <a:hlinkClick r:id="rId15"/>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6"/>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7"/>
              </a:rPr>
              <a:t>Marshall </a:t>
            </a:r>
            <a:r>
              <a:rPr lang="en-US" sz="1200" kern="1200" dirty="0" err="1">
                <a:solidFill>
                  <a:srgbClr val="000000"/>
                </a:solidFill>
                <a:effectLst/>
                <a:latin typeface="Times New Roman" pitchFamily="16" charset="0"/>
                <a:ea typeface="+mn-ea"/>
                <a:cs typeface="+mn-cs"/>
                <a:hlinkClick r:id="rId17"/>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Mouquet </a:t>
            </a:r>
            <a:r>
              <a:rPr lang="en-US" sz="1200" kern="1200" dirty="0" err="1">
                <a:solidFill>
                  <a:srgbClr val="000000"/>
                </a:solidFill>
                <a:effectLst/>
                <a:latin typeface="Times New Roman" pitchFamily="16" charset="0"/>
                <a:ea typeface="+mn-ea"/>
                <a:cs typeface="+mn-cs"/>
                <a:hlinkClick r:id="rId19"/>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0"/>
              </a:rPr>
              <a:t>Vietti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1"/>
              </a:rPr>
              <a:t>Pagnozzi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2"/>
              </a:rPr>
              <a:t>Forina</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3"/>
              </a:rPr>
              <a:t>Schmidt</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Chiara </a:t>
            </a:r>
            <a:r>
              <a:rPr lang="en-US" sz="1200" kern="1200" dirty="0" err="1">
                <a:solidFill>
                  <a:srgbClr val="000000"/>
                </a:solidFill>
                <a:effectLst/>
                <a:latin typeface="Times New Roman" pitchFamily="16" charset="0"/>
                <a:ea typeface="+mn-ea"/>
                <a:cs typeface="+mn-cs"/>
                <a:hlinkClick r:id="rId26"/>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TELECOM</a:t>
            </a:r>
            <a:r>
              <a:rPr lang="en-US" sz="1200" kern="1200" dirty="0">
                <a:solidFill>
                  <a:srgbClr val="000000"/>
                </a:solidFill>
                <a:effectLst/>
                <a:latin typeface="Times New Roman" pitchFamily="16" charset="0"/>
                <a:ea typeface="+mn-ea"/>
                <a:cs typeface="+mn-cs"/>
                <a:hlinkClick r:id="rId27"/>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Blue </a:t>
            </a:r>
            <a:r>
              <a:rPr lang="en-US" sz="1200" kern="1200" dirty="0" err="1">
                <a:solidFill>
                  <a:srgbClr val="000000"/>
                </a:solidFill>
                <a:effectLst/>
                <a:latin typeface="Times New Roman" pitchFamily="16" charset="0"/>
                <a:ea typeface="+mn-ea"/>
                <a:cs typeface="+mn-cs"/>
                <a:hlinkClick r:id="rId28"/>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Microsoft</a:t>
            </a:r>
            <a:r>
              <a:rPr lang="en-US" sz="1200" kern="1200" dirty="0">
                <a:solidFill>
                  <a:srgbClr val="000000"/>
                </a:solidFill>
                <a:effectLst/>
                <a:latin typeface="Times New Roman" pitchFamily="16" charset="0"/>
                <a:ea typeface="+mn-ea"/>
                <a:cs typeface="+mn-cs"/>
                <a:hlinkClick r:id="rId29"/>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hlinkClick r:id="rId5"/>
            </a:endParaRPr>
          </a:p>
          <a:p>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5"/>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5"/>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1"/>
              </a:rPr>
              <a:t>Prats </a:t>
            </a:r>
            <a:r>
              <a:rPr lang="en-US" sz="1200" kern="1200" dirty="0" err="1">
                <a:solidFill>
                  <a:srgbClr val="000000"/>
                </a:solidFill>
                <a:effectLst/>
                <a:latin typeface="Times New Roman" pitchFamily="16" charset="0"/>
                <a:ea typeface="+mn-ea"/>
                <a:cs typeface="+mn-cs"/>
                <a:hlinkClick r:id="rId31"/>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3"/>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41099070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149699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2895901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03Sep20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03Sep20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03Sep20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802.18-20/0122r01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citc.gov.sa/en/new/publicConsultation/Documents/Spectrum_Innovation_E.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4.wmf"/><Relationship Id="rId4" Type="http://schemas.openxmlformats.org/officeDocument/2006/relationships/hyperlink" Target="https://mentor.ieee.org/802.18/dcn/20/18-20-0116-00-0000-citc-saudi-arabia-five-year-outlook-on-spectrum-to-2024.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urldefense.com/v3/__https:/www.tra.gov.ae/en/eparticipation/consultations/details.aspx?id=1630__;!!F7jv3iA!g5bQbxEC3rDqw3MrkwuNPhtwbU_DYwJWdeQChYTzL_ZZEUjv0SZshMAentEDT4mv5Q$"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4.wmf"/><Relationship Id="rId4" Type="http://schemas.openxmlformats.org/officeDocument/2006/relationships/hyperlink" Target="https://mentor.ieee.org/802.18/dcn/20/18-20-0121-00-0000-uae-tra-uwb-and-srd-regulations-consultation.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english.msip.go.kr/web/msipContents/contentsView.do?cateId=_law4&amp;artId=3001321"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4.wmf"/></Relationships>
</file>

<file path=ppt/slides/_rels/slide15.xml.rels><?xml version="1.0" encoding="UTF-8" standalone="yes"?>
<Relationships xmlns="http://schemas.openxmlformats.org/package/2006/relationships"><Relationship Id="rId3" Type="http://schemas.openxmlformats.org/officeDocument/2006/relationships/hyperlink" Target="https://www.itu.int/events/eventdetails.asp?eventid=17584" TargetMode="External"/><Relationship Id="rId7" Type="http://schemas.openxmlformats.org/officeDocument/2006/relationships/slide" Target="slide24.xm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fcc.gov/ecfs/search/filings?proceedings_name=18-295&amp;sort=date_disseminated,DESC"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apps.fcc.gov/eas/comments/GetPublishedDocument.html?id=456&amp;tn=673286" TargetMode="External"/><Relationship Id="rId5" Type="http://schemas.openxmlformats.org/officeDocument/2006/relationships/hyperlink" Target="https://apps.fcc.gov/eas/comments/GetPublishedDocument.html?id=455&amp;tn=713821" TargetMode="External"/><Relationship Id="rId4" Type="http://schemas.openxmlformats.org/officeDocument/2006/relationships/hyperlink" Target="https://www.federalregister.gov/documents/2020/05/26/2020-11236/unlicensed-use-of-the-6-ghz-band?utm_campaign=subscription+mailing+list&amp;utm_source=federalregister.gov&amp;utm_medium=emai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urldefense.com/v3/__https:/www.wirelessinnovation.org/6ghz-multistakeholder-committee__;!!F7jv3iA!miq8gKDh5u9EeBEqnJQ0xEKNYPoCPGlGj45FX_qjQNRwSaW1Br7N6myjjcdbTNciew$"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urldefense.com/v3/__https:/www.federalregister.gov/documents/2020/09/02/2020-17266/updating-the-commissions-ex-parte-rules?utm_medium=email&amp;utm_campaign=subscription*mailing*list&amp;utm_source=federalregister.gov__;Kys!!F7jv3iA!joBhQgMlj-BDeVj-Dd_EFoSiYy4LVGi9vD-Reif_zJse7_K5XLICA9P5yMdYzITS-Q$"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urldefense.com/v3/__https:/www.federalregister.gov/d/2020-17266?utm_campaign=subscription*mailing*list&amp;utm_source=federalregister.gov&amp;utm_medium=email__;Kys!!F7jv3iA!joBhQgMlj-BDeVj-Dd_EFoSiYy4LVGi9vD-Reif_zJse7_K5XLICA9P5yMfgYadkWQ$" TargetMode="External"/><Relationship Id="rId4" Type="http://schemas.openxmlformats.org/officeDocument/2006/relationships/hyperlink" Target="https://urldefense.com/v3/__https:/www.govinfo.gov/content/pkg/FR-2020-09-02/pdf/2020-17266.pdf?utm_campaign=subscription*mailing*list&amp;utm_source=federalregister.gov&amp;utm_medium=email__;Kys!!F7jv3iA!joBhQgMlj-BDeVj-Dd_EFoSiYy4LVGi9vD-Reif_zJse7_K5XLICA9P5yMd_mFj84Q$"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slide" Target="slide23.xml"/><Relationship Id="rId2" Type="http://schemas.openxmlformats.org/officeDocument/2006/relationships/hyperlink" Target="https://mentor.ieee.org/802.18/dcn/16/18-16-0038-16-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urldefense.com/v3/__http:/help.webex.com__;!!F7jv3iA!i3NusZ1ybSIkJTSPyXWhjlOosrt7l0gysL2GrZu-kUBWXmBDeVnSHCHmnVGOTYvFLg$" TargetMode="External"/><Relationship Id="rId3" Type="http://schemas.openxmlformats.org/officeDocument/2006/relationships/hyperlink" Target="https://ieeesa.webex.com/ieeesa/j.php?MTID=m89174bca2347d480f1f7b52309753d89" TargetMode="External"/><Relationship Id="rId7" Type="http://schemas.openxmlformats.org/officeDocument/2006/relationships/hyperlink" Target="https://urldefense.com/v3/__https:/ieeesa.webex.com/ieeesa/globalcallin.php?MTID=mc7c3ab2bcf2a6fe5184ab91434be5be3__;!!F7jv3iA!i3NusZ1ybSIkJTSPyXWhjlOosrt7l0gysL2GrZu-kUBWXmBDeVnSHCHmnVHf0dQOsQ$"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tel:%2B1-213-306-3065,,*01*1290259639%23%23*01*" TargetMode="External"/><Relationship Id="rId5" Type="http://schemas.openxmlformats.org/officeDocument/2006/relationships/hyperlink" Target="tel:%2B1-646-992-2010,,*01*1290259639%23%23*01*" TargetMode="External"/><Relationship Id="rId4" Type="http://schemas.openxmlformats.org/officeDocument/2006/relationships/hyperlink" Target="https://urldefense.com/v3/__https:/ieeesa.webex.com/ieeesa/j.php?MTID=m89174bca2347d480f1f7b52309753d89__;!!F7jv3iA!i3NusZ1ybSIkJTSPyXWhjlOosrt7l0gysL2GrZu-kUBWXmBDeVnSHCHmnVFH8PmoZg$"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events/Pages/Calendar-Events.aspx?sector=ITU-R" TargetMode="External"/><Relationship Id="rId18" Type="http://schemas.openxmlformats.org/officeDocument/2006/relationships/hyperlink" Target="https://www.itu.int/go/ITU-R/wp5a" TargetMode="External"/><Relationship Id="rId3" Type="http://schemas.openxmlformats.org/officeDocument/2006/relationships/hyperlink" Target="https://www.itu.int/en/ITU-R/study-groups/rcpm/Pages/wrc-23-studies.aspx"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sg5" TargetMode="External"/><Relationship Id="rId2" Type="http://schemas.openxmlformats.org/officeDocument/2006/relationships/notesSlide" Target="../notesSlides/notesSlide16.xml"/><Relationship Id="rId16" Type="http://schemas.openxmlformats.org/officeDocument/2006/relationships/hyperlink" Target="https://www.itu.int/go/ITU-R/wp1c"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wp1a"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events/eventdetails.asp?eventid=17206"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go/ITU-R/sg1"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hyperlink" Target="https://mentor.ieee.org/802.18/dcn/20/18-20-0052"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8/dcn/20/18-20-0052-00-0000-itu-r-sm-2352-ieee802-thz-input-to-wp1a.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120-00-0000-minutes-20aug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03Sep20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03 September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2965039381"/>
              </p:ext>
            </p:extLst>
          </p:nvPr>
        </p:nvGraphicFramePr>
        <p:xfrm>
          <a:off x="604921" y="3581400"/>
          <a:ext cx="7824787" cy="2514600"/>
        </p:xfrm>
        <a:graphic>
          <a:graphicData uri="http://schemas.openxmlformats.org/presentationml/2006/ole">
            <mc:AlternateContent xmlns:mc="http://schemas.openxmlformats.org/markup-compatibility/2006">
              <mc:Choice xmlns:v="urn:schemas-microsoft-com:vml" Requires="v">
                <p:oleObj spid="_x0000_s10003"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604921" y="3581400"/>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&lt;ojeu&gt;</a:t>
            </a:r>
            <a:r>
              <a:rPr lang="en-US" altLang="en-US" sz="1400" b="0" dirty="0"/>
              <a:t>   </a:t>
            </a:r>
            <a:r>
              <a:rPr lang="en-US" altLang="en-US" sz="1400" b="0" dirty="0">
                <a:hlinkClick r:id="rId4"/>
              </a:rPr>
              <a:t>&lt;HStds&gt;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 meeting #107, 24Sep-02Oct20 </a:t>
            </a:r>
          </a:p>
          <a:p>
            <a:pPr lvl="1">
              <a:spcBef>
                <a:spcPts val="0"/>
              </a:spcBef>
              <a:buFont typeface="Arial" panose="020B0604020202020204" pitchFamily="34" charset="0"/>
              <a:buChar char="•"/>
            </a:pPr>
            <a:r>
              <a:rPr lang="en-US" sz="1400" dirty="0">
                <a:solidFill>
                  <a:schemeClr val="tx1"/>
                </a:solidFill>
              </a:rPr>
              <a:t>Updated document, from meeting #106 on adaptivity in 6 GHz, was updated with more signatures, with ED of -72dBm/20MHz and no preamble detection.   </a:t>
            </a:r>
          </a:p>
          <a:p>
            <a:pPr lvl="1">
              <a:spcBef>
                <a:spcPts val="0"/>
              </a:spcBef>
              <a:buFont typeface="Arial" panose="020B0604020202020204" pitchFamily="34" charset="0"/>
              <a:buChar char="•"/>
            </a:pPr>
            <a:r>
              <a:rPr lang="en-US" sz="1400" dirty="0">
                <a:solidFill>
                  <a:schemeClr val="tx1"/>
                </a:solidFill>
              </a:rPr>
              <a:t>Document: BRAN(20)106f003r1 - Joint Contribution on 6 GHz Channel Access Mechanism  </a:t>
            </a:r>
          </a:p>
          <a:p>
            <a:pPr lvl="1">
              <a:spcBef>
                <a:spcPts val="0"/>
              </a:spcBef>
              <a:buFont typeface="Arial" panose="020B0604020202020204" pitchFamily="34" charset="0"/>
              <a:buChar char="•"/>
            </a:pPr>
            <a:r>
              <a:rPr lang="en-US" sz="1400" dirty="0">
                <a:solidFill>
                  <a:schemeClr val="tx1"/>
                </a:solidFill>
              </a:rPr>
              <a:t>Discussion continues at 5 GHz to do the same, with some text for framed base equipment</a:t>
            </a:r>
          </a:p>
          <a:p>
            <a:pPr lvl="1">
              <a:spcBef>
                <a:spcPts val="0"/>
              </a:spcBef>
              <a:buFont typeface="Arial" panose="020B0604020202020204" pitchFamily="34" charset="0"/>
              <a:buChar char="•"/>
            </a:pPr>
            <a:r>
              <a:rPr lang="en-US" sz="1400" dirty="0">
                <a:solidFill>
                  <a:schemeClr val="tx1"/>
                </a:solidFill>
              </a:rPr>
              <a:t> 60GHz, packet-based solution being replaced with higher power longer range (several kms) discussion continues. </a:t>
            </a:r>
          </a:p>
          <a:p>
            <a:pPr lvl="1">
              <a:spcBef>
                <a:spcPts val="0"/>
              </a:spcBef>
              <a:buFont typeface="Arial" panose="020B0604020202020204" pitchFamily="34" charset="0"/>
              <a:buChar char="•"/>
            </a:pPr>
            <a:endParaRPr lang="en-US" sz="600" dirty="0">
              <a:solidFill>
                <a:schemeClr val="tx1"/>
              </a:solidFill>
            </a:endParaRP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#72,  03-06 Nov20; </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bg1">
                    <a:lumMod val="65000"/>
                  </a:schemeClr>
                </a:solidFill>
              </a:rPr>
              <a:t>nothing to share today</a:t>
            </a:r>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7"/>
              </a:rPr>
              <a:t>&lt;TG-11&gt;</a:t>
            </a:r>
            <a:r>
              <a:rPr lang="en-US" altLang="en-US" sz="1600" b="0" dirty="0"/>
              <a:t>  </a:t>
            </a:r>
            <a:r>
              <a:rPr lang="en-US" sz="1600" dirty="0">
                <a:solidFill>
                  <a:schemeClr val="tx1"/>
                </a:solidFill>
              </a:rPr>
              <a:t>next  calls, SRDoc #14, 09sep20</a:t>
            </a:r>
          </a:p>
          <a:p>
            <a:pPr lvl="1">
              <a:spcBef>
                <a:spcPts val="0"/>
              </a:spcBef>
              <a:buFont typeface="Arial" panose="020B0604020202020204" pitchFamily="34" charset="0"/>
              <a:buChar char="•"/>
            </a:pPr>
            <a:r>
              <a:rPr lang="en-US" sz="1600" dirty="0">
                <a:solidFill>
                  <a:schemeClr val="tx1"/>
                </a:solidFill>
              </a:rPr>
              <a:t>Had a meeting recently and the draft SRDoc is in place now. </a:t>
            </a:r>
          </a:p>
          <a:p>
            <a:pPr lvl="1">
              <a:spcBef>
                <a:spcPts val="0"/>
              </a:spcBef>
              <a:buFont typeface="Arial" panose="020B0604020202020204" pitchFamily="34" charset="0"/>
              <a:buChar char="•"/>
            </a:pPr>
            <a:r>
              <a:rPr lang="en-US" sz="1600" dirty="0">
                <a:solidFill>
                  <a:schemeClr val="tx1"/>
                </a:solidFill>
              </a:rPr>
              <a:t>Looking for a new chair for TG-11, current chair steps down end of September </a:t>
            </a:r>
          </a:p>
          <a:p>
            <a:pPr lvl="2">
              <a:spcBef>
                <a:spcPts val="0"/>
              </a:spcBef>
              <a:buFont typeface="Arial" panose="020B0604020202020204" pitchFamily="34" charset="0"/>
              <a:buChar char="•"/>
            </a:pPr>
            <a:r>
              <a:rPr lang="en-US" sz="1600" dirty="0">
                <a:solidFill>
                  <a:schemeClr val="tx1"/>
                </a:solidFill>
              </a:rPr>
              <a:t>Call for nominations will be next.  Watch the reflectors. (Discussions on if at ERM level or at TG level?</a:t>
            </a:r>
            <a:endParaRPr lang="en-US" sz="1400" dirty="0">
              <a:solidFill>
                <a:schemeClr val="tx1"/>
              </a:solidFill>
            </a:endParaRPr>
          </a:p>
          <a:p>
            <a:pPr lvl="1">
              <a:spcBef>
                <a:spcPts val="0"/>
              </a:spcBef>
              <a:buFont typeface="Arial" panose="020B0604020202020204" pitchFamily="34" charset="0"/>
              <a:buChar char="•"/>
            </a:pPr>
            <a:r>
              <a:rPr lang="en-US" sz="1600" dirty="0">
                <a:effectLst/>
              </a:rPr>
              <a:t>The doc on the ERM site:  DTR/</a:t>
            </a:r>
            <a:r>
              <a:rPr lang="en-US" sz="1600" b="1" dirty="0">
                <a:effectLst/>
              </a:rPr>
              <a:t>ERM-590 (TR 103 665) – revision 0___.</a:t>
            </a:r>
            <a:endParaRPr lang="en-US" sz="1200" dirty="0">
              <a:effectLs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03Sep20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718038" y="917819"/>
            <a:ext cx="8378520" cy="5219040"/>
          </a:xfrm>
        </p:spPr>
        <p:txBody>
          <a:bodyPr/>
          <a:lstStyle/>
          <a:p>
            <a:pPr>
              <a:buFont typeface="Arial" panose="020B0604020202020204" pitchFamily="34" charset="0"/>
              <a:buChar char="•"/>
            </a:pPr>
            <a:r>
              <a:rPr lang="en-US" sz="1200" dirty="0">
                <a:solidFill>
                  <a:schemeClr val="tx1"/>
                </a:solidFill>
              </a:rPr>
              <a:t>CEPT – </a:t>
            </a:r>
            <a:r>
              <a:rPr lang="en-US" sz="1200" dirty="0">
                <a:solidFill>
                  <a:schemeClr val="tx1"/>
                </a:solidFill>
                <a:hlinkClick r:id="rId3"/>
              </a:rPr>
              <a:t>&lt;ECC&gt;</a:t>
            </a:r>
            <a:r>
              <a:rPr lang="en-US" sz="1200" dirty="0">
                <a:solidFill>
                  <a:schemeClr val="tx1"/>
                </a:solidFill>
              </a:rPr>
              <a:t> (themselves) next call,  #54 Plenary, 17-20Nov20, </a:t>
            </a:r>
            <a:r>
              <a:rPr lang="en-US" sz="1200" u="sng" dirty="0">
                <a:solidFill>
                  <a:schemeClr val="tx1"/>
                </a:solidFill>
              </a:rPr>
              <a:t>Berlin, Germany </a:t>
            </a: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a:buFont typeface="Arial" panose="020B0604020202020204" pitchFamily="34" charset="0"/>
              <a:buChar char="•"/>
            </a:pPr>
            <a:r>
              <a:rPr lang="en-US" sz="1200" dirty="0">
                <a:solidFill>
                  <a:schemeClr val="tx1"/>
                </a:solidFill>
              </a:rPr>
              <a:t>CEPT – ECC </a:t>
            </a:r>
            <a:r>
              <a:rPr lang="en-US" altLang="en-US" sz="1200" b="0" dirty="0">
                <a:hlinkClick r:id="rId4"/>
              </a:rPr>
              <a:t>&lt;WGSE&gt;</a:t>
            </a:r>
            <a:r>
              <a:rPr lang="en-US" altLang="en-US" sz="1200" b="0" dirty="0"/>
              <a:t> </a:t>
            </a:r>
            <a:r>
              <a:rPr lang="en-US" altLang="en-US" sz="1200" dirty="0"/>
              <a:t>next call, meeting  </a:t>
            </a:r>
            <a:r>
              <a:rPr lang="en-US" sz="1200" dirty="0"/>
              <a:t>#86,  28Sep-02Oct20;</a:t>
            </a: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a:buFont typeface="Arial" panose="020B0604020202020204" pitchFamily="34" charset="0"/>
              <a:buChar char="•"/>
            </a:pPr>
            <a:r>
              <a:rPr lang="en-US" sz="1600" dirty="0">
                <a:solidFill>
                  <a:schemeClr val="tx1"/>
                </a:solidFill>
              </a:rPr>
              <a:t>CEPT – ECC </a:t>
            </a:r>
            <a:r>
              <a:rPr lang="en-US" altLang="en-US" sz="1600" b="0" dirty="0">
                <a:hlinkClick r:id="rId5"/>
              </a:rPr>
              <a:t>&lt;SE45&gt;</a:t>
            </a:r>
            <a:r>
              <a:rPr lang="en-US" altLang="en-US" sz="1600" b="0" dirty="0"/>
              <a:t> </a:t>
            </a:r>
            <a:r>
              <a:rPr lang="en-US" altLang="en-US" sz="1600" dirty="0"/>
              <a:t>next calls: #12, 27-28Aug and 21-23Sep20</a:t>
            </a:r>
            <a:endParaRPr lang="en-US" altLang="en-US" sz="1200" dirty="0"/>
          </a:p>
          <a:p>
            <a:pPr lvl="1">
              <a:buFont typeface="Arial" panose="020B0604020202020204" pitchFamily="34" charset="0"/>
              <a:buChar char="•"/>
            </a:pPr>
            <a:r>
              <a:rPr lang="en-US" altLang="en-US" sz="1600" dirty="0"/>
              <a:t>Any update from call last week?  Yes, quite interesting.  </a:t>
            </a:r>
          </a:p>
          <a:p>
            <a:pPr lvl="1">
              <a:buFont typeface="Arial" panose="020B0604020202020204" pitchFamily="34" charset="0"/>
              <a:buChar char="•"/>
            </a:pPr>
            <a:r>
              <a:rPr lang="en-US" altLang="en-US" sz="1600" dirty="0"/>
              <a:t>4 of 6 documents were on Comm Based Train Control should not block out EU above 5925 </a:t>
            </a:r>
            <a:r>
              <a:rPr lang="en-US" altLang="en-US" sz="1600" dirty="0" err="1"/>
              <a:t>MHz.</a:t>
            </a:r>
            <a:r>
              <a:rPr lang="en-US" altLang="en-US" sz="1600" dirty="0"/>
              <a:t>  Discussions included what other countries are doing.   </a:t>
            </a:r>
          </a:p>
          <a:p>
            <a:pPr lvl="1">
              <a:buFont typeface="Arial" panose="020B0604020202020204" pitchFamily="34" charset="0"/>
              <a:buChar char="•"/>
            </a:pPr>
            <a:r>
              <a:rPr lang="en-US" altLang="en-US" sz="1600" dirty="0"/>
              <a:t>Administrations to work this out by 09 Sept.  (Still has to go to WGSE then WGFM….) </a:t>
            </a:r>
          </a:p>
          <a:p>
            <a:pPr marL="457200" lvl="1" indent="0"/>
            <a:endParaRPr lang="en-US" altLang="en-US" sz="1600" dirty="0"/>
          </a:p>
          <a:p>
            <a:pPr>
              <a:buFont typeface="Arial" panose="020B0604020202020204" pitchFamily="34" charset="0"/>
              <a:buChar char="•"/>
            </a:pPr>
            <a:r>
              <a:rPr lang="en-US" sz="1200" dirty="0">
                <a:solidFill>
                  <a:schemeClr val="tx1"/>
                </a:solidFill>
              </a:rPr>
              <a:t>CEPT – ECC </a:t>
            </a:r>
            <a:r>
              <a:rPr lang="en-US" altLang="en-US" sz="1200" b="0" dirty="0">
                <a:hlinkClick r:id="rId6"/>
              </a:rPr>
              <a:t>&lt;WGFM&gt;</a:t>
            </a:r>
            <a:r>
              <a:rPr lang="en-US" altLang="en-US" sz="1200" b="0" dirty="0"/>
              <a:t>  </a:t>
            </a:r>
            <a:r>
              <a:rPr lang="en-US" altLang="en-US" sz="1200" dirty="0">
                <a:solidFill>
                  <a:schemeClr val="tx1"/>
                </a:solidFill>
              </a:rPr>
              <a:t>next meeting #97, 19-23Oct20, </a:t>
            </a:r>
            <a:r>
              <a:rPr lang="en-US" altLang="en-US" sz="1200" u="sng" strike="sngStrike" dirty="0">
                <a:solidFill>
                  <a:schemeClr val="bg1">
                    <a:lumMod val="65000"/>
                  </a:schemeClr>
                </a:solidFill>
              </a:rPr>
              <a:t>Dublin, Ireland </a:t>
            </a:r>
            <a:r>
              <a:rPr lang="en-US" altLang="en-US" sz="1200" u="sng" dirty="0">
                <a:solidFill>
                  <a:schemeClr val="tx1"/>
                </a:solidFill>
              </a:rPr>
              <a:t> now tbd</a:t>
            </a:r>
            <a:endParaRPr lang="en-US" sz="1200" u="sng" dirty="0"/>
          </a:p>
          <a:p>
            <a:pPr lvl="1">
              <a:spcBef>
                <a:spcPts val="0"/>
              </a:spcBef>
              <a:buFont typeface="Arial" panose="020B0604020202020204" pitchFamily="34" charset="0"/>
              <a:buChar char="•"/>
            </a:pPr>
            <a:r>
              <a:rPr lang="en-US" sz="1200" dirty="0">
                <a:solidFill>
                  <a:schemeClr val="bg1">
                    <a:lumMod val="65000"/>
                  </a:schemeClr>
                </a:solidFill>
              </a:rPr>
              <a:t>nothing to share today  </a:t>
            </a:r>
          </a:p>
          <a:p>
            <a:pPr>
              <a:buFont typeface="Arial" panose="020B0604020202020204" pitchFamily="34" charset="0"/>
              <a:buChar char="•"/>
            </a:pPr>
            <a:r>
              <a:rPr lang="en-US" sz="1600" dirty="0">
                <a:solidFill>
                  <a:schemeClr val="tx1"/>
                </a:solidFill>
              </a:rPr>
              <a:t>CEPT – ECC </a:t>
            </a:r>
            <a:r>
              <a:rPr lang="en-US" altLang="en-US" sz="1600" b="0" dirty="0">
                <a:hlinkClick r:id="rId7"/>
              </a:rPr>
              <a:t>&lt;FM57&gt;</a:t>
            </a:r>
            <a:r>
              <a:rPr lang="en-US" altLang="en-US" sz="1600" b="0" dirty="0"/>
              <a:t>  </a:t>
            </a:r>
            <a:r>
              <a:rPr lang="en-US" sz="1600" dirty="0"/>
              <a:t>next call, meeting #12   -   05-07Oct20</a:t>
            </a:r>
            <a:endParaRPr lang="en-US" sz="1400" dirty="0"/>
          </a:p>
          <a:p>
            <a:pPr lvl="1">
              <a:buFont typeface="Arial" panose="020B0604020202020204" pitchFamily="34" charset="0"/>
              <a:buChar char="•"/>
            </a:pPr>
            <a:r>
              <a:rPr lang="en-US" sz="1600" dirty="0">
                <a:solidFill>
                  <a:schemeClr val="tx1"/>
                </a:solidFill>
              </a:rPr>
              <a:t>Draft CEPT report 75 (Report B) and ECC Decision (20)01 (rules of lower 6 GHz band), comments/public consultation due 04Sept. </a:t>
            </a:r>
            <a:endParaRPr lang="en-US" sz="1600" dirty="0"/>
          </a:p>
          <a:p>
            <a:pPr lvl="1">
              <a:buFont typeface="Arial" panose="020B0604020202020204" pitchFamily="34" charset="0"/>
              <a:buChar char="•"/>
            </a:pPr>
            <a:endParaRPr lang="en-US" sz="1600" dirty="0">
              <a:ea typeface="Calibri" panose="020F0502020204030204" pitchFamily="34" charset="0"/>
            </a:endParaRPr>
          </a:p>
          <a:p>
            <a:pPr lvl="1">
              <a:buFont typeface="Arial" panose="020B0604020202020204" pitchFamily="34" charset="0"/>
              <a:buChar char="•"/>
            </a:pPr>
            <a:r>
              <a:rPr lang="en-US" sz="1600" dirty="0">
                <a:ea typeface="Calibri" panose="020F0502020204030204" pitchFamily="34" charset="0"/>
              </a:rPr>
              <a:t>From 20Aug: </a:t>
            </a:r>
            <a:r>
              <a:rPr lang="en-US" sz="1600" dirty="0">
                <a:effectLst/>
                <a:ea typeface="Calibri" panose="020F0502020204030204" pitchFamily="34" charset="0"/>
              </a:rPr>
              <a:t>Many contributions are expected</a:t>
            </a:r>
            <a:r>
              <a:rPr lang="en-US" sz="1600" dirty="0">
                <a:ea typeface="Calibri" panose="020F0502020204030204" pitchFamily="34" charset="0"/>
              </a:rPr>
              <a:t> for the October call. </a:t>
            </a:r>
            <a:endParaRPr lang="en-US" sz="1600" dirty="0">
              <a:effectLst/>
              <a:ea typeface="Calibri" panose="020F0502020204030204" pitchFamily="34" charset="0"/>
            </a:endParaRPr>
          </a:p>
          <a:p>
            <a:pPr lvl="1">
              <a:buFont typeface="Arial" panose="020B0604020202020204" pitchFamily="34" charset="0"/>
              <a:buChar char="•"/>
            </a:pPr>
            <a:r>
              <a:rPr lang="en-US" sz="1600" dirty="0">
                <a:ea typeface="Calibri" panose="020F0502020204030204" pitchFamily="34" charset="0"/>
              </a:rPr>
              <a:t>Hearing some concern if there will be enough </a:t>
            </a:r>
            <a:r>
              <a:rPr lang="en-US" sz="1600" dirty="0">
                <a:effectLst/>
                <a:ea typeface="Calibri" panose="020F0502020204030204" pitchFamily="34" charset="0"/>
              </a:rPr>
              <a:t>discussion time for all the contributions.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03Sep20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755794"/>
          </a:xfrm>
        </p:spPr>
        <p:txBody>
          <a:bodyPr/>
          <a:lstStyle/>
          <a:p>
            <a:r>
              <a:rPr lang="en-US" sz="2400" dirty="0"/>
              <a:t>Other regions (outside EU and USA), items to share</a:t>
            </a:r>
            <a:endParaRPr lang="en-US" sz="1200" dirty="0"/>
          </a:p>
        </p:txBody>
      </p:sp>
      <p:sp>
        <p:nvSpPr>
          <p:cNvPr id="3" name="Content Placeholder 2"/>
          <p:cNvSpPr>
            <a:spLocks noGrp="1"/>
          </p:cNvSpPr>
          <p:nvPr>
            <p:ph idx="1"/>
          </p:nvPr>
        </p:nvSpPr>
        <p:spPr>
          <a:xfrm>
            <a:off x="720213" y="1134187"/>
            <a:ext cx="7892562" cy="5103813"/>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Consultation from Kingdom of Saudi Arabia </a:t>
            </a:r>
            <a:r>
              <a:rPr lang="en-US" sz="1800" dirty="0">
                <a:solidFill>
                  <a:schemeClr val="tx1"/>
                </a:solidFill>
              </a:rPr>
              <a:t>spectrum outlook:</a:t>
            </a:r>
          </a:p>
          <a:p>
            <a:pPr lvl="1">
              <a:spcBef>
                <a:spcPts val="0"/>
              </a:spcBef>
              <a:buFont typeface="Arial" panose="020B0604020202020204" pitchFamily="34" charset="0"/>
              <a:buChar char="•"/>
            </a:pPr>
            <a:r>
              <a:rPr lang="en-US" sz="1600" u="sng" dirty="0">
                <a:hlinkClick r:id="rId3"/>
              </a:rPr>
              <a:t>https://www.citc.gov.sa/en/new/publicConsultation/Documents/Spectrum_Innovation_E.PDF</a:t>
            </a:r>
            <a:r>
              <a:rPr lang="en-US" sz="1600" u="sng" dirty="0"/>
              <a:t> </a:t>
            </a:r>
          </a:p>
          <a:p>
            <a:pPr lvl="1">
              <a:spcBef>
                <a:spcPts val="0"/>
              </a:spcBef>
              <a:buFont typeface="Arial" panose="020B0604020202020204" pitchFamily="34" charset="0"/>
              <a:buChar char="•"/>
            </a:pPr>
            <a:r>
              <a:rPr lang="en-US" sz="1600" u="sng" dirty="0"/>
              <a:t>September 27 is the deadline;  IEEE 802.18 needs to approve by 10Sep20 </a:t>
            </a:r>
          </a:p>
          <a:p>
            <a:pPr lvl="1">
              <a:spcBef>
                <a:spcPts val="0"/>
              </a:spcBef>
              <a:buFont typeface="Arial" panose="020B0604020202020204" pitchFamily="34" charset="0"/>
              <a:buChar char="•"/>
            </a:pPr>
            <a:r>
              <a:rPr lang="en-US" sz="1600" dirty="0">
                <a:hlinkClick r:id="rId4"/>
              </a:rPr>
              <a:t>https://mentor.ieee.org/802.18/dcn/20/18-20-0116-00-0000-citc-saudi-arabia-five-year-outlook-on-spectrum-to-2024.pdf</a:t>
            </a:r>
            <a:r>
              <a:rPr lang="en-US" sz="1600" dirty="0">
                <a:solidFill>
                  <a:schemeClr val="tx1"/>
                </a:solidFill>
              </a:rPr>
              <a:t> </a:t>
            </a:r>
            <a:endParaRPr lang="en-US" sz="1600" dirty="0"/>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dirty="0"/>
              <a:t>Do we want to review and possibly comment, the deadline will allow?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dirty="0"/>
              <a:t>Some possible points to look at further:</a:t>
            </a:r>
          </a:p>
          <a:p>
            <a:pPr lvl="2">
              <a:spcBef>
                <a:spcPts val="0"/>
              </a:spcBef>
              <a:buFont typeface="Arial" panose="020B0604020202020204" pitchFamily="34" charset="0"/>
              <a:buChar char="•"/>
            </a:pPr>
            <a:r>
              <a:rPr lang="en-US" sz="1600" dirty="0"/>
              <a:t>Figure 13 is proposed spectrum to comment on, they do have the 6 GHz band. </a:t>
            </a:r>
          </a:p>
          <a:p>
            <a:pPr lvl="2">
              <a:spcBef>
                <a:spcPts val="0"/>
              </a:spcBef>
              <a:buFont typeface="Arial" panose="020B0604020202020204" pitchFamily="34" charset="0"/>
              <a:buChar char="•"/>
            </a:pPr>
            <a:r>
              <a:rPr lang="en-US" sz="1600" dirty="0" err="1"/>
              <a:t>mmWave</a:t>
            </a:r>
            <a:r>
              <a:rPr lang="en-US" sz="1600" dirty="0"/>
              <a:t> 66-71 GHz, should they allow un-licensed?</a:t>
            </a:r>
          </a:p>
          <a:p>
            <a:pPr lvl="3">
              <a:spcBef>
                <a:spcPts val="0"/>
              </a:spcBef>
              <a:buFont typeface="Arial" panose="020B0604020202020204" pitchFamily="34" charset="0"/>
              <a:buChar char="•"/>
            </a:pPr>
            <a:r>
              <a:rPr lang="en-US" dirty="0"/>
              <a:t>See section 8.9 on some details. </a:t>
            </a:r>
          </a:p>
          <a:p>
            <a:pPr lvl="3">
              <a:spcBef>
                <a:spcPts val="0"/>
              </a:spcBef>
              <a:buFont typeface="Arial" panose="020B0604020202020204" pitchFamily="34" charset="0"/>
              <a:buChar char="•"/>
            </a:pPr>
            <a:r>
              <a:rPr lang="en-US" dirty="0"/>
              <a:t>And see section 11.20 on questions on this. </a:t>
            </a:r>
          </a:p>
          <a:p>
            <a:pPr lvl="2">
              <a:spcBef>
                <a:spcPts val="0"/>
              </a:spcBef>
              <a:buFont typeface="Arial" panose="020B0604020202020204" pitchFamily="34" charset="0"/>
              <a:buChar char="•"/>
            </a:pPr>
            <a:r>
              <a:rPr lang="en-US" sz="1600" dirty="0"/>
              <a:t>Much in the consultation is on IMT to work around.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dirty="0"/>
              <a:t>No contributions so far.  </a:t>
            </a:r>
            <a:r>
              <a:rPr lang="en-US" sz="1600" dirty="0">
                <a:solidFill>
                  <a:srgbClr val="00B0F0"/>
                </a:solidFill>
              </a:rPr>
              <a:t>Need a final version to vote on next week, 10Sep20</a:t>
            </a:r>
            <a:r>
              <a:rPr lang="en-US" sz="1600" dirty="0"/>
              <a:t>. </a:t>
            </a:r>
          </a:p>
          <a:p>
            <a:pPr lvl="1">
              <a:spcBef>
                <a:spcPts val="0"/>
              </a:spcBef>
              <a:buFont typeface="Arial" panose="020B0604020202020204" pitchFamily="34" charset="0"/>
              <a:buChar char="•"/>
            </a:pPr>
            <a:r>
              <a:rPr lang="en-US" sz="1600" dirty="0"/>
              <a:t>59-64GHz  not allocated to any licensed users now.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03Sep20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778716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755794"/>
          </a:xfrm>
        </p:spPr>
        <p:txBody>
          <a:bodyPr/>
          <a:lstStyle/>
          <a:p>
            <a:r>
              <a:rPr lang="en-US" sz="2400" dirty="0"/>
              <a:t>Other regions (outside EU and USA), items to share</a:t>
            </a:r>
            <a:endParaRPr lang="en-US" sz="1200" dirty="0"/>
          </a:p>
        </p:txBody>
      </p:sp>
      <p:sp>
        <p:nvSpPr>
          <p:cNvPr id="3" name="Content Placeholder 2"/>
          <p:cNvSpPr>
            <a:spLocks noGrp="1"/>
          </p:cNvSpPr>
          <p:nvPr>
            <p:ph idx="1"/>
          </p:nvPr>
        </p:nvSpPr>
        <p:spPr>
          <a:xfrm>
            <a:off x="720212" y="1134187"/>
            <a:ext cx="8271387" cy="5341226"/>
          </a:xfrm>
        </p:spPr>
        <p:txBody>
          <a:bodyPr/>
          <a:lstStyle/>
          <a:p>
            <a:pPr>
              <a:spcBef>
                <a:spcPts val="0"/>
              </a:spcBef>
              <a:buFont typeface="Arial" panose="020B0604020202020204" pitchFamily="34" charset="0"/>
              <a:buChar char="•"/>
            </a:pPr>
            <a:r>
              <a:rPr lang="en-US" sz="1800" dirty="0"/>
              <a:t>UAE consultation on UWB, ITS (5.9 GHz), and short range device </a:t>
            </a:r>
          </a:p>
          <a:p>
            <a:pPr marL="800100" lvl="2">
              <a:spcBef>
                <a:spcPts val="0"/>
              </a:spcBef>
              <a:spcAft>
                <a:spcPts val="0"/>
              </a:spcAft>
              <a:buFont typeface="Arial" panose="020B0604020202020204" pitchFamily="34" charset="0"/>
              <a:buChar char="•"/>
            </a:pPr>
            <a:r>
              <a:rPr lang="en-US" sz="1600" dirty="0">
                <a:solidFill>
                  <a:srgbClr val="000000"/>
                </a:solidFill>
                <a:effectLst/>
                <a:ea typeface="Calibri" panose="020F0502020204030204" pitchFamily="34" charset="0"/>
              </a:rPr>
              <a:t>UAE TRA ( United Arab Emirates  Telecommunications Regulatory Authority) has begun a public consultation on revised technical conditions and/or spectrum allocations for UWB, 5.9 GHz, and short-range devices.</a:t>
            </a:r>
            <a:endParaRPr lang="en-US" sz="16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600" dirty="0">
                <a:solidFill>
                  <a:srgbClr val="000000"/>
                </a:solidFill>
                <a:effectLst/>
                <a:ea typeface="Calibri" panose="020F0502020204030204" pitchFamily="34" charset="0"/>
              </a:rPr>
              <a:t>For details, </a:t>
            </a:r>
            <a:r>
              <a:rPr lang="en-US" sz="1600" u="sng" dirty="0">
                <a:solidFill>
                  <a:srgbClr val="000000"/>
                </a:solidFill>
                <a:effectLst/>
                <a:ea typeface="Calibri" panose="020F0502020204030204" pitchFamily="34" charset="0"/>
                <a:hlinkClick r:id="rId3"/>
              </a:rPr>
              <a:t>https://www.tra.gov.ae/en/eparticipation/consultations/details.aspx?id=1630</a:t>
            </a:r>
            <a:r>
              <a:rPr lang="en-US" sz="1600" dirty="0">
                <a:solidFill>
                  <a:srgbClr val="000000"/>
                </a:solidFill>
                <a:effectLst/>
                <a:ea typeface="Calibri" panose="020F0502020204030204" pitchFamily="34" charset="0"/>
              </a:rPr>
              <a:t>  </a:t>
            </a:r>
          </a:p>
          <a:p>
            <a:pPr marL="800100" lvl="2">
              <a:spcBef>
                <a:spcPts val="0"/>
              </a:spcBef>
              <a:spcAft>
                <a:spcPts val="0"/>
              </a:spcAft>
              <a:buFont typeface="Arial" panose="020B0604020202020204" pitchFamily="34" charset="0"/>
              <a:buChar char="•"/>
            </a:pPr>
            <a:r>
              <a:rPr lang="en-US" sz="1600" dirty="0">
                <a:ea typeface="Calibri" panose="020F0502020204030204" pitchFamily="34" charset="0"/>
              </a:rPr>
              <a:t>Or  </a:t>
            </a:r>
            <a:r>
              <a:rPr lang="en-US" sz="1600" dirty="0">
                <a:ea typeface="Calibri" panose="020F0502020204030204" pitchFamily="34" charset="0"/>
                <a:hlinkClick r:id="rId4"/>
              </a:rPr>
              <a:t>https://mentor.ieee.org/802.18/dcn/20/18-20-0121-00-0000-uae-tra-uwb-and-srd-regulations-consultation.docx</a:t>
            </a:r>
            <a:r>
              <a:rPr lang="en-US" sz="1600" dirty="0">
                <a:ea typeface="Calibri" panose="020F0502020204030204" pitchFamily="34" charset="0"/>
              </a:rPr>
              <a:t> </a:t>
            </a:r>
          </a:p>
          <a:p>
            <a:pPr marL="800100" lvl="2">
              <a:spcBef>
                <a:spcPts val="0"/>
              </a:spcBef>
              <a:spcAft>
                <a:spcPts val="0"/>
              </a:spcAft>
              <a:buFont typeface="Arial" panose="020B0604020202020204" pitchFamily="34" charset="0"/>
              <a:buChar char="•"/>
            </a:pPr>
            <a:r>
              <a:rPr lang="en-US" sz="1600" dirty="0">
                <a:solidFill>
                  <a:srgbClr val="000000"/>
                </a:solidFill>
                <a:effectLst/>
                <a:ea typeface="Calibri" panose="020F0502020204030204" pitchFamily="34" charset="0"/>
              </a:rPr>
              <a:t>September 17, 2020 is the deadline.</a:t>
            </a:r>
            <a:r>
              <a:rPr lang="en-US" sz="1600" u="sng" dirty="0"/>
              <a:t> IEEE 802.18 needs to approve by 03Sept20. </a:t>
            </a:r>
          </a:p>
          <a:p>
            <a:pPr marL="800100" lvl="2">
              <a:spcBef>
                <a:spcPts val="0"/>
              </a:spcBef>
              <a:spcAft>
                <a:spcPts val="0"/>
              </a:spcAft>
              <a:buFont typeface="Arial" panose="020B0604020202020204" pitchFamily="34" charset="0"/>
              <a:buChar char="•"/>
            </a:pPr>
            <a:r>
              <a:rPr lang="en-US" sz="1600" dirty="0"/>
              <a:t>1.1.6 – UWB &amp; SRD - okay to add unmanned aircraft radio systems  (UAS)  </a:t>
            </a:r>
          </a:p>
          <a:p>
            <a:pPr marL="800100" lvl="2">
              <a:spcBef>
                <a:spcPts val="0"/>
              </a:spcBef>
              <a:spcAft>
                <a:spcPts val="0"/>
              </a:spcAft>
              <a:buFont typeface="Arial" panose="020B0604020202020204" pitchFamily="34" charset="0"/>
              <a:buChar char="•"/>
            </a:pPr>
            <a:r>
              <a:rPr lang="en-US" sz="1600" dirty="0"/>
              <a:t>2.1.19 – 802.11 in general, not specific amendments</a:t>
            </a:r>
          </a:p>
          <a:p>
            <a:pPr marL="800100" lvl="2">
              <a:spcBef>
                <a:spcPts val="0"/>
              </a:spcBef>
              <a:spcAft>
                <a:spcPts val="0"/>
              </a:spcAft>
              <a:buFont typeface="Arial" panose="020B0604020202020204" pitchFamily="34" charset="0"/>
              <a:buChar char="•"/>
            </a:pPr>
            <a:r>
              <a:rPr lang="en-US" sz="1600" dirty="0"/>
              <a:t>2.1.xx ITS; and 5855-5925MHz add ITS to M.2121 </a:t>
            </a:r>
          </a:p>
          <a:p>
            <a:pPr marL="800100" lvl="2">
              <a:spcBef>
                <a:spcPts val="0"/>
              </a:spcBef>
              <a:spcAft>
                <a:spcPts val="0"/>
              </a:spcAft>
              <a:buFont typeface="Arial" panose="020B0604020202020204" pitchFamily="34" charset="0"/>
              <a:buChar char="•"/>
            </a:pPr>
            <a:r>
              <a:rPr lang="en-US" sz="1600" dirty="0"/>
              <a:t>870-875.8 and 5795-5815 MHz - delete transport and traffic telematics </a:t>
            </a:r>
          </a:p>
          <a:p>
            <a:pPr marL="800100" lvl="2">
              <a:spcBef>
                <a:spcPts val="0"/>
              </a:spcBef>
              <a:spcAft>
                <a:spcPts val="0"/>
              </a:spcAft>
              <a:buFont typeface="Arial" panose="020B0604020202020204" pitchFamily="34" charset="0"/>
              <a:buChar char="•"/>
            </a:pPr>
            <a:r>
              <a:rPr lang="en-US" sz="1600" dirty="0"/>
              <a:t>76-81 GHz remove railway, radar and more.</a:t>
            </a:r>
          </a:p>
          <a:p>
            <a:pPr marL="800100" lvl="2">
              <a:spcBef>
                <a:spcPts val="0"/>
              </a:spcBef>
              <a:spcAft>
                <a:spcPts val="0"/>
              </a:spcAft>
              <a:buFont typeface="Arial" panose="020B0604020202020204" pitchFamily="34" charset="0"/>
              <a:buChar char="•"/>
            </a:pPr>
            <a:r>
              <a:rPr lang="en-US" sz="1600" dirty="0"/>
              <a:t>Question 5 on RLAN/WLAN and recent IEEE 802.11 developments. </a:t>
            </a:r>
          </a:p>
          <a:p>
            <a:pPr marL="800100" lvl="2">
              <a:spcBef>
                <a:spcPts val="0"/>
              </a:spcBef>
              <a:spcAft>
                <a:spcPts val="0"/>
              </a:spcAft>
              <a:buFont typeface="Arial" panose="020B0604020202020204" pitchFamily="34" charset="0"/>
              <a:buChar char="•"/>
            </a:pPr>
            <a:r>
              <a:rPr lang="en-US" sz="1600" dirty="0"/>
              <a:t>4.2 – Generic UWB shall comply with EN 302 065</a:t>
            </a:r>
          </a:p>
          <a:p>
            <a:pPr marL="800100" lvl="2">
              <a:spcBef>
                <a:spcPts val="0"/>
              </a:spcBef>
              <a:spcAft>
                <a:spcPts val="0"/>
              </a:spcAft>
              <a:buFont typeface="Arial" panose="020B0604020202020204" pitchFamily="34" charset="0"/>
              <a:buChar char="•"/>
            </a:pPr>
            <a:r>
              <a:rPr lang="en-US" sz="1600" dirty="0"/>
              <a:t>Sounds like they are open to additional recommendations beyond their specific points in the questions.</a:t>
            </a:r>
            <a:endParaRPr lang="en-US" sz="1400" dirty="0"/>
          </a:p>
          <a:p>
            <a:pPr marL="800100" lvl="2">
              <a:spcBef>
                <a:spcPts val="0"/>
              </a:spcBef>
              <a:spcAft>
                <a:spcPts val="0"/>
              </a:spcAft>
              <a:buFont typeface="Arial" panose="020B0604020202020204" pitchFamily="34" charset="0"/>
              <a:buChar char="•"/>
            </a:pPr>
            <a:endParaRPr lang="en-US" sz="1600" dirty="0"/>
          </a:p>
          <a:p>
            <a:pPr marL="800100" lvl="2">
              <a:spcBef>
                <a:spcPts val="0"/>
              </a:spcBef>
              <a:spcAft>
                <a:spcPts val="0"/>
              </a:spcAft>
              <a:buFont typeface="Arial" panose="020B0604020202020204" pitchFamily="34" charset="0"/>
              <a:buChar char="•"/>
            </a:pPr>
            <a:r>
              <a:rPr lang="en-US" sz="1600" dirty="0"/>
              <a:t>No contributions were seen, </a:t>
            </a:r>
            <a:r>
              <a:rPr lang="en-US" sz="1600" b="1" u="sng" dirty="0"/>
              <a:t>we will pass considering due date</a:t>
            </a:r>
            <a:r>
              <a:rPr lang="en-US" sz="1600" dirty="0"/>
              <a:t>.  </a:t>
            </a:r>
          </a:p>
          <a:p>
            <a:pPr marL="1257300" lvl="3">
              <a:spcBef>
                <a:spcPts val="0"/>
              </a:spcBef>
              <a:spcAft>
                <a:spcPts val="0"/>
              </a:spcAft>
              <a:buFont typeface="Arial" panose="020B0604020202020204" pitchFamily="34" charset="0"/>
              <a:buChar char="•"/>
            </a:pPr>
            <a:r>
              <a:rPr lang="en-US" sz="14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03Sep20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931884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755794"/>
          </a:xfrm>
        </p:spPr>
        <p:txBody>
          <a:bodyPr/>
          <a:lstStyle/>
          <a:p>
            <a:r>
              <a:rPr lang="en-US" sz="2400" dirty="0"/>
              <a:t>Other regions (outside EU and USA), items to share</a:t>
            </a:r>
            <a:endParaRPr lang="en-US" sz="1200" dirty="0"/>
          </a:p>
        </p:txBody>
      </p:sp>
      <p:sp>
        <p:nvSpPr>
          <p:cNvPr id="3" name="Content Placeholder 2"/>
          <p:cNvSpPr>
            <a:spLocks noGrp="1"/>
          </p:cNvSpPr>
          <p:nvPr>
            <p:ph idx="1"/>
          </p:nvPr>
        </p:nvSpPr>
        <p:spPr>
          <a:xfrm>
            <a:off x="720212" y="1134187"/>
            <a:ext cx="8271387" cy="5341226"/>
          </a:xfrm>
        </p:spPr>
        <p:txBody>
          <a:bodyPr/>
          <a:lstStyle/>
          <a:p>
            <a:pPr>
              <a:spcBef>
                <a:spcPts val="0"/>
              </a:spcBef>
              <a:buFont typeface="Arial" panose="020B0604020202020204" pitchFamily="34" charset="0"/>
              <a:buChar char="•"/>
            </a:pPr>
            <a:endParaRPr lang="en-US" sz="1800" dirty="0"/>
          </a:p>
          <a:p>
            <a:pPr marL="0" marR="0">
              <a:spcBef>
                <a:spcPts val="0"/>
              </a:spcBef>
              <a:spcAft>
                <a:spcPts val="0"/>
              </a:spcAft>
              <a:buFont typeface="Arial" panose="020B0604020202020204" pitchFamily="34" charset="0"/>
              <a:buChar char="•"/>
            </a:pPr>
            <a:r>
              <a:rPr lang="en-US" sz="1800" dirty="0">
                <a:solidFill>
                  <a:srgbClr val="000000"/>
                </a:solidFill>
                <a:effectLst/>
                <a:ea typeface="Calibri" panose="020F0502020204030204" pitchFamily="34" charset="0"/>
              </a:rPr>
              <a:t>Korea MIST consultation proposes revising footnote K125B allowing UWB </a:t>
            </a:r>
            <a:r>
              <a:rPr lang="en-US" sz="1800" u="sng" dirty="0">
                <a:solidFill>
                  <a:srgbClr val="000000"/>
                </a:solidFill>
                <a:effectLst/>
                <a:ea typeface="Calibri" panose="020F0502020204030204" pitchFamily="34" charset="0"/>
              </a:rPr>
              <a:t>from</a:t>
            </a:r>
            <a:r>
              <a:rPr lang="en-US" sz="1800" dirty="0">
                <a:solidFill>
                  <a:srgbClr val="000000"/>
                </a:solidFill>
                <a:effectLst/>
                <a:ea typeface="Calibri" panose="020F0502020204030204" pitchFamily="34" charset="0"/>
              </a:rPr>
              <a:t> 3.735 to 4.8 GHz </a:t>
            </a:r>
            <a:r>
              <a:rPr lang="en-US" sz="1800" b="0" dirty="0">
                <a:solidFill>
                  <a:srgbClr val="000000"/>
                </a:solidFill>
                <a:effectLst/>
                <a:ea typeface="Calibri" panose="020F0502020204030204" pitchFamily="34" charset="0"/>
              </a:rPr>
              <a:t>and 6.0 to 10.2</a:t>
            </a:r>
            <a:r>
              <a:rPr lang="en-US" sz="1800" dirty="0">
                <a:solidFill>
                  <a:srgbClr val="000000"/>
                </a:solidFill>
                <a:effectLst/>
                <a:ea typeface="Calibri" panose="020F0502020204030204" pitchFamily="34" charset="0"/>
              </a:rPr>
              <a:t> GHz </a:t>
            </a:r>
            <a:r>
              <a:rPr lang="en-US" sz="1800" u="sng" dirty="0">
                <a:solidFill>
                  <a:srgbClr val="000000"/>
                </a:solidFill>
                <a:effectLst/>
                <a:ea typeface="Calibri" panose="020F0502020204030204" pitchFamily="34" charset="0"/>
              </a:rPr>
              <a:t>to</a:t>
            </a:r>
            <a:r>
              <a:rPr lang="en-US" sz="1800" dirty="0">
                <a:solidFill>
                  <a:srgbClr val="000000"/>
                </a:solidFill>
                <a:effectLst/>
                <a:ea typeface="Calibri" panose="020F0502020204030204" pitchFamily="34" charset="0"/>
              </a:rPr>
              <a:t> 4.2 - 4.8 GHz </a:t>
            </a:r>
            <a:r>
              <a:rPr lang="en-US" sz="1800" b="0" dirty="0">
                <a:solidFill>
                  <a:srgbClr val="000000"/>
                </a:solidFill>
                <a:effectLst/>
                <a:ea typeface="Calibri" panose="020F0502020204030204" pitchFamily="34" charset="0"/>
              </a:rPr>
              <a:t>and 6.0 - 10.2 GHz. </a:t>
            </a:r>
            <a:endParaRPr lang="en-US" sz="1800" b="0"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solidFill>
                  <a:srgbClr val="000000"/>
                </a:solidFill>
                <a:effectLst/>
                <a:ea typeface="Calibri" panose="020F0502020204030204" pitchFamily="34" charset="0"/>
              </a:rPr>
              <a:t>For details, please refer to:</a:t>
            </a:r>
            <a:endParaRPr lang="en-US" sz="1600" dirty="0">
              <a:effectLst/>
              <a:ea typeface="Calibri" panose="020F0502020204030204" pitchFamily="34" charset="0"/>
            </a:endParaRPr>
          </a:p>
          <a:p>
            <a:pPr marL="400050" lvl="1">
              <a:spcBef>
                <a:spcPts val="0"/>
              </a:spcBef>
              <a:spcAft>
                <a:spcPts val="0"/>
              </a:spcAft>
            </a:pPr>
            <a:r>
              <a:rPr lang="en-US" sz="1600" u="sng" dirty="0">
                <a:solidFill>
                  <a:srgbClr val="000000"/>
                </a:solidFill>
                <a:effectLst/>
                <a:ea typeface="Calibri" panose="020F0502020204030204" pitchFamily="34" charset="0"/>
                <a:hlinkClick r:id="rId3"/>
              </a:rPr>
              <a:t>http://english.msip.go.kr/web/msipContents/contentsView.do?cateId=_law4&amp;artId=3001321</a:t>
            </a:r>
            <a:endParaRPr lang="en-US" sz="1600" u="sng"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solidFill>
                  <a:srgbClr val="000000"/>
                </a:solidFill>
                <a:effectLst/>
                <a:ea typeface="Calibri" panose="020F0502020204030204" pitchFamily="34" charset="0"/>
              </a:rPr>
              <a:t>The comment submission deadline is September 30, 2020. (.18 by 17Sept., 2 weeks left)</a:t>
            </a:r>
          </a:p>
          <a:p>
            <a:pPr marL="400050" lvl="1">
              <a:spcBef>
                <a:spcPts val="0"/>
              </a:spcBef>
              <a:spcAft>
                <a:spcPts val="0"/>
              </a:spcAft>
              <a:buFont typeface="Arial" panose="020B0604020202020204" pitchFamily="34" charset="0"/>
              <a:buChar char="•"/>
            </a:pPr>
            <a:r>
              <a:rPr lang="en-US" sz="1600" dirty="0">
                <a:ea typeface="Calibri" panose="020F0502020204030204" pitchFamily="34" charset="0"/>
              </a:rPr>
              <a:t>3.7 – 4.2 GHz for 5G is why UWB is being reduced. </a:t>
            </a:r>
          </a:p>
          <a:p>
            <a:pPr marL="0">
              <a:spcBef>
                <a:spcPts val="0"/>
              </a:spcBef>
              <a:spcAft>
                <a:spcPts val="0"/>
              </a:spcAft>
              <a:buFont typeface="Arial" panose="020B0604020202020204" pitchFamily="34" charset="0"/>
              <a:buChar char="•"/>
            </a:pPr>
            <a:endParaRPr lang="en-US" sz="1800" b="0" i="0" u="none" strike="noStrike" baseline="0" dirty="0">
              <a:solidFill>
                <a:srgbClr val="000000"/>
              </a:solidFill>
              <a:latin typeface="Arial" panose="020B0604020202020204" pitchFamily="34" charset="0"/>
            </a:endParaRPr>
          </a:p>
          <a:p>
            <a:pPr marL="0">
              <a:spcBef>
                <a:spcPts val="0"/>
              </a:spcBef>
              <a:spcAft>
                <a:spcPts val="0"/>
              </a:spcAft>
              <a:buFont typeface="Arial" panose="020B0604020202020204" pitchFamily="34" charset="0"/>
              <a:buChar char="•"/>
            </a:pPr>
            <a:endParaRPr lang="en-US" sz="1800" b="0" dirty="0">
              <a:latin typeface="Arial" panose="020B0604020202020204" pitchFamily="34" charset="0"/>
            </a:endParaRPr>
          </a:p>
          <a:p>
            <a:pPr marL="0">
              <a:spcBef>
                <a:spcPts val="0"/>
              </a:spcBef>
              <a:spcAft>
                <a:spcPts val="0"/>
              </a:spcAft>
              <a:buFont typeface="Arial" panose="020B0604020202020204" pitchFamily="34" charset="0"/>
              <a:buChar char="•"/>
            </a:pPr>
            <a:endParaRPr lang="en-US" sz="1800" b="0" i="0" u="none" strike="noStrike" baseline="0" dirty="0">
              <a:solidFill>
                <a:srgbClr val="000000"/>
              </a:solidFill>
              <a:latin typeface="Arial" panose="020B0604020202020204" pitchFamily="34" charset="0"/>
            </a:endParaRPr>
          </a:p>
          <a:p>
            <a:pPr marL="0">
              <a:spcBef>
                <a:spcPts val="0"/>
              </a:spcBef>
              <a:spcAft>
                <a:spcPts val="0"/>
              </a:spcAft>
              <a:buFont typeface="Arial" panose="020B0604020202020204" pitchFamily="34" charset="0"/>
              <a:buChar char="•"/>
            </a:pPr>
            <a:r>
              <a:rPr lang="en-US" sz="1800" i="0" u="none" strike="noStrike" baseline="0" dirty="0">
                <a:solidFill>
                  <a:srgbClr val="000000"/>
                </a:solidFill>
                <a:latin typeface="Arial" panose="020B0604020202020204" pitchFamily="34" charset="0"/>
              </a:rPr>
              <a:t>FYI - Sri Lanka Regulator – Telecommunications Regulatory Commission (TRC) </a:t>
            </a:r>
            <a:r>
              <a:rPr lang="en-US" sz="1800" b="0" i="0" u="none" strike="noStrike" baseline="0" dirty="0">
                <a:solidFill>
                  <a:srgbClr val="000000"/>
                </a:solidFill>
                <a:latin typeface="Arial" panose="020B0604020202020204" pitchFamily="34" charset="0"/>
              </a:rPr>
              <a:t>– </a:t>
            </a:r>
            <a:r>
              <a:rPr lang="en-US" sz="1800" b="0" dirty="0">
                <a:latin typeface="Arial" panose="020B0604020202020204" pitchFamily="34" charset="0"/>
              </a:rPr>
              <a:t>is</a:t>
            </a:r>
            <a:r>
              <a:rPr lang="en-US" sz="1800" b="0" i="0" u="none" strike="noStrike" baseline="0" dirty="0">
                <a:solidFill>
                  <a:srgbClr val="000000"/>
                </a:solidFill>
                <a:latin typeface="Arial" panose="020B0604020202020204" pitchFamily="34" charset="0"/>
              </a:rPr>
              <a:t> working on updating / including some new frequency ranges for low-power devices in the National Spectrum Allocation Table. </a:t>
            </a:r>
          </a:p>
          <a:p>
            <a:r>
              <a:rPr lang="en-US" sz="1800" b="0" i="0" u="none" strike="noStrike" baseline="0" dirty="0">
                <a:solidFill>
                  <a:srgbClr val="000000"/>
                </a:solidFill>
                <a:latin typeface="Arial" panose="020B0604020202020204" pitchFamily="34" charset="0"/>
              </a:rPr>
              <a:t>Some of the updates already implemented include the addition of the following: </a:t>
            </a:r>
            <a:r>
              <a:rPr lang="en-US" sz="1200" b="1" i="0" u="none" strike="noStrike" baseline="0" dirty="0">
                <a:solidFill>
                  <a:srgbClr val="000000"/>
                </a:solidFill>
                <a:latin typeface="Arial" panose="020B0604020202020204" pitchFamily="34" charset="0"/>
              </a:rPr>
              <a:t>Application </a:t>
            </a:r>
            <a:r>
              <a:rPr lang="en-US" sz="1200" b="0" i="0" u="none" strike="noStrike" baseline="0" dirty="0">
                <a:solidFill>
                  <a:srgbClr val="000000"/>
                </a:solidFill>
                <a:latin typeface="Arial" panose="020B0604020202020204" pitchFamily="34" charset="0"/>
              </a:rPr>
              <a:t>		</a:t>
            </a:r>
            <a:r>
              <a:rPr lang="en-US" sz="1200" b="1" i="0" u="none" strike="noStrike" baseline="0" dirty="0">
                <a:solidFill>
                  <a:srgbClr val="000000"/>
                </a:solidFill>
                <a:latin typeface="Arial" panose="020B0604020202020204" pitchFamily="34" charset="0"/>
              </a:rPr>
              <a:t>Frequency Band (MHz) </a:t>
            </a:r>
            <a:r>
              <a:rPr lang="en-US" sz="1200" b="0" i="0" u="none" strike="noStrike" baseline="0" dirty="0">
                <a:solidFill>
                  <a:srgbClr val="000000"/>
                </a:solidFill>
                <a:latin typeface="Arial" panose="020B0604020202020204" pitchFamily="34" charset="0"/>
              </a:rPr>
              <a:t>		</a:t>
            </a:r>
            <a:r>
              <a:rPr lang="en-US" sz="1200" b="1" i="0" u="none" strike="noStrike" baseline="0" dirty="0">
                <a:solidFill>
                  <a:srgbClr val="000000"/>
                </a:solidFill>
                <a:latin typeface="Arial" panose="020B0604020202020204" pitchFamily="34" charset="0"/>
              </a:rPr>
              <a:t>E.I.R.P. (</a:t>
            </a:r>
            <a:r>
              <a:rPr lang="en-US" sz="1200" b="1" i="0" u="none" strike="noStrike" baseline="0" dirty="0" err="1">
                <a:solidFill>
                  <a:srgbClr val="000000"/>
                </a:solidFill>
                <a:latin typeface="Arial" panose="020B0604020202020204" pitchFamily="34" charset="0"/>
              </a:rPr>
              <a:t>mW</a:t>
            </a:r>
            <a:r>
              <a:rPr lang="en-US" sz="1200" b="1" i="0" u="none" strike="noStrike" baseline="0" dirty="0">
                <a:solidFill>
                  <a:srgbClr val="000000"/>
                </a:solidFill>
                <a:latin typeface="Arial" panose="020B0604020202020204" pitchFamily="34" charset="0"/>
              </a:rPr>
              <a:t>) </a:t>
            </a:r>
            <a:r>
              <a:rPr lang="en-US" sz="1200" b="0" i="0" u="none" strike="noStrike" baseline="0" dirty="0">
                <a:solidFill>
                  <a:srgbClr val="000000"/>
                </a:solidFill>
                <a:latin typeface="Arial" panose="020B0604020202020204" pitchFamily="34" charset="0"/>
              </a:rPr>
              <a:t>	</a:t>
            </a:r>
            <a:r>
              <a:rPr lang="en-US" sz="1200" b="1" i="0" u="none" strike="noStrike" baseline="0" dirty="0">
                <a:solidFill>
                  <a:srgbClr val="000000"/>
                </a:solidFill>
                <a:latin typeface="Arial" panose="020B0604020202020204" pitchFamily="34" charset="0"/>
              </a:rPr>
              <a:t>Max. Working Range (m) Usage </a:t>
            </a:r>
            <a:endParaRPr lang="en-US" sz="1200" b="0" i="0" u="none" strike="noStrike" baseline="0" dirty="0">
              <a:solidFill>
                <a:srgbClr val="000000"/>
              </a:solidFill>
              <a:latin typeface="Arial" panose="020B0604020202020204" pitchFamily="34" charset="0"/>
            </a:endParaRPr>
          </a:p>
          <a:p>
            <a:r>
              <a:rPr lang="en-US" sz="1400" b="0" i="0" u="none" strike="noStrike" baseline="0" dirty="0">
                <a:solidFill>
                  <a:srgbClr val="000000"/>
                </a:solidFill>
                <a:latin typeface="Arial" panose="020B0604020202020204" pitchFamily="34" charset="0"/>
              </a:rPr>
              <a:t>Ultra-Wide Band (UWB)  6000.0 - 8500.0  (6-8.5GHz) 		200 	100 	</a:t>
            </a:r>
          </a:p>
          <a:p>
            <a:r>
              <a:rPr lang="en-US" sz="1400" b="0" i="0" u="none" strike="noStrike" baseline="0" dirty="0">
                <a:solidFill>
                  <a:srgbClr val="000000"/>
                </a:solidFill>
                <a:latin typeface="Arial" panose="020B0604020202020204" pitchFamily="34" charset="0"/>
              </a:rPr>
              <a:t>Short Range Radar 	24050.0 - 24250.0  (24.05-24.25GHz) 	200 	100 	For passenger cars &amp; trucks </a:t>
            </a:r>
          </a:p>
          <a:p>
            <a:r>
              <a:rPr lang="en-US" sz="1400" b="0" i="0" u="none" strike="noStrike" baseline="0" dirty="0">
                <a:solidFill>
                  <a:srgbClr val="000000"/>
                </a:solidFill>
                <a:latin typeface="Arial" panose="020B0604020202020204" pitchFamily="34" charset="0"/>
              </a:rPr>
              <a:t>RFID 			865 - 868 						200 	100 	</a:t>
            </a:r>
          </a:p>
          <a:p>
            <a:pPr marL="0">
              <a:spcBef>
                <a:spcPts val="0"/>
              </a:spcBef>
              <a:spcAft>
                <a:spcPts val="0"/>
              </a:spcAft>
              <a:buFont typeface="Arial" panose="020B0604020202020204" pitchFamily="34" charset="0"/>
              <a:buChar char="•"/>
            </a:pPr>
            <a:endParaRPr lang="en-US" sz="2000" dirty="0">
              <a:effectLst/>
              <a:ea typeface="Calibri" panose="020F0502020204030204" pitchFamily="34" charset="0"/>
            </a:endParaRPr>
          </a:p>
          <a:p>
            <a:pPr marL="0">
              <a:spcBef>
                <a:spcPts val="0"/>
              </a:spcBef>
              <a:spcAft>
                <a:spcPts val="0"/>
              </a:spcAft>
              <a:buFont typeface="Arial" panose="020B0604020202020204" pitchFamily="34" charset="0"/>
              <a:buChar char="•"/>
            </a:pPr>
            <a:endParaRPr lang="en-US" sz="2000" dirty="0">
              <a:effectLst/>
              <a:ea typeface="Calibri" panose="020F0502020204030204" pitchFamily="34" charset="0"/>
            </a:endParaRPr>
          </a:p>
          <a:p>
            <a:pPr marL="0" marR="0">
              <a:spcBef>
                <a:spcPts val="0"/>
              </a:spcBef>
              <a:spcAft>
                <a:spcPts val="0"/>
              </a:spcAft>
            </a:pPr>
            <a:r>
              <a:rPr lang="en-US" sz="1600" dirty="0">
                <a:effectLst/>
                <a:ea typeface="Calibri" panose="020F0502020204030204" pitchFamily="34" charset="0"/>
              </a:rPr>
              <a:t> </a:t>
            </a:r>
          </a:p>
          <a:p>
            <a:pPr>
              <a:spcBef>
                <a:spcPts val="0"/>
              </a:spcBef>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03Sep20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13981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-1</a:t>
            </a:r>
          </a:p>
        </p:txBody>
      </p:sp>
      <p:sp>
        <p:nvSpPr>
          <p:cNvPr id="3" name="Content Placeholder 2"/>
          <p:cNvSpPr>
            <a:spLocks noGrp="1"/>
          </p:cNvSpPr>
          <p:nvPr>
            <p:ph idx="1"/>
          </p:nvPr>
        </p:nvSpPr>
        <p:spPr>
          <a:xfrm>
            <a:off x="685800" y="1011414"/>
            <a:ext cx="8263759" cy="5081592"/>
          </a:xfrm>
        </p:spPr>
        <p:txBody>
          <a:bodyPr/>
          <a:lstStyle/>
          <a:p>
            <a:pPr lvl="0">
              <a:buFont typeface="Arial" panose="020B0604020202020204" pitchFamily="34" charset="0"/>
              <a:buChar char="•"/>
            </a:pPr>
            <a:r>
              <a:rPr lang="en-US" sz="1800" b="0" dirty="0">
                <a:solidFill>
                  <a:schemeClr val="tx1"/>
                </a:solidFill>
              </a:rPr>
              <a:t>WP 1A next meeting is:  </a:t>
            </a:r>
            <a:r>
              <a:rPr lang="en-US" sz="1800" b="0" i="0" u="none" strike="noStrike" dirty="0">
                <a:solidFill>
                  <a:srgbClr val="3789BD"/>
                </a:solidFill>
                <a:effectLst/>
                <a:hlinkClick r:id="rId3"/>
              </a:rPr>
              <a:t>Tuesday 2020-11-24 - Wednesday 2020-12-02</a:t>
            </a:r>
            <a:r>
              <a:rPr lang="en-US" sz="1800" b="0" i="0" u="none" strike="noStrike" dirty="0">
                <a:solidFill>
                  <a:srgbClr val="3789BD"/>
                </a:solidFill>
                <a:effectLst/>
              </a:rPr>
              <a:t>; </a:t>
            </a:r>
            <a:r>
              <a:rPr lang="en-US" sz="1800" b="0" i="0" dirty="0">
                <a:solidFill>
                  <a:srgbClr val="444444"/>
                </a:solidFill>
                <a:effectLst/>
              </a:rPr>
              <a:t>Place:  </a:t>
            </a:r>
            <a:r>
              <a:rPr lang="en-US" sz="1800" b="1" i="0" dirty="0">
                <a:solidFill>
                  <a:srgbClr val="444444"/>
                </a:solidFill>
                <a:effectLst/>
              </a:rPr>
              <a:t>Switzerland [Geneva]</a:t>
            </a:r>
            <a:endParaRPr lang="en-US" sz="1800" b="0" i="0" dirty="0">
              <a:solidFill>
                <a:srgbClr val="444444"/>
              </a:solidFill>
              <a:effectLst/>
            </a:endParaRPr>
          </a:p>
          <a:p>
            <a:pPr lvl="1">
              <a:buFont typeface="Arial" panose="020B0604020202020204" pitchFamily="34" charset="0"/>
              <a:buChar char="•"/>
            </a:pPr>
            <a:r>
              <a:rPr lang="en-US" sz="1600" dirty="0">
                <a:solidFill>
                  <a:srgbClr val="00B0F0"/>
                </a:solidFill>
              </a:rPr>
              <a:t>For WP 1A contribution on SM-2352, chair to confirm with Author next steps and timing. </a:t>
            </a:r>
            <a:r>
              <a:rPr lang="en-US" sz="1600" dirty="0">
                <a:solidFill>
                  <a:schemeClr val="tx1"/>
                </a:solidFill>
              </a:rPr>
              <a:t> Do we pull out to review and approve it for the LMSC(EC) and WP 1A?</a:t>
            </a:r>
            <a:endParaRPr lang="en-US" sz="1600" b="0" dirty="0">
              <a:solidFill>
                <a:schemeClr val="tx1"/>
              </a:solidFill>
            </a:endParaRPr>
          </a:p>
          <a:p>
            <a:pPr lvl="4">
              <a:buFont typeface="Arial" panose="020B0604020202020204" pitchFamily="34" charset="0"/>
              <a:buChar char="•"/>
            </a:pPr>
            <a:endParaRPr lang="en-US" sz="800" b="0" dirty="0">
              <a:solidFill>
                <a:schemeClr val="tx1"/>
              </a:solidFill>
            </a:endParaRPr>
          </a:p>
          <a:p>
            <a:pPr lvl="0">
              <a:buFont typeface="Arial" panose="020B0604020202020204" pitchFamily="34" charset="0"/>
              <a:buChar char="•"/>
            </a:pPr>
            <a:r>
              <a:rPr lang="en-US" sz="1600" b="0" dirty="0">
                <a:solidFill>
                  <a:schemeClr val="tx1"/>
                </a:solidFill>
              </a:rPr>
              <a:t>ATU – (Africa) had first preparatory meeting, setting up task groups/committees, leadership and how to work on WRC-23 AIs. </a:t>
            </a:r>
          </a:p>
          <a:p>
            <a:pPr lvl="0">
              <a:buFont typeface="Arial" panose="020B0604020202020204" pitchFamily="34" charset="0"/>
              <a:buChar char="•"/>
            </a:pPr>
            <a:r>
              <a:rPr lang="en-US" sz="1600" b="0" dirty="0">
                <a:solidFill>
                  <a:schemeClr val="tx1"/>
                </a:solidFill>
              </a:rPr>
              <a:t>APT – first preparatory meeting is 24-25 Sept, registration by 10 Sept., contributions 17 Sept. Then much like ATU’s meeting setting up groups, leaderships, etc.  </a:t>
            </a:r>
          </a:p>
          <a:p>
            <a:pPr lvl="1">
              <a:buFont typeface="Arial" panose="020B0604020202020204" pitchFamily="34" charset="0"/>
              <a:buChar char="•"/>
            </a:pPr>
            <a:r>
              <a:rPr lang="en-US" sz="1200" b="0" dirty="0">
                <a:solidFill>
                  <a:schemeClr val="tx1"/>
                </a:solidFill>
              </a:rPr>
              <a:t>Note: APT website, they list related organizations, and IEEE 802 was not there.  (our contributions we sent were not listed?) </a:t>
            </a:r>
          </a:p>
          <a:p>
            <a:pPr lvl="4">
              <a:buFont typeface="Arial" panose="020B0604020202020204" pitchFamily="34" charset="0"/>
              <a:buChar char="•"/>
            </a:pPr>
            <a:endParaRPr lang="en-US" sz="800" b="0" dirty="0">
              <a:solidFill>
                <a:schemeClr val="tx1"/>
              </a:solidFill>
            </a:endParaRPr>
          </a:p>
          <a:p>
            <a:pPr lvl="0">
              <a:buFont typeface="Arial" panose="020B0604020202020204" pitchFamily="34" charset="0"/>
              <a:buChar char="•"/>
            </a:pPr>
            <a:r>
              <a:rPr lang="en-US" sz="1600" b="0" dirty="0">
                <a:solidFill>
                  <a:schemeClr val="tx1"/>
                </a:solidFill>
              </a:rPr>
              <a:t>WRC-23 agenda items, the list is on the ITU-R website at:</a:t>
            </a:r>
            <a:r>
              <a:rPr lang="en-US" sz="1600" dirty="0">
                <a:solidFill>
                  <a:schemeClr val="tx1"/>
                </a:solidFill>
              </a:rPr>
              <a:t> </a:t>
            </a:r>
          </a:p>
          <a:p>
            <a:pPr lvl="2">
              <a:spcBef>
                <a:spcPts val="0"/>
              </a:spcBef>
              <a:buFont typeface="Arial" panose="020B0604020202020204" pitchFamily="34" charset="0"/>
              <a:buChar char="•"/>
            </a:pPr>
            <a:r>
              <a:rPr lang="en-US" sz="1400" dirty="0">
                <a:hlinkClick r:id="rId4"/>
              </a:rPr>
              <a:t>https://www.itu.int/en/ITU-R/study-groups/rcpm/Pages/wrc-23-studies.aspx</a:t>
            </a:r>
            <a:r>
              <a:rPr lang="en-US" sz="1400" dirty="0">
                <a:solidFill>
                  <a:srgbClr val="00B0F0"/>
                </a:solidFill>
              </a:rPr>
              <a:t>  </a:t>
            </a:r>
            <a:r>
              <a:rPr lang="en-US" sz="1200" dirty="0">
                <a:solidFill>
                  <a:srgbClr val="7030A0"/>
                </a:solidFill>
              </a:rPr>
              <a:t> (updated 26Aug20)</a:t>
            </a:r>
            <a:endParaRPr lang="en-US" sz="1400" dirty="0">
              <a:solidFill>
                <a:srgbClr val="7030A0"/>
              </a:solidFill>
            </a:endParaRPr>
          </a:p>
          <a:p>
            <a:pPr lvl="2">
              <a:spcBef>
                <a:spcPts val="0"/>
              </a:spcBef>
              <a:buFont typeface="Arial" panose="020B0604020202020204" pitchFamily="34" charset="0"/>
              <a:buChar char="•"/>
            </a:pPr>
            <a:r>
              <a:rPr lang="en-US" sz="1400" dirty="0">
                <a:hlinkClick r:id="rId5"/>
              </a:rPr>
              <a:t>https://www.itu.int/dms_pub/itu-r/oth/0c/0a/R0C0A00000D0041PDFE.pdf</a:t>
            </a:r>
            <a:endParaRPr lang="en-US" sz="1400" dirty="0"/>
          </a:p>
          <a:p>
            <a:pPr lvl="1">
              <a:spcBef>
                <a:spcPts val="0"/>
              </a:spcBef>
              <a:buFont typeface="Arial" panose="020B0604020202020204" pitchFamily="34" charset="0"/>
              <a:buChar char="•"/>
            </a:pPr>
            <a:r>
              <a:rPr lang="en-US" sz="1400" dirty="0">
                <a:solidFill>
                  <a:srgbClr val="00B0F0"/>
                </a:solidFill>
                <a:hlinkClick r:id="rId6"/>
              </a:rPr>
              <a:t>https://mentor.ieee.org/802.18/dcn/20/18-20-0107-00-0000-res-811-wrc-19-wrc-23-agenda-items.docx</a:t>
            </a:r>
            <a:r>
              <a:rPr lang="en-US" sz="1400" dirty="0">
                <a:solidFill>
                  <a:srgbClr val="00B0F0"/>
                </a:solidFill>
              </a:rPr>
              <a:t> </a:t>
            </a:r>
          </a:p>
          <a:p>
            <a:pPr lvl="1">
              <a:spcBef>
                <a:spcPts val="0"/>
              </a:spcBef>
              <a:buFont typeface="Arial" panose="020B0604020202020204" pitchFamily="34" charset="0"/>
              <a:buChar char="•"/>
            </a:pPr>
            <a:r>
              <a:rPr lang="en-US" sz="1400" b="0" dirty="0">
                <a:solidFill>
                  <a:schemeClr val="tx1"/>
                </a:solidFill>
              </a:rPr>
              <a:t>With 18-20/0107, we will over time </a:t>
            </a:r>
            <a:r>
              <a:rPr lang="en-US" sz="1400" dirty="0">
                <a:solidFill>
                  <a:schemeClr val="tx1"/>
                </a:solidFill>
              </a:rPr>
              <a:t>ID </a:t>
            </a:r>
            <a:r>
              <a:rPr lang="en-US" sz="14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4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400" dirty="0">
                <a:solidFill>
                  <a:srgbClr val="00B0F0"/>
                </a:solidFill>
              </a:rPr>
              <a:t>Learned some WRC-19 items are being carried over to WRC-23, </a:t>
            </a:r>
            <a:r>
              <a:rPr lang="en-US" sz="1400" dirty="0">
                <a:solidFill>
                  <a:schemeClr val="tx1"/>
                </a:solidFill>
              </a:rPr>
              <a:t>we should review those also. </a:t>
            </a:r>
          </a:p>
          <a:p>
            <a:pPr lvl="2">
              <a:spcBef>
                <a:spcPts val="0"/>
              </a:spcBef>
              <a:buFont typeface="Arial" panose="020B0604020202020204" pitchFamily="34" charset="0"/>
              <a:buChar char="•"/>
            </a:pPr>
            <a:r>
              <a:rPr lang="en-US" sz="1400" b="0" dirty="0">
                <a:solidFill>
                  <a:schemeClr val="tx1"/>
                </a:solidFill>
              </a:rPr>
              <a:t>1.11, </a:t>
            </a:r>
            <a:r>
              <a:rPr lang="en-US" sz="1400" b="1" u="sng" dirty="0">
                <a:solidFill>
                  <a:schemeClr val="tx1"/>
                </a:solidFill>
              </a:rPr>
              <a:t>1.12 (ITS-5.9GHz),</a:t>
            </a:r>
            <a:r>
              <a:rPr lang="en-US" sz="14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400" b="1" dirty="0">
                <a:solidFill>
                  <a:schemeClr val="tx1"/>
                </a:solidFill>
              </a:rPr>
              <a:t>	</a:t>
            </a:r>
            <a:r>
              <a:rPr lang="en-US" sz="1600" b="0" dirty="0">
                <a:solidFill>
                  <a:schemeClr val="tx1"/>
                </a:solidFill>
              </a:rPr>
              <a:t> </a:t>
            </a:r>
          </a:p>
          <a:p>
            <a:pPr>
              <a:spcBef>
                <a:spcPts val="0"/>
              </a:spcBef>
              <a:buFont typeface="Arial" panose="020B0604020202020204" pitchFamily="34" charset="0"/>
              <a:buChar char="•"/>
            </a:pPr>
            <a:endParaRPr 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03Sep20</a:t>
            </a:r>
            <a:endParaRPr lang="en-GB" dirty="0"/>
          </a:p>
        </p:txBody>
      </p:sp>
      <p:sp>
        <p:nvSpPr>
          <p:cNvPr id="7" name="TextBox 6">
            <a:extLst>
              <a:ext uri="{FF2B5EF4-FFF2-40B4-BE49-F238E27FC236}">
                <a16:creationId xmlns:a16="http://schemas.microsoft.com/office/drawing/2014/main" id="{A818EA94-ED1F-46D8-B2D5-99F35CD1EA2E}"/>
              </a:ext>
            </a:extLst>
          </p:cNvPr>
          <p:cNvSpPr txBox="1"/>
          <p:nvPr/>
        </p:nvSpPr>
        <p:spPr>
          <a:xfrm>
            <a:off x="727841" y="6136859"/>
            <a:ext cx="7569060" cy="338554"/>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7" action="ppaction://hlinksldjump"/>
              </a:rPr>
              <a:t>see back up slides later. </a:t>
            </a:r>
            <a:endParaRPr lang="en-US" sz="500" dirty="0"/>
          </a:p>
        </p:txBody>
      </p:sp>
    </p:spTree>
    <p:extLst>
      <p:ext uri="{BB962C8B-B14F-4D97-AF65-F5344CB8AC3E}">
        <p14:creationId xmlns:p14="http://schemas.microsoft.com/office/powerpoint/2010/main" val="10787814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a:t>
            </a:r>
            <a:endParaRPr lang="en-US" sz="2400" dirty="0"/>
          </a:p>
        </p:txBody>
      </p:sp>
      <p:sp>
        <p:nvSpPr>
          <p:cNvPr id="3" name="Content Placeholder 2"/>
          <p:cNvSpPr>
            <a:spLocks noGrp="1"/>
          </p:cNvSpPr>
          <p:nvPr>
            <p:ph idx="1"/>
          </p:nvPr>
        </p:nvSpPr>
        <p:spPr>
          <a:xfrm>
            <a:off x="727269" y="600149"/>
            <a:ext cx="8292711" cy="5802674"/>
          </a:xfrm>
        </p:spPr>
        <p:txBody>
          <a:bodyPr/>
          <a:lstStyle/>
          <a:p>
            <a:pPr lvl="1">
              <a:buFont typeface="Arial" panose="020B0604020202020204" pitchFamily="34" charset="0"/>
              <a:buChar char="•"/>
            </a:pPr>
            <a:endParaRPr lang="en-US" sz="1400" dirty="0"/>
          </a:p>
          <a:p>
            <a:pPr>
              <a:buFont typeface="Arial" panose="020B0604020202020204" pitchFamily="34" charset="0"/>
              <a:buChar char="•"/>
            </a:pPr>
            <a:r>
              <a:rPr lang="en-US" sz="1200" b="0" dirty="0"/>
              <a:t>The Report and Order authorizes two different types of unlicensed operations: standard-power in 850-megahertz of the band and indoor low-power operations over the full 1,200-megahertz available in the 6 GHz band. </a:t>
            </a:r>
          </a:p>
          <a:p>
            <a:pPr>
              <a:buFont typeface="Arial" panose="020B0604020202020204" pitchFamily="34" charset="0"/>
              <a:buChar char="•"/>
            </a:pPr>
            <a:r>
              <a:rPr lang="en-US" sz="1600" b="1" u="sng" dirty="0"/>
              <a:t>Proceeding:</a:t>
            </a:r>
            <a:r>
              <a:rPr lang="en-US" sz="1600" b="1" dirty="0"/>
              <a:t>   </a:t>
            </a:r>
            <a:r>
              <a:rPr lang="en-US" sz="1200" dirty="0">
                <a:hlinkClick r:id="rId3"/>
              </a:rPr>
              <a:t>https://www.fcc.gov/ecfs/search/filings?proceedings_name=18-295&amp;sort=date_disseminated,DESC</a:t>
            </a:r>
            <a:r>
              <a:rPr lang="en-US" sz="1200" dirty="0"/>
              <a:t> </a:t>
            </a:r>
            <a:endParaRPr lang="en-US" sz="1800" dirty="0"/>
          </a:p>
          <a:p>
            <a:pPr>
              <a:buFont typeface="Arial" panose="020B0604020202020204" pitchFamily="34" charset="0"/>
              <a:buChar char="•"/>
            </a:pPr>
            <a:r>
              <a:rPr lang="en-US" sz="1600" b="1" u="sng" dirty="0"/>
              <a:t>R&amp;O </a:t>
            </a:r>
            <a:r>
              <a:rPr lang="en-US" sz="1600" u="sng" dirty="0"/>
              <a:t>became </a:t>
            </a:r>
            <a:r>
              <a:rPr lang="en-US" sz="1600" b="1" u="sng" dirty="0"/>
              <a:t>effective 27July20, </a:t>
            </a:r>
          </a:p>
          <a:p>
            <a:pPr marL="457200" lvl="1" indent="0"/>
            <a:r>
              <a:rPr lang="en-US" sz="1200" dirty="0">
                <a:hlinkClick r:id="rId4"/>
              </a:rPr>
              <a:t>https://www.federalregister.gov/documents/2020/05/26/2020-11236/unlicensed-use-of-the-6-ghz-band?utm_campaign=subscription+mailing+list&amp;utm_source=federalregister.gov&amp;utm_medium=email</a:t>
            </a:r>
            <a:endParaRPr lang="en-US" sz="1200" dirty="0"/>
          </a:p>
          <a:p>
            <a:pPr lvl="1">
              <a:buFont typeface="Arial" panose="020B0604020202020204" pitchFamily="34" charset="0"/>
              <a:buChar char="•"/>
            </a:pPr>
            <a:endParaRPr lang="en-US" sz="1600" dirty="0"/>
          </a:p>
          <a:p>
            <a:pPr lvl="1">
              <a:buFont typeface="Arial" panose="020B0604020202020204" pitchFamily="34" charset="0"/>
              <a:buChar char="•"/>
            </a:pPr>
            <a:r>
              <a:rPr lang="en-US" sz="1600" b="0" dirty="0"/>
              <a:t>The FCC Lab published </a:t>
            </a:r>
            <a:r>
              <a:rPr lang="en-US" sz="1600" dirty="0"/>
              <a:t>the draft KDB, 14 August 2020</a:t>
            </a:r>
            <a:endParaRPr lang="en-US" sz="1600" b="0" dirty="0"/>
          </a:p>
          <a:p>
            <a:pPr lvl="2">
              <a:buFont typeface="Arial" panose="020B0604020202020204" pitchFamily="34" charset="0"/>
              <a:buChar char="•"/>
            </a:pPr>
            <a:r>
              <a:rPr lang="en-US" sz="1600" dirty="0">
                <a:hlinkClick r:id="rId5"/>
              </a:rPr>
              <a:t>https://apps.fcc.gov/eas/comments/GetPublishedDocument.html?id=455&amp;tn=713821</a:t>
            </a:r>
            <a:endParaRPr lang="en-US" sz="1600" dirty="0">
              <a:effectLst/>
              <a:ea typeface="Calibri" panose="020F0502020204030204" pitchFamily="34" charset="0"/>
            </a:endParaRPr>
          </a:p>
          <a:p>
            <a:pPr lvl="2">
              <a:buFont typeface="Arial" panose="020B0604020202020204" pitchFamily="34" charset="0"/>
              <a:buChar char="•"/>
            </a:pPr>
            <a:r>
              <a:rPr lang="en-US" sz="1600" dirty="0">
                <a:effectLst/>
                <a:ea typeface="Calibri" panose="020F0502020204030204" pitchFamily="34" charset="0"/>
              </a:rPr>
              <a:t>Title: U-NII 6 GHz devices operating in the 5.925-7.125 GHz band; Short Title: U-NII 6 GHz</a:t>
            </a:r>
          </a:p>
          <a:p>
            <a:pPr lvl="2">
              <a:buFont typeface="Arial" panose="020B0604020202020204" pitchFamily="34" charset="0"/>
              <a:buChar char="•"/>
            </a:pPr>
            <a:r>
              <a:rPr lang="en-US" sz="1600" dirty="0">
                <a:effectLst/>
                <a:ea typeface="Calibri" panose="020F0502020204030204" pitchFamily="34" charset="0"/>
              </a:rPr>
              <a:t>Reason: Guidance for Certification 15, Subpart E</a:t>
            </a:r>
          </a:p>
          <a:p>
            <a:pPr lvl="2">
              <a:buFont typeface="Arial" panose="020B0604020202020204" pitchFamily="34" charset="0"/>
              <a:buChar char="•"/>
            </a:pPr>
            <a:r>
              <a:rPr lang="en-US" sz="1600" b="0" dirty="0"/>
              <a:t>Addendum is out with 4 changes from the 14 Aug version.   </a:t>
            </a:r>
          </a:p>
          <a:p>
            <a:pPr lvl="2">
              <a:buFont typeface="Arial" panose="020B0604020202020204" pitchFamily="34" charset="0"/>
              <a:buChar char="•"/>
            </a:pPr>
            <a:r>
              <a:rPr lang="en-US" sz="1600" dirty="0"/>
              <a:t>More changes should be coming; we need to monitor. </a:t>
            </a:r>
          </a:p>
          <a:p>
            <a:pPr lvl="2">
              <a:buFont typeface="Arial" panose="020B0604020202020204" pitchFamily="34" charset="0"/>
              <a:buChar char="•"/>
            </a:pPr>
            <a:r>
              <a:rPr lang="en-US" sz="1600" b="0" dirty="0">
                <a:solidFill>
                  <a:srgbClr val="00B0F0"/>
                </a:solidFill>
              </a:rPr>
              <a:t>FCC KDB on 6GHz, the Chair </a:t>
            </a:r>
            <a:r>
              <a:rPr lang="en-US" sz="1600" dirty="0">
                <a:solidFill>
                  <a:srgbClr val="00B0F0"/>
                </a:solidFill>
              </a:rPr>
              <a:t>(and others) should l</a:t>
            </a:r>
            <a:r>
              <a:rPr lang="en-US" sz="1600" b="0" dirty="0">
                <a:solidFill>
                  <a:srgbClr val="00B0F0"/>
                </a:solidFill>
              </a:rPr>
              <a:t>ook for the addendum(s):   </a:t>
            </a:r>
            <a:endParaRPr lang="en-US" sz="1400" b="0" dirty="0">
              <a:solidFill>
                <a:srgbClr val="00B0F0"/>
              </a:solidFill>
            </a:endParaRPr>
          </a:p>
          <a:p>
            <a:pPr lvl="2">
              <a:buFont typeface="Arial" panose="020B0604020202020204" pitchFamily="34" charset="0"/>
              <a:buChar char="•"/>
            </a:pPr>
            <a:r>
              <a:rPr lang="en-US" sz="1600" dirty="0">
                <a:hlinkClick r:id="rId6"/>
              </a:rPr>
              <a:t>https://apps.fcc.gov/eas/comments/GetPublishedDocument.html?id=456&amp;tn=673286</a:t>
            </a:r>
            <a:r>
              <a:rPr lang="en-US" sz="1600" dirty="0"/>
              <a:t> </a:t>
            </a:r>
          </a:p>
          <a:p>
            <a:pPr lvl="3">
              <a:buFont typeface="Arial" panose="020B0604020202020204" pitchFamily="34" charset="0"/>
              <a:buChar char="•"/>
            </a:pPr>
            <a:endParaRPr lang="en-US" sz="800" dirty="0"/>
          </a:p>
          <a:p>
            <a:pPr>
              <a:buFont typeface="Arial" panose="020B0604020202020204" pitchFamily="34" charset="0"/>
              <a:buChar char="•"/>
            </a:pPr>
            <a:r>
              <a:rPr lang="en-US" sz="1600" dirty="0"/>
              <a:t>For the 8 filings, Petitions for review/reconsideration they are in the First Circuit Court of appeals. Deadline to join this is 27 August 20. </a:t>
            </a:r>
          </a:p>
          <a:p>
            <a:pPr lvl="1">
              <a:buFont typeface="Arial" panose="020B0604020202020204" pitchFamily="34" charset="0"/>
              <a:buChar char="•"/>
            </a:pPr>
            <a:r>
              <a:rPr lang="en-US" sz="1600" dirty="0"/>
              <a:t>This  will take some time. </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b="0" dirty="0"/>
          </a:p>
          <a:p>
            <a:pPr marL="0" indent="0"/>
            <a:r>
              <a:rPr lang="en-US" sz="1600" b="0" dirty="0">
                <a:ea typeface="SimSun" panose="02010600030101010101" pitchFamily="2" charset="-122"/>
              </a:rPr>
              <a:t> </a:t>
            </a:r>
            <a:endParaRPr lang="en-US" sz="16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03Sep20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539684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 - MSG</a:t>
            </a:r>
            <a:endParaRPr lang="en-US" sz="2400" dirty="0"/>
          </a:p>
        </p:txBody>
      </p:sp>
      <p:sp>
        <p:nvSpPr>
          <p:cNvPr id="3" name="Content Placeholder 2"/>
          <p:cNvSpPr>
            <a:spLocks noGrp="1"/>
          </p:cNvSpPr>
          <p:nvPr>
            <p:ph idx="1"/>
          </p:nvPr>
        </p:nvSpPr>
        <p:spPr>
          <a:xfrm>
            <a:off x="576456" y="577849"/>
            <a:ext cx="7987911" cy="5897563"/>
          </a:xfrm>
        </p:spPr>
        <p:txBody>
          <a:bodyPr/>
          <a:lstStyle/>
          <a:p>
            <a:pPr lvl="1">
              <a:buFont typeface="Arial" panose="020B0604020202020204" pitchFamily="34" charset="0"/>
              <a:buChar char="•"/>
            </a:pPr>
            <a:endParaRPr lang="en-US" sz="1600" dirty="0"/>
          </a:p>
          <a:p>
            <a:pPr>
              <a:buFont typeface="Arial" panose="020B0604020202020204" pitchFamily="34" charset="0"/>
              <a:buChar char="•"/>
            </a:pPr>
            <a:r>
              <a:rPr lang="en-US" sz="1800" dirty="0"/>
              <a:t>The One - Multi-stake holder group (MSG) to discuss 6 GHz and what happens in the band.  </a:t>
            </a:r>
          </a:p>
          <a:p>
            <a:pPr lvl="1">
              <a:spcBef>
                <a:spcPts val="0"/>
              </a:spcBef>
              <a:buFont typeface="Arial" panose="020B0604020202020204" pitchFamily="34" charset="0"/>
              <a:buChar char="•"/>
            </a:pPr>
            <a:r>
              <a:rPr lang="en-US" sz="1600" dirty="0" err="1"/>
              <a:t>WInn</a:t>
            </a:r>
            <a:r>
              <a:rPr lang="en-US" sz="1600" dirty="0"/>
              <a:t> Forum and WFA are the initial organizations, with around 20 others.</a:t>
            </a:r>
          </a:p>
          <a:p>
            <a:pPr lvl="1">
              <a:spcBef>
                <a:spcPts val="0"/>
              </a:spcBef>
              <a:buFont typeface="Arial" panose="020B0604020202020204" pitchFamily="34" charset="0"/>
              <a:buChar char="•"/>
            </a:pPr>
            <a:r>
              <a:rPr lang="en-US" sz="1600" u="sng" dirty="0"/>
              <a:t>Some feedback from the 1</a:t>
            </a:r>
            <a:r>
              <a:rPr lang="en-US" sz="1600" u="sng" baseline="30000" dirty="0"/>
              <a:t>st</a:t>
            </a:r>
            <a:r>
              <a:rPr lang="en-US" sz="1600" u="sng" dirty="0"/>
              <a:t> call: </a:t>
            </a:r>
          </a:p>
          <a:p>
            <a:pPr lvl="2">
              <a:spcBef>
                <a:spcPts val="0"/>
              </a:spcBef>
              <a:buFont typeface="Arial" panose="020B0604020202020204" pitchFamily="34" charset="0"/>
              <a:buChar char="•"/>
            </a:pPr>
            <a:r>
              <a:rPr lang="en-US" sz="1600" dirty="0"/>
              <a:t>Worked on scope which had a notable discussion, rules to move forward, etc. </a:t>
            </a:r>
          </a:p>
          <a:p>
            <a:pPr lvl="2">
              <a:spcBef>
                <a:spcPts val="0"/>
              </a:spcBef>
              <a:buFont typeface="Arial" panose="020B0604020202020204" pitchFamily="34" charset="0"/>
              <a:buChar char="•"/>
            </a:pPr>
            <a:r>
              <a:rPr lang="en-US" sz="1600" dirty="0"/>
              <a:t>There were new users and incumbents to the band present. </a:t>
            </a:r>
          </a:p>
          <a:p>
            <a:pPr lvl="2">
              <a:spcBef>
                <a:spcPts val="0"/>
              </a:spcBef>
              <a:buFont typeface="Arial" panose="020B0604020202020204" pitchFamily="34" charset="0"/>
              <a:buChar char="•"/>
            </a:pPr>
            <a:r>
              <a:rPr lang="en-US" sz="1600" dirty="0"/>
              <a:t> AFC brought out some discussion.  </a:t>
            </a:r>
          </a:p>
          <a:p>
            <a:pPr lvl="2">
              <a:spcBef>
                <a:spcPts val="0"/>
              </a:spcBef>
              <a:buFont typeface="Arial" panose="020B0604020202020204" pitchFamily="34" charset="0"/>
              <a:buChar char="•"/>
            </a:pPr>
            <a:r>
              <a:rPr lang="en-US" sz="1600" dirty="0"/>
              <a:t>Seemed to have missed some of the point of how all can use the band together.</a:t>
            </a:r>
          </a:p>
          <a:p>
            <a:pPr lvl="2">
              <a:spcBef>
                <a:spcPts val="0"/>
              </a:spcBef>
              <a:buFont typeface="Arial" panose="020B0604020202020204" pitchFamily="34" charset="0"/>
              <a:buChar char="•"/>
            </a:pPr>
            <a:r>
              <a:rPr lang="en-US" sz="1600" dirty="0"/>
              <a:t>Minutes are not out yet, </a:t>
            </a:r>
          </a:p>
          <a:p>
            <a:pPr lvl="3">
              <a:spcBef>
                <a:spcPts val="0"/>
              </a:spcBef>
              <a:buFont typeface="Arial" panose="020B0604020202020204" pitchFamily="34" charset="0"/>
              <a:buChar char="•"/>
            </a:pPr>
            <a:r>
              <a:rPr lang="en-US" sz="1400" dirty="0"/>
              <a:t>Work stream 1 - interference protection and resolution</a:t>
            </a:r>
          </a:p>
          <a:p>
            <a:pPr lvl="3">
              <a:spcBef>
                <a:spcPts val="0"/>
              </a:spcBef>
              <a:buFont typeface="Arial" panose="020B0604020202020204" pitchFamily="34" charset="0"/>
              <a:buChar char="•"/>
            </a:pPr>
            <a:r>
              <a:rPr lang="en-US" sz="1400" dirty="0"/>
              <a:t>Work stream 2 - correct incumbent data (ULS) </a:t>
            </a:r>
          </a:p>
          <a:p>
            <a:pPr lvl="3">
              <a:spcBef>
                <a:spcPts val="0"/>
              </a:spcBef>
              <a:buFont typeface="Arial" panose="020B0604020202020204" pitchFamily="34" charset="0"/>
              <a:buChar char="•"/>
            </a:pPr>
            <a:r>
              <a:rPr lang="en-US" sz="1400" dirty="0"/>
              <a:t>Work stream 3 - AFC and how it provides protection, etc. </a:t>
            </a:r>
          </a:p>
          <a:p>
            <a:pPr lvl="3">
              <a:spcBef>
                <a:spcPts val="0"/>
              </a:spcBef>
              <a:buFont typeface="Arial" panose="020B0604020202020204" pitchFamily="34" charset="0"/>
              <a:buChar char="•"/>
            </a:pPr>
            <a:r>
              <a:rPr lang="en-US" sz="1400" dirty="0"/>
              <a:t>Sounds like a question was asked,  what is an incumbent to do?</a:t>
            </a:r>
          </a:p>
          <a:p>
            <a:pPr lvl="3">
              <a:spcBef>
                <a:spcPts val="0"/>
              </a:spcBef>
              <a:buFont typeface="Arial" panose="020B0604020202020204" pitchFamily="34" charset="0"/>
              <a:buChar char="•"/>
            </a:pPr>
            <a:r>
              <a:rPr lang="en-US" sz="1400" dirty="0"/>
              <a:t>It was noted, nothing on contentious based protocol.</a:t>
            </a:r>
          </a:p>
          <a:p>
            <a:pPr lvl="1">
              <a:spcBef>
                <a:spcPts val="0"/>
              </a:spcBef>
              <a:buFont typeface="Arial" panose="020B0604020202020204" pitchFamily="34" charset="0"/>
              <a:buChar char="•"/>
            </a:pPr>
            <a:r>
              <a:rPr lang="en-US" sz="1600" b="1" dirty="0"/>
              <a:t>The next meeting, 11Sep20</a:t>
            </a:r>
            <a:r>
              <a:rPr lang="en-US" sz="1600" dirty="0"/>
              <a:t>, will be technical detail, the first real meeting.</a:t>
            </a:r>
          </a:p>
          <a:p>
            <a:pPr lvl="1">
              <a:buFont typeface="Arial" panose="020B0604020202020204" pitchFamily="34" charset="0"/>
              <a:buChar char="•"/>
            </a:pPr>
            <a:r>
              <a:rPr lang="en-US" sz="1600" dirty="0"/>
              <a:t>The MSG site is not public but open to any interested party that wants to join in, </a:t>
            </a:r>
            <a:r>
              <a:rPr lang="en-US" sz="1600" i="1" u="sng" dirty="0"/>
              <a:t>you do have to register and apply.  </a:t>
            </a:r>
            <a:r>
              <a:rPr lang="en-US" sz="1600" dirty="0"/>
              <a:t>Renamed to the “6GHz M.S. Committee”.</a:t>
            </a:r>
          </a:p>
          <a:p>
            <a:pPr lvl="1">
              <a:buFont typeface="Arial" panose="020B0604020202020204" pitchFamily="34" charset="0"/>
              <a:buChar char="•"/>
            </a:pPr>
            <a:r>
              <a:rPr lang="en-US" sz="1800" u="sng" dirty="0">
                <a:solidFill>
                  <a:srgbClr val="0563C1"/>
                </a:solidFill>
                <a:effectLst/>
                <a:latin typeface="Calibri" panose="020F0502020204030204" pitchFamily="34" charset="0"/>
                <a:ea typeface="Calibri" panose="020F0502020204030204" pitchFamily="34" charset="0"/>
                <a:hlinkClick r:id="rId3"/>
              </a:rPr>
              <a:t>https://www.wirelessinnovation.org/6ghz-multistakeholder-committee</a:t>
            </a:r>
            <a:r>
              <a:rPr lang="en-US" sz="1800" dirty="0">
                <a:effectLst/>
                <a:latin typeface="Calibri" panose="020F0502020204030204" pitchFamily="34" charset="0"/>
                <a:ea typeface="Calibri" panose="020F0502020204030204" pitchFamily="34" charset="0"/>
              </a:rPr>
              <a:t> </a:t>
            </a:r>
          </a:p>
          <a:p>
            <a:pPr lvl="1">
              <a:buFont typeface="Arial" panose="020B0604020202020204" pitchFamily="34" charset="0"/>
              <a:buChar char="•"/>
            </a:pPr>
            <a:r>
              <a:rPr lang="en-US" sz="1600" dirty="0"/>
              <a:t>New doc today (03 Sept 20) with the agenda/presentation for next week.  </a:t>
            </a:r>
          </a:p>
          <a:p>
            <a:pPr lvl="1">
              <a:buFont typeface="Arial" panose="020B0604020202020204" pitchFamily="34" charset="0"/>
              <a:buChar char="•"/>
            </a:pPr>
            <a:r>
              <a:rPr lang="en-US" sz="1600" dirty="0"/>
              <a:t>Lots of work behind the scenes and prepping for the call next week.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03Sep20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200702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5800" y="1096023"/>
            <a:ext cx="8153400" cy="5379390"/>
          </a:xfrm>
        </p:spPr>
        <p:txBody>
          <a:bodyPr/>
          <a:lstStyle/>
          <a:p>
            <a:pPr marL="66675" marR="0">
              <a:spcBef>
                <a:spcPts val="0"/>
              </a:spcBef>
              <a:spcAft>
                <a:spcPts val="0"/>
              </a:spcAft>
              <a:buFont typeface="Arial" panose="020B0604020202020204" pitchFamily="34" charset="0"/>
              <a:buChar char="•"/>
            </a:pPr>
            <a:endParaRPr lang="en-US" sz="1800" b="0" dirty="0">
              <a:solidFill>
                <a:srgbClr val="191919"/>
              </a:solidFill>
              <a:ea typeface="Times New Roman" panose="02020603050405020304" pitchFamily="18" charset="0"/>
            </a:endParaRPr>
          </a:p>
          <a:p>
            <a:pPr marL="66675" marR="0">
              <a:spcBef>
                <a:spcPts val="0"/>
              </a:spcBef>
              <a:spcAft>
                <a:spcPts val="0"/>
              </a:spcAft>
              <a:buFont typeface="Arial" panose="020B0604020202020204" pitchFamily="34" charset="0"/>
              <a:buChar char="•"/>
            </a:pPr>
            <a:r>
              <a:rPr lang="en-US" sz="1800" b="1" dirty="0">
                <a:solidFill>
                  <a:srgbClr val="191919"/>
                </a:solidFill>
                <a:effectLst/>
                <a:ea typeface="Times New Roman" panose="02020603050405020304" pitchFamily="18" charset="0"/>
              </a:rPr>
              <a:t>Proposed Rule</a:t>
            </a:r>
            <a:r>
              <a:rPr lang="en-US" sz="1800" dirty="0">
                <a:ea typeface="Times New Roman" panose="02020603050405020304" pitchFamily="18" charset="0"/>
              </a:rPr>
              <a:t>- </a:t>
            </a:r>
            <a:r>
              <a:rPr lang="en-US" sz="1800" b="1" dirty="0">
                <a:solidFill>
                  <a:srgbClr val="333333"/>
                </a:solidFill>
                <a:effectLst/>
                <a:ea typeface="Times New Roman" panose="02020603050405020304" pitchFamily="18" charset="0"/>
              </a:rPr>
              <a:t>Updating the Commission's Ex </a:t>
            </a:r>
            <a:r>
              <a:rPr lang="en-US" sz="1800" b="1" dirty="0" err="1">
                <a:solidFill>
                  <a:srgbClr val="333333"/>
                </a:solidFill>
                <a:effectLst/>
                <a:ea typeface="Times New Roman" panose="02020603050405020304" pitchFamily="18" charset="0"/>
              </a:rPr>
              <a:t>Parte</a:t>
            </a:r>
            <a:r>
              <a:rPr lang="en-US" sz="1800" b="1" dirty="0">
                <a:solidFill>
                  <a:srgbClr val="333333"/>
                </a:solidFill>
                <a:effectLst/>
                <a:ea typeface="Times New Roman" panose="02020603050405020304" pitchFamily="18" charset="0"/>
              </a:rPr>
              <a:t> Rules</a:t>
            </a:r>
            <a:endParaRPr lang="en-US" sz="1800" dirty="0">
              <a:effectLst/>
              <a:ea typeface="Calibri" panose="020F0502020204030204" pitchFamily="34" charset="0"/>
            </a:endParaRPr>
          </a:p>
          <a:p>
            <a:pPr marL="95250" marR="0">
              <a:spcBef>
                <a:spcPts val="0"/>
              </a:spcBef>
              <a:spcAft>
                <a:spcPts val="0"/>
              </a:spcAft>
            </a:pPr>
            <a:r>
              <a:rPr lang="en-US" sz="1800" b="1" dirty="0">
                <a:effectLst/>
                <a:ea typeface="Times New Roman" panose="02020603050405020304" pitchFamily="18" charset="0"/>
                <a:cs typeface="Times New Roman" panose="02020603050405020304" pitchFamily="18" charset="0"/>
              </a:rPr>
              <a:t>		FR Document:</a:t>
            </a:r>
            <a:r>
              <a:rPr lang="en-US" sz="1800" dirty="0">
                <a:solidFill>
                  <a:srgbClr val="000000"/>
                </a:solidFill>
                <a:effectLst/>
                <a:ea typeface="Times New Roman" panose="02020603050405020304" pitchFamily="18" charset="0"/>
              </a:rPr>
              <a:t> </a:t>
            </a:r>
            <a:r>
              <a:rPr lang="en-US" sz="1800" u="sng" dirty="0">
                <a:solidFill>
                  <a:srgbClr val="3071A9"/>
                </a:solidFill>
                <a:effectLst/>
                <a:ea typeface="Calibri" panose="020F0502020204030204" pitchFamily="34" charset="0"/>
                <a:hlinkClick r:id="rId3"/>
              </a:rPr>
              <a:t>2020-17266</a:t>
            </a:r>
            <a:r>
              <a:rPr lang="en-US" sz="1800" dirty="0">
                <a:solidFill>
                  <a:srgbClr val="000000"/>
                </a:solidFill>
                <a:effectLst/>
                <a:ea typeface="Times New Roman" panose="02020603050405020304" pitchFamily="18" charset="0"/>
              </a:rPr>
              <a:t> </a:t>
            </a:r>
            <a:r>
              <a:rPr lang="en-US" sz="1800" b="1" dirty="0">
                <a:solidFill>
                  <a:srgbClr val="000000"/>
                </a:solidFill>
                <a:effectLst/>
                <a:ea typeface="Times New Roman" panose="02020603050405020304" pitchFamily="18" charset="0"/>
                <a:cs typeface="Times New Roman" panose="02020603050405020304" pitchFamily="18" charset="0"/>
              </a:rPr>
              <a:t>Citation:</a:t>
            </a:r>
            <a:r>
              <a:rPr lang="en-US" sz="1800" dirty="0">
                <a:solidFill>
                  <a:srgbClr val="000000"/>
                </a:solidFill>
                <a:effectLst/>
                <a:ea typeface="Times New Roman" panose="02020603050405020304" pitchFamily="18" charset="0"/>
              </a:rPr>
              <a:t> 85 FR 54523 </a:t>
            </a:r>
          </a:p>
          <a:p>
            <a:pPr marL="95250" marR="0">
              <a:spcBef>
                <a:spcPts val="0"/>
              </a:spcBef>
              <a:spcAft>
                <a:spcPts val="0"/>
              </a:spcAft>
            </a:pPr>
            <a:r>
              <a:rPr lang="en-US" sz="1800" dirty="0">
                <a:ea typeface="Times New Roman" panose="02020603050405020304" pitchFamily="18" charset="0"/>
              </a:rPr>
              <a:t>		</a:t>
            </a:r>
            <a:r>
              <a:rPr lang="en-US" sz="1800" u="sng" dirty="0">
                <a:solidFill>
                  <a:srgbClr val="3071A9"/>
                </a:solidFill>
                <a:effectLst/>
                <a:ea typeface="Calibri" panose="020F0502020204030204" pitchFamily="34" charset="0"/>
                <a:hlinkClick r:id="rId4"/>
              </a:rPr>
              <a:t>PDF</a:t>
            </a:r>
            <a:r>
              <a:rPr lang="en-US" sz="1800" b="1" dirty="0">
                <a:solidFill>
                  <a:srgbClr val="000000"/>
                </a:solidFill>
                <a:effectLst/>
                <a:ea typeface="Times New Roman" panose="02020603050405020304" pitchFamily="18" charset="0"/>
                <a:cs typeface="Times New Roman" panose="02020603050405020304" pitchFamily="18" charset="0"/>
              </a:rPr>
              <a:t> </a:t>
            </a:r>
            <a:r>
              <a:rPr lang="en-US" sz="1800" dirty="0">
                <a:solidFill>
                  <a:srgbClr val="000000"/>
                </a:solidFill>
                <a:effectLst/>
                <a:ea typeface="Times New Roman" panose="02020603050405020304" pitchFamily="18" charset="0"/>
              </a:rPr>
              <a:t>Pages 54523-54528 </a:t>
            </a:r>
            <a:r>
              <a:rPr lang="en-US" sz="1800" i="1" dirty="0">
                <a:solidFill>
                  <a:srgbClr val="000000"/>
                </a:solidFill>
                <a:effectLst/>
                <a:ea typeface="Times New Roman" panose="02020603050405020304" pitchFamily="18" charset="0"/>
                <a:cs typeface="Times New Roman" panose="02020603050405020304" pitchFamily="18" charset="0"/>
              </a:rPr>
              <a:t>(6 pages) </a:t>
            </a:r>
            <a:r>
              <a:rPr lang="en-US" sz="1800" u="sng" dirty="0">
                <a:solidFill>
                  <a:srgbClr val="3071A9"/>
                </a:solidFill>
                <a:effectLst/>
                <a:ea typeface="Calibri" panose="020F0502020204030204" pitchFamily="34" charset="0"/>
                <a:hlinkClick r:id="rId5"/>
              </a:rPr>
              <a:t>Permalink</a:t>
            </a:r>
            <a:r>
              <a:rPr lang="en-US" sz="1800" b="1" dirty="0">
                <a:solidFill>
                  <a:srgbClr val="000000"/>
                </a:solidFill>
                <a:effectLst/>
                <a:ea typeface="Times New Roman" panose="02020603050405020304" pitchFamily="18" charset="0"/>
                <a:cs typeface="Times New Roman" panose="02020603050405020304" pitchFamily="18" charset="0"/>
              </a:rPr>
              <a:t> </a:t>
            </a:r>
            <a:endParaRPr lang="en-US" sz="1800" dirty="0">
              <a:effectLst/>
              <a:ea typeface="Calibri" panose="020F0502020204030204" pitchFamily="34" charset="0"/>
            </a:endParaRPr>
          </a:p>
          <a:p>
            <a:pPr marL="0" marR="0">
              <a:spcBef>
                <a:spcPts val="0"/>
              </a:spcBef>
              <a:spcAft>
                <a:spcPts val="0"/>
              </a:spcAft>
              <a:buFont typeface="Arial" panose="020B0604020202020204" pitchFamily="34" charset="0"/>
              <a:buChar char="•"/>
            </a:pPr>
            <a:r>
              <a:rPr lang="en-US" sz="1600" b="0" dirty="0">
                <a:solidFill>
                  <a:srgbClr val="000000"/>
                </a:solidFill>
                <a:effectLst/>
                <a:ea typeface="Times New Roman" panose="02020603050405020304" pitchFamily="18" charset="0"/>
                <a:cs typeface="Times New Roman" panose="02020603050405020304" pitchFamily="18" charset="0"/>
              </a:rPr>
              <a:t>Abstract:</a:t>
            </a:r>
            <a:r>
              <a:rPr lang="en-US" sz="1600" b="0" dirty="0">
                <a:solidFill>
                  <a:srgbClr val="000000"/>
                </a:solidFill>
                <a:effectLst/>
                <a:ea typeface="Times New Roman" panose="02020603050405020304" pitchFamily="18" charset="0"/>
              </a:rPr>
              <a:t> In this document, the Commission begins a new proceeding to consider several updates to the Commission's ex </a:t>
            </a:r>
            <a:r>
              <a:rPr lang="en-US" sz="1600" b="0" dirty="0" err="1">
                <a:solidFill>
                  <a:srgbClr val="000000"/>
                </a:solidFill>
                <a:effectLst/>
                <a:ea typeface="Times New Roman" panose="02020603050405020304" pitchFamily="18" charset="0"/>
              </a:rPr>
              <a:t>parte</a:t>
            </a:r>
            <a:r>
              <a:rPr lang="en-US" sz="1600" b="0" dirty="0">
                <a:solidFill>
                  <a:srgbClr val="000000"/>
                </a:solidFill>
                <a:effectLst/>
                <a:ea typeface="Times New Roman" panose="02020603050405020304" pitchFamily="18" charset="0"/>
              </a:rPr>
              <a:t> rules. First, the Commission seeks comment on a proposal to exempt from its ex </a:t>
            </a:r>
            <a:r>
              <a:rPr lang="en-US" sz="1600" b="0" dirty="0" err="1">
                <a:solidFill>
                  <a:srgbClr val="000000"/>
                </a:solidFill>
                <a:effectLst/>
                <a:ea typeface="Times New Roman" panose="02020603050405020304" pitchFamily="18" charset="0"/>
              </a:rPr>
              <a:t>parte</a:t>
            </a:r>
            <a:r>
              <a:rPr lang="en-US" sz="1600" b="0" dirty="0">
                <a:solidFill>
                  <a:srgbClr val="000000"/>
                </a:solidFill>
                <a:effectLst/>
                <a:ea typeface="Times New Roman" panose="02020603050405020304" pitchFamily="18" charset="0"/>
              </a:rPr>
              <a:t> rules, in certain proceedings, government-to-government consultations between the Commission and federally recognized Tribal Nations. Second, the Commission seeks comment on a proposal to extend the exemption to its ex </a:t>
            </a:r>
            <a:r>
              <a:rPr lang="en-US" sz="1600" b="0" dirty="0" err="1">
                <a:solidFill>
                  <a:srgbClr val="000000"/>
                </a:solidFill>
                <a:effectLst/>
                <a:ea typeface="Times New Roman" panose="02020603050405020304" pitchFamily="18" charset="0"/>
              </a:rPr>
              <a:t>parte</a:t>
            </a:r>
            <a:r>
              <a:rPr lang="en-US" sz="1600" b="0" dirty="0">
                <a:solidFill>
                  <a:srgbClr val="000000"/>
                </a:solidFill>
                <a:effectLst/>
                <a:ea typeface="Times New Roman" panose="02020603050405020304" pitchFamily="18" charset="0"/>
              </a:rPr>
              <a:t> rules for communications with certain program administrators, such 	as the... </a:t>
            </a:r>
            <a:endParaRPr lang="en-US" sz="1600" b="0" dirty="0">
              <a:effectLst/>
              <a:ea typeface="Calibri" panose="020F0502020204030204" pitchFamily="34" charset="0"/>
            </a:endParaRPr>
          </a:p>
          <a:p>
            <a:pPr marL="66675" marR="0">
              <a:spcBef>
                <a:spcPts val="0"/>
              </a:spcBef>
              <a:spcAft>
                <a:spcPts val="0"/>
              </a:spcAft>
              <a:buFont typeface="Arial" panose="020B0604020202020204" pitchFamily="34" charset="0"/>
              <a:buChar char="•"/>
            </a:pPr>
            <a:r>
              <a:rPr lang="en-US" sz="1600" b="0" dirty="0"/>
              <a:t>DATES: Comments due on or before October 2, 2020; reply comments due on or before November 2, 2020. </a:t>
            </a:r>
          </a:p>
          <a:p>
            <a:pPr marL="66675" marR="0">
              <a:spcBef>
                <a:spcPts val="0"/>
              </a:spcBef>
              <a:spcAft>
                <a:spcPts val="0"/>
              </a:spcAft>
              <a:buFont typeface="Arial" panose="020B0604020202020204" pitchFamily="34" charset="0"/>
              <a:buChar char="•"/>
            </a:pPr>
            <a:r>
              <a:rPr lang="en-US" sz="1600" b="0" dirty="0">
                <a:solidFill>
                  <a:srgbClr val="191919"/>
                </a:solidFill>
              </a:rPr>
              <a:t>1 of the 3 seek comments is timing of ex </a:t>
            </a:r>
            <a:r>
              <a:rPr lang="en-US" sz="1600" b="0" dirty="0" err="1">
                <a:solidFill>
                  <a:srgbClr val="191919"/>
                </a:solidFill>
              </a:rPr>
              <a:t>partes</a:t>
            </a:r>
            <a:r>
              <a:rPr lang="en-US" sz="1600" b="0" dirty="0">
                <a:solidFill>
                  <a:srgbClr val="191919"/>
                </a:solidFill>
              </a:rPr>
              <a:t> before the sunshine period (1-week quiet period before FCC commissioners monthly open meeting). </a:t>
            </a:r>
          </a:p>
          <a:p>
            <a:pPr marL="0" marR="0" indent="0">
              <a:spcBef>
                <a:spcPts val="0"/>
              </a:spcBef>
              <a:spcAft>
                <a:spcPts val="0"/>
              </a:spcAft>
            </a:pPr>
            <a:r>
              <a:rPr lang="en-US" sz="1600" b="0" dirty="0">
                <a:solidFill>
                  <a:srgbClr val="191919"/>
                </a:solidFill>
              </a:rPr>
              <a:t> </a:t>
            </a: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r>
              <a:rPr lang="en-US" sz="1800" dirty="0">
                <a:solidFill>
                  <a:srgbClr val="191919"/>
                </a:solidFill>
              </a:rPr>
              <a:t>New FCC Public Notice on E911/</a:t>
            </a:r>
            <a:r>
              <a:rPr lang="en-US" sz="1800" dirty="0" err="1">
                <a:solidFill>
                  <a:srgbClr val="191919"/>
                </a:solidFill>
              </a:rPr>
              <a:t>WiFi</a:t>
            </a:r>
            <a:r>
              <a:rPr lang="en-US" sz="1800" dirty="0">
                <a:solidFill>
                  <a:srgbClr val="191919"/>
                </a:solidFill>
              </a:rPr>
              <a:t>.</a:t>
            </a:r>
          </a:p>
          <a:p>
            <a:pPr marL="466725" lvl="1">
              <a:spcBef>
                <a:spcPts val="0"/>
              </a:spcBef>
              <a:spcAft>
                <a:spcPts val="0"/>
              </a:spcAft>
              <a:buFont typeface="Arial" panose="020B0604020202020204" pitchFamily="34" charset="0"/>
              <a:buChar char="•"/>
            </a:pPr>
            <a:r>
              <a:rPr lang="en-US" sz="1600" b="0" dirty="0">
                <a:solidFill>
                  <a:srgbClr val="00B0F0"/>
                </a:solidFill>
              </a:rPr>
              <a:t>Chair (and others) look for Public Notice (soon to be out (today)) on E911 for </a:t>
            </a:r>
            <a:r>
              <a:rPr lang="en-US" sz="1600" b="0" dirty="0" err="1">
                <a:solidFill>
                  <a:srgbClr val="00B0F0"/>
                </a:solidFill>
              </a:rPr>
              <a:t>WiFi</a:t>
            </a:r>
            <a:r>
              <a:rPr lang="en-US" sz="1600" b="0" dirty="0">
                <a:solidFill>
                  <a:srgbClr val="00B0F0"/>
                </a:solidFill>
              </a:rPr>
              <a:t> devices. </a:t>
            </a: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0" marR="0" indent="0">
              <a:spcBef>
                <a:spcPts val="0"/>
              </a:spcBef>
              <a:spcAft>
                <a:spcPts val="0"/>
              </a:spcAft>
            </a:pPr>
            <a:r>
              <a:rPr lang="en-US" sz="1800" b="0" dirty="0">
                <a:solidFill>
                  <a:srgbClr val="191919"/>
                </a:solidFill>
              </a:rPr>
              <a:t> </a:t>
            </a:r>
            <a:endParaRPr lang="en-US" sz="2000" b="0" dirty="0">
              <a:solidFill>
                <a:srgbClr val="333333"/>
              </a:solidFill>
              <a:effectLst/>
            </a:endParaRPr>
          </a:p>
          <a:p>
            <a:pPr algn="l" fontAlgn="base">
              <a:buFont typeface="Arial" panose="020B0604020202020204" pitchFamily="34" charset="0"/>
              <a:buChar char="•"/>
            </a:pP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03Sep20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F8CE2D03-A1A4-47BD-88C3-1BD0F2C6544D}"/>
              </a:ext>
            </a:extLst>
          </p:cNvPr>
          <p:cNvSpPr txBox="1"/>
          <p:nvPr/>
        </p:nvSpPr>
        <p:spPr>
          <a:xfrm>
            <a:off x="609600" y="6136858"/>
            <a:ext cx="7315200" cy="338554"/>
          </a:xfrm>
          <a:prstGeom prst="rect">
            <a:avLst/>
          </a:prstGeom>
          <a:noFill/>
        </p:spPr>
        <p:txBody>
          <a:bodyPr wrap="square" rtlCol="0">
            <a:spAutoFit/>
          </a:bodyPr>
          <a:lstStyle/>
          <a:p>
            <a:pPr marL="352425" marR="0" indent="-285750">
              <a:spcBef>
                <a:spcPts val="0"/>
              </a:spcBef>
              <a:spcAft>
                <a:spcPts val="0"/>
              </a:spcAft>
              <a:buFont typeface="Arial" panose="020B0604020202020204" pitchFamily="34" charset="0"/>
              <a:buChar char="•"/>
            </a:pPr>
            <a:r>
              <a:rPr lang="en-US" sz="1600" b="0" dirty="0">
                <a:solidFill>
                  <a:srgbClr val="191919"/>
                </a:solidFill>
              </a:rPr>
              <a:t>When there are a few minutes, will work a few WRC-23 Agenda Items</a:t>
            </a:r>
          </a:p>
        </p:txBody>
      </p:sp>
    </p:spTree>
    <p:extLst>
      <p:ext uri="{BB962C8B-B14F-4D97-AF65-F5344CB8AC3E}">
        <p14:creationId xmlns:p14="http://schemas.microsoft.com/office/powerpoint/2010/main" val="13528931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sz="1800" b="0" dirty="0">
                <a:solidFill>
                  <a:srgbClr val="00B0F0"/>
                </a:solidFill>
              </a:rPr>
              <a:t>All - Saudi Arabia consultation, </a:t>
            </a:r>
            <a:r>
              <a:rPr lang="en-US" sz="1800" b="0" dirty="0">
                <a:solidFill>
                  <a:srgbClr val="00B0F0"/>
                </a:solidFill>
                <a:effectLst/>
                <a:latin typeface="Times New Roman" panose="02020603050405020304" pitchFamily="18" charset="0"/>
                <a:ea typeface="SimSun" panose="02010600030101010101" pitchFamily="2" charset="-122"/>
              </a:rPr>
              <a:t>comments to review, to submit</a:t>
            </a:r>
            <a:r>
              <a:rPr lang="en-US" sz="1800" b="0" dirty="0">
                <a:solidFill>
                  <a:srgbClr val="00B0F0"/>
                </a:solidFill>
              </a:rPr>
              <a:t>. </a:t>
            </a:r>
          </a:p>
          <a:p>
            <a:pPr marL="285750" indent="-285750">
              <a:buFont typeface="Wingdings" panose="05000000000000000000" pitchFamily="2" charset="2"/>
              <a:buChar char="q"/>
            </a:pPr>
            <a:r>
              <a:rPr lang="en-US" sz="1800" b="0" dirty="0">
                <a:solidFill>
                  <a:srgbClr val="00B0F0"/>
                </a:solidFill>
              </a:rPr>
              <a:t>For WP 1A contribution on SM-2352, chair to confirm with Author next steps and timing. </a:t>
            </a:r>
          </a:p>
          <a:p>
            <a:pPr marL="285750" indent="-285750">
              <a:buFont typeface="Wingdings" panose="05000000000000000000" pitchFamily="2" charset="2"/>
              <a:buChar char="q"/>
            </a:pPr>
            <a:r>
              <a:rPr lang="en-US" sz="1800" b="0" dirty="0">
                <a:solidFill>
                  <a:srgbClr val="00B0F0"/>
                </a:solidFill>
              </a:rPr>
              <a:t>Find and ID WRC-19 AIs carried over to WRC-23 we have interest in. </a:t>
            </a:r>
          </a:p>
          <a:p>
            <a:pPr marL="285750" indent="-285750">
              <a:buFont typeface="Wingdings" panose="05000000000000000000" pitchFamily="2" charset="2"/>
              <a:buChar char="q"/>
            </a:pPr>
            <a:r>
              <a:rPr lang="en-US" sz="1800" b="0" dirty="0">
                <a:solidFill>
                  <a:srgbClr val="00B0F0"/>
                </a:solidFill>
              </a:rPr>
              <a:t>FCC KDB on 6GHz, the Chair </a:t>
            </a:r>
            <a:r>
              <a:rPr lang="en-US" sz="1800" dirty="0">
                <a:solidFill>
                  <a:srgbClr val="00B0F0"/>
                </a:solidFill>
              </a:rPr>
              <a:t>(and others) </a:t>
            </a:r>
            <a:r>
              <a:rPr lang="en-US" sz="1800" b="0" dirty="0">
                <a:solidFill>
                  <a:srgbClr val="00B0F0"/>
                </a:solidFill>
              </a:rPr>
              <a:t>should look for the addendum(s).</a:t>
            </a:r>
            <a:endParaRPr lang="en-US" sz="1600" b="0" dirty="0">
              <a:solidFill>
                <a:srgbClr val="00B0F0"/>
              </a:solidFill>
            </a:endParaRPr>
          </a:p>
          <a:p>
            <a:pPr marL="285750" indent="-285750">
              <a:buFont typeface="Wingdings" panose="05000000000000000000" pitchFamily="2" charset="2"/>
              <a:buChar char="q"/>
            </a:pPr>
            <a:r>
              <a:rPr lang="en-US" sz="1800" b="0" dirty="0">
                <a:solidFill>
                  <a:srgbClr val="00B0F0"/>
                </a:solidFill>
              </a:rPr>
              <a:t>Chair (and others) look for Public Notice (soon to be out (today)) on E911 for </a:t>
            </a:r>
            <a:r>
              <a:rPr lang="en-US" sz="1800" b="0" dirty="0" err="1">
                <a:solidFill>
                  <a:srgbClr val="00B0F0"/>
                </a:solidFill>
              </a:rPr>
              <a:t>WiFi</a:t>
            </a:r>
            <a:r>
              <a:rPr lang="en-US" sz="1800" b="0" dirty="0">
                <a:solidFill>
                  <a:srgbClr val="00B0F0"/>
                </a:solidFill>
              </a:rPr>
              <a:t> devices. </a:t>
            </a: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03Sep20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703554" y="4901412"/>
            <a:ext cx="7058343" cy="1600438"/>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Ongoing: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2019, twice a year) </a:t>
            </a:r>
            <a:r>
              <a:rPr lang="en-US" sz="1200" u="sng" dirty="0">
                <a:hlinkClick r:id="rId3"/>
              </a:rPr>
              <a:t>&lt;click for spreadsheet&gt;</a:t>
            </a:r>
            <a:endParaRPr lang="en-US" sz="1200" u="sng" dirty="0"/>
          </a:p>
          <a:p>
            <a:pPr marL="914400" lvl="2" indent="0">
              <a:spcBef>
                <a:spcPts val="0"/>
              </a:spcBef>
            </a:pPr>
            <a:r>
              <a:rPr lang="en-US" sz="1100" dirty="0">
                <a:hlinkClick r:id="rId4"/>
              </a:rPr>
              <a:t>https://www.imf.org/external/pubs/ft/weo/2019/02/weodata/index.aspx</a:t>
            </a: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45 (7 on LMSC)</a:t>
            </a:r>
            <a:r>
              <a:rPr lang="en-US" altLang="en-US" sz="1800" dirty="0">
                <a:solidFill>
                  <a:schemeClr val="tx1"/>
                </a:solidFill>
              </a:rPr>
              <a:t>;  Nearly Voter: 2;  Aspirant members: 19</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dirty="0"/>
              <a:t>03Sep20</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0880"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0881"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indent="0" algn="l"/>
            <a:endParaRPr lang="en-US" sz="1050" dirty="0"/>
          </a:p>
          <a:p>
            <a:pPr marL="0" marR="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none heard </a:t>
            </a: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endParaRPr lang="en-US" sz="1800" b="0" dirty="0">
              <a:solidFill>
                <a:schemeClr val="bg1">
                  <a:lumMod val="75000"/>
                </a:schemeClr>
              </a:solidFill>
            </a:endParaRPr>
          </a:p>
          <a:p>
            <a:pPr marL="0" marR="0">
              <a:spcBef>
                <a:spcPts val="0"/>
              </a:spcBef>
              <a:spcAft>
                <a:spcPts val="0"/>
              </a:spcAft>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03Sep20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13	and voters on-line: 9</a:t>
            </a:r>
          </a:p>
          <a:p>
            <a:pPr marL="285750" indent="-285750">
              <a:buFont typeface="Arial" panose="020B0604020202020204" pitchFamily="34" charset="0"/>
              <a:buChar char="•"/>
            </a:pPr>
            <a:r>
              <a:rPr lang="en-US" sz="2000" dirty="0"/>
              <a:t>Next “weekly” teleconference </a:t>
            </a:r>
            <a:r>
              <a:rPr lang="en-US" sz="1400" dirty="0"/>
              <a:t>(</a:t>
            </a:r>
            <a:r>
              <a:rPr lang="en-US" sz="1400" dirty="0" err="1"/>
              <a:t>sched’d</a:t>
            </a:r>
            <a:r>
              <a:rPr lang="en-US" sz="1400" dirty="0"/>
              <a:t> to 07jan)</a:t>
            </a:r>
            <a:r>
              <a:rPr lang="en-US" sz="2000" dirty="0"/>
              <a:t>: 10Sept20–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https://mentor.ieee.org/802.18/dcn/16/18-16-0038-16-0000-teleconference-call-in-info.pptx</a:t>
            </a:r>
            <a:r>
              <a:rPr lang="en-US" sz="1800" dirty="0"/>
              <a:t>  </a:t>
            </a:r>
            <a:r>
              <a:rPr lang="en-US" altLang="en-US" sz="1200" dirty="0"/>
              <a:t>(</a:t>
            </a:r>
            <a:r>
              <a:rPr lang="en-US" altLang="en-US" sz="1200" i="1" u="sng" dirty="0"/>
              <a:t>or latest)</a:t>
            </a:r>
            <a:r>
              <a:rPr lang="en-US" altLang="en-US" sz="1200" i="1" dirty="0"/>
              <a:t>  </a:t>
            </a:r>
            <a:r>
              <a:rPr lang="en-US" altLang="en-US" sz="1800" b="1" i="1" dirty="0"/>
              <a:t>(new weekly call in starts 30jul20)</a:t>
            </a:r>
          </a:p>
          <a:p>
            <a:pPr lvl="2">
              <a:buFont typeface="Arial" panose="020B0604020202020204" pitchFamily="34" charset="0"/>
              <a:buChar char="•"/>
            </a:pPr>
            <a:r>
              <a:rPr lang="en-US" altLang="en-US" dirty="0"/>
              <a:t>Also, see </a:t>
            </a:r>
            <a:r>
              <a:rPr lang="en-US" altLang="en-US" dirty="0">
                <a:hlinkClick r:id="rId3" action="ppaction://hlinksldjump"/>
              </a:rPr>
              <a:t>back up slide in this agenda</a:t>
            </a:r>
            <a:r>
              <a:rPr lang="en-US" altLang="en-US" dirty="0"/>
              <a:t>.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 52</a:t>
            </a:r>
          </a:p>
          <a:p>
            <a:pPr>
              <a:spcBef>
                <a:spcPts val="0"/>
              </a:spcBef>
              <a:buFont typeface="Arial" panose="020B0604020202020204" pitchFamily="34" charset="0"/>
              <a:buChar char="•"/>
            </a:pPr>
            <a:endParaRPr lang="en-US" sz="1800" u="sng"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plenary will be electronic from 30Oct20 to 13Nov20.</a:t>
            </a:r>
          </a:p>
          <a:p>
            <a:pPr>
              <a:spcBef>
                <a:spcPts val="0"/>
              </a:spcBef>
              <a:buFont typeface="Arial" panose="020B0604020202020204" pitchFamily="34" charset="0"/>
              <a:buChar char="•"/>
            </a:pPr>
            <a:r>
              <a:rPr lang="en-US" sz="18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03Sep20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03Sep20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03Sep20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5" y="1030737"/>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weekly teleconferences</a:t>
            </a:r>
            <a:br>
              <a:rPr lang="en-US" sz="14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Occurs every Thursday effective 30-Jul-20 until 06*-Jan-21 from 15:00 to 16:00 America/</a:t>
            </a:r>
            <a:r>
              <a:rPr lang="en-US" sz="1400" dirty="0" err="1">
                <a:effectLs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(*-bug, really 7</a:t>
            </a:r>
            <a:r>
              <a:rPr lang="en-US" sz="1400" baseline="30000" dirty="0">
                <a:effectLst/>
                <a:latin typeface="Consolas" panose="020B0609020204030204" pitchFamily="49" charset="0"/>
                <a:ea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rPr>
              <a:t>see below)</a:t>
            </a:r>
            <a:br>
              <a:rPr lang="en-US" sz="1400" dirty="0">
                <a:effectLst/>
                <a:latin typeface="Consolas" panose="020B0609020204030204" pitchFamily="49" charset="0"/>
                <a:ea typeface="Times New Roman" panose="02020603050405020304" pitchFamily="18" charset="0"/>
              </a:rPr>
            </a:br>
            <a:br>
              <a:rPr lang="en-US" sz="10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https://ieeesa.webex.com/ieeesa/j.php?MTID=m89174bca2347d480f1f7b52309753d89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number (access code): 129 025 9639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password: rrtag20c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0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Occurs every Thursday effective Thursday, July 30, 2020 until Thursday, January 7, 2021 from 3:00 PM to 4:00 PM, (UTC-04:00) Eastern Time (US &amp; Canada)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(UTC-04:00)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u="sng" dirty="0">
                <a:solidFill>
                  <a:srgbClr val="FF0000"/>
                </a:solidFill>
                <a:effectLst/>
                <a:latin typeface="Consolas" panose="020B0609020204030204" pitchFamily="49" charset="0"/>
                <a:ea typeface="Calibri" panose="020F0502020204030204" pitchFamily="34" charset="0"/>
                <a:hlinkClick r:id="rId4"/>
              </a:rPr>
              <a:t>Join meeting</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999999"/>
                </a:solidFill>
                <a:effectLst/>
                <a:latin typeface="Consolas" panose="020B0609020204030204" pitchFamily="49" charset="0"/>
                <a:ea typeface="Calibri" panose="020F0502020204030204" pitchFamily="34" charset="0"/>
              </a:rPr>
              <a:t>Tap to call 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5"/>
              </a:rPr>
              <a:t>+1-646-992-2010</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6"/>
              </a:rPr>
              <a:t>+1-213-306-3065</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7"/>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sng" dirty="0">
                <a:solidFill>
                  <a:srgbClr val="049FD9"/>
                </a:solidFill>
                <a:effectLst/>
                <a:latin typeface="Consolas" panose="020B0609020204030204" pitchFamily="49" charset="0"/>
                <a:ea typeface="Calibri" panose="020F0502020204030204" pitchFamily="34" charset="0"/>
                <a:hlinkClick r:id="rId8"/>
              </a:rPr>
              <a:t>http://help.webex.com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808080"/>
                </a:highlight>
              </a:rPr>
              <a:t>weekly </a:t>
            </a:r>
            <a:r>
              <a:rPr lang="en-US" sz="2400" dirty="0"/>
              <a:t>teleconference call-in, </a:t>
            </a:r>
            <a:r>
              <a:rPr lang="en-US" sz="2400" dirty="0">
                <a:highlight>
                  <a:srgbClr val="808080"/>
                </a:highlight>
              </a:rPr>
              <a:t>30Jul20 to 07Jan21</a:t>
            </a:r>
          </a:p>
        </p:txBody>
      </p:sp>
    </p:spTree>
    <p:extLst>
      <p:ext uri="{BB962C8B-B14F-4D97-AF65-F5344CB8AC3E}">
        <p14:creationId xmlns:p14="http://schemas.microsoft.com/office/powerpoint/2010/main" val="24901764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305477"/>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285750" indent="-285750">
              <a:spcBef>
                <a:spcPts val="0"/>
              </a:spcBef>
              <a:buFont typeface="Arial" panose="020B0604020202020204" pitchFamily="34" charset="0"/>
              <a:buChar char="•"/>
            </a:pPr>
            <a:endParaRPr lang="en-US" sz="10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p>
          <a:p>
            <a:pPr marL="285750" indent="-285750">
              <a:spcBef>
                <a:spcPts val="0"/>
              </a:spcBef>
              <a:buFont typeface="Arial" panose="020B0604020202020204" pitchFamily="34" charset="0"/>
              <a:buChar char="•"/>
            </a:pPr>
            <a:r>
              <a:rPr lang="en-US" sz="1400" dirty="0">
                <a:solidFill>
                  <a:schemeClr val="tx1"/>
                </a:solidFill>
              </a:rPr>
              <a:t>At the request of the IEEE 802 Chair, here is the IEEE SA staff member: </a:t>
            </a:r>
            <a:r>
              <a:rPr lang="en-US" sz="1600" b="1" dirty="0">
                <a:effectLst/>
                <a:ea typeface="Calibri" panose="020F0502020204030204" pitchFamily="34" charset="0"/>
              </a:rPr>
              <a:t>Purva Rajkotia</a:t>
            </a:r>
            <a:r>
              <a:rPr lang="en-US" sz="1600" dirty="0">
                <a:effectLst/>
                <a:ea typeface="Calibri" panose="020F0502020204030204" pitchFamily="34" charset="0"/>
              </a:rPr>
              <a:t> &lt;</a:t>
            </a:r>
            <a:r>
              <a:rPr lang="en-US" sz="1600" u="sng" dirty="0">
                <a:solidFill>
                  <a:srgbClr val="0000FF"/>
                </a:solidFill>
                <a:effectLst/>
                <a:ea typeface="Calibri" panose="020F0502020204030204" pitchFamily="34" charset="0"/>
                <a:hlinkClick r:id="rId6"/>
              </a:rPr>
              <a:t>p.rajkotia@ieee.org</a:t>
            </a:r>
            <a:r>
              <a:rPr lang="en-US" sz="1600" dirty="0">
                <a:effectLst/>
                <a:ea typeface="Calibri" panose="020F0502020204030204" pitchFamily="34" charset="0"/>
              </a:rPr>
              <a:t>&gt;</a:t>
            </a:r>
            <a:r>
              <a:rPr lang="en-US" sz="1400" dirty="0">
                <a:solidFill>
                  <a:schemeClr val="tx1"/>
                </a:solidFill>
              </a:rPr>
              <a:t>. </a:t>
            </a:r>
          </a:p>
          <a:p>
            <a:pPr marL="285750" indent="-285750">
              <a:spcBef>
                <a:spcPts val="0"/>
              </a:spcBef>
              <a:buFont typeface="Arial" panose="020B0604020202020204" pitchFamily="34" charset="0"/>
              <a:buChar char="•"/>
            </a:pPr>
            <a:endParaRPr lang="en-US" sz="16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a:spcBef>
                <a:spcPts val="0"/>
              </a:spcBef>
              <a:buFont typeface="Arial" panose="020B0604020202020204" pitchFamily="34" charset="0"/>
              <a:buChar char="•"/>
            </a:pPr>
            <a:r>
              <a:rPr lang="en-US" sz="1800" dirty="0"/>
              <a:t>Calendar: </a:t>
            </a:r>
            <a:r>
              <a:rPr lang="en-US" sz="1200" dirty="0">
                <a:hlinkClick r:id="rId13"/>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4"/>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5"/>
              </a:rPr>
              <a:t>Working Party 1A (WP 1A) - Spectrum engineering techniques</a:t>
            </a:r>
            <a:r>
              <a:rPr lang="en-US" sz="1100" u="sng" dirty="0"/>
              <a:t>     and     </a:t>
            </a:r>
            <a:r>
              <a:rPr lang="en-US" sz="1100" dirty="0">
                <a:hlinkClick r:id="rId16"/>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7"/>
              </a:rPr>
              <a:t>Study Group 5 (SG 5) Terrestrial </a:t>
            </a:r>
            <a:r>
              <a:rPr lang="en-US" sz="1400" b="0" dirty="0">
                <a:hlinkClick r:id="rId17"/>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8"/>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100" dirty="0">
                <a:hlinkClick r:id="" action="ppaction://noaction"/>
              </a:rPr>
              <a:t>Working Party 5D (WP 5D) - IMT Systems</a:t>
            </a:r>
            <a:r>
              <a:rPr lang="en-US" sz="1100" dirty="0"/>
              <a:t>       </a:t>
            </a:r>
            <a:r>
              <a:rPr lang="en-US" sz="1000" dirty="0">
                <a:hlinkClick r:id="rId19"/>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03Sep20</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r>
              <a:rPr lang="en-US" sz="1200" dirty="0"/>
              <a:t>  - </a:t>
            </a:r>
            <a:r>
              <a:rPr lang="en-US" sz="1600" dirty="0"/>
              <a:t>monitor </a:t>
            </a:r>
          </a:p>
        </p:txBody>
      </p:sp>
      <p:sp>
        <p:nvSpPr>
          <p:cNvPr id="3" name="Content Placeholder 2"/>
          <p:cNvSpPr>
            <a:spLocks noGrp="1"/>
          </p:cNvSpPr>
          <p:nvPr>
            <p:ph idx="1"/>
          </p:nvPr>
        </p:nvSpPr>
        <p:spPr>
          <a:xfrm>
            <a:off x="727841" y="1169937"/>
            <a:ext cx="8263759" cy="5305476"/>
          </a:xfrm>
        </p:spPr>
        <p:txBody>
          <a:bodyPr/>
          <a:lstStyle/>
          <a:p>
            <a:pPr marL="0" indent="0">
              <a:spcBef>
                <a:spcPts val="0"/>
              </a:spcBef>
            </a:pPr>
            <a:endParaRPr lang="en-US" sz="2000" b="0" dirty="0">
              <a:solidFill>
                <a:schemeClr val="tx1"/>
              </a:solidFill>
            </a:endParaRPr>
          </a:p>
          <a:p>
            <a:pPr>
              <a:spcBef>
                <a:spcPts val="0"/>
              </a:spcBef>
              <a:buFont typeface="Arial" panose="020B0604020202020204" pitchFamily="34" charset="0"/>
              <a:buChar char="•"/>
            </a:pPr>
            <a:r>
              <a:rPr lang="en-US" sz="1800" b="0" dirty="0">
                <a:solidFill>
                  <a:schemeClr val="tx1"/>
                </a:solidFill>
              </a:rPr>
              <a:t> Anything new to share on the M.1450/M.1801 contributions? </a:t>
            </a:r>
          </a:p>
          <a:p>
            <a:pPr lvl="1">
              <a:spcBef>
                <a:spcPts val="0"/>
              </a:spcBef>
              <a:buFont typeface="Arial" panose="020B0604020202020204" pitchFamily="34" charset="0"/>
              <a:buChar char="•"/>
            </a:pPr>
            <a:r>
              <a:rPr lang="en-US" sz="1600" b="0" dirty="0">
                <a:solidFill>
                  <a:schemeClr val="tx1"/>
                </a:solidFill>
              </a:rPr>
              <a:t>802.11 is reviewing for any updates to the contributions for November.   Likely will be some, now with a better understanding what ITU-R is looking for.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b="0" dirty="0">
                <a:solidFill>
                  <a:schemeClr val="tx1"/>
                </a:solidFill>
              </a:rPr>
              <a:t>30July:  Will go into monitor mode the next weeks. 	</a:t>
            </a: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r>
              <a:rPr lang="en-US" sz="1800" b="0" dirty="0">
                <a:solidFill>
                  <a:schemeClr val="tx1"/>
                </a:solidFill>
              </a:rPr>
              <a:t>From call on 30 July:   Our IEEE 802 input contributions on M-1450 and M-1801 to ITU-R WP 5A  were discussed at their meetings week of 20 July and </a:t>
            </a:r>
            <a:r>
              <a:rPr lang="en-US" sz="1800" u="sng" dirty="0">
                <a:solidFill>
                  <a:schemeClr val="tx1"/>
                </a:solidFill>
              </a:rPr>
              <a:t>will be carried over to November meeting. </a:t>
            </a:r>
          </a:p>
          <a:p>
            <a:pPr lvl="1">
              <a:spcBef>
                <a:spcPts val="0"/>
              </a:spcBef>
              <a:buFont typeface="Arial" panose="020B0604020202020204" pitchFamily="34" charset="0"/>
              <a:buChar char="•"/>
            </a:pPr>
            <a:r>
              <a:rPr lang="en-US" sz="1600" dirty="0">
                <a:solidFill>
                  <a:schemeClr val="tx1"/>
                </a:solidFill>
              </a:rPr>
              <a:t>There were questions raised from several countries about extension of the 6 GHz band.  </a:t>
            </a:r>
          </a:p>
          <a:p>
            <a:pPr lvl="1">
              <a:spcBef>
                <a:spcPts val="0"/>
              </a:spcBef>
              <a:buFont typeface="Arial" panose="020B0604020202020204" pitchFamily="34" charset="0"/>
              <a:buChar char="•"/>
            </a:pPr>
            <a:r>
              <a:rPr lang="en-US" sz="1600" dirty="0">
                <a:effectLst/>
                <a:ea typeface="Calibri" panose="020F0502020204030204" pitchFamily="34" charset="0"/>
                <a:cs typeface="Times New Roman" panose="02020603050405020304" pitchFamily="18" charset="0"/>
              </a:rPr>
              <a:t>During discussions, two offline email groups were setup, the 802.11 Chair is chair of both of those. China, Russia and Iran objected to extension into 6 GHz. </a:t>
            </a:r>
          </a:p>
          <a:p>
            <a:pPr lvl="1">
              <a:spcBef>
                <a:spcPts val="0"/>
              </a:spcBef>
              <a:buFont typeface="Arial" panose="020B0604020202020204" pitchFamily="34" charset="0"/>
              <a:buChar char="•"/>
            </a:pPr>
            <a:r>
              <a:rPr lang="en-US" sz="1600" b="0" dirty="0">
                <a:ea typeface="Calibri" panose="020F0502020204030204" pitchFamily="34" charset="0"/>
                <a:cs typeface="Times New Roman" panose="02020603050405020304" pitchFamily="18" charset="0"/>
              </a:rPr>
              <a:t>The contributions</a:t>
            </a:r>
            <a:r>
              <a:rPr lang="en-US" sz="1600" dirty="0">
                <a:ea typeface="Calibri" panose="020F0502020204030204" pitchFamily="34" charset="0"/>
                <a:cs typeface="Times New Roman" panose="02020603050405020304" pitchFamily="18" charset="0"/>
              </a:rPr>
              <a:t> were n</a:t>
            </a:r>
            <a:r>
              <a:rPr lang="en-US" sz="1600" b="0" dirty="0">
                <a:effectLst/>
                <a:ea typeface="Calibri" panose="020F0502020204030204" pitchFamily="34" charset="0"/>
                <a:cs typeface="Times New Roman" panose="02020603050405020304" pitchFamily="18" charset="0"/>
              </a:rPr>
              <a:t>ot adopted as a baseline for other studies. Questions were asked about Table 3 from WRC-19 separate from RLANs in 6 GHz. </a:t>
            </a:r>
          </a:p>
          <a:p>
            <a:pPr lvl="1">
              <a:spcBef>
                <a:spcPts val="0"/>
              </a:spcBef>
              <a:buFont typeface="Arial" panose="020B0604020202020204" pitchFamily="34" charset="0"/>
              <a:buChar char="•"/>
            </a:pPr>
            <a:r>
              <a:rPr lang="en-US" sz="1600" b="0" dirty="0">
                <a:effectLst/>
                <a:ea typeface="Calibri" panose="020F0502020204030204" pitchFamily="34" charset="0"/>
                <a:cs typeface="Times New Roman" panose="02020603050405020304" pitchFamily="18" charset="0"/>
              </a:rPr>
              <a:t>The 802.11 ITU ad hoc will continue to work on whatever is requested. </a:t>
            </a:r>
            <a:r>
              <a:rPr lang="en-US" sz="1600" dirty="0">
                <a:ea typeface="Calibri" panose="020F0502020204030204" pitchFamily="34" charset="0"/>
                <a:cs typeface="Times New Roman" panose="02020603050405020304" pitchFamily="18" charset="0"/>
              </a:rPr>
              <a:t>It was noted</a:t>
            </a:r>
            <a:r>
              <a:rPr lang="en-US" sz="1600" b="0" dirty="0">
                <a:effectLst/>
                <a:ea typeface="Calibri" panose="020F0502020204030204" pitchFamily="34" charset="0"/>
                <a:cs typeface="Times New Roman" panose="02020603050405020304" pitchFamily="18" charset="0"/>
              </a:rPr>
              <a:t> we need ETSI inputs as well to Table 3. </a:t>
            </a:r>
          </a:p>
          <a:p>
            <a:pPr lvl="1">
              <a:spcBef>
                <a:spcPts val="0"/>
              </a:spcBef>
              <a:buFont typeface="Arial" panose="020B0604020202020204" pitchFamily="34" charset="0"/>
              <a:buChar char="•"/>
            </a:pPr>
            <a:r>
              <a:rPr lang="en-US" sz="1600" dirty="0">
                <a:solidFill>
                  <a:schemeClr val="tx1"/>
                </a:solidFill>
              </a:rPr>
              <a:t>Will discuss more at RR-TAG calls coming up, plan for the WP 5A November call.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03Sep20</a:t>
            </a:r>
            <a:endParaRPr lang="en-GB" dirty="0"/>
          </a:p>
        </p:txBody>
      </p:sp>
    </p:spTree>
    <p:extLst>
      <p:ext uri="{BB962C8B-B14F-4D97-AF65-F5344CB8AC3E}">
        <p14:creationId xmlns:p14="http://schemas.microsoft.com/office/powerpoint/2010/main" val="3044257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ITU-R SM.2352 on THz</a:t>
            </a:r>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Author was calling in next week, 16 April, to vote on submission. </a:t>
            </a:r>
          </a:p>
          <a:p>
            <a:pPr>
              <a:spcBef>
                <a:spcPts val="0"/>
              </a:spcBef>
              <a:buFont typeface="Arial" panose="020B0604020202020204" pitchFamily="34" charset="0"/>
              <a:buChar char="•"/>
            </a:pPr>
            <a:r>
              <a:rPr lang="en-US" sz="1800" dirty="0"/>
              <a:t>However just learned Wednesday, 8</a:t>
            </a:r>
            <a:r>
              <a:rPr lang="en-US" sz="1800" baseline="30000" dirty="0"/>
              <a:t>th</a:t>
            </a:r>
            <a:r>
              <a:rPr lang="en-US" sz="1800" dirty="0"/>
              <a:t>, the WP1A meeting originally to be on 29 May, has been postponed. </a:t>
            </a:r>
          </a:p>
          <a:p>
            <a:pPr>
              <a:spcBef>
                <a:spcPts val="0"/>
              </a:spcBef>
              <a:buFont typeface="Arial" panose="020B0604020202020204" pitchFamily="34" charset="0"/>
              <a:buChar char="•"/>
            </a:pPr>
            <a:r>
              <a:rPr lang="en-US" sz="1800" dirty="0"/>
              <a:t>Final plans for the postponed is not known yet, stay tuned.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From 802.15.3d, ITU-R SM.2352 on THz communications updates, standing by  </a:t>
            </a:r>
          </a:p>
          <a:p>
            <a:pPr lvl="1">
              <a:spcBef>
                <a:spcPts val="600"/>
              </a:spcBef>
              <a:buFont typeface="Arial" panose="020B0604020202020204" pitchFamily="34" charset="0"/>
              <a:buChar char="•"/>
            </a:pPr>
            <a:r>
              <a:rPr lang="en-US" sz="1800" dirty="0"/>
              <a:t>802.15.3d has a draft of a submission to ITU-R on updates needed on SM.2352 and needs to get to ITR-R  WP1A </a:t>
            </a:r>
          </a:p>
          <a:p>
            <a:pPr lvl="2">
              <a:spcBef>
                <a:spcPts val="600"/>
              </a:spcBef>
              <a:buFont typeface="Arial" panose="020B0604020202020204" pitchFamily="34" charset="0"/>
              <a:buChar char="•"/>
            </a:pPr>
            <a:r>
              <a:rPr lang="en-US" dirty="0"/>
              <a:t>.15:      </a:t>
            </a:r>
            <a:r>
              <a:rPr lang="en-US" dirty="0">
                <a:solidFill>
                  <a:schemeClr val="tx1"/>
                </a:solidFill>
                <a:hlinkClick r:id="rId3"/>
              </a:rPr>
              <a:t>https://mentor.ieee.org/802.15/dcn/19/15-19-0276-03-0thz-ieee-802-15-tag-thz-input-to-the-revision-of-itu-r-sm-2352.docx</a:t>
            </a:r>
            <a:r>
              <a:rPr lang="en-US" dirty="0">
                <a:solidFill>
                  <a:schemeClr val="tx1"/>
                </a:solidFill>
              </a:rPr>
              <a:t>  </a:t>
            </a:r>
          </a:p>
          <a:p>
            <a:pPr lvl="2">
              <a:spcBef>
                <a:spcPts val="600"/>
              </a:spcBef>
              <a:buFont typeface="Arial" panose="020B0604020202020204" pitchFamily="34" charset="0"/>
              <a:buChar char="•"/>
            </a:pPr>
            <a:r>
              <a:rPr lang="en-US" dirty="0">
                <a:solidFill>
                  <a:schemeClr val="tx1"/>
                </a:solidFill>
              </a:rPr>
              <a:t>.18:   (will be):  </a:t>
            </a:r>
            <a:r>
              <a:rPr lang="en-US" u="sng" dirty="0">
                <a:hlinkClick r:id="rId4"/>
              </a:rPr>
              <a:t>https://mentor.ieee.org/802.18/dcn/20/18-20-0052</a:t>
            </a:r>
            <a:endParaRPr lang="en-US" dirty="0">
              <a:solidFill>
                <a:schemeClr val="tx1"/>
              </a:solidFill>
            </a:endParaRPr>
          </a:p>
          <a:p>
            <a:pPr lvl="2">
              <a:spcBef>
                <a:spcPts val="0"/>
              </a:spcBef>
              <a:buFont typeface="Arial" panose="020B0604020202020204" pitchFamily="34" charset="0"/>
              <a:buChar char="•"/>
            </a:pPr>
            <a:endParaRPr lang="en-US" dirty="0">
              <a:solidFill>
                <a:schemeClr val="tx1"/>
              </a:solidFill>
            </a:endParaRPr>
          </a:p>
          <a:p>
            <a:pPr lvl="1">
              <a:spcBef>
                <a:spcPts val="0"/>
              </a:spcBef>
              <a:buFont typeface="Arial" panose="020B0604020202020204" pitchFamily="34" charset="0"/>
              <a:buChar char="•"/>
            </a:pPr>
            <a:r>
              <a:rPr lang="en-US" sz="1800" dirty="0">
                <a:solidFill>
                  <a:schemeClr val="tx1"/>
                </a:solidFill>
              </a:rPr>
              <a:t>Goal was to have approved by the EC by 01 May so time to get submitted for 29 May meeting that is now postponed, however.  </a:t>
            </a:r>
          </a:p>
          <a:p>
            <a:pPr lvl="2">
              <a:spcBef>
                <a:spcPts val="0"/>
              </a:spcBef>
              <a:buFont typeface="Arial" panose="020B0604020202020204" pitchFamily="34" charset="0"/>
              <a:buChar char="•"/>
            </a:pPr>
            <a:r>
              <a:rPr lang="en-US" sz="1600" dirty="0">
                <a:solidFill>
                  <a:schemeClr val="tx1"/>
                </a:solidFill>
              </a:rPr>
              <a:t>So was best to approve in .18 by 16 April for either EC teleconference 21 Apr or a 10-day ballot. </a:t>
            </a:r>
          </a:p>
          <a:p>
            <a:pPr lvl="1">
              <a:spcBef>
                <a:spcPts val="0"/>
              </a:spcBef>
              <a:buFont typeface="Arial" panose="020B0604020202020204" pitchFamily="34" charset="0"/>
              <a:buChar char="•"/>
            </a:pPr>
            <a:r>
              <a:rPr lang="en-US" sz="1800" dirty="0">
                <a:solidFill>
                  <a:schemeClr val="tx1"/>
                </a:solidFill>
              </a:rPr>
              <a:t>So waiting to learn when WP1A meeting will be re-scheduled. </a:t>
            </a:r>
          </a:p>
          <a:p>
            <a:pPr lvl="1">
              <a:spcBef>
                <a:spcPts val="60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03Sep20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533426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THz SM.2352 submission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200" u="sng" dirty="0"/>
              <a:t>Motion:</a:t>
            </a:r>
            <a:r>
              <a:rPr lang="en-US" sz="1200" dirty="0"/>
              <a:t> </a:t>
            </a:r>
            <a:r>
              <a:rPr lang="en-US" sz="1200" b="0" dirty="0"/>
              <a:t>Move to approve document </a:t>
            </a:r>
            <a:r>
              <a:rPr lang="en-US" sz="1200" b="0" u="sng" dirty="0">
                <a:hlinkClick r:id="rId3"/>
              </a:rPr>
              <a:t>https://mentor.ieee.org/802.18/dcn/20/18-20-0052-00-0000-itu-r-sm-2352-ieee802-thz-input-to-wp1a.docx</a:t>
            </a:r>
            <a:r>
              <a:rPr lang="en-US" sz="1200" b="0" u="sng" dirty="0"/>
              <a:t> </a:t>
            </a:r>
            <a:r>
              <a:rPr lang="en-US" sz="1200" b="0" dirty="0"/>
              <a:t>  on ITU-R SM.2352 report on THz communications updates. </a:t>
            </a:r>
            <a:r>
              <a:rPr lang="en-GB" sz="1200" b="0" dirty="0">
                <a:solidFill>
                  <a:schemeClr val="tx1"/>
                </a:solidFill>
              </a:rPr>
              <a:t>For review and approval by the LMSC(EC) for submission to ITU-R WP1A via ITU-R Liaison before 3 weeks before ITU-R WP1A next meeting if still needed (802.18 Chair to determine). The Chair of 802.18 is authorized to make editorial changes as necessary.</a:t>
            </a:r>
            <a:endParaRPr lang="en-US" sz="1200" b="0" dirty="0">
              <a:solidFill>
                <a:schemeClr val="tx1"/>
              </a:solidFill>
            </a:endParaRPr>
          </a:p>
          <a:p>
            <a:endParaRPr lang="en-US" altLang="en-US" sz="1200" dirty="0">
              <a:solidFill>
                <a:schemeClr val="tx1"/>
              </a:solidFill>
            </a:endParaRPr>
          </a:p>
          <a:p>
            <a:r>
              <a:rPr lang="en-US" altLang="en-US" sz="1200" dirty="0"/>
              <a:t>		</a:t>
            </a:r>
            <a:r>
              <a:rPr lang="en-US" altLang="en-US" sz="1100" dirty="0"/>
              <a:t>Moved by:  	 	</a:t>
            </a:r>
          </a:p>
          <a:p>
            <a:pPr lvl="1"/>
            <a:r>
              <a:rPr lang="en-US" altLang="en-US" sz="1100" b="1" dirty="0"/>
              <a:t>Seconded by:  	 </a:t>
            </a:r>
          </a:p>
          <a:p>
            <a:pPr lvl="1"/>
            <a:r>
              <a:rPr lang="en-US" altLang="en-US" sz="1100" b="1" dirty="0"/>
              <a:t>Discussion?	none</a:t>
            </a:r>
          </a:p>
          <a:p>
            <a:pPr lvl="1"/>
            <a:r>
              <a:rPr lang="en-US" altLang="en-US" sz="1100" b="1" dirty="0">
                <a:solidFill>
                  <a:schemeClr val="tx1"/>
                </a:solidFill>
              </a:rPr>
              <a:t>Vote:  		___Y   /  ___N   /  ___A </a:t>
            </a:r>
          </a:p>
          <a:p>
            <a:pPr lvl="1"/>
            <a:endParaRPr lang="en-US" altLang="en-US" sz="1100" b="1" dirty="0">
              <a:solidFill>
                <a:schemeClr val="tx1"/>
              </a:solidFill>
            </a:endParaRPr>
          </a:p>
          <a:p>
            <a:pPr lvl="1"/>
            <a:r>
              <a:rPr lang="en-US" altLang="en-US" sz="1100" b="1" dirty="0">
                <a:solidFill>
                  <a:schemeClr val="tx1"/>
                </a:solidFill>
              </a:rPr>
              <a:t>Voters:   </a:t>
            </a:r>
          </a:p>
          <a:p>
            <a:pPr lvl="1"/>
            <a:r>
              <a:rPr lang="en-US" altLang="en-US" sz="1100" b="1" dirty="0">
                <a:solidFill>
                  <a:schemeClr val="tx1"/>
                </a:solidFill>
              </a:rPr>
              <a:t>Motion </a:t>
            </a:r>
            <a:r>
              <a:rPr lang="en-US" altLang="en-US" sz="1100" b="1" dirty="0">
                <a:solidFill>
                  <a:schemeClr val="bg1">
                    <a:lumMod val="75000"/>
                  </a:schemeClr>
                </a:solidFill>
              </a:rPr>
              <a:t>- Passes</a:t>
            </a:r>
          </a:p>
          <a:p>
            <a:pPr lvl="1"/>
            <a:r>
              <a:rPr lang="en-US" altLang="en-US" sz="11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03Sep20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03Sep20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03Sep20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dirty="0"/>
              <a:t>03Sep20</a:t>
            </a:r>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03Sep20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03Sep20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32</a:t>
            </a:fld>
            <a:endParaRPr lang="en-US" altLang="en-US" sz="1200" b="0" dirty="0"/>
          </a:p>
        </p:txBody>
      </p:sp>
      <p:sp>
        <p:nvSpPr>
          <p:cNvPr id="2" name="Date Placeholder 1"/>
          <p:cNvSpPr>
            <a:spLocks noGrp="1"/>
          </p:cNvSpPr>
          <p:nvPr>
            <p:ph type="dt" idx="15"/>
          </p:nvPr>
        </p:nvSpPr>
        <p:spPr/>
        <p:txBody>
          <a:bodyPr/>
          <a:lstStyle/>
          <a:p>
            <a:r>
              <a:rPr lang="en-US"/>
              <a:t>03Sep20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03Sep20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33</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03Sep20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34</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03Sep20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03Sep20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03Sep20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dirty="0"/>
              <a:t>03Sep20</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1000665"/>
            <a:ext cx="4725989" cy="547474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800" b="1" u="sng" dirty="0">
                <a:solidFill>
                  <a:schemeClr val="bg1"/>
                </a:solidFill>
              </a:rPr>
              <a:t>Attendance server is open</a:t>
            </a:r>
          </a:p>
          <a:p>
            <a:pPr lvl="1">
              <a:buFont typeface="Arial" panose="020B0604020202020204" pitchFamily="34" charset="0"/>
              <a:buChar char="•"/>
            </a:pPr>
            <a:r>
              <a:rPr lang="en-US" altLang="en-US" sz="1200" b="1" u="sng" dirty="0">
                <a:solidFill>
                  <a:schemeClr val="tx1"/>
                </a:solidFill>
              </a:rPr>
              <a:t>Remember to mute when not speaking, thanks</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Someone to take some notes, Peter E</a:t>
            </a:r>
          </a:p>
          <a:p>
            <a:pPr lvl="1">
              <a:buFont typeface="Arial" panose="020B0604020202020204" pitchFamily="34" charset="0"/>
              <a:buChar char="•"/>
            </a:pPr>
            <a:r>
              <a:rPr lang="en-US" altLang="en-US" sz="1200" dirty="0">
                <a:solidFill>
                  <a:schemeClr val="tx1"/>
                </a:solidFill>
              </a:rPr>
              <a:t>Attendance &amp; request queue in chat window, Stuart K  </a:t>
            </a:r>
          </a:p>
          <a:p>
            <a:pPr>
              <a:buFont typeface="Arial" panose="020B0604020202020204" pitchFamily="34" charset="0"/>
              <a:buChar char="•"/>
            </a:pPr>
            <a:r>
              <a:rPr lang="en-US" altLang="en-US" sz="1600" dirty="0">
                <a:solidFill>
                  <a:schemeClr val="tx1"/>
                </a:solidFill>
              </a:rPr>
              <a:t>Approve agenda, last minutes &amp; next meetings</a:t>
            </a:r>
            <a:endParaRPr lang="en-US" altLang="en-US" sz="1600" dirty="0">
              <a:solidFill>
                <a:schemeClr val="bg1"/>
              </a:solidFill>
            </a:endParaRPr>
          </a:p>
          <a:p>
            <a:pPr lvl="4">
              <a:buFont typeface="Arial" panose="020B0604020202020204" pitchFamily="34" charset="0"/>
              <a:buChar char="•"/>
            </a:pPr>
            <a:endParaRPr lang="en-US" altLang="en-US" sz="600" dirty="0">
              <a:solidFill>
                <a:schemeClr val="tx1"/>
              </a:solidFill>
            </a:endParaRPr>
          </a:p>
          <a:p>
            <a:pPr>
              <a:buFont typeface="Arial" panose="020B0604020202020204" pitchFamily="34" charset="0"/>
              <a:buChar char="•"/>
            </a:pPr>
            <a:r>
              <a:rPr lang="en-US" altLang="en-US" sz="1600" dirty="0">
                <a:solidFill>
                  <a:schemeClr val="tx1"/>
                </a:solidFill>
              </a:rPr>
              <a:t>Discussion items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FCC R&amp;O and more on 6 GHz </a:t>
            </a:r>
          </a:p>
          <a:p>
            <a:pPr lvl="1">
              <a:spcBef>
                <a:spcPts val="0"/>
              </a:spcBef>
              <a:buFont typeface="Arial" panose="020B0604020202020204" pitchFamily="34" charset="0"/>
              <a:buChar char="•"/>
            </a:pPr>
            <a:r>
              <a:rPr lang="en-US" altLang="en-US" sz="1400" dirty="0">
                <a:solidFill>
                  <a:schemeClr val="tx1"/>
                </a:solidFill>
              </a:rPr>
              <a:t> 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Saudi Arabia consultation</a:t>
            </a:r>
          </a:p>
          <a:p>
            <a:pPr lvl="1">
              <a:buFont typeface="Arial" panose="020B0604020202020204" pitchFamily="34" charset="0"/>
              <a:buChar char="•"/>
            </a:pPr>
            <a:r>
              <a:rPr lang="en-US" altLang="en-US" sz="1400" dirty="0">
                <a:solidFill>
                  <a:schemeClr val="tx1"/>
                </a:solidFill>
              </a:rPr>
              <a:t>WRC-19 carry over AIs.</a:t>
            </a:r>
          </a:p>
          <a:p>
            <a:pPr lvl="1">
              <a:buFont typeface="Arial" panose="020B0604020202020204" pitchFamily="34" charset="0"/>
              <a:buChar char="•"/>
            </a:pPr>
            <a:r>
              <a:rPr lang="en-US" sz="1400" dirty="0">
                <a:effectLst/>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Saudi Arabia / UAE Consultations</a:t>
            </a:r>
          </a:p>
          <a:p>
            <a:pPr lvl="1">
              <a:spcBef>
                <a:spcPts val="0"/>
              </a:spcBef>
              <a:buFont typeface="Arial" panose="020B0604020202020204" pitchFamily="34" charset="0"/>
              <a:buChar char="•"/>
            </a:pPr>
            <a:r>
              <a:rPr lang="en-US" altLang="en-US" sz="1400" dirty="0">
                <a:solidFill>
                  <a:schemeClr val="tx1"/>
                </a:solidFill>
              </a:rPr>
              <a:t>Korea Consultation</a:t>
            </a:r>
          </a:p>
          <a:p>
            <a:pPr lvl="1">
              <a:spcBef>
                <a:spcPts val="0"/>
              </a:spcBef>
              <a:buFont typeface="Arial" panose="020B0604020202020204" pitchFamily="34" charset="0"/>
              <a:buChar char="•"/>
            </a:pPr>
            <a:r>
              <a:rPr lang="en-US" altLang="en-US" sz="1400" dirty="0">
                <a:solidFill>
                  <a:schemeClr val="tx1"/>
                </a:solidFill>
              </a:rPr>
              <a:t>Sri Lanka Consultation</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kern="0" dirty="0">
                <a:solidFill>
                  <a:schemeClr val="tx1"/>
                </a:solidFill>
              </a:rPr>
              <a:t>WRC-23 AIs</a:t>
            </a:r>
          </a:p>
          <a:p>
            <a:pPr marL="457200" lvl="1"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R&amp;O and more on 6 GHz</a:t>
            </a:r>
          </a:p>
          <a:p>
            <a:pPr lvl="1">
              <a:spcBef>
                <a:spcPts val="0"/>
              </a:spcBef>
              <a:buFont typeface="Arial" panose="020B0604020202020204" pitchFamily="34" charset="0"/>
              <a:buChar char="•"/>
            </a:pPr>
            <a:r>
              <a:rPr lang="en-US" altLang="en-US" sz="1400" kern="0" dirty="0">
                <a:solidFill>
                  <a:schemeClr val="tx1"/>
                </a:solidFill>
              </a:rPr>
              <a:t>The KDB and reconsiderations.</a:t>
            </a:r>
          </a:p>
          <a:p>
            <a:pPr lvl="1">
              <a:spcBef>
                <a:spcPts val="0"/>
              </a:spcBef>
              <a:buFont typeface="Arial" panose="020B0604020202020204" pitchFamily="34" charset="0"/>
              <a:buChar char="•"/>
            </a:pPr>
            <a:r>
              <a:rPr lang="en-US" altLang="en-US" sz="1400" kern="0" dirty="0">
                <a:solidFill>
                  <a:schemeClr val="tx1"/>
                </a:solidFill>
              </a:rPr>
              <a:t>Multi stake-holder group</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FCC ex </a:t>
            </a:r>
            <a:r>
              <a:rPr lang="en-US" altLang="en-US" sz="1400" kern="0" dirty="0" err="1">
                <a:solidFill>
                  <a:schemeClr val="tx1"/>
                </a:solidFill>
              </a:rPr>
              <a:t>parte</a:t>
            </a:r>
            <a:r>
              <a:rPr lang="en-US" altLang="en-US" sz="1400" kern="0" dirty="0">
                <a:solidFill>
                  <a:schemeClr val="tx1"/>
                </a:solidFill>
              </a:rPr>
              <a:t> NPRM</a:t>
            </a:r>
            <a:endParaRPr lang="en-US" altLang="en-US" sz="1400" b="0" kern="0" dirty="0">
              <a:solidFill>
                <a:schemeClr val="tx1"/>
              </a:solidFill>
            </a:endParaRPr>
          </a:p>
          <a:p>
            <a:pPr lvl="1">
              <a:spcBef>
                <a:spcPts val="0"/>
              </a:spcBef>
              <a:buFont typeface="Arial" panose="020B0604020202020204" pitchFamily="34" charset="0"/>
              <a:buChar char="•"/>
            </a:pPr>
            <a:r>
              <a:rPr lang="en-US" sz="1400" dirty="0"/>
              <a:t> FCC action on e911 for </a:t>
            </a:r>
            <a:r>
              <a:rPr lang="en-US" sz="1400" dirty="0" err="1"/>
              <a:t>WiFi</a:t>
            </a:r>
            <a:r>
              <a:rPr lang="en-US" sz="1400" dirty="0"/>
              <a:t> devices</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685800"/>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600" b="1" dirty="0"/>
              <a:t>	</a:t>
            </a:r>
            <a:r>
              <a:rPr lang="en-US" altLang="en-US" sz="1600" b="1" dirty="0">
                <a:solidFill>
                  <a:schemeClr val="tx1"/>
                </a:solidFill>
              </a:rPr>
              <a:t>	</a:t>
            </a:r>
            <a:r>
              <a:rPr lang="en-US" altLang="en-US" sz="1600" b="0" dirty="0">
                <a:solidFill>
                  <a:schemeClr val="tx1"/>
                </a:solidFill>
              </a:rPr>
              <a:t>Moved by: 	Stuart K</a:t>
            </a:r>
          </a:p>
          <a:p>
            <a:pPr>
              <a:spcBef>
                <a:spcPts val="0"/>
              </a:spcBef>
            </a:pPr>
            <a:r>
              <a:rPr lang="en-US" altLang="en-US" sz="1600" b="0" dirty="0">
                <a:solidFill>
                  <a:schemeClr val="tx1"/>
                </a:solidFill>
              </a:rPr>
              <a:t>		Seconded by: 	Hassan Y</a:t>
            </a:r>
          </a:p>
          <a:p>
            <a:pPr>
              <a:spcBef>
                <a:spcPts val="0"/>
              </a:spcBef>
            </a:pPr>
            <a:r>
              <a:rPr lang="en-US" altLang="en-US" sz="1600" b="0" dirty="0">
                <a:solidFill>
                  <a:schemeClr val="tx1"/>
                </a:solidFill>
              </a:rPr>
              <a:t>		Discussion?  	None</a:t>
            </a:r>
          </a:p>
          <a:p>
            <a:pPr lvl="1">
              <a:spcBef>
                <a:spcPts val="0"/>
              </a:spcBef>
            </a:pPr>
            <a:r>
              <a:rPr lang="en-US" altLang="en-US" sz="16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ffectLst/>
                <a:ea typeface="SimSun" panose="02010600030101010101" pitchFamily="2" charset="-122"/>
              </a:rPr>
              <a:t>To approve the minutes from the IEEE 802.18 Teleconference 20</a:t>
            </a:r>
            <a:r>
              <a:rPr lang="en-GB" sz="1800" b="0" dirty="0">
                <a:ea typeface="SimSun" panose="02010600030101010101" pitchFamily="2" charset="-122"/>
              </a:rPr>
              <a:t> August</a:t>
            </a:r>
            <a:r>
              <a:rPr lang="en-GB" sz="1800" b="0" dirty="0">
                <a:effectLst/>
                <a:ea typeface="SimSun" panose="02010600030101010101" pitchFamily="2" charset="-122"/>
              </a:rPr>
              <a:t> 2020 in document </a:t>
            </a:r>
            <a:r>
              <a:rPr lang="en-GB" sz="1800" b="0" dirty="0">
                <a:effectLst/>
                <a:ea typeface="SimSun" panose="02010600030101010101" pitchFamily="2" charset="-122"/>
                <a:hlinkClick r:id="rId3"/>
              </a:rPr>
              <a:t>https://mentor.ieee.org/802.18/dcn/20/18-20-0120-00-0000-minutes-20aug20-rrtag-teleconference.docx</a:t>
            </a:r>
            <a:r>
              <a:rPr lang="en-GB" sz="1800" b="0" dirty="0">
                <a:effectLst/>
                <a:ea typeface="SimSun" panose="02010600030101010101" pitchFamily="2" charset="-122"/>
              </a:rPr>
              <a:t>  </a:t>
            </a:r>
            <a:r>
              <a:rPr lang="en-US" sz="1800" b="0" i="0" dirty="0">
                <a:solidFill>
                  <a:srgbClr val="000000"/>
                </a:solidFill>
                <a:effectLst/>
              </a:rPr>
              <a:t>21-Aug-2020 11:46:46 ET</a:t>
            </a:r>
            <a:r>
              <a:rPr lang="en-US" sz="1800" b="0" dirty="0">
                <a:effectLst/>
                <a:ea typeface="SimSun" panose="02010600030101010101" pitchFamily="2" charset="-122"/>
              </a:rPr>
              <a:t>, with editorial privilege for the 802.18 chair.</a:t>
            </a:r>
          </a:p>
          <a:p>
            <a:pPr marL="0" indent="0">
              <a:spcBef>
                <a:spcPts val="400"/>
              </a:spcBef>
            </a:pPr>
            <a:r>
              <a:rPr lang="en-US" altLang="en-US" sz="1200" b="0" dirty="0">
                <a:solidFill>
                  <a:schemeClr val="tx1"/>
                </a:solidFill>
              </a:rPr>
              <a:t>	</a:t>
            </a:r>
            <a:r>
              <a:rPr lang="en-US" altLang="en-US" sz="1600" b="0" dirty="0">
                <a:solidFill>
                  <a:schemeClr val="tx1"/>
                </a:solidFill>
              </a:rPr>
              <a:t>Moved by:  	Edward A</a:t>
            </a:r>
          </a:p>
          <a:p>
            <a:pPr marL="0" indent="0">
              <a:spcBef>
                <a:spcPts val="0"/>
              </a:spcBef>
            </a:pPr>
            <a:r>
              <a:rPr lang="en-US" altLang="en-US" sz="1600" b="0" dirty="0">
                <a:solidFill>
                  <a:schemeClr val="tx1"/>
                </a:solidFill>
              </a:rPr>
              <a:t>	Seconded by:	Ben R</a:t>
            </a:r>
          </a:p>
          <a:p>
            <a:pPr marL="0" indent="0">
              <a:spcBef>
                <a:spcPts val="0"/>
              </a:spcBef>
            </a:pPr>
            <a:r>
              <a:rPr lang="en-US" altLang="en-US" sz="1600" b="0" dirty="0">
                <a:solidFill>
                  <a:schemeClr val="tx1"/>
                </a:solidFill>
              </a:rPr>
              <a:t>	Discussion?  	None</a:t>
            </a:r>
          </a:p>
          <a:p>
            <a:pPr lvl="1">
              <a:spcBef>
                <a:spcPts val="0"/>
              </a:spcBef>
            </a:pPr>
            <a:r>
              <a:rPr lang="en-US" altLang="en-US" sz="1600" dirty="0">
                <a:solidFill>
                  <a:schemeClr val="tx1"/>
                </a:solidFill>
              </a:rPr>
              <a:t>Vote:  Approved by unanimous consent</a:t>
            </a:r>
          </a:p>
          <a:p>
            <a:pPr lvl="2">
              <a:spcBef>
                <a:spcPts val="0"/>
              </a:spcBef>
              <a:buFont typeface="Arial" panose="020B0604020202020204" pitchFamily="34" charset="0"/>
              <a:buChar char="•"/>
            </a:pPr>
            <a:endParaRPr lang="en-US" altLang="en-US" sz="1200" b="0" dirty="0">
              <a:solidFill>
                <a:schemeClr val="bg1">
                  <a:lumMod val="75000"/>
                </a:schemeClr>
              </a:solidFill>
            </a:endParaRPr>
          </a:p>
          <a:p>
            <a:pPr marL="285750" indent="-285750">
              <a:spcBef>
                <a:spcPts val="400"/>
              </a:spcBef>
              <a:buFont typeface="Arial" panose="020B0604020202020204" pitchFamily="34" charset="0"/>
              <a:buChar char="•"/>
            </a:pPr>
            <a:endParaRPr lang="en-US" altLang="en-US" sz="18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dirty="0"/>
              <a:t>03Sep20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 – </a:t>
            </a:r>
            <a:endParaRPr lang="en-US" altLang="en-US" sz="2400" i="1" u="sng" dirty="0">
              <a:solidFill>
                <a:srgbClr val="00B050"/>
              </a:solidFill>
            </a:endParaRPr>
          </a:p>
        </p:txBody>
      </p:sp>
      <p:sp>
        <p:nvSpPr>
          <p:cNvPr id="16387" name="Content Placeholder 2"/>
          <p:cNvSpPr>
            <a:spLocks noGrp="1"/>
          </p:cNvSpPr>
          <p:nvPr>
            <p:ph idx="1"/>
          </p:nvPr>
        </p:nvSpPr>
        <p:spPr>
          <a:xfrm>
            <a:off x="685799" y="808037"/>
            <a:ext cx="8305801" cy="5848351"/>
          </a:xfrm>
        </p:spPr>
        <p:txBody>
          <a:bodyPr/>
          <a:lstStyle/>
          <a:p>
            <a:pPr lvl="4">
              <a:buFont typeface="Arial" panose="020B0604020202020204" pitchFamily="34" charset="0"/>
              <a:buChar char="•"/>
            </a:pPr>
            <a:endParaRPr lang="en-US" altLang="en-US" sz="800" dirty="0"/>
          </a:p>
          <a:p>
            <a:pPr marL="285750" indent="-285750">
              <a:spcBef>
                <a:spcPts val="400"/>
              </a:spcBef>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September 2020 </a:t>
            </a:r>
            <a:r>
              <a:rPr lang="en-US" altLang="en-US" sz="1800" b="0" dirty="0">
                <a:solidFill>
                  <a:schemeClr val="tx1"/>
                </a:solidFill>
              </a:rPr>
              <a:t>Wireless Interim (Atlanta) , the Wireless Chairs met and have postponed this interim to first available NAM wireless slot. (Today it is Jan 2024)</a:t>
            </a:r>
            <a:endParaRPr lang="en-US" altLang="en-US" sz="1800" dirty="0">
              <a:solidFill>
                <a:schemeClr val="tx1"/>
              </a:solidFill>
            </a:endParaRPr>
          </a:p>
          <a:p>
            <a:pPr marL="685800" lvl="1">
              <a:buFont typeface="Arial" panose="020B0604020202020204" pitchFamily="34" charset="0"/>
              <a:buChar char="•"/>
            </a:pPr>
            <a:r>
              <a:rPr lang="en-US" altLang="en-US" sz="1600" dirty="0">
                <a:solidFill>
                  <a:schemeClr val="tx1"/>
                </a:solidFill>
              </a:rPr>
              <a:t>At this time 802.18 will just have our normal weekly Thursday calls, like we have been doing, stay tuned, with no overall participation credit per op manual.</a:t>
            </a:r>
          </a:p>
          <a:p>
            <a:pPr marL="685800" lvl="1">
              <a:buFont typeface="Arial" panose="020B0604020202020204" pitchFamily="34" charset="0"/>
              <a:buChar char="•"/>
            </a:pPr>
            <a:r>
              <a:rPr lang="en-US" altLang="en-US" sz="1600" b="0" dirty="0">
                <a:solidFill>
                  <a:schemeClr val="tx1"/>
                </a:solidFill>
              </a:rPr>
              <a:t>With that, the RR-TAG is able to conduct needed business as normal in our </a:t>
            </a:r>
            <a:r>
              <a:rPr lang="en-US" altLang="en-US" sz="1600" dirty="0">
                <a:solidFill>
                  <a:schemeClr val="tx1"/>
                </a:solidFill>
              </a:rPr>
              <a:t>teleconferences</a:t>
            </a:r>
            <a:r>
              <a:rPr lang="en-US" altLang="en-US" sz="1600" b="0" dirty="0">
                <a:solidFill>
                  <a:schemeClr val="tx1"/>
                </a:solidFill>
              </a:rPr>
              <a:t>. </a:t>
            </a:r>
          </a:p>
          <a:p>
            <a:pPr marL="285750" indent="-285750">
              <a:spcBef>
                <a:spcPts val="400"/>
              </a:spcBef>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November 2020 </a:t>
            </a:r>
            <a:r>
              <a:rPr lang="en-US" altLang="en-US" sz="1800" b="0" dirty="0">
                <a:solidFill>
                  <a:schemeClr val="tx1"/>
                </a:solidFill>
              </a:rPr>
              <a:t>Plenary (Bangkok), the LMSC call on 07Jul20 (Tuesday) approved to cancel the venue for the Nov 2020 Plenary in Bangkok.  </a:t>
            </a:r>
          </a:p>
          <a:p>
            <a:pPr marL="685800" lvl="1">
              <a:spcBef>
                <a:spcPts val="400"/>
              </a:spcBef>
              <a:buFont typeface="Arial" panose="020B0604020202020204" pitchFamily="34" charset="0"/>
              <a:buChar char="•"/>
            </a:pPr>
            <a:r>
              <a:rPr lang="en-US" altLang="en-US" sz="1600" dirty="0">
                <a:solidFill>
                  <a:schemeClr val="tx1"/>
                </a:solidFill>
              </a:rPr>
              <a:t>A ballot just passed by LMSC/EC to approve to have the November Plenary electronic from Friday 30Oct20 to Friday 13Nov20.  </a:t>
            </a:r>
          </a:p>
          <a:p>
            <a:pPr marL="685800" lvl="1">
              <a:spcBef>
                <a:spcPts val="400"/>
              </a:spcBef>
              <a:buFont typeface="Arial" panose="020B0604020202020204" pitchFamily="34" charset="0"/>
              <a:buChar char="•"/>
            </a:pPr>
            <a:r>
              <a:rPr lang="en-US" altLang="en-US" sz="1600" b="0" dirty="0">
                <a:solidFill>
                  <a:schemeClr val="tx1"/>
                </a:solidFill>
              </a:rPr>
              <a:t>This will allow 802.18 to have our 2 Thursday meetings, like the July Plenary.</a:t>
            </a:r>
          </a:p>
          <a:p>
            <a:pPr marL="685800" lvl="1">
              <a:spcBef>
                <a:spcPts val="400"/>
              </a:spcBef>
              <a:buFont typeface="Arial" panose="020B0604020202020204" pitchFamily="34" charset="0"/>
              <a:buChar char="•"/>
            </a:pPr>
            <a:r>
              <a:rPr lang="en-US" altLang="en-US" sz="1600" dirty="0">
                <a:solidFill>
                  <a:schemeClr val="tx1"/>
                </a:solidFill>
              </a:rPr>
              <a:t>Which will be the </a:t>
            </a:r>
            <a:r>
              <a:rPr lang="en-US" altLang="en-US" sz="1600" b="1" dirty="0">
                <a:solidFill>
                  <a:schemeClr val="tx1"/>
                </a:solidFill>
                <a:highlight>
                  <a:srgbClr val="D5F4FF"/>
                </a:highlight>
              </a:rPr>
              <a:t>05nov20 and 12nov20,</a:t>
            </a:r>
          </a:p>
          <a:p>
            <a:pPr marL="1085850" lvl="2">
              <a:spcBef>
                <a:spcPts val="400"/>
              </a:spcBef>
              <a:buFont typeface="Arial" panose="020B0604020202020204" pitchFamily="34" charset="0"/>
              <a:buChar char="•"/>
            </a:pPr>
            <a:r>
              <a:rPr lang="en-US" altLang="en-US" sz="1600" dirty="0">
                <a:solidFill>
                  <a:schemeClr val="tx1"/>
                </a:solidFill>
              </a:rPr>
              <a:t>Do have a protentional conflict with 802.19 the second Thursday in the 2</a:t>
            </a:r>
            <a:r>
              <a:rPr lang="en-US" altLang="en-US" sz="1600" baseline="30000" dirty="0">
                <a:solidFill>
                  <a:schemeClr val="tx1"/>
                </a:solidFill>
              </a:rPr>
              <a:t>nd</a:t>
            </a:r>
            <a:r>
              <a:rPr lang="en-US" altLang="en-US" sz="1600" dirty="0">
                <a:solidFill>
                  <a:schemeClr val="tx1"/>
                </a:solidFill>
              </a:rPr>
              <a:t> hour.</a:t>
            </a:r>
          </a:p>
          <a:p>
            <a:pPr marL="1085850" lvl="2">
              <a:spcBef>
                <a:spcPts val="400"/>
              </a:spcBef>
              <a:buFont typeface="Arial" panose="020B0604020202020204" pitchFamily="34" charset="0"/>
              <a:buChar char="•"/>
            </a:pPr>
            <a:r>
              <a:rPr lang="en-US" altLang="en-US" sz="1600" dirty="0">
                <a:solidFill>
                  <a:schemeClr val="tx1"/>
                </a:solidFill>
              </a:rPr>
              <a:t>What if we started the 2-hour plenary call 1 hour earlier, so both Thursdays' are 2:00-4:00et?  </a:t>
            </a:r>
            <a:r>
              <a:rPr lang="en-US" altLang="en-US" sz="1400" dirty="0">
                <a:solidFill>
                  <a:schemeClr val="tx1"/>
                </a:solidFill>
              </a:rPr>
              <a:t>There are conflicts an hour early, also.</a:t>
            </a:r>
          </a:p>
          <a:p>
            <a:pPr marL="1085850" lvl="2">
              <a:buFont typeface="Arial" panose="020B0604020202020204" pitchFamily="34" charset="0"/>
              <a:buChar char="•"/>
            </a:pPr>
            <a:r>
              <a:rPr lang="en-US" altLang="en-US" sz="1600" dirty="0">
                <a:solidFill>
                  <a:schemeClr val="tx1"/>
                </a:solidFill>
              </a:rPr>
              <a:t>What about keeping to 1 hour, both calls?  Agenda is not known till we get closer, what if we need more time?   </a:t>
            </a:r>
          </a:p>
          <a:p>
            <a:pPr lvl="2" indent="-285750">
              <a:spcBef>
                <a:spcPts val="400"/>
              </a:spcBef>
              <a:buFont typeface="Wingdings" panose="05000000000000000000" pitchFamily="2" charset="2"/>
              <a:buChar char="Ø"/>
            </a:pPr>
            <a:r>
              <a:rPr lang="en-US" altLang="en-US" sz="1600" b="1" u="sng" dirty="0">
                <a:solidFill>
                  <a:schemeClr val="tx1"/>
                </a:solidFill>
                <a:highlight>
                  <a:srgbClr val="D5F4FF"/>
                </a:highlight>
              </a:rPr>
              <a:t>Or 2hr 1</a:t>
            </a:r>
            <a:r>
              <a:rPr lang="en-US" altLang="en-US" sz="1600" b="1" u="sng" baseline="30000" dirty="0">
                <a:solidFill>
                  <a:schemeClr val="tx1"/>
                </a:solidFill>
                <a:highlight>
                  <a:srgbClr val="D5F4FF"/>
                </a:highlight>
              </a:rPr>
              <a:t>st</a:t>
            </a:r>
            <a:r>
              <a:rPr lang="en-US" altLang="en-US" sz="1600" b="1" u="sng" dirty="0">
                <a:solidFill>
                  <a:schemeClr val="tx1"/>
                </a:solidFill>
                <a:highlight>
                  <a:srgbClr val="D5F4FF"/>
                </a:highlight>
              </a:rPr>
              <a:t> week &amp; 1hr 2</a:t>
            </a:r>
            <a:r>
              <a:rPr lang="en-US" altLang="en-US" sz="1600" b="1" u="sng" baseline="30000" dirty="0">
                <a:solidFill>
                  <a:schemeClr val="tx1"/>
                </a:solidFill>
                <a:highlight>
                  <a:srgbClr val="D5F4FF"/>
                </a:highlight>
              </a:rPr>
              <a:t>nd</a:t>
            </a:r>
            <a:r>
              <a:rPr lang="en-US" altLang="en-US" sz="1600" b="1" u="sng" dirty="0">
                <a:solidFill>
                  <a:schemeClr val="tx1"/>
                </a:solidFill>
                <a:highlight>
                  <a:srgbClr val="D5F4FF"/>
                </a:highlight>
              </a:rPr>
              <a:t>  week?   </a:t>
            </a:r>
            <a:r>
              <a:rPr lang="en-US" altLang="en-US" sz="1600" b="1" u="sng" dirty="0">
                <a:solidFill>
                  <a:schemeClr val="tx1"/>
                </a:solidFill>
                <a:highlight>
                  <a:srgbClr val="D5F4FF"/>
                </a:highlight>
                <a:sym typeface="Wingdings" panose="05000000000000000000" pitchFamily="2" charset="2"/>
              </a:rPr>
              <a:t> </a:t>
            </a:r>
            <a:r>
              <a:rPr lang="en-US" altLang="en-US" sz="1600" b="1" u="sng" dirty="0">
                <a:solidFill>
                  <a:schemeClr val="tx1"/>
                </a:solidFill>
                <a:highlight>
                  <a:srgbClr val="D5F4FF"/>
                </a:highlight>
              </a:rPr>
              <a:t>This will be the plan</a:t>
            </a:r>
            <a:r>
              <a:rPr lang="en-US" altLang="en-US" sz="1600" b="1" u="sng" dirty="0">
                <a:solidFill>
                  <a:schemeClr val="tx1"/>
                </a:solidFill>
              </a:rPr>
              <a:t>. </a:t>
            </a:r>
            <a:endParaRPr lang="en-US" altLang="en-US" sz="1600" dirty="0">
              <a:solidFill>
                <a:schemeClr val="tx1"/>
              </a:solidFill>
            </a:endParaRPr>
          </a:p>
          <a:p>
            <a:pPr lvl="1">
              <a:buFont typeface="Arial" panose="020B0604020202020204" pitchFamily="34" charset="0"/>
              <a:buChar char="•"/>
            </a:pPr>
            <a:r>
              <a:rPr lang="en-US" sz="1600" dirty="0">
                <a:solidFill>
                  <a:schemeClr val="tx1"/>
                </a:solidFill>
                <a:cs typeface="+mn-cs"/>
              </a:rPr>
              <a:t>As RR-TAG has done in plenaries, it will take attending both for attendance credit.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dirty="0"/>
              <a:t>03Sep20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52374</TotalTime>
  <Words>8162</Words>
  <Application>Microsoft Office PowerPoint</Application>
  <PresentationFormat>On-screen Show (4:3)</PresentationFormat>
  <Paragraphs>825</Paragraphs>
  <Slides>34</Slides>
  <Notes>20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34</vt:i4>
      </vt:variant>
    </vt:vector>
  </HeadingPairs>
  <TitlesOfParts>
    <vt:vector size="45" baseType="lpstr">
      <vt:lpstr>Arial</vt:lpstr>
      <vt:lpstr>Calibri</vt:lpstr>
      <vt:lpstr>Consolas</vt:lpstr>
      <vt:lpstr>Georgia</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vt:lpstr>
      <vt:lpstr>EU items to share -1</vt:lpstr>
      <vt:lpstr>EU items to share -2</vt:lpstr>
      <vt:lpstr>Other regions (outside EU and USA), items to share</vt:lpstr>
      <vt:lpstr>Other regions (outside EU and USA), items to share</vt:lpstr>
      <vt:lpstr>Other regions (outside EU and USA), items to share</vt:lpstr>
      <vt:lpstr>ITU-R items to share  -1</vt:lpstr>
      <vt:lpstr>FCC R&amp;O 6 GHz</vt:lpstr>
      <vt:lpstr>FCC R&amp;O 6 GHz - MSG</vt:lpstr>
      <vt:lpstr>General Discussion Items</vt:lpstr>
      <vt:lpstr>Actions Required</vt:lpstr>
      <vt:lpstr>Any Other Business</vt:lpstr>
      <vt:lpstr>Adjourn</vt:lpstr>
      <vt:lpstr>PowerPoint Presentation</vt:lpstr>
      <vt:lpstr>PowerPoint Presentation</vt:lpstr>
      <vt:lpstr>ITU-R links &amp; general info</vt:lpstr>
      <vt:lpstr>ITU-R items to share  - monitor </vt:lpstr>
      <vt:lpstr>ITU-R SM.2352 on THz</vt:lpstr>
      <vt:lpstr>ITU-R THz SM.2352 submission – standing by</vt:lpstr>
      <vt:lpstr>ITU-R SM.2352 on THz</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3174</cp:revision>
  <cp:lastPrinted>1601-01-01T00:00:00Z</cp:lastPrinted>
  <dcterms:created xsi:type="dcterms:W3CDTF">2016-03-03T14:54:45Z</dcterms:created>
  <dcterms:modified xsi:type="dcterms:W3CDTF">2020-09-04T17:07:33Z</dcterms:modified>
</cp:coreProperties>
</file>