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732" r:id="rId14"/>
    <p:sldId id="733" r:id="rId15"/>
    <p:sldId id="608" r:id="rId16"/>
    <p:sldId id="675" r:id="rId17"/>
    <p:sldId id="691" r:id="rId18"/>
    <p:sldId id="685" r:id="rId19"/>
    <p:sldId id="650" r:id="rId20"/>
    <p:sldId id="498" r:id="rId21"/>
    <p:sldId id="402" r:id="rId22"/>
    <p:sldId id="403" r:id="rId23"/>
    <p:sldId id="692" r:id="rId24"/>
    <p:sldId id="728" r:id="rId25"/>
    <p:sldId id="731" r:id="rId26"/>
    <p:sldId id="671" r:id="rId27"/>
    <p:sldId id="664" r:id="rId28"/>
    <p:sldId id="663"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238"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496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8959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s:/www.tra.gov.ae/en/eparticipation/consultations/details.aspx?id=1630__;!!F7jv3iA!g5bQbxEC3rDqw3MrkwuNPhtwbU_DYwJWdeQChYTzL_ZZEUjv0SZshMAentEDT4mv5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21-00-0000-uae-tra-uwb-and-srd-regulations-consultatio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vents/eventdetails.asp?eventid=17584" TargetMode="External"/><Relationship Id="rId7" Type="http://schemas.openxmlformats.org/officeDocument/2006/relationships/slide" Target="slide24.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apps.fcc.gov/eas/comments/GetPublishedDocument.html?id=455&amp;tn=713821"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9/02/2020-17266/updating-the-commissions-ex-parte-rules?utm_medium=email&amp;utm_campaign=subscription*mailing*list&amp;utm_source=federalregister.gov__;Kys!!F7jv3iA!joBhQgMlj-BDeVj-Dd_EFoSiYy4LVGi9vD-Reif_zJse7_K5XLICA9P5yMdYzITS-Q$"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7266?utm_campaign=subscription*mailing*list&amp;utm_source=federalregister.gov&amp;utm_medium=email__;Kys!!F7jv3iA!joBhQgMlj-BDeVj-Dd_EFoSiYy4LVGi9vD-Reif_zJse7_K5XLICA9P5yMfgYadkWQ$" TargetMode="External"/><Relationship Id="rId4" Type="http://schemas.openxmlformats.org/officeDocument/2006/relationships/hyperlink" Target="https://urldefense.com/v3/__https:/www.govinfo.gov/content/pkg/FR-2020-09-02/pdf/2020-17266.pdf?utm_campaign=subscription*mailing*list&amp;utm_source=federalregister.gov&amp;utm_medium=email__;Kys!!F7jv3iA!joBhQgMlj-BDeVj-Dd_EFoSiYy4LVGi9vD-Reif_zJse7_K5XLICA9P5yMd_mFj84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6.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0-00-0000-minutes-20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03Sep20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9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bg1">
                    <a:lumMod val="75000"/>
                  </a:schemeClr>
                </a:solidFill>
              </a:rPr>
              <a:t>nothing to share today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13Aug:Several members discussing framed based equipment and short control signals. </a:t>
            </a:r>
          </a:p>
          <a:p>
            <a:pPr lvl="1">
              <a:spcBef>
                <a:spcPts val="0"/>
              </a:spcBef>
              <a:buFont typeface="Arial" panose="020B0604020202020204" pitchFamily="34" charset="0"/>
              <a:buChar char="•"/>
            </a:pPr>
            <a:r>
              <a:rPr lang="en-US" sz="1400" dirty="0">
                <a:solidFill>
                  <a:schemeClr val="tx1"/>
                </a:solidFill>
              </a:rPr>
              <a:t>Chair asking for a call EN 301-893 &amp; DFS for &gt; 5725MHz, discussion is to move to another standard. </a:t>
            </a:r>
            <a:endParaRPr lang="en-US" sz="1200" dirty="0">
              <a:solidFill>
                <a:schemeClr val="tx1"/>
              </a:solidFill>
            </a:endParaRP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#14-09sep20</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20aug: Have not heard back from .15 on the SRDoc this week.  </a:t>
            </a:r>
          </a:p>
          <a:p>
            <a:pPr lvl="1">
              <a:spcBef>
                <a:spcPts val="0"/>
              </a:spcBef>
              <a:buFont typeface="Arial" panose="020B0604020202020204" pitchFamily="34" charset="0"/>
              <a:buChar char="•"/>
            </a:pPr>
            <a:r>
              <a:rPr lang="en-US" sz="1600" dirty="0">
                <a:solidFill>
                  <a:schemeClr val="tx1"/>
                </a:solidFill>
              </a:rPr>
              <a:t>What has been seen is some of the .15 references are out of date. </a:t>
            </a:r>
          </a:p>
          <a:p>
            <a:pPr lvl="1">
              <a:spcBef>
                <a:spcPts val="0"/>
              </a:spcBef>
              <a:buFont typeface="Arial" panose="020B0604020202020204" pitchFamily="34" charset="0"/>
              <a:buChar char="•"/>
            </a:pPr>
            <a:r>
              <a:rPr lang="en-US" sz="1600" dirty="0">
                <a:solidFill>
                  <a:schemeClr val="tx1"/>
                </a:solidFill>
              </a:rPr>
              <a:t>And there is some text on what technology is today,  could be reviewed.  </a:t>
            </a:r>
          </a:p>
          <a:p>
            <a:pPr lvl="1">
              <a:spcBef>
                <a:spcPts val="0"/>
              </a:spcBef>
              <a:buFont typeface="Arial" panose="020B0604020202020204" pitchFamily="34" charset="0"/>
              <a:buChar char="•"/>
            </a:pPr>
            <a:r>
              <a:rPr lang="en-US" sz="1600" dirty="0">
                <a:solidFill>
                  <a:schemeClr val="tx1"/>
                </a:solidFill>
              </a:rPr>
              <a:t>We need to keep this going, best to get in by 09 Sept call, not sure the calendar will allow this.  Hearing a desire to have the SRDoc by the end of September.</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 – revision 026.</a:t>
            </a:r>
            <a:endParaRPr lang="en-US" sz="105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endParaRPr lang="en-US" altLang="en-US" sz="1200" dirty="0"/>
          </a:p>
          <a:p>
            <a:pPr lvl="1">
              <a:buFont typeface="Arial" panose="020B0604020202020204" pitchFamily="34" charset="0"/>
              <a:buChar char="•"/>
            </a:pPr>
            <a:r>
              <a:rPr lang="en-US" altLang="en-US" sz="1600" dirty="0"/>
              <a:t>Any update from call last week? </a:t>
            </a:r>
          </a:p>
          <a:p>
            <a:pPr lvl="1">
              <a:buFont typeface="Arial" panose="020B0604020202020204" pitchFamily="34" charset="0"/>
              <a:buChar char="•"/>
            </a:pPr>
            <a:r>
              <a:rPr lang="en-US" altLang="en-US" sz="1600" dirty="0"/>
              <a:t> </a:t>
            </a:r>
          </a:p>
          <a:p>
            <a:pPr lvl="1">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ffectLst/>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 </a:t>
            </a:r>
          </a:p>
          <a:p>
            <a:pPr lvl="1">
              <a:buFont typeface="Arial" panose="020B0604020202020204" pitchFamily="34" charset="0"/>
              <a:buChar char="•"/>
            </a:pPr>
            <a:endParaRPr lang="en-US" sz="1600" dirty="0">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From 20Aug: </a:t>
            </a:r>
            <a:r>
              <a:rPr lang="en-US" sz="1600" dirty="0">
                <a:effectLst/>
                <a:ea typeface="Calibri" panose="020F0502020204030204" pitchFamily="34" charset="0"/>
              </a:rPr>
              <a:t>Many contributions are expected</a:t>
            </a:r>
            <a:r>
              <a:rPr lang="en-US" sz="1600" dirty="0">
                <a:ea typeface="Calibri" panose="020F0502020204030204" pitchFamily="34" charset="0"/>
              </a:rPr>
              <a:t> for the October call. </a:t>
            </a:r>
            <a:endParaRPr lang="en-US" sz="1600" dirty="0">
              <a:effectLst/>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Hearing some concern if there will be enough </a:t>
            </a:r>
            <a:r>
              <a:rPr lang="en-US" sz="1600" dirty="0">
                <a:effectLst/>
                <a:ea typeface="Calibri" panose="020F0502020204030204" pitchFamily="34" charset="0"/>
              </a:rPr>
              <a:t>discussion time for all the contributions. </a:t>
            </a:r>
          </a:p>
          <a:p>
            <a:pPr lvl="1">
              <a:spcBef>
                <a:spcPts val="300"/>
              </a:spcBef>
              <a:buFont typeface="Arial" panose="020B0604020202020204" pitchFamily="34" charset="0"/>
              <a:buChar char="•"/>
            </a:pPr>
            <a:r>
              <a:rPr lang="en-US" sz="1200" dirty="0">
                <a:effectLst/>
                <a:ea typeface="Calibri" panose="020F0502020204030204" pitchFamily="34" charset="0"/>
              </a:rPr>
              <a:t>From </a:t>
            </a:r>
            <a:r>
              <a:rPr lang="en-US" sz="1200" dirty="0">
                <a:ea typeface="Calibri" panose="020F0502020204030204" pitchFamily="34" charset="0"/>
              </a:rPr>
              <a:t>earlier:</a:t>
            </a:r>
            <a:r>
              <a:rPr lang="en-US" sz="1200" dirty="0">
                <a:effectLst/>
                <a:ea typeface="Calibri" panose="020F0502020204030204" pitchFamily="34" charset="0"/>
              </a:rPr>
              <a:t> </a:t>
            </a: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3" y="1134187"/>
            <a:ext cx="7892562" cy="51038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 contributions so far.  Need a final version to vote on next week, 10Sep20.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r>
              <a:rPr lang="en-US" sz="1800" dirty="0"/>
              <a:t>UAE consultation on UWB, ITS (5.9 GHz), and short range device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UAE TRA ( United Arab Emirates  Telecommunications Regulatory Authority) has begun a public consultation on revised technical conditions and/or spectrum allocations for UWB, 5.9 GHz, and short-range devices.</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a:t>
            </a:r>
            <a:r>
              <a:rPr lang="en-US" sz="1600" u="sng" dirty="0">
                <a:solidFill>
                  <a:srgbClr val="000000"/>
                </a:solidFill>
                <a:effectLst/>
                <a:ea typeface="Calibri" panose="020F0502020204030204" pitchFamily="34" charset="0"/>
                <a:hlinkClick r:id="rId3"/>
              </a:rPr>
              <a:t>https://www.tra.gov.ae/en/eparticipation/consultations/details.aspx?id=1630</a:t>
            </a:r>
            <a:r>
              <a:rPr lang="en-US" sz="1600" dirty="0">
                <a:solidFill>
                  <a:srgbClr val="000000"/>
                </a:solidFill>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Or  </a:t>
            </a:r>
            <a:r>
              <a:rPr lang="en-US" sz="1600" dirty="0">
                <a:ea typeface="Calibri" panose="020F0502020204030204" pitchFamily="34" charset="0"/>
                <a:hlinkClick r:id="rId4"/>
              </a:rPr>
              <a:t>https://mentor.ieee.org/802.18/dcn/20/18-20-0121-00-0000-uae-tra-uwb-and-srd-regulations-consultation.docx</a:t>
            </a:r>
            <a:r>
              <a:rPr lang="en-US" sz="1600"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September 17, 2020 is the deadline.</a:t>
            </a:r>
            <a:r>
              <a:rPr lang="en-US" sz="1600" u="sng" dirty="0"/>
              <a:t> IEEE 802.18 needs to approve by 03Sept20. </a:t>
            </a:r>
          </a:p>
          <a:p>
            <a:pPr marL="800100" lvl="2">
              <a:spcBef>
                <a:spcPts val="0"/>
              </a:spcBef>
              <a:spcAft>
                <a:spcPts val="0"/>
              </a:spcAft>
              <a:buFont typeface="Arial" panose="020B0604020202020204" pitchFamily="34" charset="0"/>
              <a:buChar char="•"/>
            </a:pPr>
            <a:r>
              <a:rPr lang="en-US" sz="1600" dirty="0"/>
              <a:t>1.1.6 – UWB &amp; SRD - okay to add unmanned aircraft radio systems  (UAS)  </a:t>
            </a:r>
          </a:p>
          <a:p>
            <a:pPr marL="800100" lvl="2">
              <a:spcBef>
                <a:spcPts val="0"/>
              </a:spcBef>
              <a:spcAft>
                <a:spcPts val="0"/>
              </a:spcAft>
              <a:buFont typeface="Arial" panose="020B0604020202020204" pitchFamily="34" charset="0"/>
              <a:buChar char="•"/>
            </a:pPr>
            <a:r>
              <a:rPr lang="en-US" sz="1600" dirty="0"/>
              <a:t>2.1.19 – 802.11 in general, not specific amendments</a:t>
            </a:r>
          </a:p>
          <a:p>
            <a:pPr marL="800100" lvl="2">
              <a:spcBef>
                <a:spcPts val="0"/>
              </a:spcBef>
              <a:spcAft>
                <a:spcPts val="0"/>
              </a:spcAft>
              <a:buFont typeface="Arial" panose="020B0604020202020204" pitchFamily="34" charset="0"/>
              <a:buChar char="•"/>
            </a:pPr>
            <a:r>
              <a:rPr lang="en-US" sz="1600" dirty="0"/>
              <a:t>2.1.xx ITS; and 5855-5925MHz add ITS to M.2121 </a:t>
            </a:r>
          </a:p>
          <a:p>
            <a:pPr marL="800100" lvl="2">
              <a:spcBef>
                <a:spcPts val="0"/>
              </a:spcBef>
              <a:spcAft>
                <a:spcPts val="0"/>
              </a:spcAft>
              <a:buFont typeface="Arial" panose="020B0604020202020204" pitchFamily="34" charset="0"/>
              <a:buChar char="•"/>
            </a:pPr>
            <a:r>
              <a:rPr lang="en-US" sz="1600" dirty="0"/>
              <a:t>870-875.8 and 5795-5815 MHz - delete transport and traffic telematics </a:t>
            </a:r>
          </a:p>
          <a:p>
            <a:pPr marL="800100" lvl="2">
              <a:spcBef>
                <a:spcPts val="0"/>
              </a:spcBef>
              <a:spcAft>
                <a:spcPts val="0"/>
              </a:spcAft>
              <a:buFont typeface="Arial" panose="020B0604020202020204" pitchFamily="34" charset="0"/>
              <a:buChar char="•"/>
            </a:pPr>
            <a:r>
              <a:rPr lang="en-US" sz="1600" dirty="0"/>
              <a:t>76-81 GHz remove railway, radar and more.</a:t>
            </a:r>
          </a:p>
          <a:p>
            <a:pPr marL="800100" lvl="2">
              <a:spcBef>
                <a:spcPts val="0"/>
              </a:spcBef>
              <a:spcAft>
                <a:spcPts val="0"/>
              </a:spcAft>
              <a:buFont typeface="Arial" panose="020B0604020202020204" pitchFamily="34" charset="0"/>
              <a:buChar char="•"/>
            </a:pPr>
            <a:r>
              <a:rPr lang="en-US" sz="1600" dirty="0"/>
              <a:t>Question 5 on RLAN/WLAN and recent IEEE 802.11 developments. </a:t>
            </a:r>
          </a:p>
          <a:p>
            <a:pPr marL="800100" lvl="2">
              <a:spcBef>
                <a:spcPts val="0"/>
              </a:spcBef>
              <a:spcAft>
                <a:spcPts val="0"/>
              </a:spcAft>
              <a:buFont typeface="Arial" panose="020B0604020202020204" pitchFamily="34" charset="0"/>
              <a:buChar char="•"/>
            </a:pPr>
            <a:r>
              <a:rPr lang="en-US" sz="1600" dirty="0"/>
              <a:t>4.2 – Generic UWB shall comply with EN 302 065</a:t>
            </a:r>
          </a:p>
          <a:p>
            <a:pPr marL="800100" lvl="2">
              <a:spcBef>
                <a:spcPts val="0"/>
              </a:spcBef>
              <a:spcAft>
                <a:spcPts val="0"/>
              </a:spcAft>
              <a:buFont typeface="Arial" panose="020B0604020202020204" pitchFamily="34" charset="0"/>
              <a:buChar char="•"/>
            </a:pPr>
            <a:r>
              <a:rPr lang="en-US" sz="1600" dirty="0"/>
              <a:t>Sounds like they are open to additional recommendations beyond their specific points in the questions.</a:t>
            </a:r>
            <a:endParaRPr lang="en-US" sz="14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r>
              <a:rPr lang="en-US" sz="1600" dirty="0"/>
              <a:t>No contributions were seen, we will pass considering due date.  </a:t>
            </a:r>
          </a:p>
          <a:p>
            <a:pPr marL="1257300" lvl="3">
              <a:spcBef>
                <a:spcPts val="0"/>
              </a:spcBef>
              <a:spcAft>
                <a:spcPts val="0"/>
              </a:spcAft>
              <a:buFont typeface="Arial" panose="020B0604020202020204" pitchFamily="34" charset="0"/>
              <a:buChar char="•"/>
            </a:pP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18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rPr>
              <a:t>Korea MIST consultation proposes revising footnote K125B allowing UWB </a:t>
            </a:r>
            <a:r>
              <a:rPr lang="en-US" sz="1800" u="sng" dirty="0">
                <a:solidFill>
                  <a:srgbClr val="000000"/>
                </a:solidFill>
                <a:effectLst/>
                <a:ea typeface="Calibri" panose="020F0502020204030204" pitchFamily="34" charset="0"/>
              </a:rPr>
              <a:t>from</a:t>
            </a:r>
            <a:r>
              <a:rPr lang="en-US" sz="1800" dirty="0">
                <a:solidFill>
                  <a:srgbClr val="000000"/>
                </a:solidFill>
                <a:effectLst/>
                <a:ea typeface="Calibri" panose="020F0502020204030204" pitchFamily="34" charset="0"/>
              </a:rPr>
              <a:t> 3.735 to 4.8 GHz </a:t>
            </a:r>
            <a:r>
              <a:rPr lang="en-US" sz="1800" b="0" dirty="0">
                <a:solidFill>
                  <a:srgbClr val="000000"/>
                </a:solidFill>
                <a:effectLst/>
                <a:ea typeface="Calibri" panose="020F0502020204030204" pitchFamily="34" charset="0"/>
              </a:rPr>
              <a:t>and 6.0 to 10.2</a:t>
            </a:r>
            <a:r>
              <a:rPr lang="en-US" sz="1800" dirty="0">
                <a:solidFill>
                  <a:srgbClr val="000000"/>
                </a:solidFill>
                <a:effectLst/>
                <a:ea typeface="Calibri" panose="020F0502020204030204" pitchFamily="34" charset="0"/>
              </a:rPr>
              <a:t> GHz </a:t>
            </a:r>
            <a:r>
              <a:rPr lang="en-US" sz="1800" u="sng" dirty="0">
                <a:solidFill>
                  <a:srgbClr val="000000"/>
                </a:solidFill>
                <a:effectLst/>
                <a:ea typeface="Calibri" panose="020F0502020204030204" pitchFamily="34" charset="0"/>
              </a:rPr>
              <a:t>to</a:t>
            </a:r>
            <a:r>
              <a:rPr lang="en-US" sz="1800" dirty="0">
                <a:solidFill>
                  <a:srgbClr val="000000"/>
                </a:solidFill>
                <a:effectLst/>
                <a:ea typeface="Calibri" panose="020F0502020204030204" pitchFamily="34" charset="0"/>
              </a:rPr>
              <a:t> 4.2 - 4.8 GHz </a:t>
            </a:r>
            <a:r>
              <a:rPr lang="en-US" sz="1800" b="0" dirty="0">
                <a:solidFill>
                  <a:srgbClr val="000000"/>
                </a:solidFill>
                <a:effectLst/>
                <a:ea typeface="Calibri" panose="020F0502020204030204" pitchFamily="34" charset="0"/>
              </a:rPr>
              <a:t>and 6.0 - 10.2 GHz. </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please refer to:</a:t>
            </a:r>
            <a:endParaRPr lang="en-US" sz="1600" dirty="0">
              <a:effectLst/>
              <a:ea typeface="Calibri" panose="020F0502020204030204" pitchFamily="34" charset="0"/>
            </a:endParaRPr>
          </a:p>
          <a:p>
            <a:pPr marL="400050" lvl="1">
              <a:spcBef>
                <a:spcPts val="0"/>
              </a:spcBef>
              <a:spcAft>
                <a:spcPts val="0"/>
              </a:spcAft>
            </a:pPr>
            <a:r>
              <a:rPr lang="en-US" sz="1600" u="sng" dirty="0">
                <a:solidFill>
                  <a:srgbClr val="000000"/>
                </a:solidFill>
                <a:effectLst/>
                <a:ea typeface="Calibri" panose="020F0502020204030204" pitchFamily="34" charset="0"/>
                <a:hlinkClick r:id="rId3"/>
              </a:rPr>
              <a:t>http://english.msip.go.kr/web/msipContents/contentsView.do?cateId=_law4&amp;artId=3001321</a:t>
            </a:r>
            <a:endParaRPr lang="en-US" sz="16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The comment submission deadline is September 30, 2020.</a:t>
            </a:r>
          </a:p>
          <a:p>
            <a:pPr marL="40005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0">
              <a:spcBef>
                <a:spcPts val="0"/>
              </a:spcBef>
              <a:spcAft>
                <a:spcPts val="0"/>
              </a:spcAft>
              <a:buFont typeface="Arial" panose="020B0604020202020204" pitchFamily="34" charset="0"/>
              <a:buChar char="•"/>
            </a:pPr>
            <a:endParaRPr lang="en-US" sz="1800" b="0" dirty="0">
              <a:latin typeface="Arial" panose="020B0604020202020204" pitchFamily="34" charset="0"/>
            </a:endParaRPr>
          </a:p>
          <a:p>
            <a:pPr marL="0">
              <a:spcBef>
                <a:spcPts val="0"/>
              </a:spcBef>
              <a:spcAft>
                <a:spcPts val="0"/>
              </a:spcAft>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0">
              <a:spcBef>
                <a:spcPts val="0"/>
              </a:spcBef>
              <a:spcAft>
                <a:spcPts val="0"/>
              </a:spcAft>
              <a:buFont typeface="Arial" panose="020B0604020202020204" pitchFamily="34" charset="0"/>
              <a:buChar char="•"/>
            </a:pPr>
            <a:r>
              <a:rPr lang="en-US" sz="1800" i="0" u="none" strike="noStrike" baseline="0" dirty="0">
                <a:solidFill>
                  <a:srgbClr val="000000"/>
                </a:solidFill>
                <a:latin typeface="Arial" panose="020B0604020202020204" pitchFamily="34" charset="0"/>
              </a:rPr>
              <a:t>Sri Lanka Regulator – Telecommunications Regulatory Commission (TRC) </a:t>
            </a:r>
            <a:r>
              <a:rPr lang="en-US" sz="1800" b="0" i="0" u="none" strike="noStrike" baseline="0" dirty="0">
                <a:solidFill>
                  <a:srgbClr val="000000"/>
                </a:solidFill>
                <a:latin typeface="Arial" panose="020B0604020202020204" pitchFamily="34" charset="0"/>
              </a:rPr>
              <a:t>– </a:t>
            </a:r>
            <a:r>
              <a:rPr lang="en-US" sz="1800" b="0" dirty="0">
                <a:latin typeface="Arial" panose="020B0604020202020204" pitchFamily="34" charset="0"/>
              </a:rPr>
              <a:t>is</a:t>
            </a:r>
            <a:r>
              <a:rPr lang="en-US" sz="1800" b="0" i="0" u="none" strike="noStrike" baseline="0" dirty="0">
                <a:solidFill>
                  <a:srgbClr val="000000"/>
                </a:solidFill>
                <a:latin typeface="Arial" panose="020B0604020202020204" pitchFamily="34" charset="0"/>
              </a:rPr>
              <a:t> working on updating / including some new frequency ranges for low-power devices in the National Spectrum Allocation Table. </a:t>
            </a:r>
          </a:p>
          <a:p>
            <a:r>
              <a:rPr lang="en-US" sz="1800" b="0" i="0" u="none" strike="noStrike" baseline="0" dirty="0">
                <a:solidFill>
                  <a:srgbClr val="000000"/>
                </a:solidFill>
                <a:latin typeface="Arial" panose="020B0604020202020204" pitchFamily="34" charset="0"/>
              </a:rPr>
              <a:t>Some of the updates already implemented include the addition of the following: </a:t>
            </a:r>
            <a:r>
              <a:rPr lang="en-US" sz="1200" b="1" i="0" u="none" strike="noStrike" baseline="0" dirty="0">
                <a:solidFill>
                  <a:srgbClr val="000000"/>
                </a:solidFill>
                <a:latin typeface="Arial" panose="020B0604020202020204" pitchFamily="34" charset="0"/>
              </a:rPr>
              <a:t>Application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Frequency Band (MHz)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E.I.R.P. (</a:t>
            </a:r>
            <a:r>
              <a:rPr lang="en-US" sz="1200" b="1" i="0" u="none" strike="noStrike" baseline="0" dirty="0" err="1">
                <a:solidFill>
                  <a:srgbClr val="000000"/>
                </a:solidFill>
                <a:latin typeface="Arial" panose="020B0604020202020204" pitchFamily="34" charset="0"/>
              </a:rPr>
              <a:t>mW</a:t>
            </a:r>
            <a:r>
              <a:rPr lang="en-US" sz="1200" b="1" i="0" u="none" strike="noStrike" baseline="0" dirty="0">
                <a:solidFill>
                  <a:srgbClr val="000000"/>
                </a:solidFill>
                <a:latin typeface="Arial" panose="020B0604020202020204" pitchFamily="34" charset="0"/>
              </a:rPr>
              <a:t>) </a:t>
            </a:r>
            <a:r>
              <a:rPr lang="en-US" sz="1200" b="0" i="0" u="none" strike="noStrike" baseline="0" dirty="0">
                <a:solidFill>
                  <a:srgbClr val="000000"/>
                </a:solidFill>
                <a:latin typeface="Arial" panose="020B0604020202020204" pitchFamily="34" charset="0"/>
              </a:rPr>
              <a:t>	</a:t>
            </a:r>
            <a:r>
              <a:rPr lang="en-US" sz="1200" b="1" i="0" u="none" strike="noStrike" baseline="0" dirty="0">
                <a:solidFill>
                  <a:srgbClr val="000000"/>
                </a:solidFill>
                <a:latin typeface="Arial" panose="020B0604020202020204" pitchFamily="34" charset="0"/>
              </a:rPr>
              <a:t>Max. Working Range (m) Usage </a:t>
            </a:r>
            <a:endParaRPr lang="en-US" sz="12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Ultra-Wide Band (UWB)  6000.0 - 8500.0  (6-8.5GHz) 		200 	100 	</a:t>
            </a:r>
          </a:p>
          <a:p>
            <a:r>
              <a:rPr lang="en-US" sz="1400" b="0" i="0" u="none" strike="noStrike" baseline="0" dirty="0">
                <a:solidFill>
                  <a:srgbClr val="000000"/>
                </a:solidFill>
                <a:latin typeface="Arial" panose="020B0604020202020204" pitchFamily="34" charset="0"/>
              </a:rPr>
              <a:t>Short Range Radar 	24050.0 - 24250.0  (24.05-24.25GHz) 	200 	100 	For passenger cars &amp; trucks </a:t>
            </a:r>
          </a:p>
          <a:p>
            <a:r>
              <a:rPr lang="en-US" sz="1400" b="0" i="0" u="none" strike="noStrike" baseline="0" dirty="0">
                <a:solidFill>
                  <a:srgbClr val="000000"/>
                </a:solidFill>
                <a:latin typeface="Arial" panose="020B0604020202020204" pitchFamily="34" charset="0"/>
              </a:rPr>
              <a:t>RFID 			865 - 868 						200 	100 	</a:t>
            </a:r>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pPr>
            <a:r>
              <a:rPr lang="en-US" sz="1600" dirty="0">
                <a:effectLst/>
                <a:ea typeface="Calibri" panose="020F0502020204030204" pitchFamily="34" charset="0"/>
              </a:rPr>
              <a:t> </a:t>
            </a:r>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5081592"/>
          </a:xfrm>
        </p:spPr>
        <p:txBody>
          <a:bodyPr/>
          <a:lstStyle/>
          <a:p>
            <a:pPr lvl="0">
              <a:buFont typeface="Arial" panose="020B0604020202020204" pitchFamily="34" charset="0"/>
              <a:buChar char="•"/>
            </a:pPr>
            <a:r>
              <a:rPr lang="en-US" sz="1800" b="0" dirty="0">
                <a:solidFill>
                  <a:schemeClr val="tx1"/>
                </a:solidFill>
              </a:rPr>
              <a:t>WP 1A next meeting is:  </a:t>
            </a:r>
            <a:r>
              <a:rPr lang="en-US" sz="1800" b="0" i="0" u="none" strike="noStrike" dirty="0">
                <a:solidFill>
                  <a:srgbClr val="3789BD"/>
                </a:solidFill>
                <a:effectLst/>
                <a:hlinkClick r:id="rId3"/>
              </a:rPr>
              <a:t>Tuesday 2020-11-24 - Wednesday 2020-12-02</a:t>
            </a:r>
            <a:r>
              <a:rPr lang="en-US" sz="1800" b="0" i="0" u="none" strike="noStrike" dirty="0">
                <a:solidFill>
                  <a:srgbClr val="3789BD"/>
                </a:solidFill>
                <a:effectLst/>
              </a:rPr>
              <a:t>; </a:t>
            </a:r>
            <a:r>
              <a:rPr lang="en-US" sz="1800" b="0" i="0" dirty="0">
                <a:solidFill>
                  <a:srgbClr val="444444"/>
                </a:solidFill>
                <a:effectLst/>
              </a:rPr>
              <a:t>Place:  </a:t>
            </a:r>
            <a:r>
              <a:rPr lang="en-US" sz="1800" b="1" i="0" dirty="0">
                <a:solidFill>
                  <a:srgbClr val="444444"/>
                </a:solidFill>
                <a:effectLst/>
              </a:rPr>
              <a:t>Switzerland [Geneva]</a:t>
            </a:r>
            <a:endParaRPr lang="en-US" sz="1800" b="0" i="0" dirty="0">
              <a:solidFill>
                <a:srgbClr val="444444"/>
              </a:solidFill>
              <a:effectLst/>
            </a:endParaRPr>
          </a:p>
          <a:p>
            <a:pPr lvl="1">
              <a:buFont typeface="Arial" panose="020B0604020202020204" pitchFamily="34" charset="0"/>
              <a:buChar char="•"/>
            </a:pPr>
            <a:r>
              <a:rPr lang="en-US" sz="1600" dirty="0">
                <a:solidFill>
                  <a:schemeClr val="tx1"/>
                </a:solidFill>
              </a:rPr>
              <a:t>We have a contribution standing by, need to confirm with Author do we pull out to review  and approve  it for the LMSC(EC) and WP 1A?</a:t>
            </a:r>
            <a:endParaRPr lang="en-US" sz="1600" b="0" dirty="0">
              <a:solidFill>
                <a:schemeClr val="tx1"/>
              </a:solidFill>
            </a:endParaRPr>
          </a:p>
          <a:p>
            <a:pPr lvl="0">
              <a:buFont typeface="Arial" panose="020B0604020202020204" pitchFamily="34" charset="0"/>
              <a:buChar char="•"/>
            </a:pPr>
            <a:r>
              <a:rPr lang="en-US" sz="1600" b="0" dirty="0">
                <a:solidFill>
                  <a:schemeClr val="tx1"/>
                </a:solidFill>
              </a:rPr>
              <a:t> </a:t>
            </a: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r>
              <a:rPr lang="en-US" sz="1600" b="0" dirty="0">
                <a:solidFill>
                  <a:schemeClr val="tx1"/>
                </a:solidFill>
              </a:rPr>
              <a:t>WRC-23 agenda items, 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400" dirty="0">
                <a:hlinkClick r:id="rId4"/>
              </a:rPr>
              <a:t>https://www.itu.int/en/ITU-R/study-groups/rcpm/Pages/wrc-23-studies.aspx</a:t>
            </a:r>
            <a:r>
              <a:rPr lang="en-US" sz="1400" dirty="0">
                <a:solidFill>
                  <a:srgbClr val="00B0F0"/>
                </a:solidFill>
              </a:rPr>
              <a:t> </a:t>
            </a:r>
          </a:p>
          <a:p>
            <a:pPr lvl="2">
              <a:spcBef>
                <a:spcPts val="0"/>
              </a:spcBef>
              <a:buFont typeface="Arial" panose="020B0604020202020204" pitchFamily="34" charset="0"/>
              <a:buChar char="•"/>
            </a:pPr>
            <a:r>
              <a:rPr lang="en-US" sz="1400" dirty="0">
                <a:hlinkClick r:id="rId5"/>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4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400" dirty="0">
                <a:solidFill>
                  <a:srgbClr val="00B0F0"/>
                </a:solidFill>
              </a:rPr>
              <a:t>Learned some WRC-19 items are being carried over to WRC-23, </a:t>
            </a:r>
            <a:r>
              <a:rPr lang="en-US" sz="1400" dirty="0">
                <a:solidFill>
                  <a:schemeClr val="tx1"/>
                </a:solidFill>
              </a:rPr>
              <a:t>we should review those also. </a:t>
            </a:r>
            <a:endParaRPr lang="en-US" sz="1400" b="0" dirty="0">
              <a:solidFill>
                <a:schemeClr val="tx1"/>
              </a:solidFill>
            </a:endParaRPr>
          </a:p>
          <a:p>
            <a:pPr>
              <a:spcBef>
                <a:spcPts val="0"/>
              </a:spcBef>
              <a:buFont typeface="Arial" panose="020B0604020202020204" pitchFamily="34" charset="0"/>
              <a:buChar char="•"/>
            </a:pPr>
            <a:r>
              <a:rPr lang="en-US" sz="1400" b="1" dirty="0">
                <a:solidFill>
                  <a:schemeClr val="tx1"/>
                </a:solidFill>
              </a:rPr>
              <a:t>	</a:t>
            </a:r>
            <a:r>
              <a:rPr lang="en-US" sz="1600" b="0" dirty="0">
                <a:solidFill>
                  <a:schemeClr val="tx1"/>
                </a:solidFill>
              </a:rPr>
              <a:t> </a:t>
            </a:r>
          </a:p>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endParaRPr lang="en-US" dirty="0"/>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2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marL="457200" lvl="1" indent="0"/>
            <a:endParaRPr lang="en-US" sz="1600" dirty="0"/>
          </a:p>
          <a:p>
            <a:pPr lvl="1">
              <a:buFont typeface="Arial" panose="020B0604020202020204" pitchFamily="34" charset="0"/>
              <a:buChar char="•"/>
            </a:pPr>
            <a:endParaRPr lang="en-US" sz="1600" b="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b="0" dirty="0"/>
              <a:t>The FCC Lab published </a:t>
            </a:r>
            <a:r>
              <a:rPr lang="en-US" sz="1600" dirty="0"/>
              <a:t>the draft KDB, 14 August 2020</a:t>
            </a:r>
            <a:endParaRPr lang="en-US" sz="1600" b="0" dirty="0"/>
          </a:p>
          <a:p>
            <a:pPr lvl="2">
              <a:buFont typeface="Arial" panose="020B0604020202020204" pitchFamily="34" charset="0"/>
              <a:buChar char="•"/>
            </a:pPr>
            <a:r>
              <a:rPr lang="en-US" sz="1600" dirty="0">
                <a:hlinkClick r:id="rId5"/>
              </a:rPr>
              <a:t>https://apps.fcc.gov/eas/comments/GetPublishedDocument.html?id=455&amp;tn=713821</a:t>
            </a:r>
            <a:endParaRPr lang="en-US" sz="1600" dirty="0">
              <a:effectLst/>
              <a:ea typeface="Calibri" panose="020F0502020204030204" pitchFamily="34" charset="0"/>
            </a:endParaRPr>
          </a:p>
          <a:p>
            <a:pPr lvl="2">
              <a:buFont typeface="Arial" panose="020B0604020202020204" pitchFamily="34" charset="0"/>
              <a:buChar char="•"/>
            </a:pPr>
            <a:r>
              <a:rPr lang="en-US" sz="1600" dirty="0">
                <a:effectLst/>
                <a:ea typeface="Calibri" panose="020F0502020204030204" pitchFamily="34" charset="0"/>
              </a:rPr>
              <a:t>Title: U-NII 6 GHz devices operating in the 5.925-7.125 GHz band; Short Title: U-NII 6 GHz</a:t>
            </a:r>
          </a:p>
          <a:p>
            <a:pPr lvl="2">
              <a:buFont typeface="Arial" panose="020B0604020202020204" pitchFamily="34" charset="0"/>
              <a:buChar char="•"/>
            </a:pPr>
            <a:r>
              <a:rPr lang="en-US" sz="1600" dirty="0">
                <a:effectLst/>
                <a:ea typeface="Calibri" panose="020F0502020204030204" pitchFamily="34" charset="0"/>
              </a:rPr>
              <a:t>Reason: Guidance for Certification 15, Subpart E</a:t>
            </a:r>
            <a:endParaRPr lang="en-US" sz="1600" b="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For the 8 filings, Petitions for review/reconsideration they are in the First Circuit Court of appeals. Deadline to join this is 27 August 20.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85800" y="631899"/>
            <a:ext cx="7987911" cy="58435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involved.  </a:t>
            </a:r>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2">
              <a:spcBef>
                <a:spcPts val="0"/>
              </a:spcBef>
              <a:buFont typeface="Arial" panose="020B0604020202020204" pitchFamily="34" charset="0"/>
              <a:buChar char="•"/>
            </a:pPr>
            <a:r>
              <a:rPr lang="en-US" sz="1600" dirty="0"/>
              <a:t>Worked on scope which had a notable discussion, rules to move forward, etc. </a:t>
            </a:r>
          </a:p>
          <a:p>
            <a:pPr lvl="2">
              <a:spcBef>
                <a:spcPts val="0"/>
              </a:spcBef>
              <a:buFont typeface="Arial" panose="020B0604020202020204" pitchFamily="34" charset="0"/>
              <a:buChar char="•"/>
            </a:pPr>
            <a:r>
              <a:rPr lang="en-US" sz="1600" dirty="0"/>
              <a:t>There were new users and incumbents to the band present. </a:t>
            </a:r>
          </a:p>
          <a:p>
            <a:pPr lvl="2">
              <a:spcBef>
                <a:spcPts val="0"/>
              </a:spcBef>
              <a:buFont typeface="Arial" panose="020B0604020202020204" pitchFamily="34" charset="0"/>
              <a:buChar char="•"/>
            </a:pPr>
            <a:r>
              <a:rPr lang="en-US" sz="1600" dirty="0"/>
              <a:t> AFC brought out some discussion.  </a:t>
            </a:r>
          </a:p>
          <a:p>
            <a:pPr lvl="2">
              <a:spcBef>
                <a:spcPts val="0"/>
              </a:spcBef>
              <a:buFont typeface="Arial" panose="020B0604020202020204" pitchFamily="34" charset="0"/>
              <a:buChar char="•"/>
            </a:pPr>
            <a:r>
              <a:rPr lang="en-US" sz="1600" dirty="0"/>
              <a:t>Seemed to have missed some of the point of how all can use the band together.</a:t>
            </a:r>
          </a:p>
          <a:p>
            <a:pPr lvl="2">
              <a:spcBef>
                <a:spcPts val="0"/>
              </a:spcBef>
              <a:buFont typeface="Arial" panose="020B0604020202020204" pitchFamily="34" charset="0"/>
              <a:buChar char="•"/>
            </a:pPr>
            <a:r>
              <a:rPr lang="en-US" sz="1600" dirty="0"/>
              <a:t>Minutes are not out yet, </a:t>
            </a:r>
          </a:p>
          <a:p>
            <a:pPr lvl="3">
              <a:spcBef>
                <a:spcPts val="0"/>
              </a:spcBef>
              <a:buFont typeface="Arial" panose="020B0604020202020204" pitchFamily="34" charset="0"/>
              <a:buChar char="•"/>
            </a:pPr>
            <a:r>
              <a:rPr lang="en-US" sz="1400" dirty="0"/>
              <a:t>Work stream 1 - interference protection and resolution</a:t>
            </a:r>
          </a:p>
          <a:p>
            <a:pPr lvl="3">
              <a:spcBef>
                <a:spcPts val="0"/>
              </a:spcBef>
              <a:buFont typeface="Arial" panose="020B0604020202020204" pitchFamily="34" charset="0"/>
              <a:buChar char="•"/>
            </a:pPr>
            <a:r>
              <a:rPr lang="en-US" sz="1400" dirty="0"/>
              <a:t>Work stream 2 - correct incumbent data (ULS) </a:t>
            </a:r>
          </a:p>
          <a:p>
            <a:pPr lvl="3">
              <a:spcBef>
                <a:spcPts val="0"/>
              </a:spcBef>
              <a:buFont typeface="Arial" panose="020B0604020202020204" pitchFamily="34" charset="0"/>
              <a:buChar char="•"/>
            </a:pPr>
            <a:r>
              <a:rPr lang="en-US" sz="1400" dirty="0"/>
              <a:t>Work stream 3 - AFC and how it provides protection, etc. </a:t>
            </a:r>
          </a:p>
          <a:p>
            <a:pPr lvl="3">
              <a:spcBef>
                <a:spcPts val="0"/>
              </a:spcBef>
              <a:buFont typeface="Arial" panose="020B0604020202020204" pitchFamily="34" charset="0"/>
              <a:buChar char="•"/>
            </a:pPr>
            <a:r>
              <a:rPr lang="en-US" sz="1400" dirty="0"/>
              <a:t>Sounds like a question was asked,  what is an incumbent to do?</a:t>
            </a:r>
          </a:p>
          <a:p>
            <a:pPr lvl="3">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Registered folks on the MSG website, can now see minutes and slides. </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 </a:t>
            </a:r>
          </a:p>
          <a:p>
            <a:pPr lvl="1">
              <a:buFont typeface="Arial" panose="020B0604020202020204" pitchFamily="34" charset="0"/>
              <a:buChar char="•"/>
            </a:pPr>
            <a:r>
              <a:rPr lang="en-US" sz="1600" dirty="0"/>
              <a:t>Renamed to the “6GHz M.S. Committee” so will be focused on this topic. </a:t>
            </a:r>
          </a:p>
          <a:p>
            <a:pPr lvl="1">
              <a:buFont typeface="Arial" panose="020B0604020202020204" pitchFamily="34" charset="0"/>
              <a:buChar char="•"/>
            </a:pPr>
            <a:r>
              <a:rPr lang="en-US" sz="1800" u="sng" dirty="0">
                <a:solidFill>
                  <a:srgbClr val="0563C1"/>
                </a:solidFill>
                <a:effectLst/>
                <a:latin typeface="Calibri" panose="020F0502020204030204" pitchFamily="34" charset="0"/>
                <a:ea typeface="Calibri" panose="020F0502020204030204" pitchFamily="34" charset="0"/>
                <a:hlinkClick r:id="rId3"/>
              </a:rPr>
              <a:t>https://www.wirelessinnovation.org/6ghz-multistakeholder-committee</a:t>
            </a:r>
            <a:r>
              <a:rPr lang="en-US" sz="1800"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161778"/>
          </a:xfrm>
        </p:spPr>
        <p:txBody>
          <a:bodyPr/>
          <a:lstStyle/>
          <a:p>
            <a:pPr marL="66675" marR="0">
              <a:spcBef>
                <a:spcPts val="0"/>
              </a:spcBef>
              <a:spcAft>
                <a:spcPts val="0"/>
              </a:spcAft>
              <a:buFont typeface="Arial" panose="020B0604020202020204" pitchFamily="34" charset="0"/>
              <a:buChar char="•"/>
            </a:pPr>
            <a:endParaRPr lang="en-US" sz="18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Proposed Rule</a:t>
            </a:r>
            <a:r>
              <a:rPr lang="en-US" sz="1800" dirty="0">
                <a:ea typeface="Times New Roman" panose="02020603050405020304" pitchFamily="18" charset="0"/>
              </a:rPr>
              <a:t>- </a:t>
            </a:r>
            <a:r>
              <a:rPr lang="en-US" sz="1800" b="1" dirty="0">
                <a:solidFill>
                  <a:srgbClr val="333333"/>
                </a:solidFill>
                <a:effectLst/>
                <a:ea typeface="Times New Roman" panose="02020603050405020304" pitchFamily="18" charset="0"/>
              </a:rPr>
              <a:t>Updating the Commission's Ex </a:t>
            </a:r>
            <a:r>
              <a:rPr lang="en-US" sz="1800" b="1" dirty="0" err="1">
                <a:solidFill>
                  <a:srgbClr val="333333"/>
                </a:solidFill>
                <a:effectLst/>
                <a:ea typeface="Times New Roman" panose="02020603050405020304" pitchFamily="18" charset="0"/>
              </a:rPr>
              <a:t>Parte</a:t>
            </a:r>
            <a:r>
              <a:rPr lang="en-US" sz="1800" b="1" dirty="0">
                <a:solidFill>
                  <a:srgbClr val="333333"/>
                </a:solidFill>
                <a:effectLst/>
                <a:ea typeface="Times New Roman" panose="02020603050405020304" pitchFamily="18" charset="0"/>
              </a:rPr>
              <a:t> Rules</a:t>
            </a:r>
            <a:endParaRPr lang="en-US" sz="1800" dirty="0">
              <a:effectLst/>
              <a:ea typeface="Calibri" panose="020F0502020204030204" pitchFamily="34" charset="0"/>
            </a:endParaRPr>
          </a:p>
          <a:p>
            <a:pPr marL="95250" marR="0">
              <a:spcBef>
                <a:spcPts val="0"/>
              </a:spcBef>
              <a:spcAft>
                <a:spcPts val="0"/>
              </a:spcAft>
            </a:pPr>
            <a:r>
              <a:rPr lang="en-US" sz="1800" b="1" dirty="0">
                <a:effectLst/>
                <a:ea typeface="Times New Roman" panose="02020603050405020304" pitchFamily="18" charset="0"/>
                <a:cs typeface="Times New Roman" panose="02020603050405020304" pitchFamily="18" charset="0"/>
              </a:rPr>
              <a:t>		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Calibri" panose="020F0502020204030204" pitchFamily="34" charset="0"/>
                <a:hlinkClick r:id="rId3"/>
              </a:rPr>
              <a:t>2020-17266</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Times New Roman" panose="02020603050405020304" pitchFamily="18" charset="0"/>
              </a:rPr>
              <a:t>Citation:</a:t>
            </a:r>
            <a:r>
              <a:rPr lang="en-US" sz="1800" dirty="0">
                <a:solidFill>
                  <a:srgbClr val="000000"/>
                </a:solidFill>
                <a:effectLst/>
                <a:ea typeface="Times New Roman" panose="02020603050405020304" pitchFamily="18" charset="0"/>
              </a:rPr>
              <a:t> 85 FR 54523 </a:t>
            </a:r>
          </a:p>
          <a:p>
            <a:pPr marL="95250" marR="0">
              <a:spcBef>
                <a:spcPts val="0"/>
              </a:spcBef>
              <a:spcAft>
                <a:spcPts val="0"/>
              </a:spcAft>
            </a:pPr>
            <a:r>
              <a:rPr lang="en-US" sz="1800" dirty="0">
                <a:ea typeface="Times New Roman" panose="02020603050405020304" pitchFamily="18" charset="0"/>
              </a:rPr>
              <a:t>		</a:t>
            </a:r>
            <a:r>
              <a:rPr lang="en-US" sz="1800" u="sng" dirty="0">
                <a:solidFill>
                  <a:srgbClr val="3071A9"/>
                </a:solidFill>
                <a:effectLst/>
                <a:ea typeface="Calibri" panose="020F0502020204030204" pitchFamily="34" charset="0"/>
                <a:hlinkClick r:id="rId4"/>
              </a:rPr>
              <a:t>PDF</a:t>
            </a:r>
            <a:r>
              <a:rPr lang="en-US" sz="1800" b="1"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rPr>
              <a:t>Pages 54523-54528 </a:t>
            </a:r>
            <a:r>
              <a:rPr lang="en-US" sz="1800" i="1" dirty="0">
                <a:solidFill>
                  <a:srgbClr val="000000"/>
                </a:solidFill>
                <a:effectLst/>
                <a:ea typeface="Times New Roman" panose="02020603050405020304" pitchFamily="18" charset="0"/>
                <a:cs typeface="Times New Roman" panose="02020603050405020304" pitchFamily="18" charset="0"/>
              </a:rPr>
              <a:t>(6 pages) </a:t>
            </a:r>
            <a:r>
              <a:rPr lang="en-US" sz="1800" u="sng" dirty="0">
                <a:solidFill>
                  <a:srgbClr val="3071A9"/>
                </a:solidFill>
                <a:effectLst/>
                <a:ea typeface="Calibri" panose="020F0502020204030204" pitchFamily="34" charset="0"/>
                <a:hlinkClick r:id="rId5"/>
              </a:rPr>
              <a:t>Permalink</a:t>
            </a: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Times New Roman" panose="02020603050405020304" pitchFamily="18" charset="0"/>
              </a:rPr>
              <a:t>Abstract:</a:t>
            </a:r>
            <a:r>
              <a:rPr lang="en-US" sz="1600" b="0" dirty="0">
                <a:solidFill>
                  <a:srgbClr val="000000"/>
                </a:solidFill>
                <a:effectLst/>
                <a:ea typeface="Times New Roman" panose="02020603050405020304" pitchFamily="18" charset="0"/>
              </a:rPr>
              <a:t> In this document, the Commission begins a new proceeding to consider several updates to the Commission's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First, the Commission seeks comment on a proposal to exempt from its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in certain proceedings, government-to-government consultations between the Commission and federally recognized Tribal Nations. Second, the Commission seeks comment on a proposal to extend the exemption to its ex </a:t>
            </a:r>
            <a:r>
              <a:rPr lang="en-US" sz="1600" b="0" dirty="0" err="1">
                <a:solidFill>
                  <a:srgbClr val="000000"/>
                </a:solidFill>
                <a:effectLst/>
                <a:ea typeface="Times New Roman" panose="02020603050405020304" pitchFamily="18" charset="0"/>
              </a:rPr>
              <a:t>parte</a:t>
            </a:r>
            <a:r>
              <a:rPr lang="en-US" sz="1600" b="0" dirty="0">
                <a:solidFill>
                  <a:srgbClr val="000000"/>
                </a:solidFill>
                <a:effectLst/>
                <a:ea typeface="Times New Roman" panose="02020603050405020304" pitchFamily="18" charset="0"/>
              </a:rPr>
              <a:t> rules for communications with certain program administrators, such 	as the... </a:t>
            </a:r>
            <a:endParaRPr lang="en-US" sz="1600" b="0" dirty="0">
              <a:effectLst/>
              <a:ea typeface="Calibri" panose="020F0502020204030204" pitchFamily="34" charset="0"/>
            </a:endParaRPr>
          </a:p>
          <a:p>
            <a:pPr marL="66675" marR="0">
              <a:spcBef>
                <a:spcPts val="0"/>
              </a:spcBef>
              <a:spcAft>
                <a:spcPts val="0"/>
              </a:spcAft>
              <a:buFont typeface="Arial" panose="020B0604020202020204" pitchFamily="34" charset="0"/>
              <a:buChar char="•"/>
            </a:pPr>
            <a:r>
              <a:rPr lang="en-US" sz="1600" b="0" dirty="0"/>
              <a:t>DATES: Comments due on or before October 2, 2020; reply comments due on or before November 2, 2020. </a:t>
            </a:r>
            <a:endParaRPr lang="en-US" sz="1600" b="0" dirty="0">
              <a:solidFill>
                <a:srgbClr val="191919"/>
              </a:solidFill>
            </a:endParaRPr>
          </a:p>
          <a:p>
            <a:pPr marL="66675" marR="0">
              <a:spcBef>
                <a:spcPts val="0"/>
              </a:spcBef>
              <a:spcAft>
                <a:spcPts val="0"/>
              </a:spcAft>
              <a:buFont typeface="Arial" panose="020B0604020202020204" pitchFamily="34" charset="0"/>
              <a:buChar char="•"/>
            </a:pPr>
            <a:r>
              <a:rPr lang="en-US" sz="1600" b="0" dirty="0">
                <a:solidFill>
                  <a:srgbClr val="191919"/>
                </a:solidFill>
              </a:rPr>
              <a:t> </a:t>
            </a: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703243" y="6056824"/>
            <a:ext cx="7315200" cy="338554"/>
          </a:xfrm>
          <a:prstGeom prst="rect">
            <a:avLst/>
          </a:prstGeom>
          <a:noFill/>
        </p:spPr>
        <p:txBody>
          <a:bodyPr wrap="square" rtlCol="0">
            <a:spAutoFit/>
          </a:bodyPr>
          <a:lstStyle/>
          <a:p>
            <a:pPr marL="66675" marR="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All - Saudi Arabia consultation, </a:t>
            </a:r>
            <a:r>
              <a:rPr lang="en-US" sz="1800" b="0" dirty="0">
                <a:solidFill>
                  <a:srgbClr val="00B0F0"/>
                </a:solidFill>
                <a:effectLst/>
                <a:latin typeface="Times New Roman" panose="02020603050405020304" pitchFamily="18" charset="0"/>
                <a:ea typeface="SimSun" panose="02010600030101010101" pitchFamily="2" charset="-122"/>
              </a:rPr>
              <a:t>comments to review, to submit</a:t>
            </a:r>
            <a:r>
              <a:rPr lang="en-US" sz="1800" b="0" dirty="0">
                <a:solidFill>
                  <a:srgbClr val="00B0F0"/>
                </a:solidFill>
              </a:rPr>
              <a:t>.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03Sep20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85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85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		and voters on-line: _____</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10Sept20–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____________________________56</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03Sep20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03Sep20</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03Sep20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03Sep20</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 &amp; next meetings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Saudi Arabia consultation</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 UAE Consultations</a:t>
            </a:r>
          </a:p>
          <a:p>
            <a:pPr lvl="1">
              <a:spcBef>
                <a:spcPts val="0"/>
              </a:spcBef>
              <a:buFont typeface="Arial" panose="020B0604020202020204" pitchFamily="34" charset="0"/>
              <a:buChar char="•"/>
            </a:pPr>
            <a:r>
              <a:rPr lang="en-US" altLang="en-US" sz="1400" dirty="0">
                <a:solidFill>
                  <a:schemeClr val="tx1"/>
                </a:solidFill>
              </a:rPr>
              <a:t>Korea Consultation</a:t>
            </a:r>
          </a:p>
          <a:p>
            <a:pPr lvl="1">
              <a:spcBef>
                <a:spcPts val="0"/>
              </a:spcBef>
              <a:buFont typeface="Arial" panose="020B0604020202020204" pitchFamily="34" charset="0"/>
              <a:buChar char="•"/>
            </a:pPr>
            <a:r>
              <a:rPr lang="en-US" altLang="en-US" sz="1400" dirty="0">
                <a:solidFill>
                  <a:schemeClr val="tx1"/>
                </a:solidFill>
              </a:rPr>
              <a:t>Sri Lanka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ex </a:t>
            </a:r>
            <a:r>
              <a:rPr lang="en-US" altLang="en-US" sz="1400" kern="0" dirty="0" err="1">
                <a:solidFill>
                  <a:schemeClr val="tx1"/>
                </a:solidFill>
              </a:rPr>
              <a:t>parte</a:t>
            </a:r>
            <a:r>
              <a:rPr lang="en-US" altLang="en-US" sz="1400" kern="0" dirty="0">
                <a:solidFill>
                  <a:schemeClr val="tx1"/>
                </a:solidFill>
              </a:rPr>
              <a:t> NPRM </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Stuart K</a:t>
            </a:r>
          </a:p>
          <a:p>
            <a:pPr>
              <a:spcBef>
                <a:spcPts val="0"/>
              </a:spcBef>
            </a:pPr>
            <a:r>
              <a:rPr lang="en-US" altLang="en-US" sz="1600" b="0" dirty="0">
                <a:solidFill>
                  <a:schemeClr val="bg1">
                    <a:lumMod val="85000"/>
                  </a:schemeClr>
                </a:solidFill>
              </a:rPr>
              <a:t>		Seconded by: 	Hassan Y</a:t>
            </a:r>
          </a:p>
          <a:p>
            <a:pPr>
              <a:spcBef>
                <a:spcPts val="0"/>
              </a:spcBef>
            </a:pPr>
            <a:r>
              <a:rPr lang="en-US" altLang="en-US" sz="1600" b="0" dirty="0">
                <a:solidFill>
                  <a:schemeClr val="bg1">
                    <a:lumMod val="85000"/>
                  </a:schemeClr>
                </a:solidFill>
              </a:rPr>
              <a:t>		Discussion?  	None</a:t>
            </a:r>
          </a:p>
          <a:p>
            <a:pPr lvl="1">
              <a:spcBef>
                <a:spcPts val="0"/>
              </a:spcBef>
            </a:pPr>
            <a:r>
              <a:rPr lang="en-US" altLang="en-US" sz="16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20</a:t>
            </a:r>
            <a:r>
              <a:rPr lang="en-GB" sz="1800" b="0" dirty="0">
                <a:ea typeface="SimSun" panose="02010600030101010101" pitchFamily="2" charset="-122"/>
              </a:rPr>
              <a:t>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https://mentor.ieee.org/802.18/dcn/20/18-20-0120-00-0000-minutes-20aug20-rrtag-teleconference.docx</a:t>
            </a:r>
            <a:r>
              <a:rPr lang="en-GB" sz="1800" b="0" dirty="0">
                <a:effectLst/>
                <a:ea typeface="SimSun" panose="02010600030101010101" pitchFamily="2" charset="-122"/>
              </a:rPr>
              <a:t>  </a:t>
            </a:r>
            <a:r>
              <a:rPr lang="en-US" sz="1800" b="0" i="0" dirty="0">
                <a:solidFill>
                  <a:srgbClr val="000000"/>
                </a:solidFill>
                <a:effectLst/>
              </a:rPr>
              <a:t>21-Aug-2020 11:46:46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85000"/>
                  </a:schemeClr>
                </a:solidFill>
              </a:rPr>
              <a:t>Mike L</a:t>
            </a:r>
          </a:p>
          <a:p>
            <a:pPr marL="0" indent="0">
              <a:spcBef>
                <a:spcPts val="0"/>
              </a:spcBef>
            </a:pPr>
            <a:r>
              <a:rPr lang="en-US" altLang="en-US" sz="1600" b="0" dirty="0">
                <a:solidFill>
                  <a:schemeClr val="bg1">
                    <a:lumMod val="85000"/>
                  </a:schemeClr>
                </a:solidFill>
              </a:rPr>
              <a:t>	Seconded by:	Ben R</a:t>
            </a:r>
          </a:p>
          <a:p>
            <a:pPr marL="0" indent="0">
              <a:spcBef>
                <a:spcPts val="0"/>
              </a:spcBef>
            </a:pPr>
            <a:r>
              <a:rPr lang="en-US" altLang="en-US" sz="1600" b="0" dirty="0">
                <a:solidFill>
                  <a:schemeClr val="bg1">
                    <a:lumMod val="85000"/>
                  </a:schemeClr>
                </a:solidFill>
              </a:rPr>
              <a:t>	Discussion?  	None</a:t>
            </a:r>
          </a:p>
          <a:p>
            <a:pPr lvl="1">
              <a:spcBef>
                <a:spcPts val="0"/>
              </a:spcBef>
            </a:pPr>
            <a:r>
              <a:rPr lang="en-US" altLang="en-US" sz="16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dirty="0"/>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no change</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Thursdays' are 2:00-4:00et?  </a:t>
            </a:r>
            <a:r>
              <a:rPr lang="en-US" altLang="en-US" sz="1400" dirty="0">
                <a:solidFill>
                  <a:schemeClr val="tx1"/>
                </a:solidFill>
              </a:rPr>
              <a:t>There are conflicts an hour early, also.</a:t>
            </a:r>
          </a:p>
          <a:p>
            <a:pPr marL="1085850" lvl="2">
              <a:buFont typeface="Arial" panose="020B0604020202020204" pitchFamily="34" charset="0"/>
              <a:buChar char="•"/>
            </a:pPr>
            <a:r>
              <a:rPr lang="en-US" altLang="en-US" sz="1600" dirty="0">
                <a:solidFill>
                  <a:schemeClr val="tx1"/>
                </a:solidFill>
              </a:rPr>
              <a:t>What about keeping to 1 hour, both calls?  Agenda is not known till we get closer, what if we need more time?   </a:t>
            </a:r>
          </a:p>
          <a:p>
            <a:pPr lvl="2" indent="-285750">
              <a:spcBef>
                <a:spcPts val="400"/>
              </a:spcBef>
              <a:buFont typeface="Wingdings" panose="05000000000000000000" pitchFamily="2" charset="2"/>
              <a:buChar char="Ø"/>
            </a:pPr>
            <a:r>
              <a:rPr lang="en-US" altLang="en-US" sz="1600" b="1" u="sng" dirty="0">
                <a:solidFill>
                  <a:schemeClr val="tx1"/>
                </a:solidFill>
                <a:highlight>
                  <a:srgbClr val="D5F4FF"/>
                </a:highlight>
              </a:rPr>
              <a:t>Or 2hr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 &amp; 1hr 2nd week?   </a:t>
            </a:r>
            <a:r>
              <a:rPr lang="en-US" altLang="en-US" sz="1600" b="1" u="sng" dirty="0">
                <a:solidFill>
                  <a:schemeClr val="tx1"/>
                </a:solidFill>
              </a:rPr>
              <a:t>Lots of positive feedback, will head this way. </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dirty="0"/>
              <a:t>03Sep20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52234</TotalTime>
  <Words>7774</Words>
  <Application>Microsoft Office PowerPoint</Application>
  <PresentationFormat>On-screen Show (4:3)</PresentationFormat>
  <Paragraphs>822</Paragraphs>
  <Slides>34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5"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Other regions (outside EU and USA), items to share</vt:lpstr>
      <vt:lpstr>Other regions (outside EU and USA), items to share</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3157</cp:revision>
  <cp:lastPrinted>1601-01-01T00:00:00Z</cp:lastPrinted>
  <dcterms:created xsi:type="dcterms:W3CDTF">2016-03-03T14:54:45Z</dcterms:created>
  <dcterms:modified xsi:type="dcterms:W3CDTF">2020-09-03T13:12:13Z</dcterms:modified>
</cp:coreProperties>
</file>