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516" r:id="rId8"/>
    <p:sldId id="596" r:id="rId9"/>
    <p:sldId id="690" r:id="rId10"/>
    <p:sldId id="603" r:id="rId11"/>
    <p:sldId id="606" r:id="rId12"/>
    <p:sldId id="730" r:id="rId13"/>
    <p:sldId id="732" r:id="rId14"/>
    <p:sldId id="608" r:id="rId15"/>
    <p:sldId id="675" r:id="rId16"/>
    <p:sldId id="691" r:id="rId17"/>
    <p:sldId id="685" r:id="rId18"/>
    <p:sldId id="650" r:id="rId19"/>
    <p:sldId id="498" r:id="rId20"/>
    <p:sldId id="402" r:id="rId21"/>
    <p:sldId id="403" r:id="rId22"/>
    <p:sldId id="692" r:id="rId23"/>
    <p:sldId id="728" r:id="rId24"/>
    <p:sldId id="672" r:id="rId25"/>
    <p:sldId id="731" r:id="rId26"/>
    <p:sldId id="671" r:id="rId27"/>
    <p:sldId id="664" r:id="rId28"/>
    <p:sldId id="663" r:id="rId29"/>
    <p:sldId id="425" r:id="rId30"/>
    <p:sldId id="652" r:id="rId31"/>
    <p:sldId id="689" r:id="rId32"/>
    <p:sldId id="549" r:id="rId33"/>
    <p:sldId id="656" r:id="rId34"/>
    <p:sldId id="655"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6362" autoAdjust="0"/>
  </p:normalViewPr>
  <p:slideViewPr>
    <p:cSldViewPr>
      <p:cViewPr varScale="1">
        <p:scale>
          <a:sx n="84" d="100"/>
          <a:sy n="84" d="100"/>
        </p:scale>
        <p:origin x="108" y="72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21-Aug-20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89873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6"/>
              </a:rPr>
              <a:t>Hiertz</a:t>
            </a:r>
            <a:r>
              <a:rPr lang="en-US" sz="1200" kern="1200" dirty="0">
                <a:solidFill>
                  <a:srgbClr val="000000"/>
                </a:solidFill>
                <a:effectLst/>
                <a:latin typeface="Times New Roman" pitchFamily="16" charset="0"/>
                <a:ea typeface="+mn-ea"/>
                <a:cs typeface="+mn-cs"/>
                <a:hlinkClick r:id="rId6"/>
              </a:rPr>
              <a:t> </a:t>
            </a:r>
            <a:r>
              <a:rPr lang="en-US" sz="1200" kern="1200" dirty="0" err="1">
                <a:solidFill>
                  <a:srgbClr val="000000"/>
                </a:solidFill>
                <a:effectLst/>
                <a:latin typeface="Times New Roman" pitchFamily="16" charset="0"/>
                <a:ea typeface="+mn-ea"/>
                <a:cs typeface="+mn-cs"/>
                <a:hlinkClick r:id="rId6"/>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7"/>
              </a:rPr>
              <a:t>Ericsson</a:t>
            </a:r>
            <a:r>
              <a:rPr lang="en-US" sz="1200" kern="1200" dirty="0">
                <a:solidFill>
                  <a:srgbClr val="000000"/>
                </a:solidFill>
                <a:effectLst/>
                <a:latin typeface="Times New Roman" pitchFamily="16" charset="0"/>
                <a:ea typeface="+mn-ea"/>
                <a:cs typeface="+mn-cs"/>
                <a:hlinkClick r:id="rId7"/>
              </a:rPr>
              <a:t> GmbH, </a:t>
            </a:r>
            <a:r>
              <a:rPr lang="en-US" sz="1200" kern="1200" dirty="0" err="1">
                <a:solidFill>
                  <a:srgbClr val="000000"/>
                </a:solidFill>
                <a:effectLst/>
                <a:latin typeface="Times New Roman" pitchFamily="16" charset="0"/>
                <a:ea typeface="+mn-ea"/>
                <a:cs typeface="+mn-cs"/>
                <a:hlinkClick r:id="rId7"/>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a:t>
            </a:r>
            <a:r>
              <a:rPr lang="en-US" sz="1200" kern="1200" dirty="0" err="1">
                <a:solidFill>
                  <a:srgbClr val="000000"/>
                </a:solidFill>
                <a:effectLst/>
                <a:latin typeface="Times New Roman" pitchFamily="16" charset="0"/>
                <a:ea typeface="+mn-ea"/>
                <a:cs typeface="+mn-cs"/>
                <a:hlinkClick r:id="rId8"/>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9"/>
              </a:rPr>
              <a:t>Huawei</a:t>
            </a:r>
            <a:r>
              <a:rPr lang="en-US" sz="1200" kern="1200" dirty="0">
                <a:solidFill>
                  <a:srgbClr val="000000"/>
                </a:solidFill>
                <a:effectLst/>
                <a:latin typeface="Times New Roman" pitchFamily="16" charset="0"/>
                <a:ea typeface="+mn-ea"/>
                <a:cs typeface="+mn-cs"/>
                <a:hlinkClick r:id="rId9"/>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a:t>
            </a:r>
            <a:r>
              <a:rPr lang="en-US" sz="1200" kern="1200" dirty="0" err="1">
                <a:solidFill>
                  <a:srgbClr val="000000"/>
                </a:solidFill>
                <a:effectLst/>
                <a:latin typeface="Times New Roman" pitchFamily="16" charset="0"/>
                <a:ea typeface="+mn-ea"/>
                <a:cs typeface="+mn-cs"/>
                <a:hlinkClick r:id="rId10"/>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1"/>
              </a:rPr>
              <a:t>BROADCOM</a:t>
            </a:r>
            <a:r>
              <a:rPr lang="en-US" sz="1200" kern="1200" dirty="0">
                <a:solidFill>
                  <a:srgbClr val="000000"/>
                </a:solidFill>
                <a:effectLst/>
                <a:latin typeface="Times New Roman" pitchFamily="16" charset="0"/>
                <a:ea typeface="+mn-ea"/>
                <a:cs typeface="+mn-cs"/>
                <a:hlinkClick r:id="rId11"/>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15"/>
              </a:rPr>
              <a:t>Butscheidt</a:t>
            </a:r>
            <a:r>
              <a:rPr lang="en-US" sz="1200" kern="1200" dirty="0">
                <a:solidFill>
                  <a:srgbClr val="000000"/>
                </a:solidFill>
                <a:effectLst/>
                <a:latin typeface="Times New Roman" pitchFamily="16" charset="0"/>
                <a:ea typeface="+mn-ea"/>
                <a:cs typeface="+mn-cs"/>
                <a:hlinkClick r:id="rId15"/>
              </a:rPr>
              <a: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a:t>
            </a:r>
            <a:r>
              <a:rPr lang="en-US" sz="1200" kern="1200" dirty="0" err="1">
                <a:solidFill>
                  <a:srgbClr val="000000"/>
                </a:solidFill>
                <a:effectLst/>
                <a:latin typeface="Times New Roman" pitchFamily="16" charset="0"/>
                <a:ea typeface="+mn-ea"/>
                <a:cs typeface="+mn-cs"/>
                <a:hlinkClick r:id="rId12"/>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0990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149699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600" b="0" dirty="0">
                <a:solidFill>
                  <a:schemeClr val="tx1"/>
                </a:solidFill>
              </a:rPr>
              <a:t>Anything new to share on the M.1450/M.1801 contributions? </a:t>
            </a:r>
            <a:endParaRPr lang="en-US" sz="1800" b="0" dirty="0">
              <a:solidFill>
                <a:schemeClr val="tx1"/>
              </a:solidFill>
            </a:endParaRPr>
          </a:p>
          <a:p>
            <a:pPr lvl="1">
              <a:spcBef>
                <a:spcPts val="0"/>
              </a:spcBef>
              <a:buFont typeface="Arial" panose="020B0604020202020204" pitchFamily="34" charset="0"/>
              <a:buChar char="•"/>
            </a:pPr>
            <a:r>
              <a:rPr lang="en-US" sz="14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r>
              <a:rPr lang="en-US" sz="1400" b="1" dirty="0">
                <a:solidFill>
                  <a:schemeClr val="tx1"/>
                </a:solidFill>
              </a:rPr>
              <a:t>30July:  Will go into monitor mode the next weeks. </a:t>
            </a: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20Aug20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20Aug20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20Aug20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802.18-20/0119r01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8/dcn/20/18-20-0115-00-0000-802-15-4-2-4ghz-phy-summary.docx"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Documents/Spectrum_Innovation_E.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hyperlink" Target="https://mentor.ieee.org/802.18/dcn/20/18-20-0116-00-0000-citc-saudi-arabia-five-year-outlook-on-spectrum-to-2024.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rldefense.com/v3/__https:/www.tra.gov.ae/en/eparticipation/consultations/details.aspx?id=1630__;!!F7jv3iA!g5bQbxEC3rDqw3MrkwuNPhtwbU_DYwJWdeQChYTzL_ZZEUjv0SZshMAentEDT4mv5Q$"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hyperlink" Target="https://mentor.ieee.org/802.18/dcn/20/18-20-0121-00-0000-uae-tra-uwb-and-srd-regulations-consultation.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8/dcn/20/18-20-0107-00-0000-res-811-wrc-19-wrc-23-agenda-items.docx" TargetMode="External"/><Relationship Id="rId3" Type="http://schemas.openxmlformats.org/officeDocument/2006/relationships/hyperlink" Target="https://urldefense.com/v3/__https:/www.federalregister.gov/documents/2020/08/19/2020-18167/first-meeting-of-the-world-radiocommunication-conference-advisory-committee?utm_campaign=subscription*mailing*list&amp;utm_source=federalregister.gov&amp;utm_medium=email__;Kys!!F7jv3iA!hb818J9rl3BAU5G1WDOO6jplw6YJtmToESpKs8VBRu_Aqmzho8xxsPfB8QunwTLhgg$" TargetMode="External"/><Relationship Id="rId7" Type="http://schemas.openxmlformats.org/officeDocument/2006/relationships/hyperlink" Target="https://www.itu.int/dms_pub/itu-r/oth/0c/0a/R0C0A00000D0041PDFE.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itu.int/en/ITU-R/study-groups/rcpm/Pages/wrc-23-studies.aspx" TargetMode="External"/><Relationship Id="rId5" Type="http://schemas.openxmlformats.org/officeDocument/2006/relationships/hyperlink" Target="https://urldefense.com/v3/__https:/www.federalregister.gov/d/2020-18167?utm_medium=email&amp;utm_campaign=subscription*mailing*list&amp;utm_source=federalregister.gov__;Kys!!F7jv3iA!hb818J9rl3BAU5G1WDOO6jplw6YJtmToESpKs8VBRu_Aqmzho8xxsPfB8QtF_LI9YQ$" TargetMode="External"/><Relationship Id="rId4" Type="http://schemas.openxmlformats.org/officeDocument/2006/relationships/hyperlink" Target="https://urldefense.com/v3/__https:/www.govinfo.gov/content/pkg/FR-2020-08-19/pdf/2020-18167.pdf?utm_campaign=subscription*mailing*list&amp;utm_source=federalregister.gov&amp;utm_medium=email__;Kys!!F7jv3iA!hb818J9rl3BAU5G1WDOO6jplw6YJtmToESpKs8VBRu_Aqmzho8xxsPfB8QvnyN1vIQ$" TargetMode="External"/><Relationship Id="rId9" Type="http://schemas.openxmlformats.org/officeDocument/2006/relationships/slide" Target="slide23.xm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apps.fcc.gov/eas/comments/GetPublishedDocument.html?id=455&amp;tn=713821" TargetMode="Externa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ansi.org/news_publications/news_story?menuid=7&amp;articleid=f281d6c9-c08b-4d8d-afa3-cb58ac530839"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5.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18-00-0000-minutes-13aug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20Aug20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20 August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997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24Sep-02Oct20 </a:t>
            </a:r>
          </a:p>
          <a:p>
            <a:pPr lvl="1">
              <a:spcBef>
                <a:spcPts val="0"/>
              </a:spcBef>
              <a:buFont typeface="Arial" panose="020B0604020202020204" pitchFamily="34" charset="0"/>
              <a:buChar char="•"/>
            </a:pPr>
            <a:r>
              <a:rPr lang="en-US" sz="1400" dirty="0">
                <a:solidFill>
                  <a:schemeClr val="tx1"/>
                </a:solidFill>
              </a:rPr>
              <a:t>Nothing new today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13Aug:Several members discussing framed based equipment and short control signals. </a:t>
            </a:r>
          </a:p>
          <a:p>
            <a:pPr lvl="1">
              <a:spcBef>
                <a:spcPts val="0"/>
              </a:spcBef>
              <a:buFont typeface="Arial" panose="020B0604020202020204" pitchFamily="34" charset="0"/>
              <a:buChar char="•"/>
            </a:pPr>
            <a:r>
              <a:rPr lang="en-US" sz="1400" dirty="0">
                <a:solidFill>
                  <a:schemeClr val="tx1"/>
                </a:solidFill>
              </a:rPr>
              <a:t>Chair asking for a call EN 301-893 &amp; DFS for &gt; 5725MHz, discussion is to move to another standard. </a:t>
            </a:r>
            <a:endParaRPr lang="en-US" sz="1200" dirty="0">
              <a:solidFill>
                <a:schemeClr val="tx1"/>
              </a:solidFill>
            </a:endParaRPr>
          </a:p>
          <a:p>
            <a:pPr lvl="3">
              <a:spcBef>
                <a:spcPts val="0"/>
              </a:spcBef>
              <a:buFont typeface="Arial" panose="020B0604020202020204" pitchFamily="34" charset="0"/>
              <a:buChar char="•"/>
            </a:pPr>
            <a:endParaRPr lang="en-US" sz="6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SRDoc #13 – 26Aug20,   #14-09sep20</a:t>
            </a:r>
          </a:p>
          <a:p>
            <a:pPr lvl="1">
              <a:spcBef>
                <a:spcPts val="0"/>
              </a:spcBef>
              <a:buFont typeface="Arial" panose="020B0604020202020204" pitchFamily="34" charset="0"/>
              <a:buChar char="•"/>
            </a:pPr>
            <a:r>
              <a:rPr lang="en-US" sz="1600" dirty="0">
                <a:solidFill>
                  <a:schemeClr val="tx1"/>
                </a:solidFill>
              </a:rPr>
              <a:t>Have not heard back from .15 on the SRDoc this week.  </a:t>
            </a:r>
          </a:p>
          <a:p>
            <a:pPr lvl="1">
              <a:spcBef>
                <a:spcPts val="0"/>
              </a:spcBef>
              <a:buFont typeface="Arial" panose="020B0604020202020204" pitchFamily="34" charset="0"/>
              <a:buChar char="•"/>
            </a:pPr>
            <a:r>
              <a:rPr lang="en-US" sz="1600" dirty="0">
                <a:solidFill>
                  <a:schemeClr val="tx1"/>
                </a:solidFill>
              </a:rPr>
              <a:t>What has been seen is some of the .15 references are out of date. </a:t>
            </a:r>
          </a:p>
          <a:p>
            <a:pPr lvl="1">
              <a:spcBef>
                <a:spcPts val="0"/>
              </a:spcBef>
              <a:buFont typeface="Arial" panose="020B0604020202020204" pitchFamily="34" charset="0"/>
              <a:buChar char="•"/>
            </a:pPr>
            <a:r>
              <a:rPr lang="en-US" sz="1600" dirty="0">
                <a:solidFill>
                  <a:schemeClr val="tx1"/>
                </a:solidFill>
              </a:rPr>
              <a:t>And there is some text on what technology is today,  could be reviewed.  </a:t>
            </a:r>
          </a:p>
          <a:p>
            <a:pPr lvl="1">
              <a:spcBef>
                <a:spcPts val="0"/>
              </a:spcBef>
              <a:buFont typeface="Arial" panose="020B0604020202020204" pitchFamily="34" charset="0"/>
              <a:buChar char="•"/>
            </a:pPr>
            <a:r>
              <a:rPr lang="en-US" sz="1600" dirty="0">
                <a:solidFill>
                  <a:schemeClr val="tx1"/>
                </a:solidFill>
              </a:rPr>
              <a:t>We need to keep this going, best to get in by 09 Sept call, not sure the calendar will allow this.  Hearing a desire to have the SRDoc by the end of September.</a:t>
            </a: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13Aug: Have sent info to 802.15 about the request for input on the 2.4GHz SRDoc.    Rev 025 is latest.  </a:t>
            </a:r>
          </a:p>
          <a:p>
            <a:pPr lvl="1">
              <a:spcBef>
                <a:spcPts val="0"/>
              </a:spcBef>
              <a:buFont typeface="Arial" panose="020B0604020202020204" pitchFamily="34" charset="0"/>
              <a:buChar char="•"/>
            </a:pPr>
            <a:r>
              <a:rPr lang="en-US" sz="1400" dirty="0">
                <a:solidFill>
                  <a:schemeClr val="tx1"/>
                </a:solidFill>
              </a:rPr>
              <a:t>In the .11 document protected area are BRAN and TG11 docs, mirrored often, though ERM documents are not mirrored with the SRDoc is.  IEEE 802.11 should ask Chair of ERM to have ERM drafts also in the .11 protected area.  Remember only .11 folks have access.   </a:t>
            </a:r>
          </a:p>
          <a:p>
            <a:pPr lvl="1">
              <a:spcBef>
                <a:spcPts val="0"/>
              </a:spcBef>
              <a:buFont typeface="Arial" panose="020B0604020202020204" pitchFamily="34" charset="0"/>
              <a:buChar char="•"/>
            </a:pPr>
            <a:r>
              <a:rPr lang="en-US" sz="1400" dirty="0">
                <a:solidFill>
                  <a:schemeClr val="tx1"/>
                </a:solidFill>
              </a:rPr>
              <a:t>The .11 co-ex chair knows all the steps for an ETSI contribution.</a:t>
            </a:r>
          </a:p>
          <a:p>
            <a:pPr lvl="1">
              <a:spcBef>
                <a:spcPts val="0"/>
              </a:spcBef>
              <a:buFont typeface="Arial" panose="020B0604020202020204" pitchFamily="34" charset="0"/>
              <a:buChar char="•"/>
            </a:pPr>
            <a:r>
              <a:rPr lang="en-US" sz="1400" dirty="0">
                <a:solidFill>
                  <a:schemeClr val="tx1"/>
                </a:solidFill>
              </a:rPr>
              <a:t>  </a:t>
            </a:r>
            <a:r>
              <a:rPr lang="en-US" sz="1200" dirty="0">
                <a:effectLst/>
                <a:ea typeface="SimSun" panose="02010600030101010101" pitchFamily="2" charset="-122"/>
              </a:rPr>
              <a:t>From 06Aug :</a:t>
            </a:r>
            <a:r>
              <a:rPr lang="en-US" sz="1200" dirty="0">
                <a:solidFill>
                  <a:schemeClr val="tx1"/>
                </a:solidFill>
              </a:rPr>
              <a:t>Note was sent to 802.15.4 about the SRDoc is looking for 802.15 input.   </a:t>
            </a:r>
          </a:p>
          <a:p>
            <a:pPr lvl="1">
              <a:spcBef>
                <a:spcPts val="0"/>
              </a:spcBef>
              <a:buFont typeface="Arial" panose="020B0604020202020204" pitchFamily="34" charset="0"/>
              <a:buChar char="•"/>
            </a:pPr>
            <a:r>
              <a:rPr lang="en-US" sz="1200" dirty="0">
                <a:solidFill>
                  <a:schemeClr val="tx1"/>
                </a:solidFill>
              </a:rPr>
              <a:t> .15 did review and </a:t>
            </a:r>
            <a:r>
              <a:rPr lang="en-US" sz="1200" dirty="0" err="1">
                <a:solidFill>
                  <a:schemeClr val="tx1"/>
                </a:solidFill>
              </a:rPr>
              <a:t>ID’d</a:t>
            </a:r>
            <a:r>
              <a:rPr lang="en-US" sz="1200" dirty="0">
                <a:solidFill>
                  <a:schemeClr val="tx1"/>
                </a:solidFill>
              </a:rPr>
              <a:t> which PHYs use the 2.4 GHz band, see </a:t>
            </a:r>
            <a:r>
              <a:rPr lang="en-US" sz="1200" dirty="0">
                <a:solidFill>
                  <a:schemeClr val="tx1"/>
                </a:solidFill>
                <a:hlinkClick r:id="rId8"/>
              </a:rPr>
              <a:t>&lt;18-20-0115&gt;</a:t>
            </a:r>
            <a:endParaRPr lang="en-US" sz="1200" dirty="0">
              <a:solidFill>
                <a:schemeClr val="tx1"/>
              </a:solidFill>
            </a:endParaRPr>
          </a:p>
          <a:p>
            <a:pPr lvl="1">
              <a:spcBef>
                <a:spcPts val="0"/>
              </a:spcBef>
              <a:buFont typeface="Arial" panose="020B0604020202020204" pitchFamily="34" charset="0"/>
              <a:buChar char="•"/>
            </a:pPr>
            <a:r>
              <a:rPr lang="en-US" sz="1200" dirty="0">
                <a:effectLst/>
              </a:rPr>
              <a:t>The doc on the ERM site:  DTR/</a:t>
            </a:r>
            <a:r>
              <a:rPr lang="en-US" sz="1200" b="1" dirty="0">
                <a:effectLst/>
              </a:rPr>
              <a:t>ERM-590 (TR 103 665) – revision 025.</a:t>
            </a:r>
            <a:endParaRPr lang="en-US" sz="1050" dirty="0">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5"/>
              </a:rPr>
              <a:t>&lt;SE45&gt;</a:t>
            </a:r>
            <a:r>
              <a:rPr lang="en-US" altLang="en-US" sz="1200" b="0" dirty="0"/>
              <a:t> </a:t>
            </a:r>
            <a:r>
              <a:rPr lang="en-US" altLang="en-US" sz="1200" dirty="0"/>
              <a:t>next calls: #12, 27-28Aug and 21-23Sep20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a:t>
            </a:r>
            <a:r>
              <a:rPr lang="en-US" altLang="en-US" sz="1200" u="sng" dirty="0">
                <a:solidFill>
                  <a:schemeClr val="tx1"/>
                </a:solidFill>
              </a:rPr>
              <a:t>Dublin, Ireland</a:t>
            </a:r>
            <a:endParaRPr lang="en-US" sz="1200" u="sng"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#12-05-07Oct20</a:t>
            </a:r>
            <a:endParaRPr lang="en-US" sz="1400" dirty="0"/>
          </a:p>
          <a:p>
            <a:pPr lvl="1">
              <a:buFont typeface="Arial" panose="020B0604020202020204" pitchFamily="34" charset="0"/>
              <a:buChar char="•"/>
            </a:pPr>
            <a:r>
              <a:rPr lang="en-US" sz="1600" dirty="0">
                <a:effectLst/>
                <a:ea typeface="Calibri" panose="020F0502020204030204" pitchFamily="34" charset="0"/>
              </a:rPr>
              <a:t>Many contributions are expected</a:t>
            </a:r>
            <a:r>
              <a:rPr lang="en-US" sz="1600" dirty="0">
                <a:ea typeface="Calibri" panose="020F0502020204030204" pitchFamily="34" charset="0"/>
              </a:rPr>
              <a:t> for the October call. </a:t>
            </a:r>
            <a:endParaRPr lang="en-US" sz="1600" dirty="0">
              <a:effectLst/>
              <a:ea typeface="Calibri" panose="020F0502020204030204" pitchFamily="34" charset="0"/>
            </a:endParaRPr>
          </a:p>
          <a:p>
            <a:pPr lvl="1">
              <a:buFont typeface="Arial" panose="020B0604020202020204" pitchFamily="34" charset="0"/>
              <a:buChar char="•"/>
            </a:pPr>
            <a:r>
              <a:rPr lang="en-US" sz="1600" dirty="0">
                <a:ea typeface="Calibri" panose="020F0502020204030204" pitchFamily="34" charset="0"/>
              </a:rPr>
              <a:t>Hearing some concern if there will be enough </a:t>
            </a:r>
            <a:r>
              <a:rPr lang="en-US" sz="1600" dirty="0">
                <a:effectLst/>
                <a:ea typeface="Calibri" panose="020F0502020204030204" pitchFamily="34" charset="0"/>
              </a:rPr>
              <a:t>discussion time for all the contributions. </a:t>
            </a:r>
          </a:p>
          <a:p>
            <a:pPr lvl="1">
              <a:spcBef>
                <a:spcPts val="300"/>
              </a:spcBef>
              <a:buFont typeface="Arial" panose="020B0604020202020204" pitchFamily="34" charset="0"/>
              <a:buChar char="•"/>
            </a:pPr>
            <a:endParaRPr lang="en-US" sz="1200" dirty="0">
              <a:effectLst/>
              <a:ea typeface="Calibri" panose="020F0502020204030204" pitchFamily="34" charset="0"/>
            </a:endParaRPr>
          </a:p>
          <a:p>
            <a:pPr lvl="1">
              <a:spcBef>
                <a:spcPts val="300"/>
              </a:spcBef>
              <a:buFont typeface="Arial" panose="020B0604020202020204" pitchFamily="34" charset="0"/>
              <a:buChar char="•"/>
            </a:pPr>
            <a:r>
              <a:rPr lang="en-US" sz="1200" dirty="0">
                <a:effectLst/>
                <a:ea typeface="Calibri" panose="020F0502020204030204" pitchFamily="34" charset="0"/>
              </a:rPr>
              <a:t>From 30Jul: No meetings scheduled before Oct 5 which is mainly for 6 GHz Public Consultation comment resolution</a:t>
            </a:r>
            <a:r>
              <a:rPr lang="en-US" sz="1200" dirty="0">
                <a:solidFill>
                  <a:schemeClr val="tx1"/>
                </a:solidFill>
              </a:rPr>
              <a:t> </a:t>
            </a:r>
          </a:p>
          <a:p>
            <a:pPr lvl="1">
              <a:spcBef>
                <a:spcPts val="300"/>
              </a:spcBef>
              <a:buFont typeface="Arial" panose="020B0604020202020204" pitchFamily="34" charset="0"/>
              <a:buChar char="•"/>
            </a:pPr>
            <a:r>
              <a:rPr lang="en-US" sz="1200" dirty="0">
                <a:solidFill>
                  <a:schemeClr val="tx1"/>
                </a:solidFill>
              </a:rPr>
              <a:t>Document TEMP001 is out there, draft minutes for meeting #11, inputs requested by 03Aug. </a:t>
            </a:r>
          </a:p>
          <a:p>
            <a:pPr lvl="1">
              <a:spcBef>
                <a:spcPts val="300"/>
              </a:spcBef>
              <a:buFont typeface="Arial" panose="020B0604020202020204" pitchFamily="34" charset="0"/>
              <a:buChar char="•"/>
            </a:pPr>
            <a:r>
              <a:rPr lang="en-US" sz="1200" dirty="0">
                <a:solidFill>
                  <a:schemeClr val="tx1"/>
                </a:solidFill>
              </a:rPr>
              <a:t>Document TEMP002, complaints from the weather community, continued concern on interference</a:t>
            </a:r>
          </a:p>
          <a:p>
            <a:pPr lvl="1">
              <a:spcBef>
                <a:spcPts val="300"/>
              </a:spcBef>
              <a:buFont typeface="Arial" panose="020B0604020202020204" pitchFamily="34" charset="0"/>
              <a:buChar char="•"/>
            </a:pPr>
            <a:r>
              <a:rPr lang="en-US" sz="1200" dirty="0">
                <a:solidFill>
                  <a:schemeClr val="tx1"/>
                </a:solidFill>
              </a:rPr>
              <a:t>Document TEMPT003, WI _03 national use of 5.8GHz for discussion at meeting #12. </a:t>
            </a:r>
          </a:p>
          <a:p>
            <a:pPr lvl="1">
              <a:spcBef>
                <a:spcPts val="300"/>
              </a:spcBef>
              <a:buFont typeface="Arial" panose="020B0604020202020204" pitchFamily="34" charset="0"/>
              <a:buChar char="•"/>
            </a:pPr>
            <a:r>
              <a:rPr lang="en-US" sz="1200" dirty="0">
                <a:solidFill>
                  <a:schemeClr val="tx1"/>
                </a:solidFill>
              </a:rPr>
              <a:t>From before: Working new </a:t>
            </a:r>
            <a:r>
              <a:rPr lang="en-US" sz="1200" dirty="0" err="1">
                <a:solidFill>
                  <a:schemeClr val="tx1"/>
                </a:solidFill>
              </a:rPr>
              <a:t>WIs.</a:t>
            </a:r>
            <a:r>
              <a:rPr lang="en-US" sz="1200" dirty="0">
                <a:solidFill>
                  <a:schemeClr val="tx1"/>
                </a:solidFill>
              </a:rPr>
              <a:t>  1) update 5 GHz   for  WRC-19  2) examine EC decision (04)08 RLAN to use 5150-5725,  3) 5.8 GHz band  4) ECC asking WGFM about </a:t>
            </a:r>
            <a:r>
              <a:rPr lang="en-US" sz="1200" i="1" u="sng" dirty="0">
                <a:solidFill>
                  <a:schemeClr val="tx1"/>
                </a:solidFill>
              </a:rPr>
              <a:t>protection to urban rail. </a:t>
            </a:r>
            <a:endParaRPr lang="en-US" sz="1200" i="1" u="sng" dirty="0">
              <a:solidFill>
                <a:schemeClr val="bg1">
                  <a:lumMod val="65000"/>
                </a:schemeClr>
              </a:solidFill>
            </a:endParaRPr>
          </a:p>
          <a:p>
            <a:pPr lvl="1">
              <a:spcBef>
                <a:spcPts val="300"/>
              </a:spcBef>
              <a:buFont typeface="Arial" panose="020B0604020202020204" pitchFamily="34" charset="0"/>
              <a:buChar char="•"/>
            </a:pPr>
            <a:r>
              <a:rPr lang="en-US" sz="1200" dirty="0">
                <a:solidFill>
                  <a:schemeClr val="tx1"/>
                </a:solidFill>
              </a:rPr>
              <a:t>Moving to correspondence (with more in Sept) and working to address these for 05Oct20 call.  Time will be quick to finish up some by March of 2021.</a:t>
            </a:r>
          </a:p>
          <a:p>
            <a:pPr lvl="1">
              <a:spcBef>
                <a:spcPts val="300"/>
              </a:spcBef>
              <a:buFont typeface="Arial" panose="020B0604020202020204" pitchFamily="34" charset="0"/>
              <a:buChar char="•"/>
            </a:pPr>
            <a:r>
              <a:rPr lang="en-US" sz="1200" dirty="0">
                <a:solidFill>
                  <a:schemeClr val="tx1"/>
                </a:solidFill>
              </a:rPr>
              <a:t>Public consultations are out now till 04 Sep.</a:t>
            </a:r>
          </a:p>
          <a:p>
            <a:pPr lvl="2">
              <a:spcBef>
                <a:spcPts val="300"/>
              </a:spcBef>
              <a:buFont typeface="Arial" panose="020B0604020202020204" pitchFamily="34" charset="0"/>
              <a:buChar char="•"/>
            </a:pPr>
            <a:r>
              <a:rPr lang="en-US" sz="1200" dirty="0">
                <a:solidFill>
                  <a:schemeClr val="tx1"/>
                </a:solidFill>
              </a:rPr>
              <a:t>Draft CEPT report 75 (Report B) and ECC Decision (20)01 (rules of lower 6 GHz band) </a:t>
            </a:r>
            <a:r>
              <a:rPr lang="en-US" sz="12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20213" y="1134187"/>
            <a:ext cx="7892562" cy="5103813"/>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Consultation from Kingdom of Saudi Arabia </a:t>
            </a:r>
            <a:r>
              <a:rPr lang="en-US" sz="1800" dirty="0">
                <a:solidFill>
                  <a:schemeClr val="tx1"/>
                </a:solidFill>
              </a:rPr>
              <a:t>spectrum outlook:</a:t>
            </a:r>
          </a:p>
          <a:p>
            <a:pPr lvl="1">
              <a:spcBef>
                <a:spcPts val="0"/>
              </a:spcBef>
              <a:buFont typeface="Arial" panose="020B0604020202020204" pitchFamily="34" charset="0"/>
              <a:buChar char="•"/>
            </a:pPr>
            <a:r>
              <a:rPr lang="en-US" sz="1600" u="sng" dirty="0">
                <a:hlinkClick r:id="rId3"/>
              </a:rPr>
              <a:t>https://www.citc.gov.sa/en/new/publicConsultation/Documents/Spectrum_Innovation_E.PDF</a:t>
            </a:r>
            <a:r>
              <a:rPr lang="en-US" sz="1600" u="sng" dirty="0"/>
              <a:t> </a:t>
            </a:r>
          </a:p>
          <a:p>
            <a:pPr lvl="1">
              <a:spcBef>
                <a:spcPts val="0"/>
              </a:spcBef>
              <a:buFont typeface="Arial" panose="020B0604020202020204" pitchFamily="34" charset="0"/>
              <a:buChar char="•"/>
            </a:pPr>
            <a:r>
              <a:rPr lang="en-US" sz="1600" u="sng" dirty="0"/>
              <a:t>September 27 is the deadline;  IEEE 802.18 needs to approve by 10Sep20 </a:t>
            </a:r>
          </a:p>
          <a:p>
            <a:pPr lvl="1">
              <a:spcBef>
                <a:spcPts val="0"/>
              </a:spcBef>
              <a:buFont typeface="Arial" panose="020B0604020202020204" pitchFamily="34" charset="0"/>
              <a:buChar char="•"/>
            </a:pPr>
            <a:r>
              <a:rPr lang="en-US" sz="1600" dirty="0">
                <a:hlinkClick r:id="rId4"/>
              </a:rPr>
              <a:t>https://mentor.ieee.org/802.18/dcn/20/18-20-0116-00-0000-citc-saudi-arabia-five-year-outlook-on-spectrum-to-2024.pdf</a:t>
            </a:r>
            <a:r>
              <a:rPr lang="en-US" sz="1600" dirty="0">
                <a:solidFill>
                  <a:schemeClr val="tx1"/>
                </a:solidFill>
              </a:rPr>
              <a:t> </a:t>
            </a:r>
            <a:endParaRPr lang="en-US" sz="160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Do we want to review and possibly comment, the deadline will allow?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Some possible points to look at further:</a:t>
            </a:r>
          </a:p>
          <a:p>
            <a:pPr lvl="2">
              <a:spcBef>
                <a:spcPts val="0"/>
              </a:spcBef>
              <a:buFont typeface="Arial" panose="020B0604020202020204" pitchFamily="34" charset="0"/>
              <a:buChar char="•"/>
            </a:pPr>
            <a:r>
              <a:rPr lang="en-US" sz="1600" dirty="0"/>
              <a:t>Figure 13 is proposed spectrum to comment on, they do have the 6 GHz band. </a:t>
            </a:r>
          </a:p>
          <a:p>
            <a:pPr lvl="2">
              <a:spcBef>
                <a:spcPts val="0"/>
              </a:spcBef>
              <a:buFont typeface="Arial" panose="020B0604020202020204" pitchFamily="34" charset="0"/>
              <a:buChar char="•"/>
            </a:pPr>
            <a:r>
              <a:rPr lang="en-US" sz="1600" dirty="0" err="1"/>
              <a:t>mmWave</a:t>
            </a:r>
            <a:r>
              <a:rPr lang="en-US" sz="1600" dirty="0"/>
              <a:t> 66-71 GHz, should they allow un-licensed?</a:t>
            </a:r>
          </a:p>
          <a:p>
            <a:pPr lvl="3">
              <a:spcBef>
                <a:spcPts val="0"/>
              </a:spcBef>
              <a:buFont typeface="Arial" panose="020B0604020202020204" pitchFamily="34" charset="0"/>
              <a:buChar char="•"/>
            </a:pPr>
            <a:r>
              <a:rPr lang="en-US" dirty="0"/>
              <a:t>See section 8.9 on some details. </a:t>
            </a:r>
          </a:p>
          <a:p>
            <a:pPr lvl="3">
              <a:spcBef>
                <a:spcPts val="0"/>
              </a:spcBef>
              <a:buFont typeface="Arial" panose="020B0604020202020204" pitchFamily="34" charset="0"/>
              <a:buChar char="•"/>
            </a:pPr>
            <a:r>
              <a:rPr lang="en-US" dirty="0"/>
              <a:t>And see section 11.20 on questions on this. </a:t>
            </a:r>
          </a:p>
          <a:p>
            <a:pPr lvl="2">
              <a:spcBef>
                <a:spcPts val="0"/>
              </a:spcBef>
              <a:buFont typeface="Arial" panose="020B0604020202020204" pitchFamily="34" charset="0"/>
              <a:buChar char="•"/>
            </a:pPr>
            <a:r>
              <a:rPr lang="en-US" sz="1600" dirty="0"/>
              <a:t>Much in the consultation is on IMT to work around.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No contributions so far.  There are 2 more teleconferences if we want to work out a filing.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7871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755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20212" y="1134187"/>
            <a:ext cx="8271387" cy="5341226"/>
          </a:xfrm>
        </p:spPr>
        <p:txBody>
          <a:bodyPr/>
          <a:lstStyle/>
          <a:p>
            <a:pPr>
              <a:spcBef>
                <a:spcPts val="0"/>
              </a:spcBef>
              <a:buFont typeface="Arial" panose="020B0604020202020204" pitchFamily="34" charset="0"/>
              <a:buChar char="•"/>
            </a:pPr>
            <a:r>
              <a:rPr lang="en-US" sz="1800" dirty="0"/>
              <a:t>UAE consultation on UWB, ITS (5.9 GHz), and short range device </a:t>
            </a:r>
          </a:p>
          <a:p>
            <a:pPr marL="800100"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UAE TRA ( United Arab Emirates  Telecommunications Regulatory Authority) has begun a public consultation on revised technical conditions and/or spectrum allocations for UWB, 5.9 GHz, and short-range devices.</a:t>
            </a:r>
            <a:endParaRPr lang="en-US" sz="16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For details, </a:t>
            </a:r>
            <a:r>
              <a:rPr lang="en-US" sz="1600" u="sng" dirty="0">
                <a:solidFill>
                  <a:srgbClr val="000000"/>
                </a:solidFill>
                <a:effectLst/>
                <a:ea typeface="Calibri" panose="020F0502020204030204" pitchFamily="34" charset="0"/>
                <a:hlinkClick r:id="rId3"/>
              </a:rPr>
              <a:t>h</a:t>
            </a:r>
            <a:r>
              <a:rPr lang="en-US" sz="1600" u="sng" dirty="0">
                <a:solidFill>
                  <a:srgbClr val="000000"/>
                </a:solidFill>
                <a:effectLst/>
                <a:ea typeface="Calibri" panose="020F0502020204030204" pitchFamily="34" charset="0"/>
                <a:hlinkClick r:id="rId3"/>
              </a:rPr>
              <a:t>ttps://www.tra.gov.ae/en/eparticipation/consultations/details.aspx?id=1630</a:t>
            </a:r>
            <a:r>
              <a:rPr lang="en-US" sz="1600" dirty="0">
                <a:solidFill>
                  <a:srgbClr val="000000"/>
                </a:solidFill>
                <a:effectLst/>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Or  </a:t>
            </a:r>
            <a:r>
              <a:rPr lang="en-US" sz="1600" dirty="0">
                <a:ea typeface="Calibri" panose="020F0502020204030204" pitchFamily="34" charset="0"/>
                <a:hlinkClick r:id="rId4"/>
              </a:rPr>
              <a:t>https://mentor.ieee.org/802.18/dcn/20/18-20-0121-00-0000-uae-tra-uwb-and-srd-regulations-consultation.docx</a:t>
            </a:r>
            <a:r>
              <a:rPr lang="en-US" sz="1600" dirty="0">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rgbClr val="000000"/>
                </a:solidFill>
                <a:effectLst/>
                <a:ea typeface="Calibri" panose="020F0502020204030204" pitchFamily="34" charset="0"/>
              </a:rPr>
              <a:t>September 17, 2020 is the deadline.</a:t>
            </a:r>
            <a:r>
              <a:rPr lang="en-US" sz="1600" u="sng" dirty="0"/>
              <a:t> IEEE 802.18 needs to approve by 03Sept20. </a:t>
            </a:r>
          </a:p>
          <a:p>
            <a:pPr marL="800100" lvl="2">
              <a:spcBef>
                <a:spcPts val="0"/>
              </a:spcBef>
              <a:spcAft>
                <a:spcPts val="0"/>
              </a:spcAft>
              <a:buFont typeface="Arial" panose="020B0604020202020204" pitchFamily="34" charset="0"/>
              <a:buChar char="•"/>
            </a:pPr>
            <a:r>
              <a:rPr lang="en-US" sz="1600" dirty="0"/>
              <a:t>1.1.6 – UWB &amp; SRD - okay to add unmanned aircraft radio systems  (UAS)  </a:t>
            </a:r>
          </a:p>
          <a:p>
            <a:pPr marL="800100" lvl="2">
              <a:spcBef>
                <a:spcPts val="0"/>
              </a:spcBef>
              <a:spcAft>
                <a:spcPts val="0"/>
              </a:spcAft>
              <a:buFont typeface="Arial" panose="020B0604020202020204" pitchFamily="34" charset="0"/>
              <a:buChar char="•"/>
            </a:pPr>
            <a:r>
              <a:rPr lang="en-US" sz="1600" dirty="0"/>
              <a:t>2.1.19 – 802.11 in general, not specific amendments</a:t>
            </a:r>
          </a:p>
          <a:p>
            <a:pPr marL="800100" lvl="2">
              <a:spcBef>
                <a:spcPts val="0"/>
              </a:spcBef>
              <a:spcAft>
                <a:spcPts val="0"/>
              </a:spcAft>
              <a:buFont typeface="Arial" panose="020B0604020202020204" pitchFamily="34" charset="0"/>
              <a:buChar char="•"/>
            </a:pPr>
            <a:r>
              <a:rPr lang="en-US" sz="1600" dirty="0"/>
              <a:t>2.1.xx ITS; and 5855-5925MHz add ITS to M.2121 </a:t>
            </a:r>
          </a:p>
          <a:p>
            <a:pPr marL="800100" lvl="2">
              <a:spcBef>
                <a:spcPts val="0"/>
              </a:spcBef>
              <a:spcAft>
                <a:spcPts val="0"/>
              </a:spcAft>
              <a:buFont typeface="Arial" panose="020B0604020202020204" pitchFamily="34" charset="0"/>
              <a:buChar char="•"/>
            </a:pPr>
            <a:r>
              <a:rPr lang="en-US" sz="1600" dirty="0"/>
              <a:t>870-875.8 and 5795-5815 MHz - delete transport and traffic telematics </a:t>
            </a:r>
          </a:p>
          <a:p>
            <a:pPr marL="800100" lvl="2">
              <a:spcBef>
                <a:spcPts val="0"/>
              </a:spcBef>
              <a:spcAft>
                <a:spcPts val="0"/>
              </a:spcAft>
              <a:buFont typeface="Arial" panose="020B0604020202020204" pitchFamily="34" charset="0"/>
              <a:buChar char="•"/>
            </a:pPr>
            <a:r>
              <a:rPr lang="en-US" sz="1600" dirty="0"/>
              <a:t>76-81 GHz remove railway, radar and more.</a:t>
            </a:r>
          </a:p>
          <a:p>
            <a:pPr marL="800100" lvl="2">
              <a:spcBef>
                <a:spcPts val="0"/>
              </a:spcBef>
              <a:spcAft>
                <a:spcPts val="0"/>
              </a:spcAft>
              <a:buFont typeface="Arial" panose="020B0604020202020204" pitchFamily="34" charset="0"/>
              <a:buChar char="•"/>
            </a:pPr>
            <a:r>
              <a:rPr lang="en-US" sz="1600" dirty="0"/>
              <a:t>Question 5 on RLAN/WLAN and recent IEEE 802.11 developments. </a:t>
            </a:r>
          </a:p>
          <a:p>
            <a:pPr marL="800100" lvl="2">
              <a:spcBef>
                <a:spcPts val="0"/>
              </a:spcBef>
              <a:spcAft>
                <a:spcPts val="0"/>
              </a:spcAft>
              <a:buFont typeface="Arial" panose="020B0604020202020204" pitchFamily="34" charset="0"/>
              <a:buChar char="•"/>
            </a:pPr>
            <a:r>
              <a:rPr lang="en-US" sz="1600" dirty="0"/>
              <a:t>4.2 – Generic UWB shall comply with EN 302 065</a:t>
            </a:r>
          </a:p>
          <a:p>
            <a:pPr marL="2628900" lvl="6">
              <a:spcBef>
                <a:spcPts val="0"/>
              </a:spcBef>
              <a:spcAft>
                <a:spcPts val="0"/>
              </a:spcAft>
              <a:buFont typeface="Arial" panose="020B0604020202020204" pitchFamily="34" charset="0"/>
              <a:buChar char="•"/>
            </a:pPr>
            <a:endParaRPr lang="en-US" sz="1400" dirty="0"/>
          </a:p>
          <a:p>
            <a:pPr marL="800100" lvl="2">
              <a:spcBef>
                <a:spcPts val="0"/>
              </a:spcBef>
              <a:spcAft>
                <a:spcPts val="0"/>
              </a:spcAft>
              <a:buFont typeface="Arial" panose="020B0604020202020204" pitchFamily="34" charset="0"/>
              <a:buChar char="•"/>
            </a:pPr>
            <a:r>
              <a:rPr lang="en-US" sz="1600" dirty="0"/>
              <a:t>Sounds like they are open to additional recommendations beyond their specific points in the questions.</a:t>
            </a:r>
          </a:p>
          <a:p>
            <a:pPr marL="3086100" lvl="7">
              <a:spcBef>
                <a:spcPts val="0"/>
              </a:spcBef>
              <a:spcAft>
                <a:spcPts val="0"/>
              </a:spcAft>
              <a:buFont typeface="Arial" panose="020B0604020202020204" pitchFamily="34" charset="0"/>
              <a:buChar char="•"/>
            </a:pPr>
            <a:endParaRPr lang="en-US" sz="1400" dirty="0"/>
          </a:p>
          <a:p>
            <a:pPr marL="800100" lvl="2">
              <a:spcBef>
                <a:spcPts val="0"/>
              </a:spcBef>
              <a:spcAft>
                <a:spcPts val="0"/>
              </a:spcAft>
              <a:buFont typeface="Arial" panose="020B0604020202020204" pitchFamily="34" charset="0"/>
              <a:buChar char="•"/>
            </a:pPr>
            <a:r>
              <a:rPr lang="en-US" sz="1600" dirty="0"/>
              <a:t>802.18 would need to approve any comments at the next teleconference, 03Sept20, the Chair will setup an ad hoc on the  Wednesday 02Sept20 if contributions have come in to review.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3188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-1</a:t>
            </a:r>
          </a:p>
        </p:txBody>
      </p:sp>
      <p:sp>
        <p:nvSpPr>
          <p:cNvPr id="3" name="Content Placeholder 2"/>
          <p:cNvSpPr>
            <a:spLocks noGrp="1"/>
          </p:cNvSpPr>
          <p:nvPr>
            <p:ph idx="1"/>
          </p:nvPr>
        </p:nvSpPr>
        <p:spPr>
          <a:xfrm>
            <a:off x="685800" y="1055267"/>
            <a:ext cx="8263759" cy="5081592"/>
          </a:xfrm>
        </p:spPr>
        <p:txBody>
          <a:bodyPr/>
          <a:lstStyle/>
          <a:p>
            <a:pPr>
              <a:buFont typeface="Arial" panose="020B0604020202020204" pitchFamily="34" charset="0"/>
              <a:buChar char="•"/>
            </a:pPr>
            <a:r>
              <a:rPr lang="en-US" sz="1800" b="0" dirty="0">
                <a:solidFill>
                  <a:schemeClr val="tx1"/>
                </a:solidFill>
              </a:rPr>
              <a:t>FCC - </a:t>
            </a:r>
            <a:r>
              <a:rPr lang="en-US" sz="1800" b="1" dirty="0">
                <a:solidFill>
                  <a:srgbClr val="4C4C4C"/>
                </a:solidFill>
                <a:effectLst/>
                <a:ea typeface="Times New Roman" panose="02020603050405020304" pitchFamily="18" charset="0"/>
              </a:rPr>
              <a:t>World Radiocommunication Conference Advisory Committee</a:t>
            </a:r>
            <a:endParaRPr lang="en-US" sz="1800" dirty="0">
              <a:effectLst/>
              <a:ea typeface="Calibri" panose="020F0502020204030204" pitchFamily="34" charset="0"/>
            </a:endParaRPr>
          </a:p>
          <a:p>
            <a:pPr lvl="1">
              <a:buFont typeface="Arial" panose="020B0604020202020204" pitchFamily="34" charset="0"/>
              <a:buChar char="•"/>
            </a:pPr>
            <a:r>
              <a:rPr lang="en-US" sz="1600" b="1" dirty="0">
                <a:effectLst/>
                <a:ea typeface="Times New Roman" panose="02020603050405020304" pitchFamily="18" charset="0"/>
              </a:rPr>
              <a:t>FR Document:</a:t>
            </a:r>
            <a:r>
              <a:rPr lang="en-US" sz="1600" dirty="0">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2020-18167</a:t>
            </a:r>
            <a:r>
              <a:rPr lang="en-US" sz="1600" b="1" dirty="0">
                <a:effectLst/>
                <a:ea typeface="Times New Roman" panose="02020603050405020304" pitchFamily="18" charset="0"/>
              </a:rPr>
              <a:t>; </a:t>
            </a:r>
            <a:r>
              <a:rPr lang="en-US" sz="1600" b="0" u="sng" dirty="0">
                <a:solidFill>
                  <a:srgbClr val="3071A9"/>
                </a:solidFill>
                <a:effectLst/>
                <a:ea typeface="Times New Roman" panose="02020603050405020304" pitchFamily="18" charset="0"/>
                <a:hlinkClick r:id="rId4"/>
              </a:rPr>
              <a:t>PDF</a:t>
            </a:r>
            <a:r>
              <a:rPr lang="en-US" sz="1600" b="1" dirty="0">
                <a:effectLst/>
                <a:ea typeface="Times New Roman" panose="02020603050405020304" pitchFamily="18" charset="0"/>
              </a:rPr>
              <a:t> </a:t>
            </a:r>
            <a:r>
              <a:rPr lang="en-US" sz="1600" dirty="0">
                <a:effectLst/>
                <a:ea typeface="Times New Roman" panose="02020603050405020304" pitchFamily="18" charset="0"/>
              </a:rPr>
              <a:t>Page 51030 </a:t>
            </a:r>
            <a:r>
              <a:rPr lang="en-US" sz="1600" i="1" dirty="0">
                <a:effectLst/>
                <a:ea typeface="Times New Roman" panose="02020603050405020304" pitchFamily="18" charset="0"/>
              </a:rPr>
              <a:t>(1 page); </a:t>
            </a:r>
            <a:r>
              <a:rPr lang="en-US" sz="1600" b="0" u="sng" dirty="0">
                <a:solidFill>
                  <a:srgbClr val="3071A9"/>
                </a:solidFill>
                <a:effectLst/>
                <a:ea typeface="Times New Roman" panose="02020603050405020304" pitchFamily="18" charset="0"/>
                <a:hlinkClick r:id="rId5"/>
              </a:rPr>
              <a:t>Permalink</a:t>
            </a:r>
            <a:r>
              <a:rPr lang="en-US" sz="1600" b="1" dirty="0">
                <a:effectLst/>
                <a:ea typeface="Times New Roman" panose="02020603050405020304" pitchFamily="18" charset="0"/>
              </a:rPr>
              <a:t>    </a:t>
            </a:r>
          </a:p>
          <a:p>
            <a:pPr lvl="1">
              <a:buFont typeface="Arial" panose="020B0604020202020204" pitchFamily="34" charset="0"/>
              <a:buChar char="•"/>
            </a:pPr>
            <a:r>
              <a:rPr lang="en-US" sz="1600" b="1" dirty="0">
                <a:effectLst/>
                <a:ea typeface="Times New Roman" panose="02020603050405020304" pitchFamily="18" charset="0"/>
              </a:rPr>
              <a:t>Abstract:</a:t>
            </a:r>
            <a:r>
              <a:rPr lang="en-US" sz="1600" dirty="0">
                <a:effectLst/>
                <a:ea typeface="Times New Roman" panose="02020603050405020304" pitchFamily="18" charset="0"/>
              </a:rPr>
              <a:t> In accordance with the Federal Advisory Committee Act, this notice advises interested persons that the first meeting of the World Radiocommunication Conference Advisory Committee (WAC) will be held on  August 25, 2020. </a:t>
            </a:r>
            <a:endParaRPr lang="en-US" sz="1600" dirty="0">
              <a:ea typeface="Times New Roman" panose="02020603050405020304" pitchFamily="18" charset="0"/>
            </a:endParaRPr>
          </a:p>
          <a:p>
            <a:pPr lvl="1">
              <a:buFont typeface="Arial" panose="020B0604020202020204" pitchFamily="34" charset="0"/>
              <a:buChar char="•"/>
            </a:pPr>
            <a:r>
              <a:rPr lang="en-US" sz="1600" dirty="0">
                <a:ea typeface="Times New Roman" panose="02020603050405020304" pitchFamily="18" charset="0"/>
              </a:rPr>
              <a:t>Normally IEEE has not participated in this FCC committee,  IEEE is global focused</a:t>
            </a:r>
          </a:p>
          <a:p>
            <a:pPr lvl="2">
              <a:buFont typeface="Arial" panose="020B0604020202020204" pitchFamily="34" charset="0"/>
              <a:buChar char="•"/>
            </a:pPr>
            <a:r>
              <a:rPr lang="en-US" sz="1400" dirty="0">
                <a:ea typeface="Times New Roman" panose="02020603050405020304" pitchFamily="18" charset="0"/>
              </a:rPr>
              <a:t>IEEE-USA has participated, since USA</a:t>
            </a:r>
          </a:p>
          <a:p>
            <a:pPr lvl="2">
              <a:buFont typeface="Arial" panose="020B0604020202020204" pitchFamily="34" charset="0"/>
              <a:buChar char="•"/>
            </a:pPr>
            <a:r>
              <a:rPr lang="en-US" sz="1400" dirty="0">
                <a:ea typeface="Times New Roman" panose="02020603050405020304" pitchFamily="18" charset="0"/>
              </a:rPr>
              <a:t>Should we (IEEE 802 / IEEE –SA) consider to participate? </a:t>
            </a:r>
          </a:p>
          <a:p>
            <a:pPr lvl="1">
              <a:buFont typeface="Arial" panose="020B0604020202020204" pitchFamily="34" charset="0"/>
              <a:buChar char="•"/>
            </a:pPr>
            <a:r>
              <a:rPr lang="en-US" sz="1600" b="0" dirty="0">
                <a:solidFill>
                  <a:schemeClr val="tx1"/>
                </a:solidFill>
              </a:rPr>
              <a:t>State Department TAC – now called IDET is an overall umbrella for some of this and we may have to work with them about any contributions from us.  </a:t>
            </a:r>
          </a:p>
          <a:p>
            <a:pPr marL="457200" lvl="1" indent="0"/>
            <a:r>
              <a:rPr lang="en-US" sz="1600" b="0" dirty="0">
                <a:solidFill>
                  <a:schemeClr val="tx1"/>
                </a:solidFill>
              </a:rPr>
              <a:t> </a:t>
            </a:r>
            <a:endParaRPr lang="en-US" sz="1800" b="0" dirty="0">
              <a:solidFill>
                <a:schemeClr val="tx1"/>
              </a:solidFill>
            </a:endParaRPr>
          </a:p>
          <a:p>
            <a:pPr lvl="0">
              <a:buFont typeface="Arial" panose="020B0604020202020204" pitchFamily="34" charset="0"/>
              <a:buChar char="•"/>
            </a:pPr>
            <a:r>
              <a:rPr lang="en-US" sz="1800" b="0" dirty="0">
                <a:solidFill>
                  <a:schemeClr val="tx1"/>
                </a:solidFill>
              </a:rPr>
              <a:t> </a:t>
            </a:r>
            <a:r>
              <a:rPr lang="en-US" sz="1600" b="0" dirty="0">
                <a:solidFill>
                  <a:schemeClr val="tx1"/>
                </a:solidFill>
              </a:rPr>
              <a:t>WRC-23 agenda items, the list is on the ITU-R website at:</a:t>
            </a:r>
            <a:r>
              <a:rPr lang="en-US" sz="1600" dirty="0">
                <a:solidFill>
                  <a:schemeClr val="tx1"/>
                </a:solidFill>
              </a:rPr>
              <a:t> </a:t>
            </a:r>
          </a:p>
          <a:p>
            <a:pPr lvl="2">
              <a:spcBef>
                <a:spcPts val="0"/>
              </a:spcBef>
              <a:buFont typeface="Arial" panose="020B0604020202020204" pitchFamily="34" charset="0"/>
              <a:buChar char="•"/>
            </a:pPr>
            <a:r>
              <a:rPr lang="en-US" sz="1400" dirty="0">
                <a:hlinkClick r:id="rId6"/>
              </a:rPr>
              <a:t>https://www.itu.int/en/ITU-R/study-groups/rcpm/Pages/wrc-23-studies.aspx</a:t>
            </a:r>
            <a:r>
              <a:rPr lang="en-US" sz="1400" dirty="0">
                <a:solidFill>
                  <a:srgbClr val="00B0F0"/>
                </a:solidFill>
              </a:rPr>
              <a:t> </a:t>
            </a:r>
          </a:p>
          <a:p>
            <a:pPr lvl="2">
              <a:spcBef>
                <a:spcPts val="0"/>
              </a:spcBef>
              <a:buFont typeface="Arial" panose="020B0604020202020204" pitchFamily="34" charset="0"/>
              <a:buChar char="•"/>
            </a:pPr>
            <a:r>
              <a:rPr lang="en-US" sz="1400" dirty="0">
                <a:hlinkClick r:id="rId7"/>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8"/>
              </a:rPr>
              <a:t>https://mentor.ieee.org/802.18/dcn/20/18-20-0107-00-0000-res-811-wrc-19-wrc-23-agenda-items.docx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b="0" dirty="0">
                <a:solidFill>
                  <a:schemeClr val="tx1"/>
                </a:solidFill>
              </a:rPr>
              <a:t>With 18-20/0107, we will over time </a:t>
            </a:r>
            <a:r>
              <a:rPr lang="en-US" sz="1400" dirty="0">
                <a:solidFill>
                  <a:schemeClr val="tx1"/>
                </a:solidFill>
              </a:rPr>
              <a:t>ID </a:t>
            </a:r>
            <a:r>
              <a:rPr lang="en-US" sz="14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4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400" dirty="0">
                <a:solidFill>
                  <a:schemeClr val="tx1"/>
                </a:solidFill>
              </a:rPr>
              <a:t>Learned some WRC-19 items are being carried over to WRC-23, we should review those also. </a:t>
            </a:r>
            <a:endParaRPr lang="en-US" sz="1400" b="0" dirty="0">
              <a:solidFill>
                <a:schemeClr val="tx1"/>
              </a:solidFill>
            </a:endParaRPr>
          </a:p>
          <a:p>
            <a:pPr>
              <a:spcBef>
                <a:spcPts val="0"/>
              </a:spcBef>
              <a:buFont typeface="Arial" panose="020B0604020202020204" pitchFamily="34" charset="0"/>
              <a:buChar char="•"/>
            </a:pPr>
            <a:r>
              <a:rPr lang="en-US" sz="1400" b="1" dirty="0">
                <a:solidFill>
                  <a:schemeClr val="tx1"/>
                </a:solidFill>
              </a:rPr>
              <a:t>	</a:t>
            </a: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9"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00149"/>
            <a:ext cx="8292711" cy="580267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200" b="0" dirty="0"/>
              <a:t>The Report and Order authorizes two different types of unlicensed operations: standard-power in 850-megahertz of the band and indoor low-power operations over the full 1,200-megahertz available in the 6 GHz band. </a:t>
            </a:r>
          </a:p>
          <a:p>
            <a:pPr>
              <a:buFont typeface="Arial" panose="020B0604020202020204" pitchFamily="34" charset="0"/>
              <a:buChar char="•"/>
            </a:pPr>
            <a:r>
              <a:rPr lang="en-US" sz="1600" b="1" u="sng" dirty="0"/>
              <a:t>Proceeding:</a:t>
            </a:r>
            <a:r>
              <a:rPr lang="en-US" sz="1600" b="1" dirty="0"/>
              <a:t>   </a:t>
            </a:r>
            <a:r>
              <a:rPr lang="en-US" sz="1200" dirty="0">
                <a:hlinkClick r:id="rId3"/>
              </a:rPr>
              <a:t>https://www.fcc.gov/ecfs/search/filings?proceedings_name=18-295&amp;sort=date_disseminated,DESC</a:t>
            </a:r>
            <a:r>
              <a:rPr lang="en-US" sz="1200" dirty="0"/>
              <a:t> </a:t>
            </a:r>
            <a:endParaRPr lang="en-US" sz="1800" dirty="0"/>
          </a:p>
          <a:p>
            <a:pPr>
              <a:buFont typeface="Arial" panose="020B0604020202020204" pitchFamily="34" charset="0"/>
              <a:buChar char="•"/>
            </a:pPr>
            <a:r>
              <a:rPr lang="en-US" sz="1600" b="1" u="sng" dirty="0"/>
              <a:t>R&amp;O </a:t>
            </a:r>
            <a:r>
              <a:rPr lang="en-US" sz="1600" u="sng" dirty="0"/>
              <a:t>became </a:t>
            </a:r>
            <a:r>
              <a:rPr lang="en-US" sz="1600" b="1" u="sng" dirty="0"/>
              <a:t>effective 27July20, </a:t>
            </a:r>
          </a:p>
          <a:p>
            <a:pPr marL="457200" lvl="1" indent="0"/>
            <a:r>
              <a:rPr lang="en-US" sz="1200" dirty="0">
                <a:hlinkClick r:id="rId4"/>
              </a:rPr>
              <a:t>https://www.federalregister.gov/documents/2020/05/26/2020-11236/unlicensed-use-of-the-6-ghz-band?utm_campaign=subscription+mailing+list&amp;utm_source=federalregister.gov&amp;utm_medium=email</a:t>
            </a:r>
            <a:endParaRPr lang="en-US" sz="1200" dirty="0"/>
          </a:p>
          <a:p>
            <a:pPr marL="457200" lvl="1" indent="0"/>
            <a:endParaRPr lang="en-US" sz="1600" dirty="0"/>
          </a:p>
          <a:p>
            <a:pPr lvl="1">
              <a:buFont typeface="Arial" panose="020B0604020202020204" pitchFamily="34" charset="0"/>
              <a:buChar char="•"/>
            </a:pPr>
            <a:r>
              <a:rPr lang="en-US" sz="1600" b="0" dirty="0"/>
              <a:t>The FCC Lab published </a:t>
            </a:r>
            <a:r>
              <a:rPr lang="en-US" sz="1600" dirty="0"/>
              <a:t>the draft KDB,  14 August 2020</a:t>
            </a:r>
            <a:endParaRPr lang="en-US" sz="1600" b="0" dirty="0"/>
          </a:p>
          <a:p>
            <a:pPr lvl="2">
              <a:buFont typeface="Arial" panose="020B0604020202020204" pitchFamily="34" charset="0"/>
              <a:buChar char="•"/>
            </a:pPr>
            <a:r>
              <a:rPr lang="en-US" sz="1600" dirty="0">
                <a:hlinkClick r:id="rId5"/>
              </a:rPr>
              <a:t>https://apps.fcc.gov/eas/comments/GetPublishedDocument.html?id=455&amp;tn=713821</a:t>
            </a:r>
            <a:endParaRPr lang="en-US" sz="1600" dirty="0">
              <a:effectLst/>
              <a:ea typeface="Calibri" panose="020F0502020204030204" pitchFamily="34" charset="0"/>
            </a:endParaRPr>
          </a:p>
          <a:p>
            <a:pPr lvl="2">
              <a:buFont typeface="Arial" panose="020B0604020202020204" pitchFamily="34" charset="0"/>
              <a:buChar char="•"/>
            </a:pPr>
            <a:r>
              <a:rPr lang="en-US" sz="1600" dirty="0">
                <a:effectLst/>
                <a:ea typeface="Calibri" panose="020F0502020204030204" pitchFamily="34" charset="0"/>
              </a:rPr>
              <a:t>Title: U-NII 6 GHz devices operating in the 5.925-7.125 GHz band; Short Title: U-NII 6 GHz</a:t>
            </a:r>
          </a:p>
          <a:p>
            <a:pPr lvl="2">
              <a:buFont typeface="Arial" panose="020B0604020202020204" pitchFamily="34" charset="0"/>
              <a:buChar char="•"/>
            </a:pPr>
            <a:r>
              <a:rPr lang="en-US" sz="1600" dirty="0">
                <a:effectLst/>
                <a:ea typeface="Calibri" panose="020F0502020204030204" pitchFamily="34" charset="0"/>
              </a:rPr>
              <a:t>Reason: Guidance for Certification 15, Subpart E</a:t>
            </a:r>
            <a:endParaRPr lang="en-US" sz="1600" b="0" dirty="0"/>
          </a:p>
          <a:p>
            <a:pPr>
              <a:buFont typeface="Arial" panose="020B0604020202020204" pitchFamily="34" charset="0"/>
              <a:buChar char="•"/>
            </a:pPr>
            <a:endParaRPr lang="en-US" sz="1600" dirty="0"/>
          </a:p>
          <a:p>
            <a:pPr>
              <a:buFont typeface="Arial" panose="020B0604020202020204" pitchFamily="34" charset="0"/>
              <a:buChar char="•"/>
            </a:pPr>
            <a:r>
              <a:rPr lang="en-US" sz="1600" dirty="0"/>
              <a:t>For the 8 filings Petitions for review/reconsideration they are in the First Circuit Court of appeals. Deadline to join this is 27 August 20.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b="0" dirty="0"/>
          </a:p>
          <a:p>
            <a:pPr marL="0" indent="0"/>
            <a:r>
              <a:rPr lang="en-US" sz="1600" b="0" dirty="0">
                <a:ea typeface="SimSun" panose="02010600030101010101" pitchFamily="2" charset="-122"/>
              </a:rPr>
              <a:t>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20Aug20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85800" y="631899"/>
            <a:ext cx="7987911" cy="5843514"/>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 One - Multi-stake holder group (MSG) to discuss 6 GHz and what happens in the band.  </a:t>
            </a:r>
          </a:p>
          <a:p>
            <a:pPr lvl="1">
              <a:spcBef>
                <a:spcPts val="0"/>
              </a:spcBef>
              <a:buFont typeface="Arial" panose="020B0604020202020204" pitchFamily="34" charset="0"/>
              <a:buChar char="•"/>
            </a:pPr>
            <a:r>
              <a:rPr lang="en-US" sz="1600" dirty="0" err="1"/>
              <a:t>WInn</a:t>
            </a:r>
            <a:r>
              <a:rPr lang="en-US" sz="1600" dirty="0"/>
              <a:t> Forum and WFA are the initial organizations.</a:t>
            </a:r>
          </a:p>
          <a:p>
            <a:pPr lvl="1">
              <a:spcBef>
                <a:spcPts val="0"/>
              </a:spcBef>
              <a:buFont typeface="Arial" panose="020B0604020202020204" pitchFamily="34" charset="0"/>
              <a:buChar char="•"/>
            </a:pPr>
            <a:r>
              <a:rPr lang="en-US" sz="1600" dirty="0"/>
              <a:t>Around 20 other organization and members of other organizations involved.  </a:t>
            </a:r>
          </a:p>
          <a:p>
            <a:pPr lvl="1">
              <a:spcBef>
                <a:spcPts val="0"/>
              </a:spcBef>
              <a:buFont typeface="Arial" panose="020B0604020202020204" pitchFamily="34" charset="0"/>
              <a:buChar char="•"/>
            </a:pPr>
            <a:r>
              <a:rPr lang="en-US" sz="1600" u="sng" dirty="0"/>
              <a:t>Some feedback from the 1</a:t>
            </a:r>
            <a:r>
              <a:rPr lang="en-US" sz="1600" u="sng" baseline="30000" dirty="0"/>
              <a:t>st</a:t>
            </a:r>
            <a:r>
              <a:rPr lang="en-US" sz="1600" u="sng" dirty="0"/>
              <a:t> call: </a:t>
            </a:r>
          </a:p>
          <a:p>
            <a:pPr lvl="2">
              <a:spcBef>
                <a:spcPts val="0"/>
              </a:spcBef>
              <a:buFont typeface="Arial" panose="020B0604020202020204" pitchFamily="34" charset="0"/>
              <a:buChar char="•"/>
            </a:pPr>
            <a:r>
              <a:rPr lang="en-US" sz="1600" dirty="0"/>
              <a:t>Worked on scope which had a notable discussion, rules to move forward, etc. </a:t>
            </a:r>
          </a:p>
          <a:p>
            <a:pPr lvl="2">
              <a:spcBef>
                <a:spcPts val="0"/>
              </a:spcBef>
              <a:buFont typeface="Arial" panose="020B0604020202020204" pitchFamily="34" charset="0"/>
              <a:buChar char="•"/>
            </a:pPr>
            <a:r>
              <a:rPr lang="en-US" sz="1600" dirty="0"/>
              <a:t>There were new users and incumbents to the band present. </a:t>
            </a:r>
          </a:p>
          <a:p>
            <a:pPr lvl="2">
              <a:spcBef>
                <a:spcPts val="0"/>
              </a:spcBef>
              <a:buFont typeface="Arial" panose="020B0604020202020204" pitchFamily="34" charset="0"/>
              <a:buChar char="•"/>
            </a:pPr>
            <a:r>
              <a:rPr lang="en-US" sz="1600" dirty="0"/>
              <a:t> AFC brought out some discussion.  </a:t>
            </a:r>
          </a:p>
          <a:p>
            <a:pPr lvl="2">
              <a:spcBef>
                <a:spcPts val="0"/>
              </a:spcBef>
              <a:buFont typeface="Arial" panose="020B0604020202020204" pitchFamily="34" charset="0"/>
              <a:buChar char="•"/>
            </a:pPr>
            <a:r>
              <a:rPr lang="en-US" sz="1600" dirty="0"/>
              <a:t>Seemed to have missed some of the point of how all can use the band together.</a:t>
            </a:r>
          </a:p>
          <a:p>
            <a:pPr lvl="2">
              <a:spcBef>
                <a:spcPts val="0"/>
              </a:spcBef>
              <a:buFont typeface="Arial" panose="020B0604020202020204" pitchFamily="34" charset="0"/>
              <a:buChar char="•"/>
            </a:pPr>
            <a:r>
              <a:rPr lang="en-US" sz="1600" dirty="0"/>
              <a:t>Minutes are not out yet, </a:t>
            </a:r>
          </a:p>
          <a:p>
            <a:pPr lvl="3">
              <a:spcBef>
                <a:spcPts val="0"/>
              </a:spcBef>
              <a:buFont typeface="Arial" panose="020B0604020202020204" pitchFamily="34" charset="0"/>
              <a:buChar char="•"/>
            </a:pPr>
            <a:r>
              <a:rPr lang="en-US" sz="1400" dirty="0"/>
              <a:t>Work stream 1 - interference protection and resolution</a:t>
            </a:r>
          </a:p>
          <a:p>
            <a:pPr lvl="3">
              <a:spcBef>
                <a:spcPts val="0"/>
              </a:spcBef>
              <a:buFont typeface="Arial" panose="020B0604020202020204" pitchFamily="34" charset="0"/>
              <a:buChar char="•"/>
            </a:pPr>
            <a:r>
              <a:rPr lang="en-US" sz="1400" dirty="0"/>
              <a:t>Work stream 2 - correct incumbent data (ULS) </a:t>
            </a:r>
          </a:p>
          <a:p>
            <a:pPr lvl="3">
              <a:spcBef>
                <a:spcPts val="0"/>
              </a:spcBef>
              <a:buFont typeface="Arial" panose="020B0604020202020204" pitchFamily="34" charset="0"/>
              <a:buChar char="•"/>
            </a:pPr>
            <a:r>
              <a:rPr lang="en-US" sz="1400" dirty="0"/>
              <a:t>Work stream 3 - AFC and how it provides protection, etc. </a:t>
            </a:r>
          </a:p>
          <a:p>
            <a:pPr lvl="3">
              <a:spcBef>
                <a:spcPts val="0"/>
              </a:spcBef>
              <a:buFont typeface="Arial" panose="020B0604020202020204" pitchFamily="34" charset="0"/>
              <a:buChar char="•"/>
            </a:pPr>
            <a:r>
              <a:rPr lang="en-US" sz="1400" dirty="0"/>
              <a:t>Sounds like a question was asked,  what is an incumbent to do?</a:t>
            </a:r>
          </a:p>
          <a:p>
            <a:pPr lvl="3">
              <a:spcBef>
                <a:spcPts val="0"/>
              </a:spcBef>
              <a:buFont typeface="Arial" panose="020B0604020202020204" pitchFamily="34" charset="0"/>
              <a:buChar char="•"/>
            </a:pPr>
            <a:r>
              <a:rPr lang="en-US" sz="1400" dirty="0"/>
              <a:t>It was noted, nothing on contentious based protocol.</a:t>
            </a:r>
          </a:p>
          <a:p>
            <a:pPr lvl="1">
              <a:spcBef>
                <a:spcPts val="0"/>
              </a:spcBef>
              <a:buFont typeface="Arial" panose="020B0604020202020204" pitchFamily="34" charset="0"/>
              <a:buChar char="•"/>
            </a:pPr>
            <a:r>
              <a:rPr lang="en-US" sz="1600" b="1" dirty="0"/>
              <a:t>The next meeting, 11Sep20</a:t>
            </a:r>
            <a:r>
              <a:rPr lang="en-US" sz="1600" dirty="0"/>
              <a:t>, will be technical detail, the  first real meeting.</a:t>
            </a:r>
          </a:p>
          <a:p>
            <a:pPr lvl="1">
              <a:buFont typeface="Arial" panose="020B0604020202020204" pitchFamily="34" charset="0"/>
              <a:buChar char="•"/>
            </a:pPr>
            <a:r>
              <a:rPr lang="en-US" sz="1600" dirty="0"/>
              <a:t>Registered folks on the MSG website, can now see minutes and slides. </a:t>
            </a:r>
          </a:p>
          <a:p>
            <a:pPr lvl="1">
              <a:buFont typeface="Arial" panose="020B0604020202020204" pitchFamily="34" charset="0"/>
              <a:buChar char="•"/>
            </a:pPr>
            <a:r>
              <a:rPr lang="en-US" sz="1600" dirty="0"/>
              <a:t>The MSG is not public but open to any interested party that wants to join in, </a:t>
            </a:r>
            <a:r>
              <a:rPr lang="en-US" sz="1600" i="1" u="sng" dirty="0"/>
              <a:t>you do have to register and apply. </a:t>
            </a:r>
          </a:p>
          <a:p>
            <a:pPr lvl="1">
              <a:buFont typeface="Arial" panose="020B0604020202020204" pitchFamily="34" charset="0"/>
              <a:buChar char="•"/>
            </a:pPr>
            <a:r>
              <a:rPr lang="en-US" sz="1600" dirty="0"/>
              <a:t>Renamed to the “6GHz M.S. Committee” so will be a focused on this topic. </a:t>
            </a:r>
          </a:p>
          <a:p>
            <a:pPr lvl="1">
              <a:buFont typeface="Arial" panose="020B0604020202020204" pitchFamily="34" charset="0"/>
              <a:buChar char="•"/>
            </a:pPr>
            <a:r>
              <a:rPr lang="en-US" sz="1800" u="sng" dirty="0">
                <a:solidFill>
                  <a:srgbClr val="0563C1"/>
                </a:solidFill>
                <a:effectLst/>
                <a:latin typeface="Calibri" panose="020F0502020204030204" pitchFamily="34" charset="0"/>
                <a:ea typeface="Calibri" panose="020F0502020204030204" pitchFamily="34" charset="0"/>
                <a:hlinkClick r:id="rId3"/>
              </a:rPr>
              <a:t>https://www.wirelessinnovation.org/6ghz-multistakeholder-committee</a:t>
            </a:r>
            <a:r>
              <a:rPr lang="en-US" sz="1800"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20Aug20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379391"/>
          </a:xfrm>
        </p:spPr>
        <p:txBody>
          <a:bodyPr/>
          <a:lstStyle/>
          <a:p>
            <a:pPr marL="66675" marR="0">
              <a:spcBef>
                <a:spcPts val="0"/>
              </a:spcBef>
              <a:spcAft>
                <a:spcPts val="0"/>
              </a:spcAft>
              <a:buFont typeface="Arial" panose="020B0604020202020204" pitchFamily="34" charset="0"/>
              <a:buChar char="•"/>
            </a:pPr>
            <a:endParaRPr lang="en-US" sz="1800" b="0" dirty="0">
              <a:solidFill>
                <a:srgbClr val="191919"/>
              </a:solidFill>
              <a:ea typeface="Times New Roman" panose="02020603050405020304" pitchFamily="18" charset="0"/>
            </a:endParaRPr>
          </a:p>
          <a:p>
            <a:pPr marL="66675" marR="0">
              <a:spcBef>
                <a:spcPts val="0"/>
              </a:spcBef>
              <a:spcAft>
                <a:spcPts val="0"/>
              </a:spcAft>
              <a:buFont typeface="Arial" panose="020B0604020202020204" pitchFamily="34" charset="0"/>
              <a:buChar char="•"/>
            </a:pPr>
            <a:r>
              <a:rPr lang="en-US" sz="1800" b="0" dirty="0">
                <a:solidFill>
                  <a:srgbClr val="191919"/>
                </a:solidFill>
              </a:rPr>
              <a:t>ANSI </a:t>
            </a:r>
            <a:r>
              <a:rPr lang="en-US" sz="1800" b="0" dirty="0">
                <a:effectLst/>
                <a:ea typeface="Times New Roman" panose="02020603050405020304" pitchFamily="18" charset="0"/>
              </a:rPr>
              <a:t>asking for public comment on the US Standards Strategy First Draft 2020 update, by 31 August 2020. </a:t>
            </a:r>
          </a:p>
          <a:p>
            <a:pPr marL="466725" lvl="1">
              <a:spcBef>
                <a:spcPts val="0"/>
              </a:spcBef>
              <a:spcAft>
                <a:spcPts val="0"/>
              </a:spcAft>
              <a:buFont typeface="Arial" panose="020B0604020202020204" pitchFamily="34" charset="0"/>
              <a:buChar char="•"/>
            </a:pPr>
            <a:r>
              <a:rPr lang="en-US" sz="1600" b="0" dirty="0">
                <a:solidFill>
                  <a:srgbClr val="191919"/>
                </a:solidFill>
                <a:hlinkClick r:id="rId3"/>
              </a:rPr>
              <a:t>https://www.ansi.org/news_publications/news_story?menuid=7&amp;articleid=f281d6c9-c08b-4d8d-afa3-cb58ac530839</a:t>
            </a:r>
            <a:r>
              <a:rPr lang="en-US" sz="1600" b="0" dirty="0">
                <a:solidFill>
                  <a:srgbClr val="191919"/>
                </a:solidFill>
              </a:rPr>
              <a:t> </a:t>
            </a:r>
          </a:p>
          <a:p>
            <a:pPr marL="66675" marR="0">
              <a:spcBef>
                <a:spcPts val="0"/>
              </a:spcBef>
              <a:spcAft>
                <a:spcPts val="0"/>
              </a:spcAft>
              <a:buFont typeface="Arial" panose="020B0604020202020204" pitchFamily="34" charset="0"/>
              <a:buChar char="•"/>
            </a:pPr>
            <a:r>
              <a:rPr lang="en-US" sz="1800" b="0" dirty="0">
                <a:solidFill>
                  <a:srgbClr val="191919"/>
                </a:solidFill>
              </a:rPr>
              <a:t> </a:t>
            </a:r>
            <a:endParaRPr lang="en-US" sz="16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r>
              <a:rPr lang="en-US" sz="1800" b="0" dirty="0">
                <a:solidFill>
                  <a:srgbClr val="191919"/>
                </a:solidFill>
              </a:rPr>
              <a:t>When there are a few minutes, will work a few WRC-23 Agenda Items</a:t>
            </a:r>
          </a:p>
          <a:p>
            <a:pPr marL="66675" marR="0">
              <a:spcBef>
                <a:spcPts val="0"/>
              </a:spcBef>
              <a:spcAft>
                <a:spcPts val="0"/>
              </a:spcAft>
              <a:buFont typeface="Arial" panose="020B0604020202020204" pitchFamily="34" charset="0"/>
              <a:buChar char="•"/>
            </a:pPr>
            <a:r>
              <a:rPr lang="en-US" sz="1800" b="0" dirty="0">
                <a:solidFill>
                  <a:srgbClr val="191919"/>
                </a:solidFill>
              </a:rPr>
              <a:t>We were able to go down the list some, see ITR-R slide.. </a:t>
            </a:r>
          </a:p>
          <a:p>
            <a:pPr marL="0" marR="0" indent="0">
              <a:spcBef>
                <a:spcPts val="0"/>
              </a:spcBef>
              <a:spcAft>
                <a:spcPts val="0"/>
              </a:spcAft>
            </a:pPr>
            <a:r>
              <a:rPr lang="en-US" sz="1800" b="0" dirty="0">
                <a:solidFill>
                  <a:srgbClr val="191919"/>
                </a:solidFill>
              </a:rPr>
              <a:t> </a:t>
            </a: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20Aug20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All - Saudi Arabia consultation, inputs on points to comment on. </a:t>
            </a:r>
          </a:p>
          <a:p>
            <a:pPr marL="285750" indent="-285750">
              <a:buFont typeface="Wingdings" panose="05000000000000000000" pitchFamily="2" charset="2"/>
              <a:buChar char="q"/>
            </a:pPr>
            <a:r>
              <a:rPr lang="en-US" sz="1800" dirty="0">
                <a:solidFill>
                  <a:srgbClr val="00B0F0"/>
                </a:solidFill>
              </a:rPr>
              <a:t>All - UAE consultation, inputs on points to comment on. </a:t>
            </a:r>
          </a:p>
          <a:p>
            <a:pPr marL="285750" indent="-285750">
              <a:buFont typeface="Wingdings" panose="05000000000000000000" pitchFamily="2" charset="2"/>
              <a:buChar char="q"/>
            </a:pPr>
            <a:r>
              <a:rPr lang="en-US" sz="1800" dirty="0">
                <a:solidFill>
                  <a:srgbClr val="00B0F0"/>
                </a:solidFill>
              </a:rPr>
              <a:t>Ad Hoc for Saudi Arabia and UAE, during the week before 03Sept.  </a:t>
            </a:r>
          </a:p>
          <a:p>
            <a:pPr marL="285750" indent="-285750">
              <a:buFont typeface="Wingdings" panose="05000000000000000000" pitchFamily="2" charset="2"/>
              <a:buChar char="q"/>
            </a:pPr>
            <a:r>
              <a:rPr lang="en-US" sz="1800" b="0" dirty="0">
                <a:solidFill>
                  <a:srgbClr val="00B0F0"/>
                </a:solidFill>
              </a:rPr>
              <a:t>Find and ID WRC-19 AIs carried over to WRC-23 we have interest in. </a:t>
            </a: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20Aug20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20Aug20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20Aug20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826"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827"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17		and voters on-line: 13</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03Sept20–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i="1" u="sng" dirty="0"/>
              <a:t>Note:  there will not be a teleconference on 27Aug20.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56</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20Aug20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20Aug20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20Aug20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 </a:t>
            </a:r>
            <a:r>
              <a:rPr lang="en-US" sz="1600" dirty="0"/>
              <a:t>monitor </a:t>
            </a:r>
          </a:p>
        </p:txBody>
      </p:sp>
      <p:sp>
        <p:nvSpPr>
          <p:cNvPr id="3" name="Content Placeholder 2"/>
          <p:cNvSpPr>
            <a:spLocks noGrp="1"/>
          </p:cNvSpPr>
          <p:nvPr>
            <p:ph idx="1"/>
          </p:nvPr>
        </p:nvSpPr>
        <p:spPr>
          <a:xfrm>
            <a:off x="727841" y="1169937"/>
            <a:ext cx="8263759" cy="5305476"/>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802.11 is reviewing for any updates to the contributions for November.   Likely will be some, now with a better understanding what ITU-R is looking for.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30July:  Will go into monitor mode the next weeks.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a:t>
            </a:r>
            <a:r>
              <a:rPr lang="en-US" sz="1800" u="sng" dirty="0">
                <a:solidFill>
                  <a:schemeClr val="tx1"/>
                </a:solidFill>
              </a:rPr>
              <a:t>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304425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20Aug20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20Aug20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20Aug20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20Aug20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20Aug20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32</a:t>
            </a:fld>
            <a:endParaRPr lang="en-US" altLang="en-US" sz="1200" b="0" dirty="0"/>
          </a:p>
        </p:txBody>
      </p:sp>
      <p:sp>
        <p:nvSpPr>
          <p:cNvPr id="2" name="Date Placeholder 1"/>
          <p:cNvSpPr>
            <a:spLocks noGrp="1"/>
          </p:cNvSpPr>
          <p:nvPr>
            <p:ph type="dt" idx="15"/>
          </p:nvPr>
        </p:nvSpPr>
        <p:spPr/>
        <p:txBody>
          <a:bodyPr/>
          <a:lstStyle/>
          <a:p>
            <a:r>
              <a:rPr lang="en-US"/>
              <a:t>20Aug20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20Aug20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20Aug20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20Aug20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20Aug20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Peter E</a:t>
            </a:r>
          </a:p>
          <a:p>
            <a:pPr lvl="1">
              <a:buFont typeface="Arial" panose="020B0604020202020204" pitchFamily="34" charset="0"/>
              <a:buChar char="•"/>
            </a:pPr>
            <a:r>
              <a:rPr lang="en-US" altLang="en-US" sz="1200" dirty="0">
                <a:solidFill>
                  <a:schemeClr val="tx1"/>
                </a:solidFill>
              </a:rPr>
              <a:t>Attendance &amp; request queue in chat window, Stuart K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4">
              <a:buFont typeface="Arial" panose="020B0604020202020204" pitchFamily="34" charset="0"/>
              <a:buChar char="•"/>
            </a:pPr>
            <a:endParaRPr lang="en-US" altLang="en-US" sz="600" dirty="0">
              <a:solidFill>
                <a:schemeClr val="tx1"/>
              </a:solidFill>
            </a:endParaRP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FNPRM on 6GHz </a:t>
            </a:r>
          </a:p>
          <a:p>
            <a:pPr lvl="1">
              <a:spcBef>
                <a:spcPts val="0"/>
              </a:spcBef>
              <a:buFont typeface="Arial" panose="020B0604020202020204" pitchFamily="34" charset="0"/>
              <a:buChar char="•"/>
            </a:pPr>
            <a:r>
              <a:rPr lang="en-US" altLang="en-US" sz="1400" dirty="0">
                <a:solidFill>
                  <a:schemeClr val="tx1"/>
                </a:solidFill>
              </a:rPr>
              <a:t> 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Saudi Arabia consultation</a:t>
            </a:r>
          </a:p>
          <a:p>
            <a:pPr lvl="1">
              <a:buFont typeface="Arial" panose="020B0604020202020204" pitchFamily="34" charset="0"/>
              <a:buChar char="•"/>
            </a:pPr>
            <a:r>
              <a:rPr lang="en-US" altLang="en-US" sz="1400" dirty="0">
                <a:solidFill>
                  <a:schemeClr val="tx1"/>
                </a:solidFill>
              </a:rPr>
              <a:t>WRC-19 carry over AIs.</a:t>
            </a:r>
          </a:p>
          <a:p>
            <a:pPr lvl="1">
              <a:buFont typeface="Arial" panose="020B0604020202020204" pitchFamily="34" charset="0"/>
              <a:buChar char="•"/>
            </a:pPr>
            <a:r>
              <a:rPr lang="en-US" sz="14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Saudi Arabia Consultation</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ANSI asking for input US Standards Strategy.   </a:t>
            </a:r>
            <a:endParaRPr lang="en-US" altLang="en-US" sz="1400" b="0" kern="0" dirty="0">
              <a:solidFill>
                <a:schemeClr val="tx1"/>
              </a:solidFill>
            </a:endParaRPr>
          </a:p>
          <a:p>
            <a:pPr lvl="1">
              <a:spcBef>
                <a:spcPts val="0"/>
              </a:spcBef>
              <a:buFont typeface="Arial" panose="020B0604020202020204" pitchFamily="34" charset="0"/>
              <a:buChar char="•"/>
            </a:pPr>
            <a:r>
              <a:rPr lang="en-US" sz="1400"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Hassan Y</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a:t>
            </a:r>
            <a:r>
              <a:rPr lang="en-GB" sz="1800" b="0" dirty="0">
                <a:ea typeface="SimSun" panose="02010600030101010101" pitchFamily="2" charset="-122"/>
              </a:rPr>
              <a:t>13 August</a:t>
            </a:r>
            <a:r>
              <a:rPr lang="en-GB" sz="1800" b="0" dirty="0">
                <a:effectLst/>
                <a:ea typeface="SimSun" panose="02010600030101010101" pitchFamily="2" charset="-122"/>
              </a:rPr>
              <a:t> 2020 in document </a:t>
            </a:r>
            <a:r>
              <a:rPr lang="en-GB" sz="1800" b="0" dirty="0">
                <a:effectLst/>
                <a:ea typeface="SimSun" panose="02010600030101010101" pitchFamily="2" charset="-122"/>
                <a:hlinkClick r:id="rId3"/>
              </a:rPr>
              <a:t>https://mentor.ieee.org/802.18/dcn/20/18-20-0118-00-0000-minutes-13aug20-rrtag-teleconference.docx</a:t>
            </a:r>
            <a:r>
              <a:rPr lang="en-GB" sz="1800" b="0" dirty="0">
                <a:effectLst/>
                <a:ea typeface="SimSun" panose="02010600030101010101" pitchFamily="2" charset="-122"/>
              </a:rPr>
              <a:t> </a:t>
            </a:r>
            <a:r>
              <a:rPr lang="en-US" sz="1400" b="0" i="0" dirty="0">
                <a:solidFill>
                  <a:srgbClr val="000000"/>
                </a:solidFill>
                <a:effectLst/>
                <a:latin typeface="Verdana" panose="020B0604030504040204" pitchFamily="34" charset="0"/>
              </a:rPr>
              <a:t>14-Aug-2020 22:16:57 ET</a:t>
            </a:r>
            <a:r>
              <a:rPr lang="en-US" sz="1800" b="0" dirty="0">
                <a:effectLst/>
                <a:ea typeface="SimSun" panose="02010600030101010101" pitchFamily="2" charset="-122"/>
              </a:rPr>
              <a:t>, 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Mike L</a:t>
            </a:r>
          </a:p>
          <a:p>
            <a:pPr marL="0" indent="0">
              <a:spcBef>
                <a:spcPts val="0"/>
              </a:spcBef>
            </a:pPr>
            <a:r>
              <a:rPr lang="en-US" altLang="en-US" sz="1600" b="0" dirty="0">
                <a:solidFill>
                  <a:schemeClr val="tx1"/>
                </a:solidFill>
              </a:rPr>
              <a:t>	Seconded by:	Ben R</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20Aug20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5799" y="808037"/>
            <a:ext cx="83058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September 2020 </a:t>
            </a:r>
            <a:r>
              <a:rPr lang="en-US" altLang="en-US" sz="1800" b="0" dirty="0">
                <a:solidFill>
                  <a:schemeClr val="tx1"/>
                </a:solidFill>
              </a:rPr>
              <a:t>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600" dirty="0">
                <a:solidFill>
                  <a:schemeClr val="tx1"/>
                </a:solidFill>
              </a:rPr>
              <a:t>At this time 802.18 will just have our normal weekly Thursday calls, like we have been doing, stay tuned, with no overall participation credit per op manual.</a:t>
            </a:r>
          </a:p>
          <a:p>
            <a:pPr marL="685800" lvl="1">
              <a:buFont typeface="Arial" panose="020B0604020202020204" pitchFamily="34" charset="0"/>
              <a:buChar char="•"/>
            </a:pPr>
            <a:r>
              <a:rPr lang="en-US" altLang="en-US" sz="1600" b="0" dirty="0">
                <a:solidFill>
                  <a:schemeClr val="tx1"/>
                </a:solidFill>
              </a:rPr>
              <a:t>With that, the RR-TAG is able to conduct needed business as normal in our </a:t>
            </a:r>
            <a:r>
              <a:rPr lang="en-US" altLang="en-US" sz="1600" dirty="0">
                <a:solidFill>
                  <a:schemeClr val="tx1"/>
                </a:solidFill>
              </a:rPr>
              <a:t>teleconferences</a:t>
            </a:r>
            <a:r>
              <a:rPr lang="en-US" altLang="en-US" sz="1600" b="0" dirty="0">
                <a:solidFill>
                  <a:schemeClr val="tx1"/>
                </a:solidFill>
              </a:rPr>
              <a:t>. </a:t>
            </a:r>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just passed by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2 Thursday meetings, like the July Plenary.</a:t>
            </a:r>
          </a:p>
          <a:p>
            <a:pPr marL="685800" lvl="1">
              <a:spcBef>
                <a:spcPts val="400"/>
              </a:spcBef>
              <a:buFont typeface="Arial" panose="020B0604020202020204" pitchFamily="34" charset="0"/>
              <a:buChar char="•"/>
            </a:pPr>
            <a:r>
              <a:rPr lang="en-US" altLang="en-US" sz="1600" dirty="0">
                <a:solidFill>
                  <a:schemeClr val="tx1"/>
                </a:solidFill>
              </a:rPr>
              <a:t>Which will be the 05nov20 and 12nov20,</a:t>
            </a:r>
          </a:p>
          <a:p>
            <a:pPr marL="1085850" lvl="2">
              <a:spcBef>
                <a:spcPts val="400"/>
              </a:spcBef>
              <a:buFont typeface="Arial" panose="020B0604020202020204" pitchFamily="34" charset="0"/>
              <a:buChar char="•"/>
            </a:pPr>
            <a:r>
              <a:rPr lang="en-US" altLang="en-US" sz="1600" dirty="0">
                <a:solidFill>
                  <a:schemeClr val="tx1"/>
                </a:solidFill>
              </a:rPr>
              <a:t>Do have a protentional conflict with 802.19 the second Thursday in the 2</a:t>
            </a:r>
            <a:r>
              <a:rPr lang="en-US" altLang="en-US" sz="1600" baseline="30000" dirty="0">
                <a:solidFill>
                  <a:schemeClr val="tx1"/>
                </a:solidFill>
              </a:rPr>
              <a:t>nd</a:t>
            </a:r>
            <a:r>
              <a:rPr lang="en-US" altLang="en-US" sz="1600" dirty="0">
                <a:solidFill>
                  <a:schemeClr val="tx1"/>
                </a:solidFill>
              </a:rPr>
              <a:t> hour.</a:t>
            </a:r>
          </a:p>
          <a:p>
            <a:pPr marL="1085850" lvl="2">
              <a:spcBef>
                <a:spcPts val="400"/>
              </a:spcBef>
              <a:buFont typeface="Arial" panose="020B0604020202020204" pitchFamily="34" charset="0"/>
              <a:buChar char="•"/>
            </a:pPr>
            <a:r>
              <a:rPr lang="en-US" altLang="en-US" sz="1600" dirty="0">
                <a:solidFill>
                  <a:schemeClr val="tx1"/>
                </a:solidFill>
              </a:rPr>
              <a:t>What if we started the 2-hour plenary call 1 hour earlier, so both </a:t>
            </a:r>
            <a:r>
              <a:rPr lang="en-US" altLang="en-US" sz="1600" dirty="0" err="1">
                <a:solidFill>
                  <a:schemeClr val="tx1"/>
                </a:solidFill>
              </a:rPr>
              <a:t>Thursdays’s</a:t>
            </a:r>
            <a:r>
              <a:rPr lang="en-US" altLang="en-US" sz="1600" dirty="0">
                <a:solidFill>
                  <a:schemeClr val="tx1"/>
                </a:solidFill>
              </a:rPr>
              <a:t> are 2:00-4:00et?  </a:t>
            </a:r>
            <a:r>
              <a:rPr lang="en-US" altLang="en-US" sz="1400" dirty="0">
                <a:solidFill>
                  <a:schemeClr val="tx1"/>
                </a:solidFill>
              </a:rPr>
              <a:t>There are conflicts an hour early, also.</a:t>
            </a:r>
          </a:p>
          <a:p>
            <a:pPr marL="1085850" lvl="2">
              <a:buFont typeface="Arial" panose="020B0604020202020204" pitchFamily="34" charset="0"/>
              <a:buChar char="•"/>
            </a:pPr>
            <a:r>
              <a:rPr lang="en-US" altLang="en-US" sz="1600" dirty="0">
                <a:solidFill>
                  <a:schemeClr val="tx1"/>
                </a:solidFill>
              </a:rPr>
              <a:t>What about keeping to 1 hour, both calls?  Agenda is not known till we get closer, what if we need more time?   </a:t>
            </a:r>
          </a:p>
          <a:p>
            <a:pPr lvl="2" indent="-285750">
              <a:spcBef>
                <a:spcPts val="400"/>
              </a:spcBef>
              <a:buFont typeface="Wingdings" panose="05000000000000000000" pitchFamily="2" charset="2"/>
              <a:buChar char="Ø"/>
            </a:pPr>
            <a:r>
              <a:rPr lang="en-US" altLang="en-US" sz="1600" b="1" u="sng" dirty="0">
                <a:solidFill>
                  <a:schemeClr val="tx1"/>
                </a:solidFill>
              </a:rPr>
              <a:t>Or 2hr 1</a:t>
            </a:r>
            <a:r>
              <a:rPr lang="en-US" altLang="en-US" sz="1600" b="1" u="sng" baseline="30000" dirty="0">
                <a:solidFill>
                  <a:schemeClr val="tx1"/>
                </a:solidFill>
              </a:rPr>
              <a:t>st</a:t>
            </a:r>
            <a:r>
              <a:rPr lang="en-US" altLang="en-US" sz="1600" b="1" u="sng" dirty="0">
                <a:solidFill>
                  <a:schemeClr val="tx1"/>
                </a:solidFill>
              </a:rPr>
              <a:t> week &amp; 1hr 2nd week?   Lots of positive feedback, will head this way. </a:t>
            </a:r>
            <a:endParaRPr lang="en-US" altLang="en-US" sz="16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20Aug20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52121</TotalTime>
  <Words>8044</Words>
  <Application>Microsoft Office PowerPoint</Application>
  <PresentationFormat>On-screen Show (4:3)</PresentationFormat>
  <Paragraphs>823</Paragraphs>
  <Slides>34</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6" baseType="lpstr">
      <vt:lpstr>Arial</vt:lpstr>
      <vt:lpstr>Calibri</vt:lpstr>
      <vt:lpstr>Consolas</vt:lpstr>
      <vt:lpstr>Georgia</vt:lpstr>
      <vt:lpstr>Helvetica</vt:lpstr>
      <vt:lpstr>Monotype Sorts</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 and USA), items to share</vt:lpstr>
      <vt:lpstr>Other regions (outside EU and USA), items to share</vt:lpstr>
      <vt:lpstr>ITU-R items to share  -1</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FCC R&amp;O and FNPRM 6GHz -2</vt:lpstr>
      <vt:lpstr>ITU-R items to share  - monitor </vt:lpstr>
      <vt:lpstr>ITU-R SM.2352 on THz</vt:lpstr>
      <vt:lpstr>ITU-R THz SM.2352 submission – standing by</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3144</cp:revision>
  <cp:lastPrinted>1601-01-01T00:00:00Z</cp:lastPrinted>
  <dcterms:created xsi:type="dcterms:W3CDTF">2016-03-03T14:54:45Z</dcterms:created>
  <dcterms:modified xsi:type="dcterms:W3CDTF">2020-08-21T15:45:37Z</dcterms:modified>
</cp:coreProperties>
</file>