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48" r:id="rId1"/>
  </p:sldMasterIdLst>
  <p:notesMasterIdLst>
    <p:notesMasterId r:id="rId35"/>
  </p:notesMasterIdLst>
  <p:handoutMasterIdLst>
    <p:handoutMasterId r:id="rId36"/>
  </p:handoutMasterIdLst>
  <p:sldIdLst>
    <p:sldId id="256" r:id="rId2"/>
    <p:sldId id="341" r:id="rId3"/>
    <p:sldId id="329" r:id="rId4"/>
    <p:sldId id="604" r:id="rId5"/>
    <p:sldId id="624" r:id="rId6"/>
    <p:sldId id="605" r:id="rId7"/>
    <p:sldId id="516" r:id="rId8"/>
    <p:sldId id="596" r:id="rId9"/>
    <p:sldId id="690" r:id="rId10"/>
    <p:sldId id="603" r:id="rId11"/>
    <p:sldId id="606" r:id="rId12"/>
    <p:sldId id="730" r:id="rId13"/>
    <p:sldId id="608" r:id="rId14"/>
    <p:sldId id="675" r:id="rId15"/>
    <p:sldId id="691" r:id="rId16"/>
    <p:sldId id="685" r:id="rId17"/>
    <p:sldId id="650" r:id="rId18"/>
    <p:sldId id="498" r:id="rId19"/>
    <p:sldId id="402" r:id="rId20"/>
    <p:sldId id="403" r:id="rId21"/>
    <p:sldId id="692" r:id="rId22"/>
    <p:sldId id="728" r:id="rId23"/>
    <p:sldId id="672" r:id="rId24"/>
    <p:sldId id="731" r:id="rId25"/>
    <p:sldId id="671" r:id="rId26"/>
    <p:sldId id="664" r:id="rId27"/>
    <p:sldId id="663" r:id="rId28"/>
    <p:sldId id="425" r:id="rId29"/>
    <p:sldId id="652" r:id="rId30"/>
    <p:sldId id="689" r:id="rId31"/>
    <p:sldId id="549" r:id="rId32"/>
    <p:sldId id="656" r:id="rId33"/>
    <p:sldId id="655" r:id="rId3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7C80"/>
    <a:srgbClr val="990033"/>
    <a:srgbClr val="993300"/>
    <a:srgbClr val="CC6600"/>
    <a:srgbClr val="85DFFF"/>
    <a:srgbClr val="D5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982" autoAdjust="0"/>
    <p:restoredTop sz="96391" autoAdjust="0"/>
  </p:normalViewPr>
  <p:slideViewPr>
    <p:cSldViewPr>
      <p:cViewPr varScale="1">
        <p:scale>
          <a:sx n="86" d="100"/>
          <a:sy n="86" d="100"/>
        </p:scale>
        <p:origin x="90" y="732"/>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20-Aug-20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63180" TargetMode="External"/><Relationship Id="rId13" Type="http://schemas.openxmlformats.org/officeDocument/2006/relationships/hyperlink" Target="https://portal.etsi.org/webapp/teldir/QueryOrgaInfo.asp?OrgaId=1" TargetMode="External"/><Relationship Id="rId18" Type="http://schemas.openxmlformats.org/officeDocument/2006/relationships/hyperlink" Target="https://portal.etsi.org/webapp/teldir/QueryOrgaInfo.asp?OrgaId=15932" TargetMode="External"/><Relationship Id="rId26" Type="http://schemas.openxmlformats.org/officeDocument/2006/relationships/hyperlink" Target="https://portal.etsi.org/webapp/teldir/ListPersDetails.asp?PersId=54791" TargetMode="External"/><Relationship Id="rId3" Type="http://schemas.openxmlformats.org/officeDocument/2006/relationships/hyperlink" Target="https://portal.etsi.org/tb.aspx?tbid=729&amp;SubTB=729" TargetMode="External"/><Relationship Id="rId21" Type="http://schemas.openxmlformats.org/officeDocument/2006/relationships/hyperlink" Target="https://portal.etsi.org/webapp/teldir/ListPersDetails.asp?PersId=13676"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QueryOrgaInfo.asp?OrgaId=14953" TargetMode="External"/><Relationship Id="rId12" Type="http://schemas.openxmlformats.org/officeDocument/2006/relationships/hyperlink" Target="https://portal.etsi.org/webapp/teldir/ListPersDetails.asp?PersId=26441" TargetMode="External"/><Relationship Id="rId17" Type="http://schemas.openxmlformats.org/officeDocument/2006/relationships/hyperlink" Target="https://portal.etsi.org/webapp/teldir/ListPersDetails.asp?PersId=77968" TargetMode="External"/><Relationship Id="rId25" Type="http://schemas.openxmlformats.org/officeDocument/2006/relationships/hyperlink" Target="https://portal.etsi.org/webapp/teldir/QueryOrgaInfo.asp?OrgaId=42"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0.xml"/><Relationship Id="rId16" Type="http://schemas.openxmlformats.org/officeDocument/2006/relationships/hyperlink" Target="https://portal.etsi.org/webapp/teldir/QueryOrgaInfo.asp?OrgaId=5" TargetMode="External"/><Relationship Id="rId20" Type="http://schemas.openxmlformats.org/officeDocument/2006/relationships/hyperlink" Target="https://portal.etsi.org/webapp/teldir/ListPersDetails.asp?PersId=80177" TargetMode="External"/><Relationship Id="rId29" Type="http://schemas.openxmlformats.org/officeDocument/2006/relationships/hyperlink" Target="https://portal.etsi.org/webapp/teldir/QueryOrgaInfo.asp?OrgaId=8870" TargetMode="External"/><Relationship Id="rId1" Type="http://schemas.openxmlformats.org/officeDocument/2006/relationships/notesMaster" Target="../notesMasters/notesMaster1.xml"/><Relationship Id="rId6" Type="http://schemas.openxmlformats.org/officeDocument/2006/relationships/hyperlink" Target="https://portal.etsi.org/webapp/teldir/ListPersDetails.asp?PersId=49485" TargetMode="External"/><Relationship Id="rId11" Type="http://schemas.openxmlformats.org/officeDocument/2006/relationships/hyperlink" Target="https://portal.etsi.org/webapp/teldir/QueryOrgaInfo.asp?OrgaId=9173" TargetMode="External"/><Relationship Id="rId24" Type="http://schemas.openxmlformats.org/officeDocument/2006/relationships/hyperlink" Target="https://portal.etsi.org/webapp/teldir/ListPersDetails.asp?PersId=34395"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6230" TargetMode="External"/><Relationship Id="rId15" Type="http://schemas.openxmlformats.org/officeDocument/2006/relationships/hyperlink" Target="https://portal.etsi.org/webapp/teldir/ListPersDetails.asp?PersId=26309" TargetMode="External"/><Relationship Id="rId23" Type="http://schemas.openxmlformats.org/officeDocument/2006/relationships/hyperlink" Target="https://portal.etsi.org/webapp/teldir/ListPersDetails.asp?PersId=10561" TargetMode="External"/><Relationship Id="rId28" Type="http://schemas.openxmlformats.org/officeDocument/2006/relationships/hyperlink" Target="https://portal.etsi.org/webapp/teldir/ListPersDetails.asp?PersId=72859"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ListPersDetails.asp?PersId=33473" TargetMode="External"/><Relationship Id="rId19" Type="http://schemas.openxmlformats.org/officeDocument/2006/relationships/hyperlink" Target="https://portal.etsi.org/webapp/teldir/ListPersDetails.asp?PersId=79376" TargetMode="External"/><Relationship Id="rId31" Type="http://schemas.openxmlformats.org/officeDocument/2006/relationships/hyperlink" Target="https://portal.etsi.org/webapp/teldir/ListPersDetails.asp?PersId=61793" TargetMode="External"/><Relationship Id="rId4" Type="http://schemas.openxmlformats.org/officeDocument/2006/relationships/hyperlink" Target="https://portal.etsi.org/tb.aspx?tbid=287&amp;SubTB=287" TargetMode="External"/><Relationship Id="rId9" Type="http://schemas.openxmlformats.org/officeDocument/2006/relationships/hyperlink" Target="https://portal.etsi.org/webapp/teldir/QueryOrgaInfo.asp?OrgaId=13790" TargetMode="External"/><Relationship Id="rId14" Type="http://schemas.openxmlformats.org/officeDocument/2006/relationships/hyperlink" Target="https://portal.etsi.org/tb.aspx?tbid=286&amp;SubTB=286" TargetMode="External"/><Relationship Id="rId22" Type="http://schemas.openxmlformats.org/officeDocument/2006/relationships/hyperlink" Target="https://portal.etsi.org/webapp/teldir/ListPersDetails.asp?PersId=2582" TargetMode="External"/><Relationship Id="rId27" Type="http://schemas.openxmlformats.org/officeDocument/2006/relationships/hyperlink" Target="https://portal.etsi.org/webapp/teldir/QueryOrgaInfo.asp?OrgaId=121" TargetMode="External"/><Relationship Id="rId30" Type="http://schemas.openxmlformats.org/officeDocument/2006/relationships/hyperlink" Target="https://portal.etsi.org/webapp/teldir/QueryOrgaInfo.asp?OrgaId=7380" TargetMode="External"/><Relationship Id="rId35" Type="http://schemas.openxmlformats.org/officeDocument/2006/relationships/hyperlink" Target="https://portal.etsi.org/webapp/teldir/QueryOrgaInfo.asp?OrgaId=13818"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5662792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9912935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7911591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6898735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8121276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5416066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2801797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spcBef>
                <a:spcPts val="0"/>
              </a:spcBef>
              <a:buFont typeface="Arial" panose="020B0604020202020204" pitchFamily="34" charset="0"/>
              <a:buChar char="•"/>
            </a:pPr>
            <a:r>
              <a:rPr lang="en-US" sz="1200" dirty="0">
                <a:solidFill>
                  <a:schemeClr val="tx1"/>
                </a:solidFill>
              </a:rPr>
              <a:t>From 30Jul: Discussing 2.4GHz band, what are the rules and technologies today for the SR-Doc, </a:t>
            </a:r>
          </a:p>
          <a:p>
            <a:pPr lvl="1">
              <a:spcBef>
                <a:spcPts val="0"/>
              </a:spcBef>
              <a:buFont typeface="Arial" panose="020B0604020202020204" pitchFamily="34" charset="0"/>
              <a:buChar char="•"/>
            </a:pPr>
            <a:r>
              <a:rPr lang="en-US" sz="1200" dirty="0">
                <a:solidFill>
                  <a:schemeClr val="tx1"/>
                </a:solidFill>
              </a:rPr>
              <a:t>802.15.4-2020 is not mentioned, since it was just approved.  There are other items from 802.15 that should be reviewed.   Will send to 802.15 chair about this SR-Doc.</a:t>
            </a:r>
          </a:p>
          <a:p>
            <a:pPr lvl="1">
              <a:spcBef>
                <a:spcPts val="0"/>
              </a:spcBef>
              <a:buFont typeface="Arial" panose="020B0604020202020204" pitchFamily="34" charset="0"/>
              <a:buChar char="•"/>
            </a:pPr>
            <a:r>
              <a:rPr lang="en-US" sz="1200" dirty="0">
                <a:solidFill>
                  <a:schemeClr val="tx1"/>
                </a:solidFill>
              </a:rPr>
              <a:t>SR-Doc latest draft will be out in the next few days.   Need input 2 weeks before a meeting. </a:t>
            </a:r>
          </a:p>
          <a:p>
            <a:pPr lvl="1">
              <a:spcBef>
                <a:spcPts val="0"/>
              </a:spcBef>
              <a:buFont typeface="Arial" panose="020B0604020202020204" pitchFamily="34" charset="0"/>
              <a:buChar char="•"/>
            </a:pPr>
            <a:r>
              <a:rPr lang="en-US" sz="1200" b="0" i="0" dirty="0">
                <a:solidFill>
                  <a:schemeClr val="tx1"/>
                </a:solidFill>
                <a:effectLst/>
              </a:rPr>
              <a:t>The doc:  </a:t>
            </a:r>
            <a:r>
              <a:rPr lang="de-DE" sz="1200" b="0" i="0" dirty="0">
                <a:solidFill>
                  <a:srgbClr val="4D5156"/>
                </a:solidFill>
                <a:effectLst/>
              </a:rPr>
              <a:t>DTR/</a:t>
            </a:r>
            <a:r>
              <a:rPr lang="de-DE" sz="1200" b="1" i="0" dirty="0">
                <a:solidFill>
                  <a:srgbClr val="4D5156"/>
                </a:solidFill>
                <a:effectLst/>
              </a:rPr>
              <a:t>ERM-590 (</a:t>
            </a:r>
            <a:r>
              <a:rPr lang="de-DE" sz="1200" b="1" i="0" dirty="0">
                <a:solidFill>
                  <a:srgbClr val="5F6368"/>
                </a:solidFill>
                <a:effectLst/>
              </a:rPr>
              <a:t>TR 103 665</a:t>
            </a: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3"/>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4"/>
            </a:endParaRPr>
          </a:p>
          <a:p>
            <a:r>
              <a:rPr lang="en-US" altLang="en-US" sz="1200" b="0" dirty="0">
                <a:hlinkClick r:id="rId4"/>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5"/>
            </a:endParaRPr>
          </a:p>
          <a:p>
            <a:r>
              <a:rPr lang="en-US" sz="1200" kern="1200" dirty="0" err="1">
                <a:solidFill>
                  <a:srgbClr val="000000"/>
                </a:solidFill>
                <a:effectLst/>
                <a:latin typeface="Times New Roman" pitchFamily="16" charset="0"/>
                <a:ea typeface="+mn-ea"/>
                <a:cs typeface="+mn-cs"/>
                <a:hlinkClick r:id="rId6"/>
              </a:rPr>
              <a:t>Hiertz</a:t>
            </a:r>
            <a:r>
              <a:rPr lang="en-US" sz="1200" kern="1200" dirty="0">
                <a:solidFill>
                  <a:srgbClr val="000000"/>
                </a:solidFill>
                <a:effectLst/>
                <a:latin typeface="Times New Roman" pitchFamily="16" charset="0"/>
                <a:ea typeface="+mn-ea"/>
                <a:cs typeface="+mn-cs"/>
                <a:hlinkClick r:id="rId6"/>
              </a:rPr>
              <a:t> </a:t>
            </a:r>
            <a:r>
              <a:rPr lang="en-US" sz="1200" kern="1200" dirty="0" err="1">
                <a:solidFill>
                  <a:srgbClr val="000000"/>
                </a:solidFill>
                <a:effectLst/>
                <a:latin typeface="Times New Roman" pitchFamily="16" charset="0"/>
                <a:ea typeface="+mn-ea"/>
                <a:cs typeface="+mn-cs"/>
                <a:hlinkClick r:id="rId6"/>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7"/>
              </a:rPr>
              <a:t>Ericsson</a:t>
            </a:r>
            <a:r>
              <a:rPr lang="en-US" sz="1200" kern="1200" dirty="0">
                <a:solidFill>
                  <a:srgbClr val="000000"/>
                </a:solidFill>
                <a:effectLst/>
                <a:latin typeface="Times New Roman" pitchFamily="16" charset="0"/>
                <a:ea typeface="+mn-ea"/>
                <a:cs typeface="+mn-cs"/>
                <a:hlinkClick r:id="rId7"/>
              </a:rPr>
              <a:t> GmbH, </a:t>
            </a:r>
            <a:r>
              <a:rPr lang="en-US" sz="1200" kern="1200" dirty="0" err="1">
                <a:solidFill>
                  <a:srgbClr val="000000"/>
                </a:solidFill>
                <a:effectLst/>
                <a:latin typeface="Times New Roman" pitchFamily="16" charset="0"/>
                <a:ea typeface="+mn-ea"/>
                <a:cs typeface="+mn-cs"/>
                <a:hlinkClick r:id="rId7"/>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8"/>
              </a:rPr>
              <a:t>Zhou </a:t>
            </a:r>
            <a:r>
              <a:rPr lang="en-US" sz="1200" kern="1200" dirty="0" err="1">
                <a:solidFill>
                  <a:srgbClr val="000000"/>
                </a:solidFill>
                <a:effectLst/>
                <a:latin typeface="Times New Roman" pitchFamily="16" charset="0"/>
                <a:ea typeface="+mn-ea"/>
                <a:cs typeface="+mn-cs"/>
                <a:hlinkClick r:id="rId8"/>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9"/>
              </a:rPr>
              <a:t>Huawei</a:t>
            </a:r>
            <a:r>
              <a:rPr lang="en-US" sz="1200" kern="1200" dirty="0">
                <a:solidFill>
                  <a:srgbClr val="000000"/>
                </a:solidFill>
                <a:effectLst/>
                <a:latin typeface="Times New Roman" pitchFamily="16" charset="0"/>
                <a:ea typeface="+mn-ea"/>
                <a:cs typeface="+mn-cs"/>
                <a:hlinkClick r:id="rId9"/>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0"/>
              </a:rPr>
              <a:t>Boldy </a:t>
            </a:r>
            <a:r>
              <a:rPr lang="en-US" sz="1200" kern="1200" dirty="0" err="1">
                <a:solidFill>
                  <a:srgbClr val="000000"/>
                </a:solidFill>
                <a:effectLst/>
                <a:latin typeface="Times New Roman" pitchFamily="16" charset="0"/>
                <a:ea typeface="+mn-ea"/>
                <a:cs typeface="+mn-cs"/>
                <a:hlinkClick r:id="rId10"/>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1"/>
              </a:rPr>
              <a:t>BROADCOM</a:t>
            </a:r>
            <a:r>
              <a:rPr lang="en-US" sz="1200" kern="1200" dirty="0">
                <a:solidFill>
                  <a:srgbClr val="000000"/>
                </a:solidFill>
                <a:effectLst/>
                <a:latin typeface="Times New Roman" pitchFamily="16" charset="0"/>
                <a:ea typeface="+mn-ea"/>
                <a:cs typeface="+mn-cs"/>
                <a:hlinkClick r:id="rId11"/>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2"/>
              </a:rPr>
              <a:t>Minaev</a:t>
            </a:r>
            <a:r>
              <a:rPr lang="en-US" sz="1200" kern="1200" dirty="0">
                <a:solidFill>
                  <a:srgbClr val="000000"/>
                </a:solidFill>
                <a:effectLst/>
                <a:latin typeface="Times New Roman" pitchFamily="16" charset="0"/>
                <a:ea typeface="+mn-ea"/>
                <a:cs typeface="+mn-cs"/>
                <a:hlinkClick r:id="rId12"/>
              </a:rPr>
              <a:t> </a:t>
            </a:r>
            <a:r>
              <a:rPr lang="en-US" sz="1200" kern="1200" dirty="0" err="1">
                <a:solidFill>
                  <a:srgbClr val="000000"/>
                </a:solidFill>
                <a:effectLst/>
                <a:latin typeface="Times New Roman" pitchFamily="16" charset="0"/>
                <a:ea typeface="+mn-ea"/>
                <a:cs typeface="+mn-cs"/>
                <a:hlinkClick r:id="rId12"/>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4"/>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5"/>
            </a:endParaRPr>
          </a:p>
          <a:p>
            <a:r>
              <a:rPr lang="en-US" sz="1200" kern="1200" dirty="0" err="1">
                <a:solidFill>
                  <a:srgbClr val="000000"/>
                </a:solidFill>
                <a:effectLst/>
                <a:latin typeface="Times New Roman" pitchFamily="16" charset="0"/>
                <a:ea typeface="+mn-ea"/>
                <a:cs typeface="+mn-cs"/>
                <a:hlinkClick r:id="rId15"/>
              </a:rPr>
              <a:t>Butscheidt</a:t>
            </a:r>
            <a:r>
              <a:rPr lang="en-US" sz="1200" kern="1200" dirty="0">
                <a:solidFill>
                  <a:srgbClr val="000000"/>
                </a:solidFill>
                <a:effectLst/>
                <a:latin typeface="Times New Roman" pitchFamily="16" charset="0"/>
                <a:ea typeface="+mn-ea"/>
                <a:cs typeface="+mn-cs"/>
                <a:hlinkClick r:id="rId15"/>
              </a:rPr>
              <a:t> </a:t>
            </a:r>
            <a:r>
              <a:rPr lang="en-US" sz="1200" kern="1200" dirty="0" err="1">
                <a:solidFill>
                  <a:srgbClr val="000000"/>
                </a:solidFill>
                <a:effectLst/>
                <a:latin typeface="Times New Roman" pitchFamily="16" charset="0"/>
                <a:ea typeface="+mn-ea"/>
                <a:cs typeface="+mn-cs"/>
                <a:hlinkClick r:id="rId15"/>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6"/>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7"/>
              </a:rPr>
              <a:t>Marshall </a:t>
            </a:r>
            <a:r>
              <a:rPr lang="en-US" sz="1200" kern="1200" dirty="0" err="1">
                <a:solidFill>
                  <a:srgbClr val="000000"/>
                </a:solidFill>
                <a:effectLst/>
                <a:latin typeface="Times New Roman" pitchFamily="16" charset="0"/>
                <a:ea typeface="+mn-ea"/>
                <a:cs typeface="+mn-cs"/>
                <a:hlinkClick r:id="rId17"/>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Mouquet </a:t>
            </a:r>
            <a:r>
              <a:rPr lang="en-US" sz="1200" kern="1200" dirty="0" err="1">
                <a:solidFill>
                  <a:srgbClr val="000000"/>
                </a:solidFill>
                <a:effectLst/>
                <a:latin typeface="Times New Roman" pitchFamily="16" charset="0"/>
                <a:ea typeface="+mn-ea"/>
                <a:cs typeface="+mn-cs"/>
                <a:hlinkClick r:id="rId19"/>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0"/>
              </a:rPr>
              <a:t>Vietti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1"/>
              </a:rPr>
              <a:t>Pagnozzi</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12"/>
              </a:rPr>
              <a:t>Minaev</a:t>
            </a:r>
            <a:r>
              <a:rPr lang="en-US" sz="1200" kern="1200" dirty="0">
                <a:solidFill>
                  <a:srgbClr val="000000"/>
                </a:solidFill>
                <a:effectLst/>
                <a:latin typeface="Times New Roman" pitchFamily="16" charset="0"/>
                <a:ea typeface="+mn-ea"/>
                <a:cs typeface="+mn-cs"/>
                <a:hlinkClick r:id="rId12"/>
              </a:rPr>
              <a:t> </a:t>
            </a:r>
            <a:r>
              <a:rPr lang="en-US" sz="1200" kern="1200" dirty="0" err="1">
                <a:solidFill>
                  <a:srgbClr val="000000"/>
                </a:solidFill>
                <a:effectLst/>
                <a:latin typeface="Times New Roman" pitchFamily="16" charset="0"/>
                <a:ea typeface="+mn-ea"/>
                <a:cs typeface="+mn-cs"/>
                <a:hlinkClick r:id="rId12"/>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2"/>
              </a:rPr>
              <a:t>Forina</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3"/>
              </a:rPr>
              <a:t>Schmidt</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Chiara </a:t>
            </a:r>
            <a:r>
              <a:rPr lang="en-US" sz="1200" kern="1200" dirty="0" err="1">
                <a:solidFill>
                  <a:srgbClr val="000000"/>
                </a:solidFill>
                <a:effectLst/>
                <a:latin typeface="Times New Roman" pitchFamily="16" charset="0"/>
                <a:ea typeface="+mn-ea"/>
                <a:cs typeface="+mn-cs"/>
                <a:hlinkClick r:id="rId26"/>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TELECOM</a:t>
            </a:r>
            <a:r>
              <a:rPr lang="en-US" sz="1200" kern="1200" dirty="0">
                <a:solidFill>
                  <a:srgbClr val="000000"/>
                </a:solidFill>
                <a:effectLst/>
                <a:latin typeface="Times New Roman" pitchFamily="16" charset="0"/>
                <a:ea typeface="+mn-ea"/>
                <a:cs typeface="+mn-cs"/>
                <a:hlinkClick r:id="rId27"/>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Blue </a:t>
            </a:r>
            <a:r>
              <a:rPr lang="en-US" sz="1200" kern="1200" dirty="0" err="1">
                <a:solidFill>
                  <a:srgbClr val="000000"/>
                </a:solidFill>
                <a:effectLst/>
                <a:latin typeface="Times New Roman" pitchFamily="16" charset="0"/>
                <a:ea typeface="+mn-ea"/>
                <a:cs typeface="+mn-cs"/>
                <a:hlinkClick r:id="rId28"/>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Microsoft</a:t>
            </a:r>
            <a:r>
              <a:rPr lang="en-US" sz="1200" kern="1200" dirty="0">
                <a:solidFill>
                  <a:srgbClr val="000000"/>
                </a:solidFill>
                <a:effectLst/>
                <a:latin typeface="Times New Roman" pitchFamily="16" charset="0"/>
                <a:ea typeface="+mn-ea"/>
                <a:cs typeface="+mn-cs"/>
                <a:hlinkClick r:id="rId29"/>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hlinkClick r:id="rId5"/>
            </a:endParaRPr>
          </a:p>
          <a:p>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5"/>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5"/>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1"/>
              </a:rPr>
              <a:t>Prats </a:t>
            </a:r>
            <a:r>
              <a:rPr lang="en-US" sz="1200" kern="1200" dirty="0" err="1">
                <a:solidFill>
                  <a:srgbClr val="000000"/>
                </a:solidFill>
                <a:effectLst/>
                <a:latin typeface="Times New Roman" pitchFamily="16" charset="0"/>
                <a:ea typeface="+mn-ea"/>
                <a:cs typeface="+mn-cs"/>
                <a:hlinkClick r:id="rId31"/>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2"/>
              </a:rPr>
              <a:t>Minaev</a:t>
            </a:r>
            <a:r>
              <a:rPr lang="en-US" sz="1200" kern="1200" dirty="0">
                <a:solidFill>
                  <a:srgbClr val="000000"/>
                </a:solidFill>
                <a:effectLst/>
                <a:latin typeface="Times New Roman" pitchFamily="16" charset="0"/>
                <a:ea typeface="+mn-ea"/>
                <a:cs typeface="+mn-cs"/>
                <a:hlinkClick r:id="rId12"/>
              </a:rPr>
              <a:t> </a:t>
            </a:r>
            <a:r>
              <a:rPr lang="en-US" sz="1200" kern="1200" dirty="0" err="1">
                <a:solidFill>
                  <a:srgbClr val="000000"/>
                </a:solidFill>
                <a:effectLst/>
                <a:latin typeface="Times New Roman" pitchFamily="16" charset="0"/>
                <a:ea typeface="+mn-ea"/>
                <a:cs typeface="+mn-cs"/>
                <a:hlinkClick r:id="rId12"/>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2"/>
              </a:rPr>
              <a:t>Minaev</a:t>
            </a:r>
            <a:r>
              <a:rPr lang="en-US" sz="1200" kern="1200" dirty="0">
                <a:solidFill>
                  <a:srgbClr val="000000"/>
                </a:solidFill>
                <a:effectLst/>
                <a:latin typeface="Times New Roman" pitchFamily="16" charset="0"/>
                <a:ea typeface="+mn-ea"/>
                <a:cs typeface="+mn-cs"/>
                <a:hlinkClick r:id="rId12"/>
              </a:rPr>
              <a:t> </a:t>
            </a:r>
            <a:r>
              <a:rPr lang="en-US" sz="1200" kern="1200" dirty="0" err="1">
                <a:solidFill>
                  <a:srgbClr val="000000"/>
                </a:solidFill>
                <a:effectLst/>
                <a:latin typeface="Times New Roman" pitchFamily="16" charset="0"/>
                <a:ea typeface="+mn-ea"/>
                <a:cs typeface="+mn-cs"/>
                <a:hlinkClick r:id="rId12"/>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41099070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555113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20Aug20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20Aug20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20Aug20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802.18-20/0119r00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mentor.ieee.org/802.18/dcn/20/18-20-0115-00-0000-802-15-4-2-4ghz-phy-summary.docx"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citc.gov.sa/en/new/publicConsultation/Documents/Spectrum_Innovation_E.PDF"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4.wmf"/><Relationship Id="rId5" Type="http://schemas.openxmlformats.org/officeDocument/2006/relationships/hyperlink" Target="https://urldefense.com/v3/__https:/www.tra.gov.ae/en/eparticipation/consultations/details.aspx?id=1630__;!!F7jv3iA!g5bQbxEC3rDqw3MrkwuNPhtwbU_DYwJWdeQChYTzL_ZZEUjv0SZshMAentEDT4mv5Q$" TargetMode="External"/><Relationship Id="rId4" Type="http://schemas.openxmlformats.org/officeDocument/2006/relationships/hyperlink" Target="https://mentor.ieee.org/802.18/dcn/20/18-20-0116-00-0000-citc-saudi-arabia-five-year-outlook-on-spectrum-to-2024.pdf"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8/dcn/20/18-20-0107-00-0000-res-811-wrc-19-wrc-23-agenda-items.docx" TargetMode="External"/><Relationship Id="rId3" Type="http://schemas.openxmlformats.org/officeDocument/2006/relationships/hyperlink" Target="https://urldefense.com/v3/__https:/www.federalregister.gov/documents/2020/08/19/2020-18167/first-meeting-of-the-world-radiocommunication-conference-advisory-committee?utm_campaign=subscription*mailing*list&amp;utm_source=federalregister.gov&amp;utm_medium=email__;Kys!!F7jv3iA!hb818J9rl3BAU5G1WDOO6jplw6YJtmToESpKs8VBRu_Aqmzho8xxsPfB8QunwTLhgg$" TargetMode="External"/><Relationship Id="rId7" Type="http://schemas.openxmlformats.org/officeDocument/2006/relationships/hyperlink" Target="https://www.itu.int/dms_pub/itu-r/oth/0c/0a/R0C0A00000D0041PDFE.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itu.int/en/ITU-R/study-groups/rcpm/Pages/wrc-23-studies.aspx" TargetMode="External"/><Relationship Id="rId5" Type="http://schemas.openxmlformats.org/officeDocument/2006/relationships/hyperlink" Target="https://urldefense.com/v3/__https:/www.federalregister.gov/d/2020-18167?utm_medium=email&amp;utm_campaign=subscription*mailing*list&amp;utm_source=federalregister.gov__;Kys!!F7jv3iA!hb818J9rl3BAU5G1WDOO6jplw6YJtmToESpKs8VBRu_Aqmzho8xxsPfB8QtF_LI9YQ$" TargetMode="External"/><Relationship Id="rId4" Type="http://schemas.openxmlformats.org/officeDocument/2006/relationships/hyperlink" Target="https://urldefense.com/v3/__https:/www.govinfo.gov/content/pkg/FR-2020-08-19/pdf/2020-18167.pdf?utm_campaign=subscription*mailing*list&amp;utm_source=federalregister.gov&amp;utm_medium=email__;Kys!!F7jv3iA!hb818J9rl3BAU5G1WDOO6jplw6YJtmToESpKs8VBRu_Aqmzho8xxsPfB8QvnyN1vIQ$" TargetMode="External"/><Relationship Id="rId9" Type="http://schemas.openxmlformats.org/officeDocument/2006/relationships/slide" Target="slide22.xml"/></Relationships>
</file>

<file path=ppt/slides/_rels/slide14.xml.rels><?xml version="1.0" encoding="UTF-8" standalone="yes"?>
<Relationships xmlns="http://schemas.openxmlformats.org/package/2006/relationships"><Relationship Id="rId3" Type="http://schemas.openxmlformats.org/officeDocument/2006/relationships/hyperlink" Target="https://www.fcc.gov/ecfs/search/filings?proceedings_name=18-295&amp;sort=date_disseminated,DESC"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apps.fcc.gov/eas/comments/GetPublishedDocument.html?id=455&amp;tn=713821" TargetMode="External"/><Relationship Id="rId4" Type="http://schemas.openxmlformats.org/officeDocument/2006/relationships/hyperlink" Target="https://www.federalregister.gov/documents/2020/05/26/2020-11236/unlicensed-use-of-the-6-ghz-band?utm_campaign=subscription+mailing+list&amp;utm_source=federalregister.gov&amp;utm_medium=email"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groups.wirelessinnovation.org/wg/6MSG/dashboard"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ansi.org/news_publications/news_story?menuid=7&amp;articleid=f281d6c9-c08b-4d8d-afa3-cb58ac530839"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slide" Target="slide21.xml"/><Relationship Id="rId2" Type="http://schemas.openxmlformats.org/officeDocument/2006/relationships/hyperlink" Target="https://mentor.ieee.org/802.18/dcn/16/18-16-0038-16-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urldefense.com/v3/__http:/help.webex.com__;!!F7jv3iA!i3NusZ1ybSIkJTSPyXWhjlOosrt7l0gysL2GrZu-kUBWXmBDeVnSHCHmnVGOTYvFLg$" TargetMode="External"/><Relationship Id="rId3" Type="http://schemas.openxmlformats.org/officeDocument/2006/relationships/hyperlink" Target="https://ieeesa.webex.com/ieeesa/j.php?MTID=m89174bca2347d480f1f7b52309753d89" TargetMode="External"/><Relationship Id="rId7" Type="http://schemas.openxmlformats.org/officeDocument/2006/relationships/hyperlink" Target="https://urldefense.com/v3/__https:/ieeesa.webex.com/ieeesa/globalcallin.php?MTID=mc7c3ab2bcf2a6fe5184ab91434be5be3__;!!F7jv3iA!i3NusZ1ybSIkJTSPyXWhjlOosrt7l0gysL2GrZu-kUBWXmBDeVnSHCHmnVHf0dQOsQ$"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tel:%2B1-213-306-3065,,*01*1290259639%23%23*01*" TargetMode="External"/><Relationship Id="rId5" Type="http://schemas.openxmlformats.org/officeDocument/2006/relationships/hyperlink" Target="tel:%2B1-646-992-2010,,*01*1290259639%23%23*01*" TargetMode="External"/><Relationship Id="rId4" Type="http://schemas.openxmlformats.org/officeDocument/2006/relationships/hyperlink" Target="https://urldefense.com/v3/__https:/ieeesa.webex.com/ieeesa/j.php?MTID=m89174bca2347d480f1f7b52309753d89__;!!F7jv3iA!i3NusZ1ybSIkJTSPyXWhjlOosrt7l0gysL2GrZu-kUBWXmBDeVnSHCHmnVFH8PmoZg$"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events/Pages/Calendar-Events.aspx?sector=ITU-R" TargetMode="External"/><Relationship Id="rId18" Type="http://schemas.openxmlformats.org/officeDocument/2006/relationships/hyperlink" Target="https://www.itu.int/go/ITU-R/wp5a" TargetMode="External"/><Relationship Id="rId3" Type="http://schemas.openxmlformats.org/officeDocument/2006/relationships/hyperlink" Target="https://www.itu.int/en/ITU-R/study-groups/rcpm/Pages/wrc-23-studies.aspx"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sg5" TargetMode="External"/><Relationship Id="rId2" Type="http://schemas.openxmlformats.org/officeDocument/2006/relationships/notesSlide" Target="../notesSlides/notesSlide14.xml"/><Relationship Id="rId16" Type="http://schemas.openxmlformats.org/officeDocument/2006/relationships/hyperlink" Target="https://www.itu.int/go/ITU-R/wp1c"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wp1a"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events/eventdetails.asp?eventid=17206"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go/ITU-R/sg1"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fcc.gov/document/promoting-unlicensed-use-6-ghz-band-0"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hyperlink" Target="https://www.federalregister.gov/documents/2020/04/24/2020-08724/open-commission-meeting-by-teleconference-thursday-april-23-2020?utm_campaign=subscription+mailing+list&amp;utm_source=federalregister.gov&amp;utm_medium=email"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hyperlink" Target="https://mentor.ieee.org/802.18/dcn/20/18-20-0052"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8/dcn/20/18-20-0052-00-0000-itu-r-sm-2352-ieee802-thz-input-to-wp1a.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118-00-0000-minutes-13aug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20Aug20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20 August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2965039381"/>
              </p:ext>
            </p:extLst>
          </p:nvPr>
        </p:nvGraphicFramePr>
        <p:xfrm>
          <a:off x="604921" y="3581400"/>
          <a:ext cx="7824787" cy="2514600"/>
        </p:xfrm>
        <a:graphic>
          <a:graphicData uri="http://schemas.openxmlformats.org/presentationml/2006/ole">
            <mc:AlternateContent xmlns:mc="http://schemas.openxmlformats.org/markup-compatibility/2006">
              <mc:Choice xmlns:v="urn:schemas-microsoft-com:vml" Requires="v">
                <p:oleObj spid="_x0000_s9961"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604921" y="3581400"/>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820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a:t>
            </a:r>
            <a:r>
              <a:rPr lang="en-US" altLang="en-US" sz="1400" b="0" dirty="0" err="1">
                <a:hlinkClick r:id="rId3"/>
              </a:rPr>
              <a:t>ojeu</a:t>
            </a:r>
            <a:r>
              <a:rPr lang="en-US" altLang="en-US" sz="1400" b="0" dirty="0">
                <a:hlinkClick r:id="rId3"/>
              </a:rPr>
              <a:t>&gt;</a:t>
            </a:r>
            <a:r>
              <a:rPr lang="en-US" altLang="en-US" sz="1400" b="0" dirty="0"/>
              <a:t>   </a:t>
            </a:r>
            <a:r>
              <a:rPr lang="en-US" altLang="en-US" sz="1400" b="0" dirty="0">
                <a:hlinkClick r:id="rId4"/>
              </a:rPr>
              <a:t>&lt;</a:t>
            </a:r>
            <a:r>
              <a:rPr lang="en-US" altLang="en-US" sz="1400" b="0" dirty="0" err="1">
                <a:hlinkClick r:id="rId4"/>
              </a:rPr>
              <a:t>HStds</a:t>
            </a:r>
            <a:r>
              <a:rPr lang="en-US" altLang="en-US" sz="1400" b="0" dirty="0">
                <a:hlinkClick r:id="rId4"/>
              </a:rPr>
              <a:t>&gt;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 meeting #107, 24Sep-02Oct20 </a:t>
            </a:r>
          </a:p>
          <a:p>
            <a:pPr lvl="1">
              <a:spcBef>
                <a:spcPts val="0"/>
              </a:spcBef>
              <a:buFont typeface="Arial" panose="020B0604020202020204" pitchFamily="34" charset="0"/>
              <a:buChar char="•"/>
            </a:pPr>
            <a:r>
              <a:rPr lang="en-US" sz="1400" dirty="0">
                <a:solidFill>
                  <a:schemeClr val="tx1"/>
                </a:solidFill>
              </a:rPr>
              <a:t> </a:t>
            </a:r>
          </a:p>
          <a:p>
            <a:pPr lvl="1">
              <a:spcBef>
                <a:spcPts val="0"/>
              </a:spcBef>
              <a:buFont typeface="Arial" panose="020B0604020202020204" pitchFamily="34" charset="0"/>
              <a:buChar char="•"/>
            </a:pPr>
            <a:r>
              <a:rPr lang="en-US" sz="1400" dirty="0">
                <a:solidFill>
                  <a:schemeClr val="tx1"/>
                </a:solidFill>
              </a:rPr>
              <a:t> </a:t>
            </a:r>
          </a:p>
          <a:p>
            <a:pPr lvl="1">
              <a:spcBef>
                <a:spcPts val="0"/>
              </a:spcBef>
              <a:buFont typeface="Arial" panose="020B0604020202020204" pitchFamily="34" charset="0"/>
              <a:buChar char="•"/>
            </a:pPr>
            <a:r>
              <a:rPr lang="en-US" sz="1400" dirty="0">
                <a:solidFill>
                  <a:schemeClr val="tx1"/>
                </a:solidFill>
              </a:rPr>
              <a:t> </a:t>
            </a:r>
          </a:p>
          <a:p>
            <a:pPr lvl="1">
              <a:spcBef>
                <a:spcPts val="0"/>
              </a:spcBef>
              <a:buFont typeface="Arial" panose="020B0604020202020204" pitchFamily="34" charset="0"/>
              <a:buChar char="•"/>
            </a:pPr>
            <a:r>
              <a:rPr lang="en-US" sz="1400" dirty="0">
                <a:solidFill>
                  <a:schemeClr val="tx1"/>
                </a:solidFill>
              </a:rPr>
              <a:t>13Aug:Several members discussing framed based equipment and short control signals. </a:t>
            </a:r>
          </a:p>
          <a:p>
            <a:pPr lvl="1">
              <a:spcBef>
                <a:spcPts val="0"/>
              </a:spcBef>
              <a:buFont typeface="Arial" panose="020B0604020202020204" pitchFamily="34" charset="0"/>
              <a:buChar char="•"/>
            </a:pPr>
            <a:r>
              <a:rPr lang="en-US" sz="1400" dirty="0">
                <a:solidFill>
                  <a:schemeClr val="tx1"/>
                </a:solidFill>
              </a:rPr>
              <a:t>Chair asking for a call EN 301-893 &amp; DFS for &gt; 5725MHz, discussion is to move to another standard. </a:t>
            </a:r>
            <a:endParaRPr lang="en-US" sz="1200" dirty="0">
              <a:solidFill>
                <a:schemeClr val="tx1"/>
              </a:solidFill>
            </a:endParaRPr>
          </a:p>
          <a:p>
            <a:pPr lvl="3">
              <a:spcBef>
                <a:spcPts val="0"/>
              </a:spcBef>
              <a:buFont typeface="Arial" panose="020B0604020202020204" pitchFamily="34" charset="0"/>
              <a:buChar char="•"/>
            </a:pPr>
            <a:endParaRPr lang="en-US" sz="600" dirty="0">
              <a:solidFill>
                <a:schemeClr val="tx1"/>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#72,  03-06 Nov20; </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bg1">
                    <a:lumMod val="65000"/>
                  </a:schemeClr>
                </a:solidFill>
              </a:rPr>
              <a:t>nothing to share today</a:t>
            </a: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7"/>
              </a:rPr>
              <a:t>&lt;TG-11&gt;</a:t>
            </a:r>
            <a:r>
              <a:rPr lang="en-US" altLang="en-US" sz="1600" b="0" dirty="0"/>
              <a:t>  </a:t>
            </a:r>
            <a:r>
              <a:rPr lang="en-US" sz="1600" dirty="0">
                <a:solidFill>
                  <a:schemeClr val="tx1"/>
                </a:solidFill>
              </a:rPr>
              <a:t>next  calls, SRDoc #13 – 26Aug20,   #14-09sep20</a:t>
            </a:r>
          </a:p>
          <a:p>
            <a:pPr lvl="1">
              <a:spcBef>
                <a:spcPts val="0"/>
              </a:spcBef>
              <a:buFont typeface="Arial" panose="020B0604020202020204" pitchFamily="34" charset="0"/>
              <a:buChar char="•"/>
            </a:pPr>
            <a:r>
              <a:rPr lang="en-US" sz="1400" dirty="0">
                <a:solidFill>
                  <a:schemeClr val="tx1"/>
                </a:solidFill>
              </a:rPr>
              <a:t> </a:t>
            </a:r>
          </a:p>
          <a:p>
            <a:pPr lvl="1">
              <a:spcBef>
                <a:spcPts val="0"/>
              </a:spcBef>
              <a:buFont typeface="Arial" panose="020B0604020202020204" pitchFamily="34" charset="0"/>
              <a:buChar char="•"/>
            </a:pPr>
            <a:r>
              <a:rPr lang="en-US" sz="1400" dirty="0">
                <a:solidFill>
                  <a:schemeClr val="tx1"/>
                </a:solidFill>
              </a:rPr>
              <a:t> </a:t>
            </a:r>
          </a:p>
          <a:p>
            <a:pPr lvl="1">
              <a:spcBef>
                <a:spcPts val="0"/>
              </a:spcBef>
              <a:buFont typeface="Arial" panose="020B0604020202020204" pitchFamily="34" charset="0"/>
              <a:buChar char="•"/>
            </a:pPr>
            <a:r>
              <a:rPr lang="en-US" sz="1400" dirty="0">
                <a:solidFill>
                  <a:schemeClr val="tx1"/>
                </a:solidFill>
              </a:rPr>
              <a:t> </a:t>
            </a:r>
          </a:p>
          <a:p>
            <a:pPr lvl="1">
              <a:spcBef>
                <a:spcPts val="0"/>
              </a:spcBef>
              <a:buFont typeface="Arial" panose="020B0604020202020204" pitchFamily="34" charset="0"/>
              <a:buChar char="•"/>
            </a:pPr>
            <a:r>
              <a:rPr lang="en-US" sz="1400" dirty="0">
                <a:solidFill>
                  <a:schemeClr val="tx1"/>
                </a:solidFill>
              </a:rPr>
              <a:t>13Aug: Have sent info to 802.15 about the request for input on the 2.4GHz SRDoc.    Rev 025 is latest.  </a:t>
            </a:r>
          </a:p>
          <a:p>
            <a:pPr lvl="1">
              <a:spcBef>
                <a:spcPts val="0"/>
              </a:spcBef>
              <a:buFont typeface="Arial" panose="020B0604020202020204" pitchFamily="34" charset="0"/>
              <a:buChar char="•"/>
            </a:pPr>
            <a:r>
              <a:rPr lang="en-US" sz="1400" dirty="0">
                <a:solidFill>
                  <a:schemeClr val="tx1"/>
                </a:solidFill>
              </a:rPr>
              <a:t>In the .11 document protected area are BRAN and TG11 docs, mirrored often, though ERM documents are not mirrored with the SRDoc is.  IEEE 802.11 should ask Chair of ERM to have ERM drafts also in the .11 protected area.  Remember only .11 folks have access.   </a:t>
            </a:r>
          </a:p>
          <a:p>
            <a:pPr lvl="1">
              <a:spcBef>
                <a:spcPts val="0"/>
              </a:spcBef>
              <a:buFont typeface="Arial" panose="020B0604020202020204" pitchFamily="34" charset="0"/>
              <a:buChar char="•"/>
            </a:pPr>
            <a:r>
              <a:rPr lang="en-US" sz="1400" dirty="0">
                <a:solidFill>
                  <a:schemeClr val="tx1"/>
                </a:solidFill>
              </a:rPr>
              <a:t>The .11 co-ex chair knows all the steps for an ETSI contribution.</a:t>
            </a:r>
          </a:p>
          <a:p>
            <a:pPr lvl="1">
              <a:spcBef>
                <a:spcPts val="0"/>
              </a:spcBef>
              <a:buFont typeface="Arial" panose="020B0604020202020204" pitchFamily="34" charset="0"/>
              <a:buChar char="•"/>
            </a:pPr>
            <a:r>
              <a:rPr lang="en-US" sz="1400" dirty="0">
                <a:solidFill>
                  <a:schemeClr val="tx1"/>
                </a:solidFill>
              </a:rPr>
              <a:t>  </a:t>
            </a:r>
            <a:r>
              <a:rPr lang="en-US" sz="1200" dirty="0">
                <a:effectLst/>
                <a:ea typeface="SimSun" panose="02010600030101010101" pitchFamily="2" charset="-122"/>
              </a:rPr>
              <a:t>From 06Aug :</a:t>
            </a:r>
            <a:r>
              <a:rPr lang="en-US" sz="1200" dirty="0">
                <a:solidFill>
                  <a:schemeClr val="tx1"/>
                </a:solidFill>
              </a:rPr>
              <a:t>Note was sent to 802.15.4 about the SRDoc is looking for 802.15 input.   </a:t>
            </a:r>
          </a:p>
          <a:p>
            <a:pPr lvl="1">
              <a:spcBef>
                <a:spcPts val="0"/>
              </a:spcBef>
              <a:buFont typeface="Arial" panose="020B0604020202020204" pitchFamily="34" charset="0"/>
              <a:buChar char="•"/>
            </a:pPr>
            <a:r>
              <a:rPr lang="en-US" sz="1200" dirty="0">
                <a:solidFill>
                  <a:schemeClr val="tx1"/>
                </a:solidFill>
              </a:rPr>
              <a:t> .15 did review and </a:t>
            </a:r>
            <a:r>
              <a:rPr lang="en-US" sz="1200" dirty="0" err="1">
                <a:solidFill>
                  <a:schemeClr val="tx1"/>
                </a:solidFill>
              </a:rPr>
              <a:t>ID’d</a:t>
            </a:r>
            <a:r>
              <a:rPr lang="en-US" sz="1200" dirty="0">
                <a:solidFill>
                  <a:schemeClr val="tx1"/>
                </a:solidFill>
              </a:rPr>
              <a:t> which PHYs use the 2.4 GHz band, see </a:t>
            </a:r>
            <a:r>
              <a:rPr lang="en-US" sz="1200" dirty="0">
                <a:solidFill>
                  <a:schemeClr val="tx1"/>
                </a:solidFill>
                <a:hlinkClick r:id="rId8"/>
              </a:rPr>
              <a:t>&lt;18-20-0115&gt;</a:t>
            </a:r>
            <a:endParaRPr lang="en-US" sz="1200" dirty="0">
              <a:solidFill>
                <a:schemeClr val="tx1"/>
              </a:solidFill>
            </a:endParaRPr>
          </a:p>
          <a:p>
            <a:pPr lvl="1">
              <a:spcBef>
                <a:spcPts val="0"/>
              </a:spcBef>
              <a:buFont typeface="Arial" panose="020B0604020202020204" pitchFamily="34" charset="0"/>
              <a:buChar char="•"/>
            </a:pPr>
            <a:r>
              <a:rPr lang="en-US" sz="1200" dirty="0">
                <a:effectLst/>
              </a:rPr>
              <a:t>The doc on the ERM site:  DTR/</a:t>
            </a:r>
            <a:r>
              <a:rPr lang="en-US" sz="1200" b="1" dirty="0">
                <a:effectLst/>
              </a:rPr>
              <a:t>ERM-590 (TR 103 665)</a:t>
            </a:r>
            <a:endParaRPr lang="en-US" sz="1050" dirty="0">
              <a:effectLs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20Aug20</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718038" y="917819"/>
            <a:ext cx="8378520" cy="5219040"/>
          </a:xfrm>
        </p:spPr>
        <p:txBody>
          <a:bodyPr/>
          <a:lstStyle/>
          <a:p>
            <a:pPr>
              <a:buFont typeface="Arial" panose="020B0604020202020204" pitchFamily="34" charset="0"/>
              <a:buChar char="•"/>
            </a:pPr>
            <a:r>
              <a:rPr lang="en-US" sz="1200" dirty="0">
                <a:solidFill>
                  <a:schemeClr val="tx1"/>
                </a:solidFill>
              </a:rPr>
              <a:t>CEPT – </a:t>
            </a:r>
            <a:r>
              <a:rPr lang="en-US" sz="1200" dirty="0">
                <a:solidFill>
                  <a:schemeClr val="tx1"/>
                </a:solidFill>
                <a:hlinkClick r:id="rId3"/>
              </a:rPr>
              <a:t>&lt;ECC&gt;</a:t>
            </a:r>
            <a:r>
              <a:rPr lang="en-US" sz="1200" dirty="0">
                <a:solidFill>
                  <a:schemeClr val="tx1"/>
                </a:solidFill>
              </a:rPr>
              <a:t> (themselves) next call,  #54 Plenary, 17-20Nov20, </a:t>
            </a:r>
            <a:r>
              <a:rPr lang="en-US" sz="1200" u="sng" dirty="0">
                <a:solidFill>
                  <a:schemeClr val="tx1"/>
                </a:solidFill>
              </a:rPr>
              <a:t>Berlin, Germany </a:t>
            </a:r>
          </a:p>
          <a:p>
            <a:pPr lvl="1">
              <a:spcBef>
                <a:spcPts val="0"/>
              </a:spcBef>
              <a:buFont typeface="Arial" panose="020B0604020202020204" pitchFamily="34" charset="0"/>
              <a:buChar char="•"/>
            </a:pPr>
            <a:r>
              <a:rPr lang="en-US" sz="1200" dirty="0">
                <a:solidFill>
                  <a:schemeClr val="bg1">
                    <a:lumMod val="65000"/>
                  </a:schemeClr>
                </a:solidFill>
              </a:rPr>
              <a:t>nothing to share today</a:t>
            </a:r>
          </a:p>
          <a:p>
            <a:pPr>
              <a:buFont typeface="Arial" panose="020B0604020202020204" pitchFamily="34" charset="0"/>
              <a:buChar char="•"/>
            </a:pPr>
            <a:r>
              <a:rPr lang="en-US" sz="1200" dirty="0">
                <a:solidFill>
                  <a:schemeClr val="tx1"/>
                </a:solidFill>
              </a:rPr>
              <a:t>CEPT – ECC </a:t>
            </a:r>
            <a:r>
              <a:rPr lang="en-US" altLang="en-US" sz="1200" b="0" dirty="0">
                <a:hlinkClick r:id="rId4"/>
              </a:rPr>
              <a:t>&lt;WGSE&gt;</a:t>
            </a:r>
            <a:r>
              <a:rPr lang="en-US" altLang="en-US" sz="1200" b="0" dirty="0"/>
              <a:t> </a:t>
            </a:r>
            <a:r>
              <a:rPr lang="en-US" altLang="en-US" sz="1200" dirty="0"/>
              <a:t>next call, meeting  </a:t>
            </a:r>
            <a:r>
              <a:rPr lang="en-US" sz="1200" dirty="0"/>
              <a:t>#86,  28Sep-02Oct20;</a:t>
            </a:r>
          </a:p>
          <a:p>
            <a:pPr lvl="1">
              <a:spcBef>
                <a:spcPts val="0"/>
              </a:spcBef>
              <a:buFont typeface="Arial" panose="020B0604020202020204" pitchFamily="34" charset="0"/>
              <a:buChar char="•"/>
            </a:pPr>
            <a:r>
              <a:rPr lang="en-US" sz="1200" dirty="0">
                <a:solidFill>
                  <a:schemeClr val="bg1">
                    <a:lumMod val="65000"/>
                  </a:schemeClr>
                </a:solidFill>
              </a:rPr>
              <a:t>nothing to share today</a:t>
            </a:r>
          </a:p>
          <a:p>
            <a:pPr>
              <a:buFont typeface="Arial" panose="020B0604020202020204" pitchFamily="34" charset="0"/>
              <a:buChar char="•"/>
            </a:pPr>
            <a:r>
              <a:rPr lang="en-US" sz="1200" dirty="0">
                <a:solidFill>
                  <a:schemeClr val="tx1"/>
                </a:solidFill>
              </a:rPr>
              <a:t>CEPT – ECC </a:t>
            </a:r>
            <a:r>
              <a:rPr lang="en-US" altLang="en-US" sz="1200" b="0" dirty="0">
                <a:hlinkClick r:id="rId5"/>
              </a:rPr>
              <a:t>&lt;SE45&gt;</a:t>
            </a:r>
            <a:r>
              <a:rPr lang="en-US" altLang="en-US" sz="1200" b="0" dirty="0"/>
              <a:t> </a:t>
            </a:r>
            <a:r>
              <a:rPr lang="en-US" altLang="en-US" sz="1200" dirty="0"/>
              <a:t>next calls: #12, 27-28Aug and 21-23Sep20</a:t>
            </a:r>
          </a:p>
          <a:p>
            <a:pPr lvl="1">
              <a:spcBef>
                <a:spcPts val="0"/>
              </a:spcBef>
              <a:buFont typeface="Arial" panose="020B0604020202020204" pitchFamily="34" charset="0"/>
              <a:buChar char="•"/>
            </a:pPr>
            <a:r>
              <a:rPr lang="en-US" sz="1200" dirty="0">
                <a:solidFill>
                  <a:schemeClr val="bg1">
                    <a:lumMod val="65000"/>
                  </a:schemeClr>
                </a:solidFill>
              </a:rPr>
              <a:t>nothing to share today</a:t>
            </a:r>
          </a:p>
          <a:p>
            <a:pPr>
              <a:buFont typeface="Arial" panose="020B0604020202020204" pitchFamily="34" charset="0"/>
              <a:buChar char="•"/>
            </a:pPr>
            <a:r>
              <a:rPr lang="en-US" sz="1200" dirty="0">
                <a:solidFill>
                  <a:schemeClr val="tx1"/>
                </a:solidFill>
              </a:rPr>
              <a:t>CEPT – ECC </a:t>
            </a:r>
            <a:r>
              <a:rPr lang="en-US" altLang="en-US" sz="1200" b="0" dirty="0">
                <a:hlinkClick r:id="rId6"/>
              </a:rPr>
              <a:t>&lt;WGFM&gt;</a:t>
            </a:r>
            <a:r>
              <a:rPr lang="en-US" altLang="en-US" sz="1200" b="0" dirty="0"/>
              <a:t>  </a:t>
            </a:r>
            <a:r>
              <a:rPr lang="en-US" altLang="en-US" sz="1200" dirty="0">
                <a:solidFill>
                  <a:schemeClr val="tx1"/>
                </a:solidFill>
              </a:rPr>
              <a:t>next meeting #97, 19-23Oct20, </a:t>
            </a:r>
            <a:r>
              <a:rPr lang="en-US" altLang="en-US" sz="1200" u="sng" dirty="0">
                <a:solidFill>
                  <a:schemeClr val="tx1"/>
                </a:solidFill>
              </a:rPr>
              <a:t>Dublin, Ireland</a:t>
            </a:r>
            <a:endParaRPr lang="en-US" sz="1200" u="sng" dirty="0"/>
          </a:p>
          <a:p>
            <a:pPr lvl="1">
              <a:spcBef>
                <a:spcPts val="0"/>
              </a:spcBef>
              <a:buFont typeface="Arial" panose="020B0604020202020204" pitchFamily="34" charset="0"/>
              <a:buChar char="•"/>
            </a:pPr>
            <a:r>
              <a:rPr lang="en-US" sz="1200" dirty="0">
                <a:solidFill>
                  <a:schemeClr val="bg1">
                    <a:lumMod val="65000"/>
                  </a:schemeClr>
                </a:solidFill>
              </a:rPr>
              <a:t>nothing to share today  </a:t>
            </a:r>
          </a:p>
          <a:p>
            <a:pPr>
              <a:buFont typeface="Arial" panose="020B0604020202020204" pitchFamily="34" charset="0"/>
              <a:buChar char="•"/>
            </a:pPr>
            <a:r>
              <a:rPr lang="en-US" sz="1600" dirty="0">
                <a:solidFill>
                  <a:schemeClr val="tx1"/>
                </a:solidFill>
              </a:rPr>
              <a:t>CEPT – ECC </a:t>
            </a:r>
            <a:r>
              <a:rPr lang="en-US" altLang="en-US" sz="1600" b="0" dirty="0">
                <a:hlinkClick r:id="rId7"/>
              </a:rPr>
              <a:t>&lt;FM57&gt;</a:t>
            </a:r>
            <a:r>
              <a:rPr lang="en-US" altLang="en-US" sz="1600" b="0" dirty="0"/>
              <a:t>  </a:t>
            </a:r>
            <a:r>
              <a:rPr lang="en-US" sz="1600" dirty="0"/>
              <a:t>next call, meeting #12-05-07Oct20</a:t>
            </a:r>
            <a:endParaRPr lang="en-US" sz="1400" dirty="0"/>
          </a:p>
          <a:p>
            <a:pPr lvl="1">
              <a:buFont typeface="Arial" panose="020B0604020202020204" pitchFamily="34" charset="0"/>
              <a:buChar char="•"/>
            </a:pPr>
            <a:r>
              <a:rPr lang="en-US" sz="1600" dirty="0">
                <a:solidFill>
                  <a:schemeClr val="bg1">
                    <a:lumMod val="65000"/>
                  </a:schemeClr>
                </a:solidFill>
                <a:ea typeface="Calibri" panose="020F0502020204030204" pitchFamily="34" charset="0"/>
              </a:rPr>
              <a:t> nothing to share today.</a:t>
            </a:r>
          </a:p>
          <a:p>
            <a:pPr lvl="1">
              <a:buFont typeface="Arial" panose="020B0604020202020204" pitchFamily="34" charset="0"/>
              <a:buChar char="•"/>
            </a:pPr>
            <a:r>
              <a:rPr lang="en-US" sz="1600" dirty="0">
                <a:effectLst/>
                <a:ea typeface="Calibri" panose="020F0502020204030204" pitchFamily="34" charset="0"/>
              </a:rPr>
              <a:t>  </a:t>
            </a:r>
          </a:p>
          <a:p>
            <a:pPr lvl="1">
              <a:spcBef>
                <a:spcPts val="300"/>
              </a:spcBef>
              <a:buFont typeface="Arial" panose="020B0604020202020204" pitchFamily="34" charset="0"/>
              <a:buChar char="•"/>
            </a:pPr>
            <a:endParaRPr lang="en-US" sz="1200" dirty="0">
              <a:effectLst/>
              <a:ea typeface="Calibri" panose="020F0502020204030204" pitchFamily="34" charset="0"/>
            </a:endParaRPr>
          </a:p>
          <a:p>
            <a:pPr lvl="1">
              <a:spcBef>
                <a:spcPts val="300"/>
              </a:spcBef>
              <a:buFont typeface="Arial" panose="020B0604020202020204" pitchFamily="34" charset="0"/>
              <a:buChar char="•"/>
            </a:pPr>
            <a:r>
              <a:rPr lang="en-US" sz="1200" dirty="0">
                <a:effectLst/>
                <a:ea typeface="Calibri" panose="020F0502020204030204" pitchFamily="34" charset="0"/>
              </a:rPr>
              <a:t>From 30Jul: No meetings scheduled before Oct 5 which is mainly for 6 GHz Public Consultation comment resolution</a:t>
            </a:r>
            <a:r>
              <a:rPr lang="en-US" sz="1200" dirty="0">
                <a:solidFill>
                  <a:schemeClr val="tx1"/>
                </a:solidFill>
              </a:rPr>
              <a:t> </a:t>
            </a:r>
          </a:p>
          <a:p>
            <a:pPr lvl="1">
              <a:spcBef>
                <a:spcPts val="300"/>
              </a:spcBef>
              <a:buFont typeface="Arial" panose="020B0604020202020204" pitchFamily="34" charset="0"/>
              <a:buChar char="•"/>
            </a:pPr>
            <a:r>
              <a:rPr lang="en-US" sz="1200" dirty="0">
                <a:solidFill>
                  <a:schemeClr val="tx1"/>
                </a:solidFill>
              </a:rPr>
              <a:t>Document TEMP001 is out there, draft minutes for meeting #11, inputs requested by 03Aug. </a:t>
            </a:r>
          </a:p>
          <a:p>
            <a:pPr lvl="1">
              <a:spcBef>
                <a:spcPts val="300"/>
              </a:spcBef>
              <a:buFont typeface="Arial" panose="020B0604020202020204" pitchFamily="34" charset="0"/>
              <a:buChar char="•"/>
            </a:pPr>
            <a:r>
              <a:rPr lang="en-US" sz="1200" dirty="0">
                <a:solidFill>
                  <a:schemeClr val="tx1"/>
                </a:solidFill>
              </a:rPr>
              <a:t>Document TEMP002, complaints from the weather community, continued concern on interference</a:t>
            </a:r>
          </a:p>
          <a:p>
            <a:pPr lvl="1">
              <a:spcBef>
                <a:spcPts val="300"/>
              </a:spcBef>
              <a:buFont typeface="Arial" panose="020B0604020202020204" pitchFamily="34" charset="0"/>
              <a:buChar char="•"/>
            </a:pPr>
            <a:r>
              <a:rPr lang="en-US" sz="1200" dirty="0">
                <a:solidFill>
                  <a:schemeClr val="tx1"/>
                </a:solidFill>
              </a:rPr>
              <a:t>Document TEMPT003, WI _03 national use of 5.8GHz for discussion at meeting #12. </a:t>
            </a:r>
          </a:p>
          <a:p>
            <a:pPr lvl="1">
              <a:spcBef>
                <a:spcPts val="300"/>
              </a:spcBef>
              <a:buFont typeface="Arial" panose="020B0604020202020204" pitchFamily="34" charset="0"/>
              <a:buChar char="•"/>
            </a:pPr>
            <a:r>
              <a:rPr lang="en-US" sz="1200" dirty="0">
                <a:solidFill>
                  <a:schemeClr val="tx1"/>
                </a:solidFill>
              </a:rPr>
              <a:t>From before: Working new </a:t>
            </a:r>
            <a:r>
              <a:rPr lang="en-US" sz="1200" dirty="0" err="1">
                <a:solidFill>
                  <a:schemeClr val="tx1"/>
                </a:solidFill>
              </a:rPr>
              <a:t>WIs.</a:t>
            </a:r>
            <a:r>
              <a:rPr lang="en-US" sz="1200" dirty="0">
                <a:solidFill>
                  <a:schemeClr val="tx1"/>
                </a:solidFill>
              </a:rPr>
              <a:t>  1) update 5 GHz   for  WRC-19  2) examine EC decision (04)08 RLAN to use 5150-5725,  3) 5.8 GHz band  4) ECC asking WGFM about </a:t>
            </a:r>
            <a:r>
              <a:rPr lang="en-US" sz="1200" i="1" u="sng" dirty="0">
                <a:solidFill>
                  <a:schemeClr val="tx1"/>
                </a:solidFill>
              </a:rPr>
              <a:t>protection to urban rail. </a:t>
            </a:r>
            <a:endParaRPr lang="en-US" sz="1200" i="1" u="sng" dirty="0">
              <a:solidFill>
                <a:schemeClr val="bg1">
                  <a:lumMod val="65000"/>
                </a:schemeClr>
              </a:solidFill>
            </a:endParaRPr>
          </a:p>
          <a:p>
            <a:pPr lvl="1">
              <a:spcBef>
                <a:spcPts val="300"/>
              </a:spcBef>
              <a:buFont typeface="Arial" panose="020B0604020202020204" pitchFamily="34" charset="0"/>
              <a:buChar char="•"/>
            </a:pPr>
            <a:r>
              <a:rPr lang="en-US" sz="1200" dirty="0">
                <a:solidFill>
                  <a:schemeClr val="tx1"/>
                </a:solidFill>
              </a:rPr>
              <a:t>Moving to correspondence (with more in Sept) and working to address these for 05Oct20 call.  Time will be quick to finish up some by March of 2021.</a:t>
            </a:r>
          </a:p>
          <a:p>
            <a:pPr lvl="1">
              <a:spcBef>
                <a:spcPts val="300"/>
              </a:spcBef>
              <a:buFont typeface="Arial" panose="020B0604020202020204" pitchFamily="34" charset="0"/>
              <a:buChar char="•"/>
            </a:pPr>
            <a:r>
              <a:rPr lang="en-US" sz="1200" dirty="0">
                <a:solidFill>
                  <a:schemeClr val="tx1"/>
                </a:solidFill>
              </a:rPr>
              <a:t>Public consultations are out now till 04 Sep.</a:t>
            </a:r>
          </a:p>
          <a:p>
            <a:pPr lvl="2">
              <a:spcBef>
                <a:spcPts val="300"/>
              </a:spcBef>
              <a:buFont typeface="Arial" panose="020B0604020202020204" pitchFamily="34" charset="0"/>
              <a:buChar char="•"/>
            </a:pPr>
            <a:r>
              <a:rPr lang="en-US" sz="1200" dirty="0">
                <a:solidFill>
                  <a:schemeClr val="tx1"/>
                </a:solidFill>
              </a:rPr>
              <a:t>Draft CEPT report 75 (Report B) and ECC Decision (20)01 (rules of lower 6 GHz band) </a:t>
            </a:r>
            <a:r>
              <a:rPr lang="en-US" sz="12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20Aug20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2C36D5ED-1A30-4F05-B307-9AAC83DC1F65}"/>
              </a:ext>
            </a:extLst>
          </p:cNvPr>
          <p:cNvSpPr txBox="1"/>
          <p:nvPr/>
        </p:nvSpPr>
        <p:spPr>
          <a:xfrm>
            <a:off x="685800" y="6136859"/>
            <a:ext cx="5012783" cy="338554"/>
          </a:xfrm>
          <a:prstGeom prst="rect">
            <a:avLst/>
          </a:prstGeom>
          <a:noFill/>
        </p:spPr>
        <p:txBody>
          <a:bodyPr wrap="none" rtlCol="0">
            <a:spAutoFit/>
          </a:bodyPr>
          <a:lstStyle/>
          <a:p>
            <a:pPr>
              <a:buFont typeface="Arial" panose="020B0604020202020204" pitchFamily="34" charset="0"/>
              <a:buChar char="•"/>
            </a:pPr>
            <a:r>
              <a:rPr lang="en-US" sz="1600" dirty="0">
                <a:solidFill>
                  <a:srgbClr val="0070C0"/>
                </a:solidFill>
              </a:rPr>
              <a:t>See notes on this slide for basics of Report A, B, 302, 316</a:t>
            </a:r>
          </a:p>
        </p:txBody>
      </p:sp>
    </p:spTree>
    <p:extLst>
      <p:ext uri="{BB962C8B-B14F-4D97-AF65-F5344CB8AC3E}">
        <p14:creationId xmlns:p14="http://schemas.microsoft.com/office/powerpoint/2010/main" val="11315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755794"/>
          </a:xfrm>
        </p:spPr>
        <p:txBody>
          <a:bodyPr/>
          <a:lstStyle/>
          <a:p>
            <a:r>
              <a:rPr lang="en-US" sz="2400" dirty="0"/>
              <a:t>Other regions (outside EU and USA), items to share</a:t>
            </a:r>
            <a:endParaRPr lang="en-US" sz="1200" dirty="0"/>
          </a:p>
        </p:txBody>
      </p:sp>
      <p:sp>
        <p:nvSpPr>
          <p:cNvPr id="3" name="Content Placeholder 2"/>
          <p:cNvSpPr>
            <a:spLocks noGrp="1"/>
          </p:cNvSpPr>
          <p:nvPr>
            <p:ph idx="1"/>
          </p:nvPr>
        </p:nvSpPr>
        <p:spPr>
          <a:xfrm>
            <a:off x="718038" y="1371599"/>
            <a:ext cx="7892562" cy="5103813"/>
          </a:xfrm>
        </p:spPr>
        <p:txBody>
          <a:bodyPr/>
          <a:lstStyle/>
          <a:p>
            <a:pPr>
              <a:spcBef>
                <a:spcPts val="0"/>
              </a:spcBef>
              <a:buFont typeface="Arial" panose="020B0604020202020204" pitchFamily="34" charset="0"/>
              <a:buChar char="•"/>
            </a:pPr>
            <a:r>
              <a:rPr lang="en-US" sz="1800" dirty="0"/>
              <a:t>Consultation from Kingdom of Saudi Arabia </a:t>
            </a:r>
            <a:r>
              <a:rPr lang="en-US" sz="1800" dirty="0">
                <a:solidFill>
                  <a:schemeClr val="tx1"/>
                </a:solidFill>
              </a:rPr>
              <a:t>spectrum outlook:</a:t>
            </a:r>
          </a:p>
          <a:p>
            <a:pPr lvl="1">
              <a:spcBef>
                <a:spcPts val="0"/>
              </a:spcBef>
              <a:buFont typeface="Arial" panose="020B0604020202020204" pitchFamily="34" charset="0"/>
              <a:buChar char="•"/>
            </a:pPr>
            <a:r>
              <a:rPr lang="en-US" sz="1400" u="sng" dirty="0">
                <a:hlinkClick r:id="rId3"/>
              </a:rPr>
              <a:t>https://www.citc.gov.sa/en/new/publicConsultation/Documents/Spectrum_Innovation_E.PDF</a:t>
            </a:r>
            <a:r>
              <a:rPr lang="en-US" sz="1400" u="sng" dirty="0"/>
              <a:t> </a:t>
            </a:r>
          </a:p>
          <a:p>
            <a:pPr lvl="1">
              <a:spcBef>
                <a:spcPts val="0"/>
              </a:spcBef>
              <a:buFont typeface="Arial" panose="020B0604020202020204" pitchFamily="34" charset="0"/>
              <a:buChar char="•"/>
            </a:pPr>
            <a:r>
              <a:rPr lang="en-US" sz="1600" u="sng" dirty="0"/>
              <a:t>September 27 is the deadline;  IEEE 802.18 needs to approve by 10Sep20 </a:t>
            </a:r>
          </a:p>
          <a:p>
            <a:pPr lvl="1">
              <a:spcBef>
                <a:spcPts val="0"/>
              </a:spcBef>
              <a:buFont typeface="Arial" panose="020B0604020202020204" pitchFamily="34" charset="0"/>
              <a:buChar char="•"/>
            </a:pPr>
            <a:r>
              <a:rPr lang="en-US" sz="1600" dirty="0">
                <a:hlinkClick r:id="rId4"/>
              </a:rPr>
              <a:t>https://mentor.ieee.org/802.18/dcn/20/18-20-0116-00-0000-citc-saudi-arabia-five-year-outlook-on-spectrum-to-2024.pdf</a:t>
            </a:r>
            <a:r>
              <a:rPr lang="en-US" sz="1600" dirty="0">
                <a:solidFill>
                  <a:schemeClr val="tx1"/>
                </a:solidFill>
              </a:rPr>
              <a:t> </a:t>
            </a:r>
            <a:endParaRPr lang="en-US" sz="1600" dirty="0"/>
          </a:p>
          <a:p>
            <a:pPr lvl="1">
              <a:spcBef>
                <a:spcPts val="0"/>
              </a:spcBef>
              <a:buFont typeface="Arial" panose="020B0604020202020204" pitchFamily="34" charset="0"/>
              <a:buChar char="•"/>
            </a:pPr>
            <a:r>
              <a:rPr lang="en-US" sz="1400" dirty="0"/>
              <a:t>Do we want to review and possibly comment, the deadline will allow? </a:t>
            </a:r>
          </a:p>
          <a:p>
            <a:pPr lvl="1">
              <a:spcBef>
                <a:spcPts val="0"/>
              </a:spcBef>
              <a:buFont typeface="Arial" panose="020B0604020202020204" pitchFamily="34" charset="0"/>
              <a:buChar char="•"/>
            </a:pPr>
            <a:r>
              <a:rPr lang="en-US" sz="1400" dirty="0"/>
              <a:t>Some possible points to look at further:</a:t>
            </a:r>
          </a:p>
          <a:p>
            <a:pPr lvl="2">
              <a:spcBef>
                <a:spcPts val="0"/>
              </a:spcBef>
              <a:buFont typeface="Arial" panose="020B0604020202020204" pitchFamily="34" charset="0"/>
              <a:buChar char="•"/>
            </a:pPr>
            <a:r>
              <a:rPr lang="en-US" sz="1400" dirty="0"/>
              <a:t>Figure 13 is proposed spectrum to comment on, they do have the 6 GHz band. </a:t>
            </a:r>
          </a:p>
          <a:p>
            <a:pPr lvl="2">
              <a:spcBef>
                <a:spcPts val="0"/>
              </a:spcBef>
              <a:buFont typeface="Arial" panose="020B0604020202020204" pitchFamily="34" charset="0"/>
              <a:buChar char="•"/>
            </a:pPr>
            <a:r>
              <a:rPr lang="en-US" sz="1400" dirty="0" err="1"/>
              <a:t>mmWave</a:t>
            </a:r>
            <a:r>
              <a:rPr lang="en-US" sz="1400" dirty="0"/>
              <a:t> 66-71 GHz, should they allow un-licensed?</a:t>
            </a:r>
          </a:p>
          <a:p>
            <a:pPr lvl="3">
              <a:spcBef>
                <a:spcPts val="0"/>
              </a:spcBef>
              <a:buFont typeface="Arial" panose="020B0604020202020204" pitchFamily="34" charset="0"/>
              <a:buChar char="•"/>
            </a:pPr>
            <a:r>
              <a:rPr lang="en-US" sz="1400" dirty="0"/>
              <a:t>See section 8.9 on some details. </a:t>
            </a:r>
          </a:p>
          <a:p>
            <a:pPr lvl="3">
              <a:spcBef>
                <a:spcPts val="0"/>
              </a:spcBef>
              <a:buFont typeface="Arial" panose="020B0604020202020204" pitchFamily="34" charset="0"/>
              <a:buChar char="•"/>
            </a:pPr>
            <a:r>
              <a:rPr lang="en-US" sz="1400" dirty="0"/>
              <a:t>And see section 11.20 on questions on this. </a:t>
            </a:r>
          </a:p>
          <a:p>
            <a:pPr lvl="2">
              <a:spcBef>
                <a:spcPts val="0"/>
              </a:spcBef>
              <a:buFont typeface="Arial" panose="020B0604020202020204" pitchFamily="34" charset="0"/>
              <a:buChar char="•"/>
            </a:pPr>
            <a:r>
              <a:rPr lang="en-US" sz="1400" dirty="0"/>
              <a:t>Much in the consultation is on IMT to work around</a:t>
            </a:r>
            <a:r>
              <a:rPr lang="en-US" sz="1200" dirty="0"/>
              <a:t>. </a:t>
            </a:r>
          </a:p>
          <a:p>
            <a:pPr lvl="1">
              <a:spcBef>
                <a:spcPts val="0"/>
              </a:spcBef>
              <a:buFont typeface="Arial" panose="020B0604020202020204" pitchFamily="34" charset="0"/>
              <a:buChar char="•"/>
            </a:pPr>
            <a:r>
              <a:rPr lang="en-US" sz="1400" dirty="0"/>
              <a:t>No contributions so far.  There are 2 more teleconferences if we want to work out a filing.  </a:t>
            </a:r>
            <a:r>
              <a:rPr lang="en-US" sz="1600" dirty="0"/>
              <a:t>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800" dirty="0"/>
              <a:t>UAE consultation on UWB, ITS (5.9 GHz), and short range device </a:t>
            </a:r>
          </a:p>
          <a:p>
            <a:pPr marL="800100" lvl="2">
              <a:spcBef>
                <a:spcPts val="0"/>
              </a:spcBef>
              <a:spcAft>
                <a:spcPts val="0"/>
              </a:spcAft>
              <a:buFont typeface="Arial" panose="020B0604020202020204" pitchFamily="34" charset="0"/>
              <a:buChar char="•"/>
            </a:pPr>
            <a:r>
              <a:rPr lang="en-US" sz="1400" dirty="0">
                <a:solidFill>
                  <a:srgbClr val="000000"/>
                </a:solidFill>
                <a:effectLst/>
                <a:ea typeface="Calibri" panose="020F0502020204030204" pitchFamily="34" charset="0"/>
              </a:rPr>
              <a:t>UAE TRA ( United Arab Emirates  Telecommunications Regulatory Authority) has begun a public consultation on revised technical conditions and/or spectrum allocations for UWB, 5.9 GHz, and short range devices.</a:t>
            </a:r>
            <a:endParaRPr lang="en-US" sz="14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400" dirty="0">
                <a:solidFill>
                  <a:srgbClr val="000000"/>
                </a:solidFill>
                <a:effectLst/>
                <a:ea typeface="Calibri" panose="020F0502020204030204" pitchFamily="34" charset="0"/>
              </a:rPr>
              <a:t>For details,  </a:t>
            </a:r>
            <a:r>
              <a:rPr lang="en-US" sz="1400" u="sng" dirty="0">
                <a:solidFill>
                  <a:srgbClr val="000000"/>
                </a:solidFill>
                <a:effectLst/>
                <a:ea typeface="Calibri" panose="020F0502020204030204" pitchFamily="34" charset="0"/>
                <a:hlinkClick r:id="rId5"/>
              </a:rPr>
              <a:t>https://www.tra.gov.ae/en/eparticipation/consultations/details.aspx?id=1630</a:t>
            </a:r>
            <a:r>
              <a:rPr lang="en-US" sz="1400" dirty="0">
                <a:solidFill>
                  <a:srgbClr val="000000"/>
                </a:solidFill>
                <a:effectLst/>
                <a:ea typeface="Calibri" panose="020F0502020204030204" pitchFamily="34" charset="0"/>
              </a:rPr>
              <a:t>  </a:t>
            </a:r>
            <a:endParaRPr lang="en-US" sz="1400" dirty="0">
              <a:ea typeface="Calibri" panose="020F0502020204030204" pitchFamily="34" charset="0"/>
            </a:endParaRPr>
          </a:p>
          <a:p>
            <a:pPr marL="800100" lvl="2">
              <a:spcBef>
                <a:spcPts val="0"/>
              </a:spcBef>
              <a:spcAft>
                <a:spcPts val="0"/>
              </a:spcAft>
              <a:buFont typeface="Arial" panose="020B0604020202020204" pitchFamily="34" charset="0"/>
              <a:buChar char="•"/>
            </a:pPr>
            <a:r>
              <a:rPr lang="en-US" sz="1400" dirty="0">
                <a:solidFill>
                  <a:srgbClr val="000000"/>
                </a:solidFill>
                <a:effectLst/>
                <a:ea typeface="Calibri" panose="020F0502020204030204" pitchFamily="34" charset="0"/>
              </a:rPr>
              <a:t>September 17, 2020 is the deadline.</a:t>
            </a:r>
            <a:r>
              <a:rPr lang="en-US" sz="1400" u="sng" dirty="0"/>
              <a:t> IEEE 802.18 needs to approve by 03Sept20. </a:t>
            </a:r>
          </a:p>
          <a:p>
            <a:pPr marL="800100" lvl="2">
              <a:spcBef>
                <a:spcPts val="0"/>
              </a:spcBef>
              <a:spcAft>
                <a:spcPts val="0"/>
              </a:spcAft>
              <a:buFont typeface="Arial" panose="020B0604020202020204" pitchFamily="34" charset="0"/>
              <a:buChar char="•"/>
            </a:pPr>
            <a:r>
              <a:rPr lang="en-US" sz="1400" u="sng" dirty="0"/>
              <a:t>  </a:t>
            </a:r>
            <a:endParaRPr lang="en-US" sz="1600" dirty="0"/>
          </a:p>
          <a:p>
            <a:pPr lvl="4">
              <a:spcBef>
                <a:spcPts val="0"/>
              </a:spcBef>
              <a:buFont typeface="Arial" panose="020B0604020202020204" pitchFamily="34" charset="0"/>
              <a:buChar char="•"/>
            </a:pPr>
            <a:endParaRPr lang="en-US" sz="1200" dirty="0"/>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20Aug20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778716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2000" dirty="0"/>
              <a:t> </a:t>
            </a:r>
            <a:r>
              <a:rPr lang="en-US" sz="1200" dirty="0"/>
              <a:t>-1</a:t>
            </a:r>
          </a:p>
        </p:txBody>
      </p:sp>
      <p:sp>
        <p:nvSpPr>
          <p:cNvPr id="3" name="Content Placeholder 2"/>
          <p:cNvSpPr>
            <a:spLocks noGrp="1"/>
          </p:cNvSpPr>
          <p:nvPr>
            <p:ph idx="1"/>
          </p:nvPr>
        </p:nvSpPr>
        <p:spPr>
          <a:xfrm>
            <a:off x="685800" y="1055267"/>
            <a:ext cx="8263759" cy="5081592"/>
          </a:xfrm>
        </p:spPr>
        <p:txBody>
          <a:bodyPr/>
          <a:lstStyle/>
          <a:p>
            <a:pPr>
              <a:buFont typeface="Arial" panose="020B0604020202020204" pitchFamily="34" charset="0"/>
              <a:buChar char="•"/>
            </a:pPr>
            <a:r>
              <a:rPr lang="en-US" sz="1800" b="0" dirty="0">
                <a:solidFill>
                  <a:schemeClr val="tx1"/>
                </a:solidFill>
              </a:rPr>
              <a:t>FCC - </a:t>
            </a:r>
            <a:r>
              <a:rPr lang="en-US" sz="1800" b="1" dirty="0">
                <a:solidFill>
                  <a:srgbClr val="4C4C4C"/>
                </a:solidFill>
                <a:effectLst/>
                <a:ea typeface="Times New Roman" panose="02020603050405020304" pitchFamily="18" charset="0"/>
              </a:rPr>
              <a:t>World Radiocommunication Conference Advisory Committee</a:t>
            </a:r>
            <a:endParaRPr lang="en-US" sz="1800" dirty="0">
              <a:effectLst/>
              <a:ea typeface="Calibri" panose="020F0502020204030204" pitchFamily="34" charset="0"/>
            </a:endParaRPr>
          </a:p>
          <a:p>
            <a:pPr lvl="1">
              <a:buFont typeface="Arial" panose="020B0604020202020204" pitchFamily="34" charset="0"/>
              <a:buChar char="•"/>
            </a:pPr>
            <a:r>
              <a:rPr lang="en-US" sz="1600" b="1" dirty="0">
                <a:effectLst/>
                <a:ea typeface="Times New Roman" panose="02020603050405020304" pitchFamily="18" charset="0"/>
              </a:rPr>
              <a:t>FR Document:</a:t>
            </a:r>
            <a:r>
              <a:rPr lang="en-US" sz="1600" dirty="0">
                <a:effectLst/>
                <a:ea typeface="Times New Roman" panose="02020603050405020304" pitchFamily="18" charset="0"/>
              </a:rPr>
              <a:t> </a:t>
            </a:r>
            <a:r>
              <a:rPr lang="en-US" sz="1600" u="sng" dirty="0">
                <a:solidFill>
                  <a:srgbClr val="3071A9"/>
                </a:solidFill>
                <a:effectLst/>
                <a:ea typeface="Times New Roman" panose="02020603050405020304" pitchFamily="18" charset="0"/>
                <a:hlinkClick r:id="rId3"/>
              </a:rPr>
              <a:t>2020-18167</a:t>
            </a:r>
            <a:r>
              <a:rPr lang="en-US" sz="1600" b="1" dirty="0">
                <a:effectLst/>
                <a:ea typeface="Times New Roman" panose="02020603050405020304" pitchFamily="18" charset="0"/>
              </a:rPr>
              <a:t>; </a:t>
            </a:r>
            <a:r>
              <a:rPr lang="en-US" sz="1600" b="0" u="sng" dirty="0">
                <a:solidFill>
                  <a:srgbClr val="3071A9"/>
                </a:solidFill>
                <a:effectLst/>
                <a:ea typeface="Times New Roman" panose="02020603050405020304" pitchFamily="18" charset="0"/>
                <a:hlinkClick r:id="rId4"/>
              </a:rPr>
              <a:t>PDF</a:t>
            </a:r>
            <a:r>
              <a:rPr lang="en-US" sz="1600" b="1" dirty="0">
                <a:effectLst/>
                <a:ea typeface="Times New Roman" panose="02020603050405020304" pitchFamily="18" charset="0"/>
              </a:rPr>
              <a:t> </a:t>
            </a:r>
            <a:r>
              <a:rPr lang="en-US" sz="1600" dirty="0">
                <a:effectLst/>
                <a:ea typeface="Times New Roman" panose="02020603050405020304" pitchFamily="18" charset="0"/>
              </a:rPr>
              <a:t>Page 51030 </a:t>
            </a:r>
            <a:r>
              <a:rPr lang="en-US" sz="1600" i="1" dirty="0">
                <a:effectLst/>
                <a:ea typeface="Times New Roman" panose="02020603050405020304" pitchFamily="18" charset="0"/>
              </a:rPr>
              <a:t>(1 page); </a:t>
            </a:r>
            <a:r>
              <a:rPr lang="en-US" sz="1600" b="0" u="sng" dirty="0">
                <a:solidFill>
                  <a:srgbClr val="3071A9"/>
                </a:solidFill>
                <a:effectLst/>
                <a:ea typeface="Times New Roman" panose="02020603050405020304" pitchFamily="18" charset="0"/>
                <a:hlinkClick r:id="rId5"/>
              </a:rPr>
              <a:t>Permalink</a:t>
            </a:r>
            <a:r>
              <a:rPr lang="en-US" sz="1600" b="1" dirty="0">
                <a:effectLst/>
                <a:ea typeface="Times New Roman" panose="02020603050405020304" pitchFamily="18" charset="0"/>
              </a:rPr>
              <a:t>    </a:t>
            </a:r>
          </a:p>
          <a:p>
            <a:pPr lvl="1">
              <a:buFont typeface="Arial" panose="020B0604020202020204" pitchFamily="34" charset="0"/>
              <a:buChar char="•"/>
            </a:pPr>
            <a:r>
              <a:rPr lang="en-US" sz="1600" b="1" dirty="0">
                <a:effectLst/>
                <a:ea typeface="Times New Roman" panose="02020603050405020304" pitchFamily="18" charset="0"/>
              </a:rPr>
              <a:t>Abstract:</a:t>
            </a:r>
            <a:r>
              <a:rPr lang="en-US" sz="1600" dirty="0">
                <a:effectLst/>
                <a:ea typeface="Times New Roman" panose="02020603050405020304" pitchFamily="18" charset="0"/>
              </a:rPr>
              <a:t> In accordance with the Federal Advisory Committee Act, this notice advises interested persons that the first meeting of the World Radiocommunication Conference Advisory Committee (WAC) will be held on August 25, 2020. </a:t>
            </a:r>
          </a:p>
          <a:p>
            <a:pPr lvl="1">
              <a:buFont typeface="Arial" panose="020B0604020202020204" pitchFamily="34" charset="0"/>
              <a:buChar char="•"/>
            </a:pPr>
            <a:r>
              <a:rPr lang="en-US" sz="1600" b="0" dirty="0">
                <a:solidFill>
                  <a:schemeClr val="tx1"/>
                </a:solidFill>
              </a:rPr>
              <a:t> </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600" dirty="0">
                <a:solidFill>
                  <a:schemeClr val="tx1"/>
                </a:solidFill>
              </a:rPr>
              <a:t> </a:t>
            </a:r>
            <a:endParaRPr lang="en-US" sz="1800" b="0" dirty="0">
              <a:solidFill>
                <a:schemeClr val="tx1"/>
              </a:solidFill>
            </a:endParaRPr>
          </a:p>
          <a:p>
            <a:pPr lvl="0">
              <a:buFont typeface="Arial" panose="020B0604020202020204" pitchFamily="34" charset="0"/>
              <a:buChar char="•"/>
            </a:pPr>
            <a:r>
              <a:rPr lang="en-US" sz="1800" b="0" dirty="0">
                <a:solidFill>
                  <a:schemeClr val="tx1"/>
                </a:solidFill>
              </a:rPr>
              <a:t> </a:t>
            </a:r>
            <a:r>
              <a:rPr lang="en-US" sz="1600" b="0" dirty="0">
                <a:solidFill>
                  <a:schemeClr val="tx1"/>
                </a:solidFill>
              </a:rPr>
              <a:t>WRC-23 agenda items, the list is on the ITU-R website at:</a:t>
            </a:r>
            <a:r>
              <a:rPr lang="en-US" sz="1600" dirty="0">
                <a:solidFill>
                  <a:schemeClr val="tx1"/>
                </a:solidFill>
              </a:rPr>
              <a:t> </a:t>
            </a:r>
          </a:p>
          <a:p>
            <a:pPr lvl="2">
              <a:spcBef>
                <a:spcPts val="0"/>
              </a:spcBef>
              <a:buFont typeface="Arial" panose="020B0604020202020204" pitchFamily="34" charset="0"/>
              <a:buChar char="•"/>
            </a:pPr>
            <a:r>
              <a:rPr lang="en-US" sz="1400" dirty="0">
                <a:hlinkClick r:id="rId6"/>
              </a:rPr>
              <a:t>https://www.itu.int/en/ITU-R/study-groups/rcpm/Pages/wrc-23-studies.aspx</a:t>
            </a:r>
            <a:r>
              <a:rPr lang="en-US" sz="1400" dirty="0">
                <a:solidFill>
                  <a:srgbClr val="00B0F0"/>
                </a:solidFill>
              </a:rPr>
              <a:t> </a:t>
            </a:r>
          </a:p>
          <a:p>
            <a:pPr lvl="2">
              <a:spcBef>
                <a:spcPts val="0"/>
              </a:spcBef>
              <a:buFont typeface="Arial" panose="020B0604020202020204" pitchFamily="34" charset="0"/>
              <a:buChar char="•"/>
            </a:pPr>
            <a:r>
              <a:rPr lang="en-US" sz="1400" dirty="0">
                <a:hlinkClick r:id="rId7"/>
              </a:rPr>
              <a:t>https://www.itu.int/dms_pub/itu-r/oth/0c/0a/R0C0A00000D0041PDFE.pdf</a:t>
            </a:r>
            <a:endParaRPr lang="en-US" sz="1400" dirty="0"/>
          </a:p>
          <a:p>
            <a:pPr lvl="1">
              <a:spcBef>
                <a:spcPts val="0"/>
              </a:spcBef>
              <a:buFont typeface="Arial" panose="020B0604020202020204" pitchFamily="34" charset="0"/>
              <a:buChar char="•"/>
            </a:pPr>
            <a:r>
              <a:rPr lang="en-US" sz="1400" dirty="0">
                <a:solidFill>
                  <a:srgbClr val="00B0F0"/>
                </a:solidFill>
                <a:hlinkClick r:id="rId8"/>
              </a:rPr>
              <a:t>https://mentor.ieee.org/802.18/dcn/20/18-20-0107-00-0000-res-811-wrc-19-wrc-23-agenda-items.docx</a:t>
            </a:r>
            <a:r>
              <a:rPr lang="en-US" sz="1400" dirty="0">
                <a:solidFill>
                  <a:srgbClr val="00B0F0"/>
                </a:solidFill>
              </a:rPr>
              <a:t> </a:t>
            </a:r>
          </a:p>
          <a:p>
            <a:pPr lvl="1">
              <a:spcBef>
                <a:spcPts val="0"/>
              </a:spcBef>
              <a:buFont typeface="Arial" panose="020B0604020202020204" pitchFamily="34" charset="0"/>
              <a:buChar char="•"/>
            </a:pPr>
            <a:r>
              <a:rPr lang="en-US" sz="1400" b="0" dirty="0">
                <a:solidFill>
                  <a:schemeClr val="tx1"/>
                </a:solidFill>
              </a:rPr>
              <a:t>With 18-20/0107, we will over time </a:t>
            </a:r>
            <a:r>
              <a:rPr lang="en-US" sz="1400" dirty="0">
                <a:solidFill>
                  <a:schemeClr val="tx1"/>
                </a:solidFill>
              </a:rPr>
              <a:t>ID </a:t>
            </a:r>
            <a:r>
              <a:rPr lang="en-US" sz="14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4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400" dirty="0">
                <a:solidFill>
                  <a:schemeClr val="tx1"/>
                </a:solidFill>
              </a:rPr>
              <a:t>Learned some WRC-19 items are being carried over to WRC-23, we should review those also. </a:t>
            </a:r>
            <a:endParaRPr lang="en-US" sz="1400" b="0" dirty="0">
              <a:solidFill>
                <a:schemeClr val="tx1"/>
              </a:solidFill>
            </a:endParaRPr>
          </a:p>
          <a:p>
            <a:pPr>
              <a:spcBef>
                <a:spcPts val="0"/>
              </a:spcBef>
              <a:buFont typeface="Arial" panose="020B0604020202020204" pitchFamily="34" charset="0"/>
              <a:buChar char="•"/>
            </a:pPr>
            <a:endParaRPr lang="en-US" sz="1600" b="0" dirty="0">
              <a:solidFill>
                <a:schemeClr val="tx1"/>
              </a:solidFill>
            </a:endParaRPr>
          </a:p>
          <a:p>
            <a:pPr>
              <a:spcBef>
                <a:spcPts val="0"/>
              </a:spcBef>
              <a:buFont typeface="Arial" panose="020B0604020202020204" pitchFamily="34" charset="0"/>
              <a:buChar char="•"/>
            </a:pPr>
            <a:r>
              <a:rPr lang="en-US" sz="1600" b="0" dirty="0">
                <a:solidFill>
                  <a:schemeClr val="tx1"/>
                </a:solidFill>
              </a:rPr>
              <a:t>Anything new to share on the M.1450/M.1801 contributions? </a:t>
            </a:r>
            <a:endParaRPr lang="en-US" sz="1800" b="0" dirty="0">
              <a:solidFill>
                <a:schemeClr val="tx1"/>
              </a:solidFill>
            </a:endParaRPr>
          </a:p>
          <a:p>
            <a:pPr lvl="1">
              <a:spcBef>
                <a:spcPts val="0"/>
              </a:spcBef>
              <a:buFont typeface="Arial" panose="020B0604020202020204" pitchFamily="34" charset="0"/>
              <a:buChar char="•"/>
            </a:pPr>
            <a:r>
              <a:rPr lang="en-US" sz="1400" b="0" dirty="0">
                <a:solidFill>
                  <a:schemeClr val="tx1"/>
                </a:solidFill>
              </a:rPr>
              <a:t>802.11 is reviewing for any updates to the contributions for November.   Likely will be some, now with a better understanding what ITU-R is looking for. </a:t>
            </a:r>
          </a:p>
          <a:p>
            <a:pPr lvl="1">
              <a:spcBef>
                <a:spcPts val="0"/>
              </a:spcBef>
              <a:buFont typeface="Arial" panose="020B0604020202020204" pitchFamily="34" charset="0"/>
              <a:buChar char="•"/>
            </a:pPr>
            <a:r>
              <a:rPr lang="en-US" sz="1400" b="1" dirty="0">
                <a:solidFill>
                  <a:schemeClr val="tx1"/>
                </a:solidFill>
              </a:rPr>
              <a:t>30July:  Will go into monitor mode the next weeks. 	</a:t>
            </a:r>
          </a:p>
          <a:p>
            <a:pPr>
              <a:spcBef>
                <a:spcPts val="0"/>
              </a:spcBef>
              <a:buFont typeface="Arial" panose="020B0604020202020204" pitchFamily="34" charset="0"/>
              <a:buChar char="•"/>
            </a:pPr>
            <a:endParaRPr 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20Aug20</a:t>
            </a:r>
            <a:endParaRPr lang="en-GB" dirty="0"/>
          </a:p>
        </p:txBody>
      </p:sp>
      <p:sp>
        <p:nvSpPr>
          <p:cNvPr id="7" name="TextBox 6">
            <a:extLst>
              <a:ext uri="{FF2B5EF4-FFF2-40B4-BE49-F238E27FC236}">
                <a16:creationId xmlns:a16="http://schemas.microsoft.com/office/drawing/2014/main" id="{A818EA94-ED1F-46D8-B2D5-99F35CD1EA2E}"/>
              </a:ext>
            </a:extLst>
          </p:cNvPr>
          <p:cNvSpPr txBox="1"/>
          <p:nvPr/>
        </p:nvSpPr>
        <p:spPr>
          <a:xfrm>
            <a:off x="727841" y="6136859"/>
            <a:ext cx="7569060" cy="338554"/>
          </a:xfrm>
          <a:prstGeom prst="rect">
            <a:avLst/>
          </a:prstGeom>
          <a:noFill/>
        </p:spPr>
        <p:txBody>
          <a:bodyPr wrap="none" rtlCol="0">
            <a:spAutoFit/>
          </a:bodyPr>
          <a:lstStyle/>
          <a:p>
            <a:pPr marL="285750" indent="-285750">
              <a:spcBef>
                <a:spcPts val="0"/>
              </a:spcBef>
              <a:buFont typeface="Wingdings" panose="05000000000000000000" pitchFamily="2" charset="2"/>
              <a:buChar char="Ø"/>
            </a:pPr>
            <a:r>
              <a:rPr lang="en-US" sz="1600" dirty="0">
                <a:solidFill>
                  <a:schemeClr val="tx1"/>
                </a:solidFill>
              </a:rPr>
              <a:t>For miscellaneous links for ITU-R , SGs, WPs and calendars, </a:t>
            </a:r>
            <a:r>
              <a:rPr lang="en-US" sz="1600" dirty="0">
                <a:solidFill>
                  <a:schemeClr val="tx1"/>
                </a:solidFill>
                <a:hlinkClick r:id="rId9" action="ppaction://hlinksldjump"/>
              </a:rPr>
              <a:t>see back up slides later. </a:t>
            </a:r>
            <a:endParaRPr lang="en-US" sz="500" dirty="0"/>
          </a:p>
        </p:txBody>
      </p:sp>
    </p:spTree>
    <p:extLst>
      <p:ext uri="{BB962C8B-B14F-4D97-AF65-F5344CB8AC3E}">
        <p14:creationId xmlns:p14="http://schemas.microsoft.com/office/powerpoint/2010/main" val="107878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a:t>
            </a:r>
            <a:endParaRPr lang="en-US" sz="2400" dirty="0"/>
          </a:p>
        </p:txBody>
      </p:sp>
      <p:sp>
        <p:nvSpPr>
          <p:cNvPr id="3" name="Content Placeholder 2"/>
          <p:cNvSpPr>
            <a:spLocks noGrp="1"/>
          </p:cNvSpPr>
          <p:nvPr>
            <p:ph idx="1"/>
          </p:nvPr>
        </p:nvSpPr>
        <p:spPr>
          <a:xfrm>
            <a:off x="727269" y="600149"/>
            <a:ext cx="8292711" cy="5802674"/>
          </a:xfrm>
        </p:spPr>
        <p:txBody>
          <a:bodyPr/>
          <a:lstStyle/>
          <a:p>
            <a:pPr lvl="1">
              <a:buFont typeface="Arial" panose="020B0604020202020204" pitchFamily="34" charset="0"/>
              <a:buChar char="•"/>
            </a:pPr>
            <a:endParaRPr lang="en-US" sz="1400" dirty="0"/>
          </a:p>
          <a:p>
            <a:pPr>
              <a:buFont typeface="Arial" panose="020B0604020202020204" pitchFamily="34" charset="0"/>
              <a:buChar char="•"/>
            </a:pPr>
            <a:r>
              <a:rPr lang="en-US" sz="1200" b="0" dirty="0"/>
              <a:t>The Report and Order authorizes two different types of unlicensed operations: standard-power in 850-megahertz of the band and indoor low-power operations over the full 1,200-megahertz available in the 6 GHz band. </a:t>
            </a:r>
          </a:p>
          <a:p>
            <a:pPr>
              <a:buFont typeface="Arial" panose="020B0604020202020204" pitchFamily="34" charset="0"/>
              <a:buChar char="•"/>
            </a:pPr>
            <a:r>
              <a:rPr lang="en-US" sz="1600" b="1" u="sng" dirty="0"/>
              <a:t>Proceeding:</a:t>
            </a:r>
            <a:r>
              <a:rPr lang="en-US" sz="1600" b="1" dirty="0"/>
              <a:t>   </a:t>
            </a:r>
            <a:r>
              <a:rPr lang="en-US" sz="1200" dirty="0">
                <a:hlinkClick r:id="rId3"/>
              </a:rPr>
              <a:t>https://www.fcc.gov/ecfs/search/filings?proceedings_name=18-295&amp;sort=date_disseminated,DESC</a:t>
            </a:r>
            <a:r>
              <a:rPr lang="en-US" sz="1200" dirty="0"/>
              <a:t> </a:t>
            </a:r>
            <a:endParaRPr lang="en-US" sz="1800" dirty="0"/>
          </a:p>
          <a:p>
            <a:pPr>
              <a:buFont typeface="Arial" panose="020B0604020202020204" pitchFamily="34" charset="0"/>
              <a:buChar char="•"/>
            </a:pPr>
            <a:r>
              <a:rPr lang="en-US" sz="1600" b="1" u="sng" dirty="0"/>
              <a:t>R&amp;O </a:t>
            </a:r>
            <a:r>
              <a:rPr lang="en-US" sz="1600" u="sng" dirty="0"/>
              <a:t>became </a:t>
            </a:r>
            <a:r>
              <a:rPr lang="en-US" sz="1600" b="1" u="sng" dirty="0"/>
              <a:t>effective 27July20, </a:t>
            </a:r>
          </a:p>
          <a:p>
            <a:pPr marL="457200" lvl="1" indent="0"/>
            <a:r>
              <a:rPr lang="en-US" sz="1200" dirty="0">
                <a:hlinkClick r:id="rId4"/>
              </a:rPr>
              <a:t>https://www.federalregister.gov/documents/2020/05/26/2020-11236/unlicensed-use-of-the-6-ghz-band?utm_campaign=subscription+mailing+list&amp;utm_source=federalregister.gov&amp;utm_medium=email</a:t>
            </a:r>
            <a:endParaRPr lang="en-US" sz="1200" dirty="0"/>
          </a:p>
          <a:p>
            <a:pPr lvl="1">
              <a:buFont typeface="Arial" panose="020B0604020202020204" pitchFamily="34" charset="0"/>
              <a:buChar char="•"/>
            </a:pPr>
            <a:r>
              <a:rPr lang="en-US" sz="1600" b="0" dirty="0"/>
              <a:t>The FCC Lab published </a:t>
            </a:r>
            <a:r>
              <a:rPr lang="en-US" sz="1600" dirty="0"/>
              <a:t>the draft KDB,  14 August 2020</a:t>
            </a:r>
            <a:endParaRPr lang="en-US" sz="1600" b="0" dirty="0"/>
          </a:p>
          <a:p>
            <a:pPr lvl="2">
              <a:buFont typeface="Arial" panose="020B0604020202020204" pitchFamily="34" charset="0"/>
              <a:buChar char="•"/>
            </a:pPr>
            <a:r>
              <a:rPr lang="en-US" sz="1600" dirty="0">
                <a:hlinkClick r:id="rId5"/>
              </a:rPr>
              <a:t>https://apps.fcc.gov/eas/comments/GetPublishedDocument.html?id=455&amp;tn=713821</a:t>
            </a:r>
            <a:endParaRPr lang="en-US" sz="1600" dirty="0">
              <a:effectLst/>
              <a:ea typeface="Calibri" panose="020F0502020204030204" pitchFamily="34" charset="0"/>
            </a:endParaRPr>
          </a:p>
          <a:p>
            <a:pPr lvl="2">
              <a:buFont typeface="Arial" panose="020B0604020202020204" pitchFamily="34" charset="0"/>
              <a:buChar char="•"/>
            </a:pPr>
            <a:r>
              <a:rPr lang="en-US" sz="1600" dirty="0">
                <a:effectLst/>
                <a:ea typeface="Calibri" panose="020F0502020204030204" pitchFamily="34" charset="0"/>
              </a:rPr>
              <a:t>Title: U-NII 6 GHz devices operating in the 5.925-7.125 GHz band; Short Title: U-NII 6 GHz</a:t>
            </a:r>
          </a:p>
          <a:p>
            <a:pPr lvl="2">
              <a:buFont typeface="Arial" panose="020B0604020202020204" pitchFamily="34" charset="0"/>
              <a:buChar char="•"/>
            </a:pPr>
            <a:r>
              <a:rPr lang="en-US" sz="1600" dirty="0">
                <a:effectLst/>
                <a:ea typeface="Calibri" panose="020F0502020204030204" pitchFamily="34" charset="0"/>
              </a:rPr>
              <a:t>Reason: Guidance for Certification 15, Subpart E</a:t>
            </a:r>
            <a:endParaRPr lang="en-US" sz="1600" b="0" dirty="0"/>
          </a:p>
          <a:p>
            <a:pPr>
              <a:buFont typeface="Arial" panose="020B0604020202020204" pitchFamily="34" charset="0"/>
              <a:buChar char="•"/>
            </a:pPr>
            <a:endParaRPr lang="en-US" sz="1600" dirty="0"/>
          </a:p>
          <a:p>
            <a:pPr>
              <a:buFont typeface="Arial" panose="020B0604020202020204" pitchFamily="34" charset="0"/>
              <a:buChar char="•"/>
            </a:pPr>
            <a:r>
              <a:rPr lang="en-US" sz="1600" dirty="0"/>
              <a:t>For the 8 filings Petitions for review/reconsideration they are in the First Circuit Court of appeals. Deadline to join this is 27 August 20. </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b="0" dirty="0"/>
          </a:p>
          <a:p>
            <a:pPr marL="0" indent="0"/>
            <a:r>
              <a:rPr lang="en-US" sz="1600" b="0" dirty="0">
                <a:ea typeface="SimSun" panose="02010600030101010101" pitchFamily="2" charset="-122"/>
              </a:rPr>
              <a:t> </a:t>
            </a:r>
            <a:endParaRPr lang="en-US" sz="16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20Aug20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539684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 - MSG</a:t>
            </a:r>
            <a:endParaRPr lang="en-US" sz="2400" dirty="0"/>
          </a:p>
        </p:txBody>
      </p:sp>
      <p:sp>
        <p:nvSpPr>
          <p:cNvPr id="3" name="Content Placeholder 2"/>
          <p:cNvSpPr>
            <a:spLocks noGrp="1"/>
          </p:cNvSpPr>
          <p:nvPr>
            <p:ph idx="1"/>
          </p:nvPr>
        </p:nvSpPr>
        <p:spPr>
          <a:xfrm>
            <a:off x="674298" y="831537"/>
            <a:ext cx="7987911" cy="5643875"/>
          </a:xfrm>
        </p:spPr>
        <p:txBody>
          <a:bodyPr/>
          <a:lstStyle/>
          <a:p>
            <a:pPr lvl="1">
              <a:buFont typeface="Arial" panose="020B0604020202020204" pitchFamily="34" charset="0"/>
              <a:buChar char="•"/>
            </a:pPr>
            <a:endParaRPr lang="en-US" sz="1600" dirty="0"/>
          </a:p>
          <a:p>
            <a:pPr>
              <a:buFont typeface="Arial" panose="020B0604020202020204" pitchFamily="34" charset="0"/>
              <a:buChar char="•"/>
            </a:pPr>
            <a:r>
              <a:rPr lang="en-US" sz="1800" dirty="0"/>
              <a:t>The One - Multi-stake holder group (MSG) to discuss 6 GHz and what happens in the band.  </a:t>
            </a:r>
          </a:p>
          <a:p>
            <a:pPr lvl="1">
              <a:spcBef>
                <a:spcPts val="0"/>
              </a:spcBef>
              <a:buFont typeface="Arial" panose="020B0604020202020204" pitchFamily="34" charset="0"/>
              <a:buChar char="•"/>
            </a:pPr>
            <a:r>
              <a:rPr lang="en-US" sz="1600" dirty="0" err="1"/>
              <a:t>WInn</a:t>
            </a:r>
            <a:r>
              <a:rPr lang="en-US" sz="1600" dirty="0"/>
              <a:t> Forum and WFA are the initial organizations.</a:t>
            </a:r>
          </a:p>
          <a:p>
            <a:pPr lvl="1">
              <a:spcBef>
                <a:spcPts val="0"/>
              </a:spcBef>
              <a:buFont typeface="Arial" panose="020B0604020202020204" pitchFamily="34" charset="0"/>
              <a:buChar char="•"/>
            </a:pPr>
            <a:r>
              <a:rPr lang="en-US" sz="1600" dirty="0"/>
              <a:t>Around 20 other organization and members of other organizations involved.  </a:t>
            </a:r>
          </a:p>
          <a:p>
            <a:pPr lvl="1">
              <a:spcBef>
                <a:spcPts val="0"/>
              </a:spcBef>
              <a:buFont typeface="Arial" panose="020B0604020202020204" pitchFamily="34" charset="0"/>
              <a:buChar char="•"/>
            </a:pPr>
            <a:endParaRPr lang="en-US" sz="1600" u="sng" dirty="0"/>
          </a:p>
          <a:p>
            <a:pPr lvl="1">
              <a:spcBef>
                <a:spcPts val="0"/>
              </a:spcBef>
              <a:buFont typeface="Arial" panose="020B0604020202020204" pitchFamily="34" charset="0"/>
              <a:buChar char="•"/>
            </a:pPr>
            <a:r>
              <a:rPr lang="en-US" sz="1600" u="sng" dirty="0"/>
              <a:t>Some feedback from the 1</a:t>
            </a:r>
            <a:r>
              <a:rPr lang="en-US" sz="1600" u="sng" baseline="30000" dirty="0"/>
              <a:t>st</a:t>
            </a:r>
            <a:r>
              <a:rPr lang="en-US" sz="1600" u="sng" dirty="0"/>
              <a:t> call: </a:t>
            </a:r>
          </a:p>
          <a:p>
            <a:pPr lvl="1">
              <a:spcBef>
                <a:spcPts val="0"/>
              </a:spcBef>
              <a:buFont typeface="Arial" panose="020B0604020202020204" pitchFamily="34" charset="0"/>
              <a:buChar char="•"/>
            </a:pPr>
            <a:r>
              <a:rPr lang="en-US" sz="1600" dirty="0"/>
              <a:t>Worked on scope which had a notable discussion, rules to move forward, etc. </a:t>
            </a:r>
          </a:p>
          <a:p>
            <a:pPr lvl="1">
              <a:spcBef>
                <a:spcPts val="0"/>
              </a:spcBef>
              <a:buFont typeface="Arial" panose="020B0604020202020204" pitchFamily="34" charset="0"/>
              <a:buChar char="•"/>
            </a:pPr>
            <a:r>
              <a:rPr lang="en-US" sz="1600" dirty="0"/>
              <a:t>There were new users and incumbents to the band present. </a:t>
            </a:r>
          </a:p>
          <a:p>
            <a:pPr lvl="1">
              <a:spcBef>
                <a:spcPts val="0"/>
              </a:spcBef>
              <a:buFont typeface="Arial" panose="020B0604020202020204" pitchFamily="34" charset="0"/>
              <a:buChar char="•"/>
            </a:pPr>
            <a:r>
              <a:rPr lang="en-US" sz="1600" dirty="0"/>
              <a:t> AFC brought out some discussion.  </a:t>
            </a:r>
          </a:p>
          <a:p>
            <a:pPr lvl="1">
              <a:spcBef>
                <a:spcPts val="0"/>
              </a:spcBef>
              <a:buFont typeface="Arial" panose="020B0604020202020204" pitchFamily="34" charset="0"/>
              <a:buChar char="•"/>
            </a:pPr>
            <a:r>
              <a:rPr lang="en-US" sz="1600" dirty="0"/>
              <a:t>Seemed to have missed some of the point of how all can use the band together.</a:t>
            </a:r>
          </a:p>
          <a:p>
            <a:pPr lvl="1">
              <a:spcBef>
                <a:spcPts val="0"/>
              </a:spcBef>
              <a:buFont typeface="Arial" panose="020B0604020202020204" pitchFamily="34" charset="0"/>
              <a:buChar char="•"/>
            </a:pPr>
            <a:r>
              <a:rPr lang="en-US" sz="1600" dirty="0"/>
              <a:t>Minutes are not out yet, </a:t>
            </a:r>
          </a:p>
          <a:p>
            <a:pPr lvl="2">
              <a:spcBef>
                <a:spcPts val="0"/>
              </a:spcBef>
              <a:buFont typeface="Arial" panose="020B0604020202020204" pitchFamily="34" charset="0"/>
              <a:buChar char="•"/>
            </a:pPr>
            <a:r>
              <a:rPr lang="en-US" sz="1400" dirty="0"/>
              <a:t>Work stream 1 - interference protection and resolution</a:t>
            </a:r>
          </a:p>
          <a:p>
            <a:pPr lvl="2">
              <a:spcBef>
                <a:spcPts val="0"/>
              </a:spcBef>
              <a:buFont typeface="Arial" panose="020B0604020202020204" pitchFamily="34" charset="0"/>
              <a:buChar char="•"/>
            </a:pPr>
            <a:r>
              <a:rPr lang="en-US" sz="1400" dirty="0"/>
              <a:t>Work stream 2 - correct incumbent data (ULS) </a:t>
            </a:r>
          </a:p>
          <a:p>
            <a:pPr lvl="2">
              <a:spcBef>
                <a:spcPts val="0"/>
              </a:spcBef>
              <a:buFont typeface="Arial" panose="020B0604020202020204" pitchFamily="34" charset="0"/>
              <a:buChar char="•"/>
            </a:pPr>
            <a:r>
              <a:rPr lang="en-US" sz="1400" dirty="0"/>
              <a:t>Work stream 3 - AFC and how it provides protection, etc. </a:t>
            </a:r>
          </a:p>
          <a:p>
            <a:pPr lvl="2">
              <a:spcBef>
                <a:spcPts val="0"/>
              </a:spcBef>
              <a:buFont typeface="Arial" panose="020B0604020202020204" pitchFamily="34" charset="0"/>
              <a:buChar char="•"/>
            </a:pPr>
            <a:r>
              <a:rPr lang="en-US" sz="1400" dirty="0"/>
              <a:t>Sounds like a question was asked,  what is an incumbent to do?</a:t>
            </a:r>
          </a:p>
          <a:p>
            <a:pPr lvl="2">
              <a:spcBef>
                <a:spcPts val="0"/>
              </a:spcBef>
              <a:buFont typeface="Arial" panose="020B0604020202020204" pitchFamily="34" charset="0"/>
              <a:buChar char="•"/>
            </a:pPr>
            <a:r>
              <a:rPr lang="en-US" sz="1400" dirty="0"/>
              <a:t>It was noted, nothing on contentious based protocol.</a:t>
            </a:r>
          </a:p>
          <a:p>
            <a:pPr lvl="1">
              <a:spcBef>
                <a:spcPts val="0"/>
              </a:spcBef>
              <a:buFont typeface="Arial" panose="020B0604020202020204" pitchFamily="34" charset="0"/>
              <a:buChar char="•"/>
            </a:pPr>
            <a:r>
              <a:rPr lang="en-US" sz="1600" b="1" dirty="0"/>
              <a:t>The next meeting, 11Sep20</a:t>
            </a:r>
            <a:r>
              <a:rPr lang="en-US" sz="1600" dirty="0"/>
              <a:t>, will be technical detail, the  first real meeting.</a:t>
            </a:r>
          </a:p>
          <a:p>
            <a:pPr lvl="1">
              <a:buFont typeface="Arial" panose="020B0604020202020204" pitchFamily="34" charset="0"/>
              <a:buChar char="•"/>
            </a:pPr>
            <a:r>
              <a:rPr lang="en-US" sz="1600" dirty="0"/>
              <a:t>Registered folks on the MSG website, can now see minutes and slides. </a:t>
            </a:r>
          </a:p>
          <a:p>
            <a:pPr lvl="1">
              <a:buFont typeface="Arial" panose="020B0604020202020204" pitchFamily="34" charset="0"/>
              <a:buChar char="•"/>
            </a:pPr>
            <a:r>
              <a:rPr lang="en-US" sz="1600" dirty="0"/>
              <a:t>The MSG is open to anyone that wants to join in, you do have to register. </a:t>
            </a:r>
          </a:p>
          <a:p>
            <a:pPr lvl="1">
              <a:buFont typeface="Arial" panose="020B0604020202020204" pitchFamily="34" charset="0"/>
              <a:buChar char="•"/>
            </a:pPr>
            <a:r>
              <a:rPr lang="en-US" sz="1600" u="sng" dirty="0">
                <a:solidFill>
                  <a:srgbClr val="0000FF"/>
                </a:solidFill>
                <a:effectLst/>
                <a:ea typeface="Calibri" panose="020F0502020204030204" pitchFamily="34" charset="0"/>
                <a:hlinkClick r:id="rId3"/>
              </a:rPr>
              <a:t>https://groups.wirelessinnovation.org/wg/6MSG/dashboard</a:t>
            </a:r>
            <a:endParaRPr lang="en-US" sz="1600" dirty="0">
              <a:effectLst/>
              <a:ea typeface="Calibri" panose="020F0502020204030204" pitchFamily="34" charset="0"/>
            </a:endParaRP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20Aug20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200702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5800" y="1096022"/>
            <a:ext cx="8153400" cy="5379391"/>
          </a:xfrm>
        </p:spPr>
        <p:txBody>
          <a:bodyPr/>
          <a:lstStyle/>
          <a:p>
            <a:pPr marL="66675" marR="0">
              <a:spcBef>
                <a:spcPts val="0"/>
              </a:spcBef>
              <a:spcAft>
                <a:spcPts val="0"/>
              </a:spcAft>
              <a:buFont typeface="Arial" panose="020B0604020202020204" pitchFamily="34" charset="0"/>
              <a:buChar char="•"/>
            </a:pPr>
            <a:endParaRPr lang="en-US" sz="1800" b="0" dirty="0">
              <a:solidFill>
                <a:srgbClr val="191919"/>
              </a:solidFill>
              <a:ea typeface="Times New Roman" panose="02020603050405020304" pitchFamily="18" charset="0"/>
            </a:endParaRPr>
          </a:p>
          <a:p>
            <a:pPr marL="66675" marR="0">
              <a:spcBef>
                <a:spcPts val="0"/>
              </a:spcBef>
              <a:spcAft>
                <a:spcPts val="0"/>
              </a:spcAft>
              <a:buFont typeface="Arial" panose="020B0604020202020204" pitchFamily="34" charset="0"/>
              <a:buChar char="•"/>
            </a:pPr>
            <a:r>
              <a:rPr lang="en-US" sz="1800" b="0" dirty="0">
                <a:solidFill>
                  <a:srgbClr val="191919"/>
                </a:solidFill>
              </a:rPr>
              <a:t>ANSI </a:t>
            </a:r>
            <a:r>
              <a:rPr lang="en-US" sz="1800" b="0" dirty="0">
                <a:effectLst/>
                <a:ea typeface="Times New Roman" panose="02020603050405020304" pitchFamily="18" charset="0"/>
              </a:rPr>
              <a:t>asking for public comment on the US Standards Strategy First Draft 2020 update, by 31 August 2020. </a:t>
            </a:r>
          </a:p>
          <a:p>
            <a:pPr marL="466725" lvl="1">
              <a:spcBef>
                <a:spcPts val="0"/>
              </a:spcBef>
              <a:spcAft>
                <a:spcPts val="0"/>
              </a:spcAft>
              <a:buFont typeface="Arial" panose="020B0604020202020204" pitchFamily="34" charset="0"/>
              <a:buChar char="•"/>
            </a:pPr>
            <a:r>
              <a:rPr lang="en-US" sz="1600" b="0" dirty="0">
                <a:solidFill>
                  <a:srgbClr val="191919"/>
                </a:solidFill>
                <a:hlinkClick r:id="rId3"/>
              </a:rPr>
              <a:t>https://www.ansi.org/news_publications/news_story?menuid=7&amp;articleid=f281d6c9-c08b-4d8d-afa3-cb58ac530839</a:t>
            </a:r>
            <a:r>
              <a:rPr lang="en-US" sz="1600" b="0" dirty="0">
                <a:solidFill>
                  <a:srgbClr val="191919"/>
                </a:solidFill>
              </a:rPr>
              <a:t> </a:t>
            </a:r>
          </a:p>
          <a:p>
            <a:pPr marL="66675" marR="0">
              <a:spcBef>
                <a:spcPts val="0"/>
              </a:spcBef>
              <a:spcAft>
                <a:spcPts val="0"/>
              </a:spcAft>
              <a:buFont typeface="Arial" panose="020B0604020202020204" pitchFamily="34" charset="0"/>
              <a:buChar char="•"/>
            </a:pPr>
            <a:r>
              <a:rPr lang="en-US" sz="1800" b="0" dirty="0">
                <a:solidFill>
                  <a:srgbClr val="191919"/>
                </a:solidFill>
              </a:rPr>
              <a:t> </a:t>
            </a:r>
            <a:endParaRPr lang="en-US" sz="16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r>
              <a:rPr lang="en-US" sz="1800" b="0" dirty="0">
                <a:solidFill>
                  <a:srgbClr val="191919"/>
                </a:solidFill>
              </a:rPr>
              <a:t>When there are a few minutes, will work a few WRC-23 Agenda Items</a:t>
            </a:r>
          </a:p>
          <a:p>
            <a:pPr marL="66675" marR="0">
              <a:spcBef>
                <a:spcPts val="0"/>
              </a:spcBef>
              <a:spcAft>
                <a:spcPts val="0"/>
              </a:spcAft>
              <a:buFont typeface="Arial" panose="020B0604020202020204" pitchFamily="34" charset="0"/>
              <a:buChar char="•"/>
            </a:pPr>
            <a:r>
              <a:rPr lang="en-US" sz="1800" b="0" dirty="0">
                <a:solidFill>
                  <a:srgbClr val="191919"/>
                </a:solidFill>
              </a:rPr>
              <a:t>We were able to go down the list some, see ITR-R slide.. </a:t>
            </a:r>
          </a:p>
          <a:p>
            <a:pPr marL="0" marR="0" indent="0">
              <a:spcBef>
                <a:spcPts val="0"/>
              </a:spcBef>
              <a:spcAft>
                <a:spcPts val="0"/>
              </a:spcAft>
            </a:pPr>
            <a:r>
              <a:rPr lang="en-US" sz="1800" b="0" dirty="0">
                <a:solidFill>
                  <a:srgbClr val="191919"/>
                </a:solidFill>
              </a:rPr>
              <a:t> </a:t>
            </a:r>
            <a:endParaRPr lang="en-US" sz="2000" b="0" dirty="0">
              <a:solidFill>
                <a:srgbClr val="333333"/>
              </a:solidFill>
              <a:effectLst/>
            </a:endParaRPr>
          </a:p>
          <a:p>
            <a:pPr algn="l" fontAlgn="base">
              <a:buFont typeface="Arial" panose="020B0604020202020204" pitchFamily="34" charset="0"/>
              <a:buChar char="•"/>
            </a:pPr>
            <a:endParaRPr lang="en-US" sz="1400" b="0" i="0" dirty="0">
              <a:solidFill>
                <a:srgbClr val="333333"/>
              </a:solidFill>
              <a:effectLst/>
              <a:latin typeface="Georgia" panose="02040502050405020303"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20Aug20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528931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3798739"/>
          </a:xfrm>
        </p:spPr>
        <p:txBody>
          <a:bodyPr/>
          <a:lstStyle/>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r>
              <a:rPr lang="en-US" sz="1800" dirty="0">
                <a:solidFill>
                  <a:srgbClr val="00B0F0"/>
                </a:solidFill>
              </a:rPr>
              <a:t>All - Saudi Arabia consultation, inputs on points to comment on. </a:t>
            </a:r>
          </a:p>
          <a:p>
            <a:pPr marL="285750" indent="-285750">
              <a:buFont typeface="Wingdings" panose="05000000000000000000" pitchFamily="2" charset="2"/>
              <a:buChar char="q"/>
            </a:pPr>
            <a:r>
              <a:rPr lang="en-US" sz="1800" dirty="0">
                <a:solidFill>
                  <a:srgbClr val="00B0F0"/>
                </a:solidFill>
              </a:rPr>
              <a:t>Find and ID WRC-19 AIs carried over to WRC-23 we have interest in. </a:t>
            </a:r>
          </a:p>
          <a:p>
            <a:pPr marL="0" indent="0"/>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20Aug20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703554" y="4901412"/>
            <a:ext cx="7058343" cy="1600438"/>
          </a:xfrm>
          <a:prstGeom prst="rect">
            <a:avLst/>
          </a:prstGeom>
          <a:noFill/>
        </p:spPr>
        <p:txBody>
          <a:bodyPr wrap="none" rtlCol="0">
            <a:spAutoFit/>
          </a:bodyPr>
          <a:lstStyle/>
          <a:p>
            <a:pPr>
              <a:spcBef>
                <a:spcPts val="0"/>
              </a:spcBef>
              <a:buFont typeface="Arial" panose="020B0604020202020204" pitchFamily="34" charset="0"/>
              <a:buChar char="•"/>
            </a:pPr>
            <a:r>
              <a:rPr lang="en-US" sz="1400" b="0" dirty="0">
                <a:solidFill>
                  <a:schemeClr val="tx1"/>
                </a:solidFill>
              </a:rPr>
              <a:t>Ongoing:  </a:t>
            </a:r>
          </a:p>
          <a:p>
            <a:pPr lvl="1">
              <a:spcBef>
                <a:spcPts val="0"/>
              </a:spcBef>
              <a:buFont typeface="Arial" panose="020B0604020202020204" pitchFamily="34" charset="0"/>
              <a:buChar char="•"/>
            </a:pPr>
            <a:r>
              <a:rPr lang="en-US" sz="1200" b="0" dirty="0">
                <a:solidFill>
                  <a:schemeClr val="tx1"/>
                </a:solidFill>
              </a:rPr>
              <a:t>WPT use of license-exempt bands and UWB in cell phones</a:t>
            </a:r>
          </a:p>
          <a:p>
            <a:pPr lvl="1">
              <a:spcBef>
                <a:spcPts val="0"/>
              </a:spcBef>
              <a:buFont typeface="Arial" panose="020B0604020202020204" pitchFamily="34" charset="0"/>
              <a:buChar char="•"/>
            </a:pPr>
            <a:r>
              <a:rPr lang="en-US" sz="1200" b="0" dirty="0">
                <a:solidFill>
                  <a:schemeClr val="tx1"/>
                </a:solidFill>
              </a:rPr>
              <a:t>Digital Divide, how can we help? </a:t>
            </a:r>
          </a:p>
          <a:p>
            <a:pPr>
              <a:spcBef>
                <a:spcPts val="0"/>
              </a:spcBef>
              <a:buFont typeface="Arial" panose="020B0604020202020204" pitchFamily="34" charset="0"/>
              <a:buChar char="•"/>
            </a:pPr>
            <a:r>
              <a:rPr lang="en-US" sz="1400" b="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2019, twice a year) </a:t>
            </a:r>
            <a:r>
              <a:rPr lang="en-US" sz="1200" u="sng" dirty="0">
                <a:hlinkClick r:id="rId3"/>
              </a:rPr>
              <a:t>&lt;click for spreadsheet&gt;</a:t>
            </a:r>
            <a:endParaRPr lang="en-US" sz="1200" u="sng" dirty="0"/>
          </a:p>
          <a:p>
            <a:pPr marL="914400" lvl="2" indent="0">
              <a:spcBef>
                <a:spcPts val="0"/>
              </a:spcBef>
            </a:pPr>
            <a:r>
              <a:rPr lang="en-US" sz="1100" dirty="0">
                <a:hlinkClick r:id="rId4"/>
              </a:rPr>
              <a:t>https://www.imf.org/external/pubs/ft/weo/2019/02/weodata/index.aspx</a:t>
            </a: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indent="0" algn="l"/>
            <a:endParaRPr lang="en-US" sz="1050" dirty="0"/>
          </a:p>
          <a:p>
            <a:pPr marL="0" marR="0">
              <a:spcBef>
                <a:spcPts val="0"/>
              </a:spcBef>
              <a:spcAft>
                <a:spcPts val="0"/>
              </a:spcAft>
              <a:buFont typeface="Arial" panose="020B0604020202020204" pitchFamily="34" charset="0"/>
              <a:buChar char="•"/>
            </a:pPr>
            <a:r>
              <a:rPr lang="en-US" sz="1800" b="0" dirty="0">
                <a:solidFill>
                  <a:schemeClr val="bg1">
                    <a:lumMod val="85000"/>
                  </a:schemeClr>
                </a:solidFill>
                <a:ea typeface="Calibri" panose="020F0502020204030204" pitchFamily="34" charset="0"/>
              </a:rPr>
              <a:t>none heard </a:t>
            </a:r>
          </a:p>
          <a:p>
            <a:pPr marL="0" marR="0">
              <a:spcBef>
                <a:spcPts val="0"/>
              </a:spcBef>
              <a:spcAft>
                <a:spcPts val="0"/>
              </a:spcAft>
              <a:buFont typeface="Arial" panose="020B0604020202020204" pitchFamily="34" charset="0"/>
              <a:buChar char="•"/>
            </a:pPr>
            <a:r>
              <a:rPr lang="en-US" sz="1800" b="0" dirty="0">
                <a:solidFill>
                  <a:schemeClr val="tx1"/>
                </a:solidFill>
              </a:rPr>
              <a:t> </a:t>
            </a:r>
          </a:p>
          <a:p>
            <a:pPr marL="0" marR="0">
              <a:spcBef>
                <a:spcPts val="0"/>
              </a:spcBef>
              <a:spcAft>
                <a:spcPts val="0"/>
              </a:spcAft>
              <a:buFont typeface="Arial" panose="020B0604020202020204" pitchFamily="34" charset="0"/>
              <a:buChar char="•"/>
            </a:pPr>
            <a:r>
              <a:rPr lang="en-US" sz="1800" b="0" dirty="0">
                <a:solidFill>
                  <a:schemeClr val="tx1"/>
                </a:solidFill>
              </a:rPr>
              <a:t> </a:t>
            </a:r>
          </a:p>
          <a:p>
            <a:pPr marL="0" marR="0">
              <a:spcBef>
                <a:spcPts val="0"/>
              </a:spcBef>
              <a:spcAft>
                <a:spcPts val="0"/>
              </a:spcAft>
              <a:buFont typeface="Arial" panose="020B0604020202020204" pitchFamily="34" charset="0"/>
              <a:buChar char="•"/>
            </a:pPr>
            <a:endParaRPr lang="en-US" sz="1800" b="0" dirty="0">
              <a:solidFill>
                <a:schemeClr val="bg1">
                  <a:lumMod val="75000"/>
                </a:schemeClr>
              </a:solidFill>
            </a:endParaRPr>
          </a:p>
          <a:p>
            <a:pPr marL="0" marR="0">
              <a:spcBef>
                <a:spcPts val="0"/>
              </a:spcBef>
              <a:spcAft>
                <a:spcPts val="0"/>
              </a:spcAft>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20Aug20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and voters on-line: </a:t>
            </a:r>
          </a:p>
          <a:p>
            <a:pPr>
              <a:buFont typeface="Arial" panose="020B0604020202020204" pitchFamily="34" charset="0"/>
              <a:buChar char="•"/>
            </a:pPr>
            <a:r>
              <a:rPr lang="en-US" sz="2000" dirty="0"/>
              <a:t>Next “weekly” teleconference </a:t>
            </a:r>
            <a:r>
              <a:rPr lang="en-US" sz="1400" dirty="0"/>
              <a:t>(</a:t>
            </a:r>
            <a:r>
              <a:rPr lang="en-US" sz="1400" dirty="0" err="1"/>
              <a:t>sched’d</a:t>
            </a:r>
            <a:r>
              <a:rPr lang="en-US" sz="1400" dirty="0"/>
              <a:t> to 07jan)</a:t>
            </a:r>
            <a:r>
              <a:rPr lang="en-US" sz="2000" dirty="0"/>
              <a:t>: 03Sept20–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https://mentor.ieee.org/802.18/dcn/16/18-16-0038-16-0000-teleconference-call-in-info.pptx</a:t>
            </a:r>
            <a:r>
              <a:rPr lang="en-US" sz="1800" dirty="0"/>
              <a:t>  </a:t>
            </a:r>
            <a:r>
              <a:rPr lang="en-US" altLang="en-US" sz="1200" dirty="0"/>
              <a:t>(</a:t>
            </a:r>
            <a:r>
              <a:rPr lang="en-US" altLang="en-US" sz="1200" i="1" u="sng" dirty="0"/>
              <a:t>or latest)</a:t>
            </a:r>
            <a:r>
              <a:rPr lang="en-US" altLang="en-US" sz="1200" i="1" dirty="0"/>
              <a:t>  </a:t>
            </a:r>
            <a:r>
              <a:rPr lang="en-US" altLang="en-US" sz="1800" b="1" i="1" dirty="0"/>
              <a:t>(new weekly call in starts 30jul20)</a:t>
            </a:r>
          </a:p>
          <a:p>
            <a:pPr lvl="2">
              <a:buFont typeface="Arial" panose="020B0604020202020204" pitchFamily="34" charset="0"/>
              <a:buChar char="•"/>
            </a:pPr>
            <a:r>
              <a:rPr lang="en-US" altLang="en-US" dirty="0"/>
              <a:t>Also, see </a:t>
            </a:r>
            <a:r>
              <a:rPr lang="en-US" altLang="en-US" dirty="0">
                <a:hlinkClick r:id="rId3" action="ppaction://hlinksldjump"/>
              </a:rPr>
              <a:t>back up slide in this agenda</a:t>
            </a:r>
            <a:r>
              <a:rPr lang="en-US" altLang="en-US" dirty="0"/>
              <a:t>.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1800" dirty="0"/>
              <a:t>Overall IEEE 802 schedule: </a:t>
            </a:r>
            <a:r>
              <a:rPr lang="en-US" sz="1800" dirty="0">
                <a:hlinkClick r:id="rId4"/>
              </a:rPr>
              <a:t>http://ieee802.org/802tele_calendar.html</a:t>
            </a:r>
            <a:endParaRPr lang="en-US" sz="1800" dirty="0"/>
          </a:p>
          <a:p>
            <a:pPr lvl="1">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i="1" u="sng" dirty="0"/>
              <a:t>Note:  there will not be a teleconference on 27Aug20. </a:t>
            </a: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                           52et </a:t>
            </a:r>
          </a:p>
          <a:p>
            <a:pPr lvl="2">
              <a:buFont typeface="Arial" panose="020B0604020202020204" pitchFamily="34" charset="0"/>
              <a:buChar char="•"/>
            </a:pPr>
            <a:endParaRPr lang="en-US" sz="800" u="sng" dirty="0"/>
          </a:p>
          <a:p>
            <a:pPr>
              <a:spcBef>
                <a:spcPts val="0"/>
              </a:spcBef>
              <a:buFont typeface="Arial" panose="020B0604020202020204" pitchFamily="34" charset="0"/>
              <a:buChar char="•"/>
            </a:pPr>
            <a:endParaRPr lang="en-US" sz="1800" u="sng"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plenary will be electronic from 30Oct20 to 13Nov20.</a:t>
            </a:r>
          </a:p>
          <a:p>
            <a:pPr>
              <a:spcBef>
                <a:spcPts val="0"/>
              </a:spcBef>
              <a:buFont typeface="Arial" panose="020B0604020202020204" pitchFamily="34" charset="0"/>
              <a:buChar char="•"/>
            </a:pPr>
            <a:r>
              <a:rPr lang="en-US" sz="18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20Aug20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45 (7 on LMSC)</a:t>
            </a:r>
            <a:r>
              <a:rPr lang="en-US" altLang="en-US" sz="1800" dirty="0">
                <a:solidFill>
                  <a:schemeClr val="tx1"/>
                </a:solidFill>
              </a:rPr>
              <a:t>;  Nearly Voter: 2;  Aspirant members: 19</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20Aug20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10796"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10797"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20Aug20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20Aug20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5" y="1030737"/>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rPr>
              <a:t> meeting invitation: 802.18 weekly teleconferences</a:t>
            </a:r>
            <a:br>
              <a:rPr lang="en-US" sz="14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rPr>
              <a:t> Occurs every Thursday effective 30-Jul-20 until 06*-Jan-21 from 15:00 to 16:00 America/</a:t>
            </a:r>
            <a:r>
              <a:rPr lang="en-US" sz="1400" dirty="0" err="1">
                <a:effectLst/>
                <a:latin typeface="Consolas" panose="020B0609020204030204" pitchFamily="49" charset="0"/>
                <a:ea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rPr>
              <a:t>.						(*-bug, really 7</a:t>
            </a:r>
            <a:r>
              <a:rPr lang="en-US" sz="1400" baseline="30000" dirty="0">
                <a:effectLst/>
                <a:latin typeface="Consolas" panose="020B0609020204030204" pitchFamily="49" charset="0"/>
                <a:ea typeface="Times New Roman" panose="02020603050405020304" pitchFamily="18" charset="0"/>
              </a:rPr>
              <a:t>th</a:t>
            </a:r>
            <a:r>
              <a:rPr lang="en-US" sz="1400" dirty="0">
                <a:effectLst/>
                <a:latin typeface="Consolas" panose="020B0609020204030204" pitchFamily="49" charset="0"/>
                <a:ea typeface="Times New Roman" panose="02020603050405020304" pitchFamily="18" charset="0"/>
              </a:rPr>
              <a:t>see below)</a:t>
            </a:r>
            <a:br>
              <a:rPr lang="en-US" sz="1400" dirty="0">
                <a:effectLst/>
                <a:latin typeface="Consolas" panose="020B0609020204030204" pitchFamily="49" charset="0"/>
                <a:ea typeface="Times New Roman" panose="02020603050405020304" pitchFamily="18" charset="0"/>
              </a:rPr>
            </a:br>
            <a:br>
              <a:rPr lang="en-US" sz="10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hlinkClick r:id="rId3"/>
              </a:rPr>
              <a:t>https://ieeesa.webex.com/ieeesa/j.php?MTID=m89174bca2347d480f1f7b52309753d89</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number (access code): 129 025 9639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password: rrtag20c</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0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Occurs every Thursday effective Thursday, July 30, 2020 until Thursday, January 7, 2021 from 3:00 PM to 4:00 PM, (UTC-04:00) Eastern Time (US &amp; Canada)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3:00 pm  |  (UTC-04:00) Eastern Time (US &amp; Canada)  |  1 </a:t>
            </a:r>
            <a:r>
              <a:rPr lang="en-US" sz="1400" dirty="0" err="1">
                <a:solidFill>
                  <a:srgbClr val="666666"/>
                </a:solidFill>
                <a:effectLst/>
                <a:latin typeface="Consolas" panose="020B0609020204030204" pitchFamily="49" charset="0"/>
                <a:ea typeface="Calibri" panose="020F0502020204030204" pitchFamily="34" charset="0"/>
              </a:rPr>
              <a:t>hr</a:t>
            </a:r>
            <a:r>
              <a:rPr lang="en-US" sz="1400" dirty="0">
                <a:solidFill>
                  <a:srgbClr val="666666"/>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u="sng" dirty="0">
                <a:solidFill>
                  <a:srgbClr val="FF0000"/>
                </a:solidFill>
                <a:effectLst/>
                <a:latin typeface="Consolas" panose="020B0609020204030204" pitchFamily="49" charset="0"/>
                <a:ea typeface="Calibri" panose="020F0502020204030204" pitchFamily="34" charset="0"/>
                <a:hlinkClick r:id="rId4"/>
              </a:rPr>
              <a:t>Join meeting</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phone</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999999"/>
                </a:solidFill>
                <a:effectLst/>
                <a:latin typeface="Consolas" panose="020B0609020204030204" pitchFamily="49" charset="0"/>
                <a:ea typeface="Calibri" panose="020F0502020204030204" pitchFamily="34" charset="0"/>
              </a:rPr>
              <a:t>Tap to call in from a mobile device (attendees only)</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5"/>
              </a:rPr>
              <a:t>+1-646-992-2010</a:t>
            </a:r>
            <a:r>
              <a:rPr lang="en-US" sz="1400" dirty="0">
                <a:effectLst/>
                <a:latin typeface="Consolas" panose="020B0609020204030204" pitchFamily="49" charset="0"/>
                <a:ea typeface="Calibri" panose="020F0502020204030204" pitchFamily="34" charset="0"/>
              </a:rPr>
              <a:t> United States Toll (New York City)</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6"/>
              </a:rPr>
              <a:t>+1-213-306-3065</a:t>
            </a:r>
            <a:r>
              <a:rPr lang="en-US" sz="1400" dirty="0">
                <a:effectLst/>
                <a:latin typeface="Consolas" panose="020B0609020204030204" pitchFamily="49" charset="0"/>
                <a:ea typeface="Calibri" panose="020F0502020204030204" pitchFamily="34" charset="0"/>
              </a:rPr>
              <a:t> United States Toll (Los Angeles)</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7"/>
              </a:rPr>
              <a:t>Global call-in numbers</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Need help? Go to </a:t>
            </a:r>
            <a:r>
              <a:rPr lang="en-US" sz="1400" u="sng" dirty="0">
                <a:solidFill>
                  <a:srgbClr val="049FD9"/>
                </a:solidFill>
                <a:effectLst/>
                <a:latin typeface="Consolas" panose="020B0609020204030204" pitchFamily="49" charset="0"/>
                <a:ea typeface="Calibri" panose="020F0502020204030204" pitchFamily="34" charset="0"/>
                <a:hlinkClick r:id="rId8"/>
              </a:rPr>
              <a:t>http://help.webex.com</a:t>
            </a: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808080"/>
                </a:highlight>
              </a:rPr>
              <a:t>weekly </a:t>
            </a:r>
            <a:r>
              <a:rPr lang="en-US" sz="2400" dirty="0"/>
              <a:t>teleconference call-in, </a:t>
            </a:r>
            <a:r>
              <a:rPr lang="en-US" sz="2400" dirty="0">
                <a:highlight>
                  <a:srgbClr val="808080"/>
                </a:highlight>
              </a:rPr>
              <a:t>30Jul20 to 07Jan21</a:t>
            </a:r>
          </a:p>
        </p:txBody>
      </p:sp>
    </p:spTree>
    <p:extLst>
      <p:ext uri="{BB962C8B-B14F-4D97-AF65-F5344CB8AC3E}">
        <p14:creationId xmlns:p14="http://schemas.microsoft.com/office/powerpoint/2010/main" val="24901764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727841" y="1010418"/>
            <a:ext cx="8353245" cy="5305477"/>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285750" indent="-285750">
              <a:spcBef>
                <a:spcPts val="0"/>
              </a:spcBef>
              <a:buFont typeface="Arial" panose="020B0604020202020204" pitchFamily="34" charset="0"/>
              <a:buChar char="•"/>
            </a:pPr>
            <a:endParaRPr lang="en-US" sz="10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p>
          <a:p>
            <a:pPr marL="285750" indent="-285750">
              <a:spcBef>
                <a:spcPts val="0"/>
              </a:spcBef>
              <a:buFont typeface="Arial" panose="020B0604020202020204" pitchFamily="34" charset="0"/>
              <a:buChar char="•"/>
            </a:pPr>
            <a:r>
              <a:rPr lang="en-US" sz="1400" dirty="0">
                <a:solidFill>
                  <a:schemeClr val="tx1"/>
                </a:solidFill>
              </a:rPr>
              <a:t>At the request of the IEEE 802 Chair, here is the IEEE SA staff member: </a:t>
            </a:r>
            <a:r>
              <a:rPr lang="en-US" sz="1600" b="1" dirty="0">
                <a:effectLst/>
                <a:ea typeface="Calibri" panose="020F0502020204030204" pitchFamily="34" charset="0"/>
              </a:rPr>
              <a:t>Purva Rajkotia</a:t>
            </a:r>
            <a:r>
              <a:rPr lang="en-US" sz="1600" dirty="0">
                <a:effectLst/>
                <a:ea typeface="Calibri" panose="020F0502020204030204" pitchFamily="34" charset="0"/>
              </a:rPr>
              <a:t> &lt;</a:t>
            </a:r>
            <a:r>
              <a:rPr lang="en-US" sz="1600" u="sng" dirty="0">
                <a:solidFill>
                  <a:srgbClr val="0000FF"/>
                </a:solidFill>
                <a:effectLst/>
                <a:ea typeface="Calibri" panose="020F0502020204030204" pitchFamily="34" charset="0"/>
                <a:hlinkClick r:id="rId6"/>
              </a:rPr>
              <a:t>p.rajkotia@ieee.org</a:t>
            </a:r>
            <a:r>
              <a:rPr lang="en-US" sz="1600" dirty="0">
                <a:effectLst/>
                <a:ea typeface="Calibri" panose="020F0502020204030204" pitchFamily="34" charset="0"/>
              </a:rPr>
              <a:t>&gt;</a:t>
            </a:r>
            <a:r>
              <a:rPr lang="en-US" sz="1400" dirty="0">
                <a:solidFill>
                  <a:schemeClr val="tx1"/>
                </a:solidFill>
              </a:rPr>
              <a:t>. </a:t>
            </a:r>
          </a:p>
          <a:p>
            <a:pPr marL="285750" indent="-285750">
              <a:spcBef>
                <a:spcPts val="0"/>
              </a:spcBef>
              <a:buFont typeface="Arial" panose="020B0604020202020204" pitchFamily="34" charset="0"/>
              <a:buChar char="•"/>
            </a:pPr>
            <a:endParaRPr lang="en-US" sz="16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a:spcBef>
                <a:spcPts val="0"/>
              </a:spcBef>
              <a:buFont typeface="Arial" panose="020B0604020202020204" pitchFamily="34" charset="0"/>
              <a:buChar char="•"/>
            </a:pPr>
            <a:r>
              <a:rPr lang="en-US" sz="1800" dirty="0"/>
              <a:t>Calendar: </a:t>
            </a:r>
            <a:r>
              <a:rPr lang="en-US" sz="1200" dirty="0">
                <a:hlinkClick r:id="rId13"/>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4"/>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5"/>
              </a:rPr>
              <a:t>Working Party 1A (WP 1A) - Spectrum engineering techniques</a:t>
            </a:r>
            <a:r>
              <a:rPr lang="en-US" sz="1100" u="sng" dirty="0"/>
              <a:t>     and     </a:t>
            </a:r>
            <a:r>
              <a:rPr lang="en-US" sz="1100" dirty="0">
                <a:hlinkClick r:id="rId16"/>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7"/>
              </a:rPr>
              <a:t>Study Group 5 (SG 5) Terrestrial </a:t>
            </a:r>
            <a:r>
              <a:rPr lang="en-US" sz="1400" b="0" dirty="0">
                <a:hlinkClick r:id="rId17"/>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8"/>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100" dirty="0">
                <a:hlinkClick r:id="" action="ppaction://noaction"/>
              </a:rPr>
              <a:t>Working Party 5D (WP 5D) - IMT Systems</a:t>
            </a:r>
            <a:r>
              <a:rPr lang="en-US" sz="1100" dirty="0"/>
              <a:t>       </a:t>
            </a:r>
            <a:r>
              <a:rPr lang="en-US" sz="1000" dirty="0">
                <a:hlinkClick r:id="rId19"/>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20Aug20</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and FNPRM 6GHz -2</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endParaRPr lang="en-US" sz="1800" b="0" dirty="0"/>
          </a:p>
          <a:p>
            <a:pPr>
              <a:buFont typeface="Arial" panose="020B0604020202020204" pitchFamily="34" charset="0"/>
              <a:buChar char="•"/>
            </a:pPr>
            <a:r>
              <a:rPr lang="en-US" sz="1800" b="0" dirty="0"/>
              <a:t>On this web page, the voted-on PDF and commission statements are expected Friday 24 April;</a:t>
            </a:r>
          </a:p>
          <a:p>
            <a:pPr>
              <a:buFont typeface="Arial" panose="020B0604020202020204" pitchFamily="34" charset="0"/>
              <a:buChar char="•"/>
            </a:pPr>
            <a:r>
              <a:rPr lang="en-US" sz="1800" dirty="0">
                <a:hlinkClick r:id="rId3"/>
              </a:rPr>
              <a:t>https://www.fcc.gov/document/promoting-unlicensed-use-6-ghz-band-0</a:t>
            </a:r>
            <a:r>
              <a:rPr lang="en-US" sz="1800" dirty="0"/>
              <a:t> </a:t>
            </a:r>
          </a:p>
          <a:p>
            <a:pPr>
              <a:buFont typeface="Arial" panose="020B0604020202020204" pitchFamily="34" charset="0"/>
              <a:buChar char="•"/>
            </a:pPr>
            <a:r>
              <a:rPr lang="en-US" sz="1400" dirty="0">
                <a:hlinkClick r:id="rId4"/>
              </a:rPr>
              <a:t>https://www.federalregister.gov/documents/2020/04/24/2020-08724/open-commission-meeting-by-teleconference-thursday-april-23-2020?utm_campaign=subscription+mailing+list&amp;utm_source=federalregister.gov&amp;utm_medium=email</a:t>
            </a:r>
            <a:r>
              <a:rPr lang="en-US" sz="1400" dirty="0"/>
              <a:t> </a:t>
            </a:r>
            <a:endParaRPr lang="en-US" sz="1400" b="0" dirty="0"/>
          </a:p>
          <a:p>
            <a:pPr>
              <a:buFont typeface="Arial" panose="020B0604020202020204" pitchFamily="34" charset="0"/>
              <a:buChar char="•"/>
            </a:pPr>
            <a:r>
              <a:rPr lang="en-US" sz="1800" b="0" dirty="0"/>
              <a:t>Some quick points discussed in our teleconference. </a:t>
            </a:r>
          </a:p>
          <a:p>
            <a:pPr>
              <a:buFont typeface="Arial" panose="020B0604020202020204" pitchFamily="34" charset="0"/>
              <a:buChar char="•"/>
            </a:pPr>
            <a:r>
              <a:rPr lang="en-US" sz="1800" b="0" dirty="0"/>
              <a:t>Client was to be 6 dB below APs (dynamic)</a:t>
            </a:r>
          </a:p>
          <a:p>
            <a:pPr lvl="1">
              <a:buFont typeface="Arial" panose="020B0604020202020204" pitchFamily="34" charset="0"/>
              <a:buChar char="•"/>
            </a:pPr>
            <a:r>
              <a:rPr lang="en-US" sz="1600" b="0" dirty="0"/>
              <a:t>However it returned to a fixed power limit for Client.  </a:t>
            </a:r>
            <a:r>
              <a:rPr lang="en-US" sz="1600" dirty="0"/>
              <a:t>T</a:t>
            </a:r>
            <a:r>
              <a:rPr lang="en-US" sz="1600" b="0" dirty="0"/>
              <a:t>his is new  and need to find the details. </a:t>
            </a:r>
          </a:p>
          <a:p>
            <a:pPr>
              <a:buFont typeface="Arial" panose="020B0604020202020204" pitchFamily="34" charset="0"/>
              <a:buChar char="•"/>
            </a:pPr>
            <a:r>
              <a:rPr lang="en-US" sz="1800" b="0" dirty="0"/>
              <a:t>Need to review the FNPMR about indoor clients. </a:t>
            </a:r>
          </a:p>
          <a:p>
            <a:pPr>
              <a:buFont typeface="Arial" panose="020B0604020202020204" pitchFamily="34" charset="0"/>
              <a:buChar char="•"/>
            </a:pPr>
            <a:r>
              <a:rPr lang="en-US" sz="1800" b="0" dirty="0"/>
              <a:t>Portable (as a Master) under AFC control, should look at that also. </a:t>
            </a:r>
          </a:p>
          <a:p>
            <a:pPr>
              <a:buFont typeface="Arial" panose="020B0604020202020204" pitchFamily="34" charset="0"/>
              <a:buChar char="•"/>
            </a:pPr>
            <a:r>
              <a:rPr lang="en-US" sz="1800" b="0" dirty="0"/>
              <a:t>Need to watch for updates to the related KDBs as they come,  with lower level details. </a:t>
            </a:r>
          </a:p>
          <a:p>
            <a:pPr lvl="1">
              <a:buFont typeface="Arial" panose="020B0604020202020204" pitchFamily="34" charset="0"/>
              <a:buChar char="•"/>
            </a:pPr>
            <a:r>
              <a:rPr lang="en-US" sz="1400" dirty="0"/>
              <a:t>.e.g. </a:t>
            </a:r>
            <a:r>
              <a:rPr lang="en-US" sz="1400" b="0" dirty="0"/>
              <a:t>KDB 905462 d03 (</a:t>
            </a:r>
            <a:r>
              <a:rPr lang="en-US" sz="1400" dirty="0"/>
              <a:t>U-NII CLIENT DEVICES WITHOUT RADAR DETECTION CAPABILITY) </a:t>
            </a:r>
            <a:r>
              <a:rPr lang="en-US" sz="1400" b="0" dirty="0"/>
              <a:t>from the previous rules. To cover all the </a:t>
            </a:r>
            <a:r>
              <a:rPr lang="en-US" sz="1400" dirty="0"/>
              <a:t>U-NII bands, these new ones will need to be added.  </a:t>
            </a:r>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20Aug20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276485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r>
              <a:rPr lang="en-US" sz="1200" dirty="0"/>
              <a:t>  - </a:t>
            </a:r>
            <a:r>
              <a:rPr lang="en-US" sz="1600" dirty="0"/>
              <a:t>monitor </a:t>
            </a:r>
          </a:p>
        </p:txBody>
      </p:sp>
      <p:sp>
        <p:nvSpPr>
          <p:cNvPr id="3" name="Content Placeholder 2"/>
          <p:cNvSpPr>
            <a:spLocks noGrp="1"/>
          </p:cNvSpPr>
          <p:nvPr>
            <p:ph idx="1"/>
          </p:nvPr>
        </p:nvSpPr>
        <p:spPr>
          <a:xfrm>
            <a:off x="727841" y="1169937"/>
            <a:ext cx="8263759" cy="5305476"/>
          </a:xfrm>
        </p:spPr>
        <p:txBody>
          <a:bodyPr/>
          <a:lstStyle/>
          <a:p>
            <a:pPr marL="0" indent="0">
              <a:spcBef>
                <a:spcPts val="0"/>
              </a:spcBef>
            </a:pPr>
            <a:endParaRPr lang="en-US" sz="2000" b="0" dirty="0">
              <a:solidFill>
                <a:schemeClr val="tx1"/>
              </a:solidFill>
            </a:endParaRPr>
          </a:p>
          <a:p>
            <a:pPr>
              <a:spcBef>
                <a:spcPts val="0"/>
              </a:spcBef>
              <a:buFont typeface="Arial" panose="020B0604020202020204" pitchFamily="34" charset="0"/>
              <a:buChar char="•"/>
            </a:pPr>
            <a:r>
              <a:rPr lang="en-US" sz="1800" b="0" dirty="0">
                <a:solidFill>
                  <a:schemeClr val="tx1"/>
                </a:solidFill>
              </a:rPr>
              <a:t> Anything new to share on the M.1450/M.1801 contributions? </a:t>
            </a:r>
          </a:p>
          <a:p>
            <a:pPr lvl="1">
              <a:spcBef>
                <a:spcPts val="0"/>
              </a:spcBef>
              <a:buFont typeface="Arial" panose="020B0604020202020204" pitchFamily="34" charset="0"/>
              <a:buChar char="•"/>
            </a:pPr>
            <a:r>
              <a:rPr lang="en-US" sz="1600" b="0" dirty="0">
                <a:solidFill>
                  <a:schemeClr val="tx1"/>
                </a:solidFill>
              </a:rPr>
              <a:t>802.11 is reviewing for any updates to the contributions for November.   Likely will be some, now with a better understanding what ITU-R is looking for.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b="0" dirty="0">
                <a:solidFill>
                  <a:schemeClr val="tx1"/>
                </a:solidFill>
              </a:rPr>
              <a:t>30July:  Will go into monitor mode the next weeks. 	</a:t>
            </a: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r>
              <a:rPr lang="en-US" sz="1800" b="0" dirty="0">
                <a:solidFill>
                  <a:schemeClr val="tx1"/>
                </a:solidFill>
              </a:rPr>
              <a:t>From call on 30 July:   Our IEEE 802 input contributions on M-1450 and M-1801 to ITU-R WP 5A  were discussed at their meetings week of 20 July and </a:t>
            </a:r>
            <a:r>
              <a:rPr lang="en-US" sz="1800" u="sng" dirty="0">
                <a:solidFill>
                  <a:schemeClr val="tx1"/>
                </a:solidFill>
              </a:rPr>
              <a:t>will be carried over to November meeting. </a:t>
            </a:r>
          </a:p>
          <a:p>
            <a:pPr lvl="1">
              <a:spcBef>
                <a:spcPts val="0"/>
              </a:spcBef>
              <a:buFont typeface="Arial" panose="020B0604020202020204" pitchFamily="34" charset="0"/>
              <a:buChar char="•"/>
            </a:pPr>
            <a:r>
              <a:rPr lang="en-US" sz="1600" dirty="0">
                <a:solidFill>
                  <a:schemeClr val="tx1"/>
                </a:solidFill>
              </a:rPr>
              <a:t>There were questions raised from several countries about extension of the 6 GHz band.  </a:t>
            </a:r>
          </a:p>
          <a:p>
            <a:pPr lvl="1">
              <a:spcBef>
                <a:spcPts val="0"/>
              </a:spcBef>
              <a:buFont typeface="Arial" panose="020B0604020202020204" pitchFamily="34" charset="0"/>
              <a:buChar char="•"/>
            </a:pPr>
            <a:r>
              <a:rPr lang="en-US" sz="1600" dirty="0">
                <a:effectLst/>
                <a:ea typeface="Calibri" panose="020F0502020204030204" pitchFamily="34" charset="0"/>
                <a:cs typeface="Times New Roman" panose="02020603050405020304" pitchFamily="18" charset="0"/>
              </a:rPr>
              <a:t>During discussions, two offline email groups were setup, the 802.11 Chair is chair of both of those. China, Russia and Iran objected to extension into 6 GHz. </a:t>
            </a:r>
          </a:p>
          <a:p>
            <a:pPr lvl="1">
              <a:spcBef>
                <a:spcPts val="0"/>
              </a:spcBef>
              <a:buFont typeface="Arial" panose="020B0604020202020204" pitchFamily="34" charset="0"/>
              <a:buChar char="•"/>
            </a:pPr>
            <a:r>
              <a:rPr lang="en-US" sz="1600" b="0" dirty="0">
                <a:ea typeface="Calibri" panose="020F0502020204030204" pitchFamily="34" charset="0"/>
                <a:cs typeface="Times New Roman" panose="02020603050405020304" pitchFamily="18" charset="0"/>
              </a:rPr>
              <a:t>The contributions</a:t>
            </a:r>
            <a:r>
              <a:rPr lang="en-US" sz="1600" dirty="0">
                <a:ea typeface="Calibri" panose="020F0502020204030204" pitchFamily="34" charset="0"/>
                <a:cs typeface="Times New Roman" panose="02020603050405020304" pitchFamily="18" charset="0"/>
              </a:rPr>
              <a:t> were n</a:t>
            </a:r>
            <a:r>
              <a:rPr lang="en-US" sz="1600" b="0" dirty="0">
                <a:effectLst/>
                <a:ea typeface="Calibri" panose="020F0502020204030204" pitchFamily="34" charset="0"/>
                <a:cs typeface="Times New Roman" panose="02020603050405020304" pitchFamily="18" charset="0"/>
              </a:rPr>
              <a:t>ot adopted as a baseline for other studies. Questions were asked about Table 3 from WRC-19 separate from RLANs in 6 GHz. </a:t>
            </a:r>
          </a:p>
          <a:p>
            <a:pPr lvl="1">
              <a:spcBef>
                <a:spcPts val="0"/>
              </a:spcBef>
              <a:buFont typeface="Arial" panose="020B0604020202020204" pitchFamily="34" charset="0"/>
              <a:buChar char="•"/>
            </a:pPr>
            <a:r>
              <a:rPr lang="en-US" sz="1600" b="0" dirty="0">
                <a:effectLst/>
                <a:ea typeface="Calibri" panose="020F0502020204030204" pitchFamily="34" charset="0"/>
                <a:cs typeface="Times New Roman" panose="02020603050405020304" pitchFamily="18" charset="0"/>
              </a:rPr>
              <a:t>The 802.11 ITU ad hoc will continue to work on whatever is requested. </a:t>
            </a:r>
            <a:r>
              <a:rPr lang="en-US" sz="1600" dirty="0">
                <a:ea typeface="Calibri" panose="020F0502020204030204" pitchFamily="34" charset="0"/>
                <a:cs typeface="Times New Roman" panose="02020603050405020304" pitchFamily="18" charset="0"/>
              </a:rPr>
              <a:t>It was noted</a:t>
            </a:r>
            <a:r>
              <a:rPr lang="en-US" sz="1600" b="0" dirty="0">
                <a:effectLst/>
                <a:ea typeface="Calibri" panose="020F0502020204030204" pitchFamily="34" charset="0"/>
                <a:cs typeface="Times New Roman" panose="02020603050405020304" pitchFamily="18" charset="0"/>
              </a:rPr>
              <a:t> we need ETSI inputs as well to Table 3. </a:t>
            </a:r>
          </a:p>
          <a:p>
            <a:pPr lvl="1">
              <a:spcBef>
                <a:spcPts val="0"/>
              </a:spcBef>
              <a:buFont typeface="Arial" panose="020B0604020202020204" pitchFamily="34" charset="0"/>
              <a:buChar char="•"/>
            </a:pPr>
            <a:r>
              <a:rPr lang="en-US" sz="1600" dirty="0">
                <a:solidFill>
                  <a:schemeClr val="tx1"/>
                </a:solidFill>
              </a:rPr>
              <a:t>Will discuss more at RR-TAG calls coming up, plan for the WP 5A November call.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20Aug20</a:t>
            </a:r>
            <a:endParaRPr lang="en-GB" dirty="0"/>
          </a:p>
        </p:txBody>
      </p:sp>
    </p:spTree>
    <p:extLst>
      <p:ext uri="{BB962C8B-B14F-4D97-AF65-F5344CB8AC3E}">
        <p14:creationId xmlns:p14="http://schemas.microsoft.com/office/powerpoint/2010/main" val="3044257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ITU-R SM.2352 on THz</a:t>
            </a:r>
          </a:p>
        </p:txBody>
      </p:sp>
      <p:sp>
        <p:nvSpPr>
          <p:cNvPr id="3" name="Content Placeholder 2"/>
          <p:cNvSpPr>
            <a:spLocks noGrp="1"/>
          </p:cNvSpPr>
          <p:nvPr>
            <p:ph idx="1"/>
          </p:nvPr>
        </p:nvSpPr>
        <p:spPr>
          <a:xfrm>
            <a:off x="666562" y="962891"/>
            <a:ext cx="8401238" cy="5512522"/>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Author was calling in next week, 16 April, to vote on submission. </a:t>
            </a:r>
          </a:p>
          <a:p>
            <a:pPr>
              <a:spcBef>
                <a:spcPts val="0"/>
              </a:spcBef>
              <a:buFont typeface="Arial" panose="020B0604020202020204" pitchFamily="34" charset="0"/>
              <a:buChar char="•"/>
            </a:pPr>
            <a:r>
              <a:rPr lang="en-US" sz="1800" dirty="0"/>
              <a:t>However just learned Wednesday, 8</a:t>
            </a:r>
            <a:r>
              <a:rPr lang="en-US" sz="1800" baseline="30000" dirty="0"/>
              <a:t>th</a:t>
            </a:r>
            <a:r>
              <a:rPr lang="en-US" sz="1800" dirty="0"/>
              <a:t>, the WP1A meeting originally to be on 29 May, has been postponed. </a:t>
            </a:r>
          </a:p>
          <a:p>
            <a:pPr>
              <a:spcBef>
                <a:spcPts val="0"/>
              </a:spcBef>
              <a:buFont typeface="Arial" panose="020B0604020202020204" pitchFamily="34" charset="0"/>
              <a:buChar char="•"/>
            </a:pPr>
            <a:r>
              <a:rPr lang="en-US" sz="1800" dirty="0"/>
              <a:t>Final plans for the postponed is not known yet, stay tuned.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From 802.15.3d, ITU-R SM.2352 on THz communications updates, standing by  </a:t>
            </a:r>
          </a:p>
          <a:p>
            <a:pPr lvl="1">
              <a:spcBef>
                <a:spcPts val="600"/>
              </a:spcBef>
              <a:buFont typeface="Arial" panose="020B0604020202020204" pitchFamily="34" charset="0"/>
              <a:buChar char="•"/>
            </a:pPr>
            <a:r>
              <a:rPr lang="en-US" sz="1800" dirty="0"/>
              <a:t>802.15.3d has a draft of a submission to ITU-R on updates needed on SM.2352 and needs to get to ITR-R  WP1A </a:t>
            </a:r>
          </a:p>
          <a:p>
            <a:pPr lvl="2">
              <a:spcBef>
                <a:spcPts val="600"/>
              </a:spcBef>
              <a:buFont typeface="Arial" panose="020B0604020202020204" pitchFamily="34" charset="0"/>
              <a:buChar char="•"/>
            </a:pPr>
            <a:r>
              <a:rPr lang="en-US" dirty="0"/>
              <a:t>.15:      </a:t>
            </a:r>
            <a:r>
              <a:rPr lang="en-US" dirty="0">
                <a:solidFill>
                  <a:schemeClr val="tx1"/>
                </a:solidFill>
                <a:hlinkClick r:id="rId3"/>
              </a:rPr>
              <a:t>https://mentor.ieee.org/802.15/dcn/19/15-19-0276-03-0thz-ieee-802-15-tag-thz-input-to-the-revision-of-itu-r-sm-2352.docx</a:t>
            </a:r>
            <a:r>
              <a:rPr lang="en-US" dirty="0">
                <a:solidFill>
                  <a:schemeClr val="tx1"/>
                </a:solidFill>
              </a:rPr>
              <a:t>  </a:t>
            </a:r>
          </a:p>
          <a:p>
            <a:pPr lvl="2">
              <a:spcBef>
                <a:spcPts val="600"/>
              </a:spcBef>
              <a:buFont typeface="Arial" panose="020B0604020202020204" pitchFamily="34" charset="0"/>
              <a:buChar char="•"/>
            </a:pPr>
            <a:r>
              <a:rPr lang="en-US" dirty="0">
                <a:solidFill>
                  <a:schemeClr val="tx1"/>
                </a:solidFill>
              </a:rPr>
              <a:t>.18:   (will be):  </a:t>
            </a:r>
            <a:r>
              <a:rPr lang="en-US" u="sng" dirty="0">
                <a:hlinkClick r:id="rId4"/>
              </a:rPr>
              <a:t>https://mentor.ieee.org/802.18/dcn/20/18-20-0052</a:t>
            </a:r>
            <a:endParaRPr lang="en-US" dirty="0">
              <a:solidFill>
                <a:schemeClr val="tx1"/>
              </a:solidFill>
            </a:endParaRPr>
          </a:p>
          <a:p>
            <a:pPr lvl="2">
              <a:spcBef>
                <a:spcPts val="0"/>
              </a:spcBef>
              <a:buFont typeface="Arial" panose="020B0604020202020204" pitchFamily="34" charset="0"/>
              <a:buChar char="•"/>
            </a:pPr>
            <a:endParaRPr lang="en-US" dirty="0">
              <a:solidFill>
                <a:schemeClr val="tx1"/>
              </a:solidFill>
            </a:endParaRPr>
          </a:p>
          <a:p>
            <a:pPr lvl="1">
              <a:spcBef>
                <a:spcPts val="0"/>
              </a:spcBef>
              <a:buFont typeface="Arial" panose="020B0604020202020204" pitchFamily="34" charset="0"/>
              <a:buChar char="•"/>
            </a:pPr>
            <a:r>
              <a:rPr lang="en-US" sz="1800" dirty="0">
                <a:solidFill>
                  <a:schemeClr val="tx1"/>
                </a:solidFill>
              </a:rPr>
              <a:t>Goal was to have approved by the EC by 01 May so time to get submitted for 29 May meeting that is now postponed, however.  </a:t>
            </a:r>
          </a:p>
          <a:p>
            <a:pPr lvl="2">
              <a:spcBef>
                <a:spcPts val="0"/>
              </a:spcBef>
              <a:buFont typeface="Arial" panose="020B0604020202020204" pitchFamily="34" charset="0"/>
              <a:buChar char="•"/>
            </a:pPr>
            <a:r>
              <a:rPr lang="en-US" sz="1600" dirty="0">
                <a:solidFill>
                  <a:schemeClr val="tx1"/>
                </a:solidFill>
              </a:rPr>
              <a:t>So was best to approve in .18 by 16 April for either EC teleconference 21 Apr or a 10-day ballot. </a:t>
            </a:r>
          </a:p>
          <a:p>
            <a:pPr lvl="1">
              <a:spcBef>
                <a:spcPts val="0"/>
              </a:spcBef>
              <a:buFont typeface="Arial" panose="020B0604020202020204" pitchFamily="34" charset="0"/>
              <a:buChar char="•"/>
            </a:pPr>
            <a:r>
              <a:rPr lang="en-US" sz="1800" dirty="0">
                <a:solidFill>
                  <a:schemeClr val="tx1"/>
                </a:solidFill>
              </a:rPr>
              <a:t>So waiting to learn when WP1A meeting will be re-scheduled. </a:t>
            </a:r>
          </a:p>
          <a:p>
            <a:pPr lvl="1">
              <a:spcBef>
                <a:spcPts val="600"/>
              </a:spcBef>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20Aug20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533426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THz SM.2352 submission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200" u="sng" dirty="0"/>
              <a:t>Motion:</a:t>
            </a:r>
            <a:r>
              <a:rPr lang="en-US" sz="1200" dirty="0"/>
              <a:t> </a:t>
            </a:r>
            <a:r>
              <a:rPr lang="en-US" sz="1200" b="0" dirty="0"/>
              <a:t>Move to approve document </a:t>
            </a:r>
            <a:r>
              <a:rPr lang="en-US" sz="1200" b="0" u="sng" dirty="0">
                <a:hlinkClick r:id="rId3"/>
              </a:rPr>
              <a:t>https://mentor.ieee.org/802.18/dcn/20/18-20-0052-00-0000-itu-r-sm-2352-ieee802-thz-input-to-wp1a.docx</a:t>
            </a:r>
            <a:r>
              <a:rPr lang="en-US" sz="1200" b="0" u="sng" dirty="0"/>
              <a:t> </a:t>
            </a:r>
            <a:r>
              <a:rPr lang="en-US" sz="1200" b="0" dirty="0"/>
              <a:t>  on ITU-R SM.2352 report on THz communications updates. </a:t>
            </a:r>
            <a:r>
              <a:rPr lang="en-GB" sz="1200" b="0" dirty="0">
                <a:solidFill>
                  <a:schemeClr val="tx1"/>
                </a:solidFill>
              </a:rPr>
              <a:t>For review and approval by the LMSC(EC) for submission to ITU-R WP1A via ITU-R Liaison before 3 weeks before ITU-R WP1A next meeting if still needed (802.18 Chair to determine). The Chair of 802.18 is authorized to make editorial changes as necessary.</a:t>
            </a:r>
            <a:endParaRPr lang="en-US" sz="1200" b="0" dirty="0">
              <a:solidFill>
                <a:schemeClr val="tx1"/>
              </a:solidFill>
            </a:endParaRPr>
          </a:p>
          <a:p>
            <a:endParaRPr lang="en-US" altLang="en-US" sz="1200" dirty="0">
              <a:solidFill>
                <a:schemeClr val="tx1"/>
              </a:solidFill>
            </a:endParaRPr>
          </a:p>
          <a:p>
            <a:r>
              <a:rPr lang="en-US" altLang="en-US" sz="1200" dirty="0"/>
              <a:t>		</a:t>
            </a:r>
            <a:r>
              <a:rPr lang="en-US" altLang="en-US" sz="1100" dirty="0"/>
              <a:t>Moved by:  	 	</a:t>
            </a:r>
          </a:p>
          <a:p>
            <a:pPr lvl="1"/>
            <a:r>
              <a:rPr lang="en-US" altLang="en-US" sz="1100" b="1" dirty="0"/>
              <a:t>Seconded by:  	 </a:t>
            </a:r>
          </a:p>
          <a:p>
            <a:pPr lvl="1"/>
            <a:r>
              <a:rPr lang="en-US" altLang="en-US" sz="1100" b="1" dirty="0"/>
              <a:t>Discussion?	none</a:t>
            </a:r>
          </a:p>
          <a:p>
            <a:pPr lvl="1"/>
            <a:r>
              <a:rPr lang="en-US" altLang="en-US" sz="1100" b="1" dirty="0">
                <a:solidFill>
                  <a:schemeClr val="tx1"/>
                </a:solidFill>
              </a:rPr>
              <a:t>Vote:  		___Y   /  ___N   /  ___A </a:t>
            </a:r>
          </a:p>
          <a:p>
            <a:pPr lvl="1"/>
            <a:endParaRPr lang="en-US" altLang="en-US" sz="1100" b="1" dirty="0">
              <a:solidFill>
                <a:schemeClr val="tx1"/>
              </a:solidFill>
            </a:endParaRPr>
          </a:p>
          <a:p>
            <a:pPr lvl="1"/>
            <a:r>
              <a:rPr lang="en-US" altLang="en-US" sz="1100" b="1" dirty="0">
                <a:solidFill>
                  <a:schemeClr val="tx1"/>
                </a:solidFill>
              </a:rPr>
              <a:t>Voters:   </a:t>
            </a:r>
          </a:p>
          <a:p>
            <a:pPr lvl="1"/>
            <a:r>
              <a:rPr lang="en-US" altLang="en-US" sz="1100" b="1" dirty="0">
                <a:solidFill>
                  <a:schemeClr val="tx1"/>
                </a:solidFill>
              </a:rPr>
              <a:t>Motion </a:t>
            </a:r>
            <a:r>
              <a:rPr lang="en-US" altLang="en-US" sz="1100" b="1" dirty="0">
                <a:solidFill>
                  <a:schemeClr val="bg1">
                    <a:lumMod val="75000"/>
                  </a:schemeClr>
                </a:solidFill>
              </a:rPr>
              <a:t>- Passes</a:t>
            </a:r>
          </a:p>
          <a:p>
            <a:pPr lvl="1"/>
            <a:r>
              <a:rPr lang="en-US" altLang="en-US" sz="11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20Aug20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From 802.15.3d, ITU-R SM.2352 on THz communications needs  updates.   </a:t>
            </a:r>
          </a:p>
          <a:p>
            <a:pPr lvl="1">
              <a:spcBef>
                <a:spcPts val="600"/>
              </a:spcBef>
              <a:buFont typeface="Arial" panose="020B0604020202020204" pitchFamily="34" charset="0"/>
              <a:buChar char="•"/>
            </a:pPr>
            <a:r>
              <a:rPr lang="en-US" sz="1400" dirty="0"/>
              <a:t>ITU-R WP1A meeting in June 2019 did not manage to prepare an (expected) liaison statement.</a:t>
            </a:r>
          </a:p>
          <a:p>
            <a:pPr lvl="1">
              <a:spcBef>
                <a:spcPts val="600"/>
              </a:spcBef>
              <a:buFont typeface="Arial" panose="020B0604020202020204" pitchFamily="34" charset="0"/>
              <a:buChar char="•"/>
            </a:pPr>
            <a:r>
              <a:rPr lang="en-US" sz="1600" dirty="0"/>
              <a:t>Though, 802.15.3d does have a draft of a submission to ITU-R on the current SM.2352 that needs updates. </a:t>
            </a:r>
          </a:p>
          <a:p>
            <a:pPr lvl="1">
              <a:spcBef>
                <a:spcPts val="600"/>
              </a:spcBef>
              <a:buFont typeface="Arial" panose="020B0604020202020204" pitchFamily="34" charset="0"/>
              <a:buChar char="•"/>
            </a:pPr>
            <a:r>
              <a:rPr lang="en-US" sz="1600" dirty="0">
                <a:solidFill>
                  <a:schemeClr val="tx1"/>
                </a:solidFill>
                <a:hlinkClick r:id="rId3"/>
              </a:rPr>
              <a:t>https://mentor.ieee.org/802.15/dcn/19/15-19-0276-03-0thz-ieee-802-15-tag-thz-input-to-the-revision-of-itu-r-sm-2352.docx</a:t>
            </a:r>
            <a:r>
              <a:rPr lang="en-US" sz="1600" dirty="0">
                <a:solidFill>
                  <a:schemeClr val="tx1"/>
                </a:solidFill>
              </a:rPr>
              <a:t>  </a:t>
            </a:r>
          </a:p>
          <a:p>
            <a:pPr>
              <a:buFont typeface="Arial" panose="020B0604020202020204" pitchFamily="34" charset="0"/>
              <a:buChar char="•"/>
            </a:pPr>
            <a:r>
              <a:rPr lang="en-US" sz="1800" dirty="0">
                <a:solidFill>
                  <a:schemeClr val="tx1"/>
                </a:solidFill>
              </a:rPr>
              <a:t>From </a:t>
            </a:r>
            <a:r>
              <a:rPr lang="en-US" sz="1800" u="sng" dirty="0">
                <a:solidFill>
                  <a:srgbClr val="0070C0"/>
                </a:solidFill>
              </a:rPr>
              <a:t>last July </a:t>
            </a:r>
            <a:r>
              <a:rPr lang="en-US" sz="1800" dirty="0">
                <a:solidFill>
                  <a:schemeClr val="tx1"/>
                </a:solidFill>
              </a:rPr>
              <a:t>for reference: </a:t>
            </a:r>
          </a:p>
          <a:p>
            <a:pPr lvl="1">
              <a:spcBef>
                <a:spcPts val="600"/>
              </a:spcBef>
              <a:buFont typeface="Arial" panose="020B0604020202020204" pitchFamily="34" charset="0"/>
              <a:buChar char="•"/>
            </a:pPr>
            <a:r>
              <a:rPr lang="en-US" sz="1400" dirty="0">
                <a:solidFill>
                  <a:schemeClr val="tx1"/>
                </a:solidFill>
              </a:rPr>
              <a:t>Note: the plan is to get it completed, though will not formally be worked on by 802.18 until early next year for final ITU-R format and approval.  </a:t>
            </a:r>
          </a:p>
          <a:p>
            <a:pPr lvl="1">
              <a:spcBef>
                <a:spcPts val="600"/>
              </a:spcBef>
              <a:buFont typeface="Arial" panose="020B0604020202020204" pitchFamily="34" charset="0"/>
              <a:buChar char="•"/>
            </a:pPr>
            <a:r>
              <a:rPr lang="en-US" sz="1400" dirty="0">
                <a:solidFill>
                  <a:schemeClr val="tx1"/>
                </a:solidFill>
              </a:rPr>
              <a:t>Key item for this is 802.15 THz TAG is not meeting again before it is needed in June of 2020. </a:t>
            </a:r>
          </a:p>
          <a:p>
            <a:pPr>
              <a:buFont typeface="Arial" panose="020B0604020202020204" pitchFamily="34" charset="0"/>
              <a:buChar char="•"/>
            </a:pPr>
            <a:r>
              <a:rPr lang="en-US" sz="1800" dirty="0">
                <a:solidFill>
                  <a:schemeClr val="tx1"/>
                </a:solidFill>
              </a:rPr>
              <a:t>It is now early next year and 802.15.3d asked about this.  </a:t>
            </a:r>
          </a:p>
          <a:p>
            <a:pPr lvl="1">
              <a:buFont typeface="Arial" panose="020B0604020202020204" pitchFamily="34" charset="0"/>
              <a:buChar char="•"/>
            </a:pPr>
            <a:r>
              <a:rPr lang="en-US" sz="1400" dirty="0">
                <a:solidFill>
                  <a:schemeClr val="tx1"/>
                </a:solidFill>
              </a:rPr>
              <a:t>The chair has sent a .18/ITU version to our ITU liaison for review.</a:t>
            </a:r>
          </a:p>
          <a:p>
            <a:pPr lvl="1">
              <a:buFont typeface="Arial" panose="020B0604020202020204" pitchFamily="34" charset="0"/>
              <a:buChar char="•"/>
            </a:pPr>
            <a:r>
              <a:rPr lang="en-US" sz="1400" dirty="0">
                <a:solidFill>
                  <a:schemeClr val="tx1"/>
                </a:solidFill>
              </a:rPr>
              <a:t>If we can approve before the Atlanta plenary LMSC(EC) consent agenda deadline, could consider that.  (Though we have some time after that also.)</a:t>
            </a:r>
          </a:p>
          <a:p>
            <a:pPr lvl="1">
              <a:spcBef>
                <a:spcPts val="600"/>
              </a:spcBef>
              <a:buFont typeface="Arial" panose="020B0604020202020204" pitchFamily="34" charset="0"/>
              <a:buChar char="•"/>
            </a:pPr>
            <a:endParaRPr lang="en-US" sz="1200" dirty="0">
              <a:solidFill>
                <a:schemeClr val="tx1"/>
              </a:solidFill>
            </a:endParaRPr>
          </a:p>
          <a:p>
            <a:pPr lvl="1">
              <a:spcBef>
                <a:spcPts val="600"/>
              </a:spcBef>
              <a:buFont typeface="Arial" panose="020B0604020202020204" pitchFamily="34" charset="0"/>
              <a:buChar char="•"/>
            </a:pPr>
            <a:endParaRPr lang="en-US" sz="11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20Aug20</a:t>
            </a:r>
            <a:endParaRPr lang="en-GB" dirty="0"/>
          </a:p>
        </p:txBody>
      </p:sp>
    </p:spTree>
    <p:extLst>
      <p:ext uri="{BB962C8B-B14F-4D97-AF65-F5344CB8AC3E}">
        <p14:creationId xmlns:p14="http://schemas.microsoft.com/office/powerpoint/2010/main" val="17447616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(&amp;TAG)Officers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20Aug20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20Aug20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20Aug20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20Aug20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(or TAG)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31</a:t>
            </a:fld>
            <a:endParaRPr lang="en-US" altLang="en-US" sz="1200" b="0" dirty="0"/>
          </a:p>
        </p:txBody>
      </p:sp>
      <p:sp>
        <p:nvSpPr>
          <p:cNvPr id="2" name="Date Placeholder 1"/>
          <p:cNvSpPr>
            <a:spLocks noGrp="1"/>
          </p:cNvSpPr>
          <p:nvPr>
            <p:ph type="dt" idx="15"/>
          </p:nvPr>
        </p:nvSpPr>
        <p:spPr/>
        <p:txBody>
          <a:bodyPr/>
          <a:lstStyle/>
          <a:p>
            <a:r>
              <a:rPr lang="en-US"/>
              <a:t>20Aug20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20Aug20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32</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20Aug20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33</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20Aug20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20Aug20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20Aug20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20Aug20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455611" y="1000665"/>
            <a:ext cx="4725989" cy="547474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800" b="1" u="sng" dirty="0">
                <a:solidFill>
                  <a:schemeClr val="bg1"/>
                </a:solidFill>
              </a:rPr>
              <a:t>Attendance server is open</a:t>
            </a:r>
          </a:p>
          <a:p>
            <a:pPr lvl="1">
              <a:buFont typeface="Arial" panose="020B0604020202020204" pitchFamily="34" charset="0"/>
              <a:buChar char="•"/>
            </a:pPr>
            <a:r>
              <a:rPr lang="en-US" altLang="en-US" sz="1200" b="1" u="sng" dirty="0">
                <a:solidFill>
                  <a:schemeClr val="tx1"/>
                </a:solidFill>
              </a:rPr>
              <a:t>Remember to mute when not speaking, thanks</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Someone to take some notes</a:t>
            </a:r>
            <a:r>
              <a:rPr lang="en-US" altLang="en-US" sz="1400" dirty="0">
                <a:solidFill>
                  <a:schemeClr val="bg1">
                    <a:lumMod val="75000"/>
                  </a:schemeClr>
                </a:solidFill>
              </a:rPr>
              <a:t>, Peter E</a:t>
            </a:r>
          </a:p>
          <a:p>
            <a:pPr lvl="1">
              <a:buFont typeface="Arial" panose="020B0604020202020204" pitchFamily="34" charset="0"/>
              <a:buChar char="•"/>
            </a:pPr>
            <a:r>
              <a:rPr lang="en-US" altLang="en-US" sz="1200" dirty="0">
                <a:solidFill>
                  <a:schemeClr val="tx1"/>
                </a:solidFill>
              </a:rPr>
              <a:t>Attendance &amp; request queue in chat window, Stuart K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4">
              <a:buFont typeface="Arial" panose="020B0604020202020204" pitchFamily="34" charset="0"/>
              <a:buChar char="•"/>
            </a:pPr>
            <a:endParaRPr lang="en-US" altLang="en-US" sz="600" dirty="0">
              <a:solidFill>
                <a:schemeClr val="tx1"/>
              </a:solidFill>
            </a:endParaRPr>
          </a:p>
          <a:p>
            <a:pPr>
              <a:buFont typeface="Arial" panose="020B0604020202020204" pitchFamily="34" charset="0"/>
              <a:buChar char="•"/>
            </a:pPr>
            <a:r>
              <a:rPr lang="en-US" altLang="en-US" sz="1600" dirty="0">
                <a:solidFill>
                  <a:schemeClr val="tx1"/>
                </a:solidFill>
              </a:rPr>
              <a:t>Discussion items</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FCC R&amp;O FNPRM on 6GHz </a:t>
            </a:r>
          </a:p>
          <a:p>
            <a:pPr lvl="1">
              <a:spcBef>
                <a:spcPts val="0"/>
              </a:spcBef>
              <a:buFont typeface="Arial" panose="020B0604020202020204" pitchFamily="34" charset="0"/>
              <a:buChar char="•"/>
            </a:pPr>
            <a:r>
              <a:rPr lang="en-US" altLang="en-US" sz="1400" dirty="0">
                <a:solidFill>
                  <a:schemeClr val="tx1"/>
                </a:solidFill>
              </a:rPr>
              <a:t> 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Saudi Arabia consultation</a:t>
            </a:r>
          </a:p>
          <a:p>
            <a:pPr lvl="1">
              <a:buFont typeface="Arial" panose="020B0604020202020204" pitchFamily="34" charset="0"/>
              <a:buChar char="•"/>
            </a:pPr>
            <a:r>
              <a:rPr lang="en-US" altLang="en-US" sz="1400" dirty="0">
                <a:solidFill>
                  <a:schemeClr val="tx1"/>
                </a:solidFill>
              </a:rPr>
              <a:t>WRC-19 carry over AIs.</a:t>
            </a:r>
          </a:p>
          <a:p>
            <a:pPr lvl="1">
              <a:buFont typeface="Arial" panose="020B0604020202020204" pitchFamily="34" charset="0"/>
              <a:buChar char="•"/>
            </a:pPr>
            <a:r>
              <a:rPr lang="en-US" sz="1400" dirty="0">
                <a:effectLst/>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1193802"/>
            <a:ext cx="3966441"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Saudi Arabia Consultation</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kern="0" dirty="0">
                <a:solidFill>
                  <a:schemeClr val="tx1"/>
                </a:solidFill>
              </a:rPr>
              <a:t>WRC-23 AIs</a:t>
            </a:r>
          </a:p>
          <a:p>
            <a:pPr marL="457200" lvl="1"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R&amp;O-FNPRM on 6 GHz</a:t>
            </a:r>
          </a:p>
          <a:p>
            <a:pPr lvl="1">
              <a:spcBef>
                <a:spcPts val="0"/>
              </a:spcBef>
              <a:buFont typeface="Arial" panose="020B0604020202020204" pitchFamily="34" charset="0"/>
              <a:buChar char="•"/>
            </a:pPr>
            <a:r>
              <a:rPr lang="en-US" altLang="en-US" sz="1400" kern="0" dirty="0">
                <a:solidFill>
                  <a:schemeClr val="tx1"/>
                </a:solidFill>
              </a:rPr>
              <a:t>The reconsiderations.</a:t>
            </a:r>
          </a:p>
          <a:p>
            <a:pPr lvl="1">
              <a:spcBef>
                <a:spcPts val="0"/>
              </a:spcBef>
              <a:buFont typeface="Arial" panose="020B0604020202020204" pitchFamily="34" charset="0"/>
              <a:buChar char="•"/>
            </a:pPr>
            <a:r>
              <a:rPr lang="en-US" altLang="en-US" sz="1400" kern="0" dirty="0">
                <a:solidFill>
                  <a:schemeClr val="tx1"/>
                </a:solidFill>
              </a:rPr>
              <a:t>Multi stake-holder group</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ANSI asking for input US Standards Strategy.   </a:t>
            </a:r>
            <a:endParaRPr lang="en-US" altLang="en-US" sz="1400" b="0" kern="0" dirty="0">
              <a:solidFill>
                <a:schemeClr val="tx1"/>
              </a:solidFill>
            </a:endParaRPr>
          </a:p>
          <a:p>
            <a:pPr lvl="1">
              <a:spcBef>
                <a:spcPts val="0"/>
              </a:spcBef>
              <a:buFont typeface="Arial" panose="020B0604020202020204" pitchFamily="34" charset="0"/>
              <a:buChar char="•"/>
            </a:pPr>
            <a:r>
              <a:rPr lang="en-US" sz="1400" dirty="0"/>
              <a:t>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685800"/>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600" b="1" dirty="0"/>
              <a:t>	</a:t>
            </a:r>
            <a:r>
              <a:rPr lang="en-US" altLang="en-US" sz="1600" b="1" dirty="0">
                <a:solidFill>
                  <a:schemeClr val="tx1"/>
                </a:solidFill>
              </a:rPr>
              <a:t>	</a:t>
            </a:r>
            <a:r>
              <a:rPr lang="en-US" altLang="en-US" sz="1600" b="0" dirty="0">
                <a:solidFill>
                  <a:schemeClr val="tx1"/>
                </a:solidFill>
              </a:rPr>
              <a:t>Moved by: 	</a:t>
            </a:r>
            <a:r>
              <a:rPr lang="en-US" altLang="en-US" sz="1600" b="0" dirty="0">
                <a:solidFill>
                  <a:schemeClr val="bg1">
                    <a:lumMod val="75000"/>
                  </a:schemeClr>
                </a:solidFill>
              </a:rPr>
              <a:t>Stuart K</a:t>
            </a:r>
          </a:p>
          <a:p>
            <a:pPr>
              <a:spcBef>
                <a:spcPts val="0"/>
              </a:spcBef>
            </a:pPr>
            <a:r>
              <a:rPr lang="en-US" altLang="en-US" sz="1600" b="0" dirty="0">
                <a:solidFill>
                  <a:schemeClr val="bg1">
                    <a:lumMod val="75000"/>
                  </a:schemeClr>
                </a:solidFill>
              </a:rPr>
              <a:t>		Seconded by: 	Hassan Y</a:t>
            </a:r>
          </a:p>
          <a:p>
            <a:pPr>
              <a:spcBef>
                <a:spcPts val="0"/>
              </a:spcBef>
            </a:pPr>
            <a:r>
              <a:rPr lang="en-US" altLang="en-US" sz="1600" b="0" dirty="0">
                <a:solidFill>
                  <a:schemeClr val="bg1">
                    <a:lumMod val="75000"/>
                  </a:schemeClr>
                </a:solidFill>
              </a:rPr>
              <a:t>		Discussion?  	None</a:t>
            </a:r>
          </a:p>
          <a:p>
            <a:pPr lvl="1">
              <a:spcBef>
                <a:spcPts val="0"/>
              </a:spcBef>
            </a:pPr>
            <a:r>
              <a:rPr lang="en-US" altLang="en-US" sz="1600"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ffectLst/>
                <a:ea typeface="SimSun" panose="02010600030101010101" pitchFamily="2" charset="-122"/>
              </a:rPr>
              <a:t>To approve the minutes from the IEEE 802.18 Teleconference </a:t>
            </a:r>
            <a:r>
              <a:rPr lang="en-GB" sz="1800" b="0" dirty="0">
                <a:ea typeface="SimSun" panose="02010600030101010101" pitchFamily="2" charset="-122"/>
              </a:rPr>
              <a:t>13 August</a:t>
            </a:r>
            <a:r>
              <a:rPr lang="en-GB" sz="1800" b="0" dirty="0">
                <a:effectLst/>
                <a:ea typeface="SimSun" panose="02010600030101010101" pitchFamily="2" charset="-122"/>
              </a:rPr>
              <a:t> 2020 in document </a:t>
            </a:r>
            <a:r>
              <a:rPr lang="en-GB" sz="1800" b="0" dirty="0">
                <a:effectLst/>
                <a:ea typeface="SimSun" panose="02010600030101010101" pitchFamily="2" charset="-122"/>
                <a:hlinkClick r:id="rId3"/>
              </a:rPr>
              <a:t>https://mentor.ieee.org/802.18/dcn/20/18-20-0118-00-0000-minutes-13aug20-rrtag-teleconference.docx</a:t>
            </a:r>
            <a:r>
              <a:rPr lang="en-GB" sz="1800" b="0" dirty="0">
                <a:effectLst/>
                <a:ea typeface="SimSun" panose="02010600030101010101" pitchFamily="2" charset="-122"/>
              </a:rPr>
              <a:t> </a:t>
            </a:r>
            <a:r>
              <a:rPr lang="en-US" sz="1400" b="0" i="0" dirty="0">
                <a:solidFill>
                  <a:srgbClr val="000000"/>
                </a:solidFill>
                <a:effectLst/>
                <a:latin typeface="Verdana" panose="020B0604030504040204" pitchFamily="34" charset="0"/>
              </a:rPr>
              <a:t>14-Aug-2020 22:16:57 ET</a:t>
            </a:r>
            <a:r>
              <a:rPr lang="en-US" sz="1800" b="0" dirty="0">
                <a:effectLst/>
                <a:ea typeface="SimSun" panose="02010600030101010101" pitchFamily="2" charset="-122"/>
              </a:rPr>
              <a:t>, with editorial privilege for the 802.18 chair.</a:t>
            </a:r>
          </a:p>
          <a:p>
            <a:pPr marL="0" indent="0">
              <a:spcBef>
                <a:spcPts val="400"/>
              </a:spcBef>
            </a:pPr>
            <a:r>
              <a:rPr lang="en-US" altLang="en-US" sz="1200" b="0" dirty="0">
                <a:solidFill>
                  <a:schemeClr val="tx1"/>
                </a:solidFill>
              </a:rPr>
              <a:t>	</a:t>
            </a:r>
            <a:r>
              <a:rPr lang="en-US" altLang="en-US" sz="1600" b="0" dirty="0">
                <a:solidFill>
                  <a:schemeClr val="tx1"/>
                </a:solidFill>
              </a:rPr>
              <a:t>Moved by:  	</a:t>
            </a:r>
            <a:r>
              <a:rPr lang="en-US" altLang="en-US" sz="1600" b="0" dirty="0">
                <a:solidFill>
                  <a:schemeClr val="bg1">
                    <a:lumMod val="75000"/>
                  </a:schemeClr>
                </a:solidFill>
              </a:rPr>
              <a:t>Stuart K</a:t>
            </a:r>
          </a:p>
          <a:p>
            <a:pPr marL="0" indent="0">
              <a:spcBef>
                <a:spcPts val="0"/>
              </a:spcBef>
            </a:pPr>
            <a:r>
              <a:rPr lang="en-US" altLang="en-US" sz="1600" b="0" dirty="0">
                <a:solidFill>
                  <a:schemeClr val="bg1">
                    <a:lumMod val="75000"/>
                  </a:schemeClr>
                </a:solidFill>
              </a:rPr>
              <a:t>	Seconded by:	Ben R</a:t>
            </a:r>
          </a:p>
          <a:p>
            <a:pPr marL="0" indent="0">
              <a:spcBef>
                <a:spcPts val="0"/>
              </a:spcBef>
            </a:pPr>
            <a:r>
              <a:rPr lang="en-US" altLang="en-US" sz="1600" b="0" dirty="0">
                <a:solidFill>
                  <a:schemeClr val="bg1">
                    <a:lumMod val="75000"/>
                  </a:schemeClr>
                </a:solidFill>
              </a:rPr>
              <a:t>	Discussion?  	None</a:t>
            </a:r>
          </a:p>
          <a:p>
            <a:pPr lvl="1">
              <a:spcBef>
                <a:spcPts val="0"/>
              </a:spcBef>
            </a:pPr>
            <a:r>
              <a:rPr lang="en-US" altLang="en-US" sz="1600" dirty="0">
                <a:solidFill>
                  <a:schemeClr val="bg1">
                    <a:lumMod val="75000"/>
                  </a:schemeClr>
                </a:solidFill>
              </a:rPr>
              <a:t>Vote:  Approved by unanimous consent</a:t>
            </a:r>
          </a:p>
          <a:p>
            <a:pPr lvl="2">
              <a:spcBef>
                <a:spcPts val="0"/>
              </a:spcBef>
              <a:buFont typeface="Arial" panose="020B0604020202020204" pitchFamily="34" charset="0"/>
              <a:buChar char="•"/>
            </a:pPr>
            <a:endParaRPr lang="en-US" altLang="en-US" sz="1200" b="0" dirty="0">
              <a:solidFill>
                <a:schemeClr val="bg1">
                  <a:lumMod val="75000"/>
                </a:schemeClr>
              </a:solidFill>
            </a:endParaRPr>
          </a:p>
          <a:p>
            <a:pPr marL="285750" indent="-285750">
              <a:spcBef>
                <a:spcPts val="400"/>
              </a:spcBef>
              <a:buFont typeface="Arial" panose="020B0604020202020204" pitchFamily="34" charset="0"/>
              <a:buChar char="•"/>
            </a:pPr>
            <a:endParaRPr lang="en-US" altLang="en-US" sz="18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20Aug20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Administrative–moving forward – </a:t>
            </a:r>
            <a:endParaRPr lang="en-US" altLang="en-US" sz="2400" i="1" u="sng" dirty="0">
              <a:solidFill>
                <a:srgbClr val="00B050"/>
              </a:solidFill>
            </a:endParaRPr>
          </a:p>
        </p:txBody>
      </p:sp>
      <p:sp>
        <p:nvSpPr>
          <p:cNvPr id="16387" name="Content Placeholder 2"/>
          <p:cNvSpPr>
            <a:spLocks noGrp="1"/>
          </p:cNvSpPr>
          <p:nvPr>
            <p:ph idx="1"/>
          </p:nvPr>
        </p:nvSpPr>
        <p:spPr>
          <a:xfrm>
            <a:off x="685799" y="808037"/>
            <a:ext cx="8305801" cy="5848351"/>
          </a:xfrm>
        </p:spPr>
        <p:txBody>
          <a:bodyPr/>
          <a:lstStyle/>
          <a:p>
            <a:pPr lvl="4">
              <a:buFont typeface="Arial" panose="020B0604020202020204" pitchFamily="34" charset="0"/>
              <a:buChar char="•"/>
            </a:pPr>
            <a:endParaRPr lang="en-US" altLang="en-US" sz="800" dirty="0"/>
          </a:p>
          <a:p>
            <a:pPr marL="285750" indent="-285750">
              <a:spcBef>
                <a:spcPts val="400"/>
              </a:spcBef>
              <a:buFont typeface="Arial" panose="020B0604020202020204" pitchFamily="34" charset="0"/>
              <a:buChar char="•"/>
            </a:pPr>
            <a:endParaRPr lang="en-US" altLang="en-US" sz="1400" b="0" dirty="0">
              <a:solidFill>
                <a:schemeClr val="tx1"/>
              </a:solidFill>
            </a:endParaRPr>
          </a:p>
          <a:p>
            <a:pPr marL="285750" indent="-285750">
              <a:spcBef>
                <a:spcPts val="400"/>
              </a:spcBef>
              <a:buFont typeface="Arial" panose="020B0604020202020204" pitchFamily="34" charset="0"/>
              <a:buChar char="•"/>
            </a:pPr>
            <a:r>
              <a:rPr lang="en-US" altLang="en-US" sz="1800" b="0" dirty="0">
                <a:solidFill>
                  <a:schemeClr val="tx1"/>
                </a:solidFill>
              </a:rPr>
              <a:t>For September 2020 Wireless Interim (Atlanta) , the Wireless Chairs met and have postponed this interim to first available NAM wireless slot. (Today it is Jan 2024)</a:t>
            </a:r>
            <a:endParaRPr lang="en-US" altLang="en-US" sz="1800" dirty="0">
              <a:solidFill>
                <a:schemeClr val="tx1"/>
              </a:solidFill>
            </a:endParaRPr>
          </a:p>
          <a:p>
            <a:pPr marL="685800" lvl="1">
              <a:buFont typeface="Arial" panose="020B0604020202020204" pitchFamily="34" charset="0"/>
              <a:buChar char="•"/>
            </a:pPr>
            <a:r>
              <a:rPr lang="en-US" altLang="en-US" sz="1600" dirty="0">
                <a:solidFill>
                  <a:schemeClr val="tx1"/>
                </a:solidFill>
              </a:rPr>
              <a:t>At this time 802.18 will just have our normal weekly Thursday calls, like we have been doing, stay tuned, with no overall participation credit per op manual.</a:t>
            </a:r>
          </a:p>
          <a:p>
            <a:pPr marL="685800" lvl="1">
              <a:buFont typeface="Arial" panose="020B0604020202020204" pitchFamily="34" charset="0"/>
              <a:buChar char="•"/>
            </a:pPr>
            <a:r>
              <a:rPr lang="en-US" altLang="en-US" sz="1600" b="0" dirty="0">
                <a:solidFill>
                  <a:schemeClr val="tx1"/>
                </a:solidFill>
              </a:rPr>
              <a:t>With that, the RR-TAG is able to conduct needed business as normal in our </a:t>
            </a:r>
            <a:r>
              <a:rPr lang="en-US" altLang="en-US" sz="1600" dirty="0">
                <a:solidFill>
                  <a:schemeClr val="tx1"/>
                </a:solidFill>
              </a:rPr>
              <a:t>teleconferences</a:t>
            </a:r>
            <a:r>
              <a:rPr lang="en-US" altLang="en-US" sz="1600" b="0" dirty="0">
                <a:solidFill>
                  <a:schemeClr val="tx1"/>
                </a:solidFill>
              </a:rPr>
              <a:t>. </a:t>
            </a:r>
          </a:p>
          <a:p>
            <a:pPr marL="1543050" lvl="3">
              <a:buFont typeface="Arial" panose="020B0604020202020204" pitchFamily="34" charset="0"/>
              <a:buChar char="•"/>
            </a:pPr>
            <a:endParaRPr lang="en-US" altLang="en-US" sz="1000" b="0" dirty="0">
              <a:solidFill>
                <a:schemeClr val="tx1"/>
              </a:solidFill>
            </a:endParaRPr>
          </a:p>
          <a:p>
            <a:pPr marL="285750" indent="-285750">
              <a:spcBef>
                <a:spcPts val="400"/>
              </a:spcBef>
              <a:buFont typeface="Arial" panose="020B0604020202020204" pitchFamily="34" charset="0"/>
              <a:buChar char="•"/>
            </a:pPr>
            <a:r>
              <a:rPr lang="en-US" altLang="en-US" sz="1800" b="0" dirty="0">
                <a:solidFill>
                  <a:schemeClr val="tx1"/>
                </a:solidFill>
              </a:rPr>
              <a:t>For November 2020 Plenary (Bangkok), the LMSC call on 07Jul20 (Tuesday) approved to cancel the venue for the Nov 2020 Plenary in Bangkok.  </a:t>
            </a:r>
          </a:p>
          <a:p>
            <a:pPr marL="685800" lvl="1">
              <a:spcBef>
                <a:spcPts val="400"/>
              </a:spcBef>
              <a:buFont typeface="Arial" panose="020B0604020202020204" pitchFamily="34" charset="0"/>
              <a:buChar char="•"/>
            </a:pPr>
            <a:r>
              <a:rPr lang="en-US" altLang="en-US" sz="1600" dirty="0">
                <a:solidFill>
                  <a:schemeClr val="tx1"/>
                </a:solidFill>
              </a:rPr>
              <a:t>A ballot just passed by LMSC/EC to approve to have the November Plenary electronic from Friday 30Oct20 to Friday 13Nov20.  </a:t>
            </a:r>
          </a:p>
          <a:p>
            <a:pPr marL="685800" lvl="1">
              <a:spcBef>
                <a:spcPts val="400"/>
              </a:spcBef>
              <a:buFont typeface="Arial" panose="020B0604020202020204" pitchFamily="34" charset="0"/>
              <a:buChar char="•"/>
            </a:pPr>
            <a:r>
              <a:rPr lang="en-US" altLang="en-US" sz="1600" b="0" dirty="0">
                <a:solidFill>
                  <a:schemeClr val="tx1"/>
                </a:solidFill>
              </a:rPr>
              <a:t>This will allow 802.18 to have our 2 Thursday meetings, like the July Plenary.</a:t>
            </a:r>
          </a:p>
          <a:p>
            <a:pPr marL="685800" lvl="1">
              <a:spcBef>
                <a:spcPts val="400"/>
              </a:spcBef>
              <a:buFont typeface="Arial" panose="020B0604020202020204" pitchFamily="34" charset="0"/>
              <a:buChar char="•"/>
            </a:pPr>
            <a:r>
              <a:rPr lang="en-US" altLang="en-US" sz="1600" dirty="0">
                <a:solidFill>
                  <a:schemeClr val="tx1"/>
                </a:solidFill>
              </a:rPr>
              <a:t>Which will be the 05nov20 and 12nov20,</a:t>
            </a:r>
          </a:p>
          <a:p>
            <a:pPr marL="1085850" lvl="2">
              <a:spcBef>
                <a:spcPts val="400"/>
              </a:spcBef>
              <a:buFont typeface="Arial" panose="020B0604020202020204" pitchFamily="34" charset="0"/>
              <a:buChar char="•"/>
            </a:pPr>
            <a:r>
              <a:rPr lang="en-US" altLang="en-US" sz="1600" dirty="0">
                <a:solidFill>
                  <a:schemeClr val="tx1"/>
                </a:solidFill>
              </a:rPr>
              <a:t>Do have a protentional conflict with 802.19 the second Thursday in the 2</a:t>
            </a:r>
            <a:r>
              <a:rPr lang="en-US" altLang="en-US" sz="1600" baseline="30000" dirty="0">
                <a:solidFill>
                  <a:schemeClr val="tx1"/>
                </a:solidFill>
              </a:rPr>
              <a:t>nd</a:t>
            </a:r>
            <a:r>
              <a:rPr lang="en-US" altLang="en-US" sz="1600" dirty="0">
                <a:solidFill>
                  <a:schemeClr val="tx1"/>
                </a:solidFill>
              </a:rPr>
              <a:t> hour.</a:t>
            </a:r>
          </a:p>
          <a:p>
            <a:pPr marL="1085850" lvl="2">
              <a:spcBef>
                <a:spcPts val="400"/>
              </a:spcBef>
              <a:buFont typeface="Arial" panose="020B0604020202020204" pitchFamily="34" charset="0"/>
              <a:buChar char="•"/>
            </a:pPr>
            <a:r>
              <a:rPr lang="en-US" altLang="en-US" sz="1600" dirty="0">
                <a:solidFill>
                  <a:schemeClr val="tx1"/>
                </a:solidFill>
              </a:rPr>
              <a:t>What if we started the 2-hour plenary call 1 hour earlier, so both </a:t>
            </a:r>
            <a:r>
              <a:rPr lang="en-US" altLang="en-US" sz="1600" dirty="0" err="1">
                <a:solidFill>
                  <a:schemeClr val="tx1"/>
                </a:solidFill>
              </a:rPr>
              <a:t>Thursdays’s</a:t>
            </a:r>
            <a:r>
              <a:rPr lang="en-US" altLang="en-US" sz="1600" dirty="0">
                <a:solidFill>
                  <a:schemeClr val="tx1"/>
                </a:solidFill>
              </a:rPr>
              <a:t> are 2:00-4:00et?  </a:t>
            </a:r>
          </a:p>
          <a:p>
            <a:pPr marL="1085850" lvl="2">
              <a:spcBef>
                <a:spcPts val="400"/>
              </a:spcBef>
              <a:buFont typeface="Arial" panose="020B0604020202020204" pitchFamily="34" charset="0"/>
              <a:buChar char="•"/>
            </a:pPr>
            <a:endParaRPr lang="en-US" altLang="en-US" sz="1600" dirty="0">
              <a:solidFill>
                <a:schemeClr val="tx1"/>
              </a:solidFill>
            </a:endParaRPr>
          </a:p>
          <a:p>
            <a:pPr lvl="1">
              <a:buFont typeface="Arial" panose="020B0604020202020204" pitchFamily="34" charset="0"/>
              <a:buChar char="•"/>
            </a:pPr>
            <a:r>
              <a:rPr lang="en-US" sz="1600" dirty="0">
                <a:solidFill>
                  <a:schemeClr val="tx1"/>
                </a:solidFill>
                <a:cs typeface="+mn-cs"/>
              </a:rPr>
              <a:t>As RR-TAG has done in plenaries, it will take attending both for attendance credit.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20Aug20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51919</TotalTime>
  <Words>7603</Words>
  <Application>Microsoft Office PowerPoint</Application>
  <PresentationFormat>On-screen Show (4:3)</PresentationFormat>
  <Paragraphs>800</Paragraphs>
  <Slides>33</Slides>
  <Notes>19</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33</vt:i4>
      </vt:variant>
    </vt:vector>
  </HeadingPairs>
  <TitlesOfParts>
    <vt:vector size="45" baseType="lpstr">
      <vt:lpstr>Arial</vt:lpstr>
      <vt:lpstr>Calibri</vt:lpstr>
      <vt:lpstr>Consolas</vt:lpstr>
      <vt:lpstr>Georgia</vt:lpstr>
      <vt:lpstr>Helvetica</vt:lpstr>
      <vt:lpstr>Monotype Sorts</vt:lpstr>
      <vt:lpstr>Times New Roman</vt:lpstr>
      <vt:lpstr>Verdana</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 – </vt:lpstr>
      <vt:lpstr>EU items to share -1</vt:lpstr>
      <vt:lpstr>EU items to share -2</vt:lpstr>
      <vt:lpstr>Other regions (outside EU and USA), items to share</vt:lpstr>
      <vt:lpstr>ITU-R items to share  -1</vt:lpstr>
      <vt:lpstr>FCC R&amp;O 6 GHz</vt:lpstr>
      <vt:lpstr>FCC R&amp;O 6 GHz - MSG</vt:lpstr>
      <vt:lpstr>General Discussion Items</vt:lpstr>
      <vt:lpstr>Actions Required</vt:lpstr>
      <vt:lpstr>Any Other Business</vt:lpstr>
      <vt:lpstr>Adjourn</vt:lpstr>
      <vt:lpstr>PowerPoint Presentation</vt:lpstr>
      <vt:lpstr>PowerPoint Presentation</vt:lpstr>
      <vt:lpstr>ITU-R links &amp; general info</vt:lpstr>
      <vt:lpstr>FCC R&amp;O and FNPRM 6GHz -2</vt:lpstr>
      <vt:lpstr>ITU-R items to share  - monitor </vt:lpstr>
      <vt:lpstr>ITU-R SM.2352 on THz</vt:lpstr>
      <vt:lpstr>ITU-R THz SM.2352 submission – standing by</vt:lpstr>
      <vt:lpstr>ITU-R SM.2352 on THz</vt:lpstr>
      <vt:lpstr>Responsibilities of Working Group (&amp;TAG)Officers</vt:lpstr>
      <vt:lpstr>Responsibilities of WG (or TAG) Chair</vt:lpstr>
      <vt:lpstr>Responsibilities of WG (or TAG) Vice Chair</vt:lpstr>
      <vt:lpstr>Responsibilities of WG (or TAG) Secretary</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3124</cp:revision>
  <cp:lastPrinted>1601-01-01T00:00:00Z</cp:lastPrinted>
  <dcterms:created xsi:type="dcterms:W3CDTF">2016-03-03T14:54:45Z</dcterms:created>
  <dcterms:modified xsi:type="dcterms:W3CDTF">2020-08-20T13:01:02Z</dcterms:modified>
</cp:coreProperties>
</file>