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608" r:id="rId14"/>
    <p:sldId id="675" r:id="rId15"/>
    <p:sldId id="691" r:id="rId16"/>
    <p:sldId id="685" r:id="rId17"/>
    <p:sldId id="650" r:id="rId18"/>
    <p:sldId id="498" r:id="rId19"/>
    <p:sldId id="402" r:id="rId20"/>
    <p:sldId id="403" r:id="rId21"/>
    <p:sldId id="692" r:id="rId22"/>
    <p:sldId id="728" r:id="rId23"/>
    <p:sldId id="672" r:id="rId24"/>
    <p:sldId id="731"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86" d="100"/>
          <a:sy n="86" d="100"/>
        </p:scale>
        <p:origin x="90" y="36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14-Aug-20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6"/>
              </a:rPr>
              <a:t>Hiertz</a:t>
            </a:r>
            <a:r>
              <a:rPr lang="en-US" sz="1200" kern="1200" dirty="0">
                <a:solidFill>
                  <a:srgbClr val="000000"/>
                </a:solidFill>
                <a:effectLst/>
                <a:latin typeface="Times New Roman" pitchFamily="16" charset="0"/>
                <a:ea typeface="+mn-ea"/>
                <a:cs typeface="+mn-cs"/>
                <a:hlinkClick r:id="rId6"/>
              </a:rPr>
              <a:t> </a:t>
            </a:r>
            <a:r>
              <a:rPr lang="en-US" sz="1200" kern="1200" dirty="0" err="1">
                <a:solidFill>
                  <a:srgbClr val="000000"/>
                </a:solidFill>
                <a:effectLst/>
                <a:latin typeface="Times New Roman" pitchFamily="16" charset="0"/>
                <a:ea typeface="+mn-ea"/>
                <a:cs typeface="+mn-cs"/>
                <a:hlinkClick r:id="rId6"/>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7"/>
              </a:rPr>
              <a:t>Ericsson</a:t>
            </a:r>
            <a:r>
              <a:rPr lang="en-US" sz="1200" kern="1200" dirty="0">
                <a:solidFill>
                  <a:srgbClr val="000000"/>
                </a:solidFill>
                <a:effectLst/>
                <a:latin typeface="Times New Roman" pitchFamily="16" charset="0"/>
                <a:ea typeface="+mn-ea"/>
                <a:cs typeface="+mn-cs"/>
                <a:hlinkClick r:id="rId7"/>
              </a:rPr>
              <a:t> GmbH, </a:t>
            </a:r>
            <a:r>
              <a:rPr lang="en-US" sz="1200" kern="1200" dirty="0" err="1">
                <a:solidFill>
                  <a:srgbClr val="000000"/>
                </a:solidFill>
                <a:effectLst/>
                <a:latin typeface="Times New Roman" pitchFamily="16" charset="0"/>
                <a:ea typeface="+mn-ea"/>
                <a:cs typeface="+mn-cs"/>
                <a:hlinkClick r:id="rId7"/>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a:t>
            </a:r>
            <a:r>
              <a:rPr lang="en-US" sz="1200" kern="1200" dirty="0" err="1">
                <a:solidFill>
                  <a:srgbClr val="000000"/>
                </a:solidFill>
                <a:effectLst/>
                <a:latin typeface="Times New Roman" pitchFamily="16" charset="0"/>
                <a:ea typeface="+mn-ea"/>
                <a:cs typeface="+mn-cs"/>
                <a:hlinkClick r:id="rId8"/>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9"/>
              </a:rPr>
              <a:t>Huawei</a:t>
            </a:r>
            <a:r>
              <a:rPr lang="en-US" sz="1200" kern="1200" dirty="0">
                <a:solidFill>
                  <a:srgbClr val="000000"/>
                </a:solidFill>
                <a:effectLst/>
                <a:latin typeface="Times New Roman" pitchFamily="16" charset="0"/>
                <a:ea typeface="+mn-ea"/>
                <a:cs typeface="+mn-cs"/>
                <a:hlinkClick r:id="rId9"/>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a:t>
            </a:r>
            <a:r>
              <a:rPr lang="en-US" sz="1200" kern="1200" dirty="0" err="1">
                <a:solidFill>
                  <a:srgbClr val="000000"/>
                </a:solidFill>
                <a:effectLst/>
                <a:latin typeface="Times New Roman" pitchFamily="16" charset="0"/>
                <a:ea typeface="+mn-ea"/>
                <a:cs typeface="+mn-cs"/>
                <a:hlinkClick r:id="rId10"/>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1"/>
              </a:rPr>
              <a:t>BROADCOM</a:t>
            </a:r>
            <a:r>
              <a:rPr lang="en-US" sz="1200" kern="1200" dirty="0">
                <a:solidFill>
                  <a:srgbClr val="000000"/>
                </a:solidFill>
                <a:effectLst/>
                <a:latin typeface="Times New Roman" pitchFamily="16" charset="0"/>
                <a:ea typeface="+mn-ea"/>
                <a:cs typeface="+mn-cs"/>
                <a:hlinkClick r:id="rId11"/>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15"/>
              </a:rPr>
              <a:t>Butscheidt</a:t>
            </a:r>
            <a:r>
              <a:rPr lang="en-US" sz="1200" kern="1200" dirty="0">
                <a:solidFill>
                  <a:srgbClr val="000000"/>
                </a:solidFill>
                <a:effectLst/>
                <a:latin typeface="Times New Roman" pitchFamily="16" charset="0"/>
                <a:ea typeface="+mn-ea"/>
                <a:cs typeface="+mn-cs"/>
                <a:hlinkClick r:id="rId15"/>
              </a:rPr>
              <a: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13Aug20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13Aug20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13Aug20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20/18-20-0115-00-0000-802-15-4-2-4ghz-phy-summary.docx"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www.ift.org.mx/industria/consultas-publicas/revision-de-los-parametros-tecnicos-y-de-operacion-de-la-banda-de-frecuencias-24-ghz-clasificada" TargetMode="External"/><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2.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ecfsapi.fcc.gov/file/08131010723470/DA-20-879A1.pdf"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4.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14-00-0000-minutes-06aug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13Aug20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August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994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841375"/>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Several members discussing framed based equipment and short control signals. </a:t>
            </a:r>
          </a:p>
          <a:p>
            <a:pPr lvl="1">
              <a:spcBef>
                <a:spcPts val="0"/>
              </a:spcBef>
              <a:buFont typeface="Arial" panose="020B0604020202020204" pitchFamily="34" charset="0"/>
              <a:buChar char="•"/>
            </a:pPr>
            <a:r>
              <a:rPr lang="en-US" sz="1400" dirty="0">
                <a:solidFill>
                  <a:schemeClr val="tx1"/>
                </a:solidFill>
              </a:rPr>
              <a:t>Chair asking for a call EN 301-893 &amp; DFS for &gt; 5725MHz, discussion is to move to another standard. </a:t>
            </a:r>
          </a:p>
          <a:p>
            <a:pPr lvl="1">
              <a:spcBef>
                <a:spcPts val="0"/>
              </a:spcBef>
              <a:buFont typeface="Arial" panose="020B0604020202020204" pitchFamily="34" charset="0"/>
              <a:buChar char="•"/>
            </a:pPr>
            <a:r>
              <a:rPr lang="en-US" sz="1200" dirty="0">
                <a:solidFill>
                  <a:schemeClr val="tx1"/>
                </a:solidFill>
              </a:rPr>
              <a:t>From 06Aug: A liaison on media access was not accepted as not complete, however in the past it would have been fine to work off of.  Seems some of the members are taking a different approach on what liaisons should include now, which some think is different from before.. </a:t>
            </a:r>
          </a:p>
          <a:p>
            <a:pPr lvl="1">
              <a:spcBef>
                <a:spcPts val="0"/>
              </a:spcBef>
              <a:buFont typeface="Arial" panose="020B0604020202020204" pitchFamily="34" charset="0"/>
              <a:buChar char="•"/>
            </a:pPr>
            <a:r>
              <a:rPr lang="en-US" sz="1200" dirty="0">
                <a:solidFill>
                  <a:schemeClr val="tx1"/>
                </a:solidFill>
              </a:rPr>
              <a:t>From 16Jul:  2 new WIs: TS Doc. on multi-Access Point performance, and  60 GHz</a:t>
            </a:r>
          </a:p>
          <a:p>
            <a:pPr lvl="3">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#13 – 26Aug20,   #14-09sep20</a:t>
            </a:r>
          </a:p>
          <a:p>
            <a:pPr lvl="1">
              <a:spcBef>
                <a:spcPts val="0"/>
              </a:spcBef>
              <a:buFont typeface="Arial" panose="020B0604020202020204" pitchFamily="34" charset="0"/>
              <a:buChar char="•"/>
            </a:pPr>
            <a:r>
              <a:rPr lang="en-US" sz="1400" dirty="0">
                <a:solidFill>
                  <a:schemeClr val="tx1"/>
                </a:solidFill>
              </a:rPr>
              <a:t>Have sent info to 802.15 about the request for input on the 2.4GHz SRDoc.    Rev 025 is latest.  </a:t>
            </a:r>
          </a:p>
          <a:p>
            <a:pPr lvl="1">
              <a:spcBef>
                <a:spcPts val="0"/>
              </a:spcBef>
              <a:buFont typeface="Arial" panose="020B0604020202020204" pitchFamily="34" charset="0"/>
              <a:buChar char="•"/>
            </a:pPr>
            <a:r>
              <a:rPr lang="en-US" sz="1400" dirty="0">
                <a:solidFill>
                  <a:schemeClr val="tx1"/>
                </a:solidFill>
              </a:rPr>
              <a:t>In the .11 document protected area are BRAN and TG11 docs, mirrored often, though ERM documents are not mirrored with the SRDoc is.  IEEE 802.11 should ask Chair of ERM to have ERM drafts also in the .11 protected area.  Remember only .11 folks have access.   </a:t>
            </a:r>
          </a:p>
          <a:p>
            <a:pPr lvl="1">
              <a:spcBef>
                <a:spcPts val="0"/>
              </a:spcBef>
              <a:buFont typeface="Arial" panose="020B0604020202020204" pitchFamily="34" charset="0"/>
              <a:buChar char="•"/>
            </a:pPr>
            <a:r>
              <a:rPr lang="en-US" sz="1400" dirty="0">
                <a:solidFill>
                  <a:schemeClr val="tx1"/>
                </a:solidFill>
              </a:rPr>
              <a:t>The .11 co-ex chair knows all the steps for an ETSI contribution.</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200" dirty="0">
                <a:effectLst/>
                <a:ea typeface="SimSun" panose="02010600030101010101" pitchFamily="2" charset="-122"/>
              </a:rPr>
              <a:t>From 06Aug :</a:t>
            </a:r>
            <a:r>
              <a:rPr lang="en-US" sz="1200" dirty="0">
                <a:solidFill>
                  <a:schemeClr val="tx1"/>
                </a:solidFill>
              </a:rPr>
              <a:t>Note was sent to 802.15.4 about the SRDoc is looking for 802.15 input.   </a:t>
            </a:r>
          </a:p>
          <a:p>
            <a:pPr lvl="1">
              <a:spcBef>
                <a:spcPts val="0"/>
              </a:spcBef>
              <a:buFont typeface="Arial" panose="020B0604020202020204" pitchFamily="34" charset="0"/>
              <a:buChar char="•"/>
            </a:pPr>
            <a:r>
              <a:rPr lang="en-US" sz="1200" dirty="0">
                <a:solidFill>
                  <a:schemeClr val="tx1"/>
                </a:solidFill>
              </a:rPr>
              <a:t> .15 did review and </a:t>
            </a:r>
            <a:r>
              <a:rPr lang="en-US" sz="1200" dirty="0" err="1">
                <a:solidFill>
                  <a:schemeClr val="tx1"/>
                </a:solidFill>
              </a:rPr>
              <a:t>ID’d</a:t>
            </a:r>
            <a:r>
              <a:rPr lang="en-US" sz="1200" dirty="0">
                <a:solidFill>
                  <a:schemeClr val="tx1"/>
                </a:solidFill>
              </a:rPr>
              <a:t> which PHYs use the 2.4 GHz band, see </a:t>
            </a:r>
            <a:r>
              <a:rPr lang="en-US" sz="1200" dirty="0">
                <a:solidFill>
                  <a:schemeClr val="tx1"/>
                </a:solidFill>
                <a:hlinkClick r:id="rId8"/>
              </a:rPr>
              <a:t>&lt;18-20-0115&gt;</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Need contribution 7 days before which does not allow IEEE 802 to approve one. </a:t>
            </a:r>
          </a:p>
          <a:p>
            <a:pPr lvl="1">
              <a:spcBef>
                <a:spcPts val="0"/>
              </a:spcBef>
              <a:buFont typeface="Arial" panose="020B0604020202020204" pitchFamily="34" charset="0"/>
              <a:buChar char="•"/>
            </a:pPr>
            <a:r>
              <a:rPr lang="en-US" sz="1200" dirty="0">
                <a:solidFill>
                  <a:schemeClr val="tx1"/>
                </a:solidFill>
              </a:rPr>
              <a:t>Suggestion made the .15 chair could send email to TG11 chair; we are working on contributions and we need process time to get to TG11. </a:t>
            </a:r>
          </a:p>
          <a:p>
            <a:pPr lvl="1">
              <a:spcBef>
                <a:spcPts val="0"/>
              </a:spcBef>
              <a:buFont typeface="Arial" panose="020B0604020202020204" pitchFamily="34" charset="0"/>
              <a:buChar char="•"/>
            </a:pPr>
            <a:r>
              <a:rPr lang="en-US" sz="1200" dirty="0">
                <a:solidFill>
                  <a:schemeClr val="tx1"/>
                </a:solidFill>
              </a:rPr>
              <a:t>It was also noted process and format for a contribution is not or may not be clear as it has not been done by some involved on this.  </a:t>
            </a:r>
          </a:p>
          <a:p>
            <a:pPr lvl="1">
              <a:spcBef>
                <a:spcPts val="0"/>
              </a:spcBef>
              <a:buFont typeface="Arial" panose="020B0604020202020204" pitchFamily="34" charset="0"/>
              <a:buChar char="•"/>
            </a:pPr>
            <a:r>
              <a:rPr lang="en-US" sz="1200" dirty="0">
                <a:solidFill>
                  <a:schemeClr val="tx1"/>
                </a:solidFill>
              </a:rPr>
              <a:t>Also, how to get the ERM draft document to work on it, and sample contributions, is not accessible to many folks.</a:t>
            </a: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a:t>
            </a:r>
            <a:endParaRPr lang="en-US" sz="105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dirty="0">
                <a:solidFill>
                  <a:schemeClr val="tx1"/>
                </a:solidFill>
              </a:rPr>
              <a:t>Dublin, Ireland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a typeface="Calibri" panose="020F0502020204030204" pitchFamily="34" charset="0"/>
              </a:rPr>
              <a:t> nothing to share today.</a:t>
            </a:r>
          </a:p>
          <a:p>
            <a:pPr lvl="1">
              <a:buFont typeface="Arial" panose="020B0604020202020204" pitchFamily="34" charset="0"/>
              <a:buChar char="•"/>
            </a:pPr>
            <a:r>
              <a:rPr lang="en-US" sz="1600" dirty="0">
                <a:effectLst/>
                <a:ea typeface="Calibri" panose="020F0502020204030204" pitchFamily="34" charset="0"/>
              </a:rPr>
              <a:t>  </a:t>
            </a:r>
          </a:p>
          <a:p>
            <a:pPr lvl="1">
              <a:spcBef>
                <a:spcPts val="300"/>
              </a:spcBef>
              <a:buFont typeface="Arial" panose="020B0604020202020204" pitchFamily="34" charset="0"/>
              <a:buChar char="•"/>
            </a:pPr>
            <a:endParaRPr lang="en-US" sz="1200" dirty="0">
              <a:effectLst/>
              <a:ea typeface="Calibri" panose="020F0502020204030204" pitchFamily="34" charset="0"/>
            </a:endParaRPr>
          </a:p>
          <a:p>
            <a:pPr lvl="1">
              <a:spcBef>
                <a:spcPts val="300"/>
              </a:spcBef>
              <a:buFont typeface="Arial" panose="020B0604020202020204" pitchFamily="34" charset="0"/>
              <a:buChar char="•"/>
            </a:pPr>
            <a:r>
              <a:rPr lang="en-US" sz="1200" dirty="0">
                <a:effectLst/>
                <a:ea typeface="Calibri" panose="020F0502020204030204" pitchFamily="34" charset="0"/>
              </a:rPr>
              <a:t>From 30Jul: No meetings scheduled before Oct 5 which is mainly for 6 GHz Public Consultation comment resolution</a:t>
            </a:r>
            <a:r>
              <a:rPr lang="en-US" sz="1200" dirty="0">
                <a:solidFill>
                  <a:schemeClr val="tx1"/>
                </a:solidFill>
              </a:rPr>
              <a:t> </a:t>
            </a:r>
          </a:p>
          <a:p>
            <a:pPr lvl="1">
              <a:spcBef>
                <a:spcPts val="300"/>
              </a:spcBef>
              <a:buFont typeface="Arial" panose="020B0604020202020204" pitchFamily="34" charset="0"/>
              <a:buChar char="•"/>
            </a:pPr>
            <a:r>
              <a:rPr lang="en-US" sz="1200" dirty="0">
                <a:solidFill>
                  <a:schemeClr val="tx1"/>
                </a:solidFill>
              </a:rPr>
              <a:t>Document TEMP001 is out there, draft minutes for meeting #11, inputs requested by 03Aug. </a:t>
            </a:r>
          </a:p>
          <a:p>
            <a:pPr lvl="1">
              <a:spcBef>
                <a:spcPts val="300"/>
              </a:spcBef>
              <a:buFont typeface="Arial" panose="020B0604020202020204" pitchFamily="34" charset="0"/>
              <a:buChar char="•"/>
            </a:pPr>
            <a:r>
              <a:rPr lang="en-US" sz="1200" dirty="0">
                <a:solidFill>
                  <a:schemeClr val="tx1"/>
                </a:solidFill>
              </a:rPr>
              <a:t>Document TEMP002, complaints from the weather community, continued concern on interference</a:t>
            </a:r>
          </a:p>
          <a:p>
            <a:pPr lvl="1">
              <a:spcBef>
                <a:spcPts val="300"/>
              </a:spcBef>
              <a:buFont typeface="Arial" panose="020B0604020202020204" pitchFamily="34" charset="0"/>
              <a:buChar char="•"/>
            </a:pPr>
            <a:r>
              <a:rPr lang="en-US" sz="1200" dirty="0">
                <a:solidFill>
                  <a:schemeClr val="tx1"/>
                </a:solidFill>
              </a:rPr>
              <a:t>Document TEMPT003, WI _03 national use of 5.8GHz for discussion at meeting #12. </a:t>
            </a:r>
          </a:p>
          <a:p>
            <a:pPr lvl="1">
              <a:spcBef>
                <a:spcPts val="300"/>
              </a:spcBef>
              <a:buFont typeface="Arial" panose="020B0604020202020204" pitchFamily="34" charset="0"/>
              <a:buChar char="•"/>
            </a:pPr>
            <a:r>
              <a:rPr lang="en-US" sz="1200" dirty="0">
                <a:solidFill>
                  <a:schemeClr val="tx1"/>
                </a:solidFill>
              </a:rPr>
              <a:t>From before: Working new </a:t>
            </a:r>
            <a:r>
              <a:rPr lang="en-US" sz="1200" dirty="0" err="1">
                <a:solidFill>
                  <a:schemeClr val="tx1"/>
                </a:solidFill>
              </a:rPr>
              <a:t>WIs.</a:t>
            </a:r>
            <a:r>
              <a:rPr lang="en-US" sz="1200" dirty="0">
                <a:solidFill>
                  <a:schemeClr val="tx1"/>
                </a:solidFill>
              </a:rPr>
              <a:t>  1) update 5 GHz   for  WRC-19  2) examine EC decision (04)08 RLAN to use 5150-5725,  3) 5.8 GHz band  4) ECC asking WGFM about </a:t>
            </a:r>
            <a:r>
              <a:rPr lang="en-US" sz="1200" i="1" u="sng" dirty="0">
                <a:solidFill>
                  <a:schemeClr val="tx1"/>
                </a:solidFill>
              </a:rPr>
              <a:t>protection to urban rail. </a:t>
            </a:r>
            <a:endParaRPr lang="en-US" sz="1200" i="1" u="sng" dirty="0">
              <a:solidFill>
                <a:schemeClr val="bg1">
                  <a:lumMod val="65000"/>
                </a:schemeClr>
              </a:solidFill>
            </a:endParaRPr>
          </a:p>
          <a:p>
            <a:pPr lvl="1">
              <a:spcBef>
                <a:spcPts val="300"/>
              </a:spcBef>
              <a:buFont typeface="Arial" panose="020B0604020202020204" pitchFamily="34" charset="0"/>
              <a:buChar char="•"/>
            </a:pPr>
            <a:r>
              <a:rPr lang="en-US" sz="1200" dirty="0">
                <a:solidFill>
                  <a:schemeClr val="tx1"/>
                </a:solidFill>
              </a:rPr>
              <a:t>Moving to correspondence (with more in Sept) and working to address these for 05Oct20 call.  Time will be quick to finish up some by March of 2021.</a:t>
            </a:r>
          </a:p>
          <a:p>
            <a:pPr lvl="1">
              <a:spcBef>
                <a:spcPts val="300"/>
              </a:spcBef>
              <a:buFont typeface="Arial" panose="020B0604020202020204" pitchFamily="34" charset="0"/>
              <a:buChar char="•"/>
            </a:pP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18038" y="1371599"/>
            <a:ext cx="7892562" cy="5103813"/>
          </a:xfrm>
        </p:spPr>
        <p:txBody>
          <a:bodyPr/>
          <a:lstStyle/>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400" u="sng" dirty="0">
                <a:hlinkClick r:id="rId3"/>
              </a:rPr>
              <a:t>https://www.citc.gov.sa/en/new/publicConsultation/Documents/Spectrum_Innovation_E.PDF</a:t>
            </a:r>
            <a:r>
              <a:rPr lang="en-US" sz="1400" u="sng" dirty="0"/>
              <a:t> </a:t>
            </a:r>
          </a:p>
          <a:p>
            <a:pPr lvl="1">
              <a:spcBef>
                <a:spcPts val="0"/>
              </a:spcBef>
              <a:buFont typeface="Arial" panose="020B0604020202020204" pitchFamily="34" charset="0"/>
              <a:buChar char="•"/>
            </a:pPr>
            <a:r>
              <a:rPr lang="en-US" sz="1600" u="sng" dirty="0"/>
              <a:t>September 27 is the deadline;  IEEE 802.18 we need to approve by 10Sept.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r>
              <a:rPr lang="en-US" sz="1400" dirty="0"/>
              <a:t>Do we want to review and possibly comment, the deadline will allow? </a:t>
            </a:r>
          </a:p>
          <a:p>
            <a:pPr lvl="1">
              <a:spcBef>
                <a:spcPts val="0"/>
              </a:spcBef>
              <a:buFont typeface="Arial" panose="020B0604020202020204" pitchFamily="34" charset="0"/>
              <a:buChar char="•"/>
            </a:pPr>
            <a:r>
              <a:rPr lang="en-US" sz="1400" dirty="0"/>
              <a:t>Some possible points to look at further:</a:t>
            </a:r>
          </a:p>
          <a:p>
            <a:pPr lvl="2">
              <a:spcBef>
                <a:spcPts val="0"/>
              </a:spcBef>
              <a:buFont typeface="Arial" panose="020B0604020202020204" pitchFamily="34" charset="0"/>
              <a:buChar char="•"/>
            </a:pPr>
            <a:r>
              <a:rPr lang="en-US" sz="1400" dirty="0"/>
              <a:t>Figure 13 is proposed spectrum to comment on, they do have the 6 GHz band. </a:t>
            </a:r>
          </a:p>
          <a:p>
            <a:pPr lvl="2">
              <a:spcBef>
                <a:spcPts val="0"/>
              </a:spcBef>
              <a:buFont typeface="Arial" panose="020B0604020202020204" pitchFamily="34" charset="0"/>
              <a:buChar char="•"/>
            </a:pPr>
            <a:r>
              <a:rPr lang="en-US" sz="1400" dirty="0" err="1"/>
              <a:t>mmWave</a:t>
            </a:r>
            <a:r>
              <a:rPr lang="en-US" sz="1400" dirty="0"/>
              <a:t> 66-71 GHz, should they allow un-licensed?</a:t>
            </a:r>
          </a:p>
          <a:p>
            <a:pPr lvl="3">
              <a:spcBef>
                <a:spcPts val="0"/>
              </a:spcBef>
              <a:buFont typeface="Arial" panose="020B0604020202020204" pitchFamily="34" charset="0"/>
              <a:buChar char="•"/>
            </a:pPr>
            <a:r>
              <a:rPr lang="en-US" sz="1400" dirty="0"/>
              <a:t>See section 8.9 on some details. </a:t>
            </a:r>
          </a:p>
          <a:p>
            <a:pPr lvl="3">
              <a:spcBef>
                <a:spcPts val="0"/>
              </a:spcBef>
              <a:buFont typeface="Arial" panose="020B0604020202020204" pitchFamily="34" charset="0"/>
              <a:buChar char="•"/>
            </a:pPr>
            <a:r>
              <a:rPr lang="en-US" sz="1400" dirty="0"/>
              <a:t>And see section 11.20 on questions on this. </a:t>
            </a:r>
          </a:p>
          <a:p>
            <a:pPr lvl="2">
              <a:spcBef>
                <a:spcPts val="0"/>
              </a:spcBef>
              <a:buFont typeface="Arial" panose="020B0604020202020204" pitchFamily="34" charset="0"/>
              <a:buChar char="•"/>
            </a:pPr>
            <a:r>
              <a:rPr lang="en-US" sz="1400" dirty="0"/>
              <a:t>Much in the consultation is on IMT to work around</a:t>
            </a:r>
            <a:r>
              <a:rPr lang="en-US" sz="12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600" dirty="0"/>
              <a:t>Chair will send a note to the list servers (3), looking for inputs for a possible contribution. </a:t>
            </a:r>
          </a:p>
          <a:p>
            <a:pPr lvl="1">
              <a:spcBef>
                <a:spcPts val="0"/>
              </a:spcBef>
              <a:buFont typeface="Arial" panose="020B0604020202020204" pitchFamily="34" charset="0"/>
              <a:buChar char="•"/>
            </a:pPr>
            <a:r>
              <a:rPr lang="en-US" sz="1600" dirty="0"/>
              <a:t>Could look at the ACMA comments from last year, e.g. extend the 66-71GHz band, as a starting point.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Mexico has a consultation on 2.4GHz, due 04sept.  (it is in Spanish) </a:t>
            </a:r>
          </a:p>
          <a:p>
            <a:pPr lvl="1">
              <a:spcBef>
                <a:spcPts val="0"/>
              </a:spcBef>
              <a:buFont typeface="Arial" panose="020B0604020202020204" pitchFamily="34" charset="0"/>
              <a:buChar char="•"/>
            </a:pPr>
            <a:r>
              <a:rPr lang="en-US" sz="1600" dirty="0">
                <a:hlinkClick r:id="rId5"/>
              </a:rPr>
              <a:t>http://www.ift.org.mx/industria/consultas-publicas/revision-de-los-parametros-tecnicos-y-de-operacion-de-la-banda-de-frecuencias-24-ghz-clasificada</a:t>
            </a: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5420146"/>
          </a:xfrm>
        </p:spPr>
        <p:txBody>
          <a:bodyPr/>
          <a:lstStyle/>
          <a:p>
            <a:pPr lvl="0">
              <a:buFont typeface="Arial" panose="020B0604020202020204" pitchFamily="34" charset="0"/>
              <a:buChar char="•"/>
            </a:pPr>
            <a:r>
              <a:rPr lang="en-US" sz="1800" b="0" dirty="0">
                <a:solidFill>
                  <a:schemeClr val="tx1"/>
                </a:solidFill>
              </a:rPr>
              <a:t>Nothing new today.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b="0" dirty="0">
                <a:solidFill>
                  <a:schemeClr val="tx1"/>
                </a:solidFill>
              </a:rPr>
              <a:t> WRC-23 agenda items, t</a:t>
            </a:r>
            <a:r>
              <a:rPr lang="en-US" sz="1600" b="0" dirty="0">
                <a:solidFill>
                  <a:schemeClr val="tx1"/>
                </a:solidFill>
              </a:rPr>
              <a: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400" b="0" dirty="0">
                <a:solidFill>
                  <a:schemeClr val="tx1"/>
                </a:solidFill>
              </a:rPr>
              <a:t>On Mentor: </a:t>
            </a: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lvl="2">
              <a:spcBef>
                <a:spcPts val="0"/>
              </a:spcBef>
              <a:buFont typeface="Arial" panose="020B0604020202020204" pitchFamily="34" charset="0"/>
              <a:buChar char="•"/>
            </a:pPr>
            <a:endParaRPr lang="en-US" sz="900" b="0" dirty="0">
              <a:solidFill>
                <a:schemeClr val="tx1"/>
              </a:solidFill>
            </a:endParaRPr>
          </a:p>
          <a:p>
            <a:pPr lvl="1">
              <a:spcBef>
                <a:spcPts val="0"/>
              </a:spcBef>
              <a:buFont typeface="Arial" panose="020B0604020202020204" pitchFamily="34" charset="0"/>
              <a:buChar char="•"/>
            </a:pPr>
            <a:r>
              <a:rPr lang="en-US" sz="1600" b="0" dirty="0">
                <a:solidFill>
                  <a:schemeClr val="tx1"/>
                </a:solidFill>
              </a:rPr>
              <a:t>With Mentor Doc. 18-20/0107, we will over time identify the Agenda Items of interest to IEEE 802,  to form some viewpoints.     </a:t>
            </a:r>
          </a:p>
          <a:p>
            <a:pPr lvl="1">
              <a:spcBef>
                <a:spcPts val="0"/>
              </a:spcBef>
              <a:buFont typeface="Arial" panose="020B0604020202020204" pitchFamily="34" charset="0"/>
              <a:buChar char="•"/>
            </a:pPr>
            <a:r>
              <a:rPr lang="en-US" sz="16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600" dirty="0">
                <a:solidFill>
                  <a:schemeClr val="tx1"/>
                </a:solidFill>
              </a:rPr>
              <a:t>13Aug: At the end of the call we spent a few minutes and got further down the list of WRC-23 Agenda Items.  Most were something to do with satellites and will pass for now. </a:t>
            </a:r>
          </a:p>
          <a:p>
            <a:pPr lvl="1">
              <a:spcBef>
                <a:spcPts val="0"/>
              </a:spcBef>
              <a:buFont typeface="Arial" panose="020B0604020202020204" pitchFamily="34" charset="0"/>
              <a:buChar char="•"/>
            </a:pPr>
            <a:r>
              <a:rPr lang="en-US" sz="1600" dirty="0">
                <a:solidFill>
                  <a:schemeClr val="tx1"/>
                </a:solidFill>
              </a:rPr>
              <a:t>A member brought up that some WRC-19 items are being carried over to WRC-23, we should review those also. </a:t>
            </a: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800" b="0" dirty="0">
                <a:solidFill>
                  <a:schemeClr val="tx1"/>
                </a:solidFill>
              </a:rPr>
              <a:t>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600" b="1" dirty="0">
                <a:solidFill>
                  <a:schemeClr val="tx1"/>
                </a:solidFill>
              </a:rPr>
              <a:t>30July:  Will go into monitor mode the next weeks.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r>
              <a:rPr lang="en-US" sz="1600" b="0" dirty="0"/>
              <a:t>The FCC Lab working on KDB, with report in effect now.  LPI Base line and clients. </a:t>
            </a:r>
          </a:p>
          <a:p>
            <a:pPr lvl="2">
              <a:buFont typeface="Arial" panose="020B0604020202020204" pitchFamily="34" charset="0"/>
              <a:buChar char="•"/>
            </a:pPr>
            <a:endParaRPr lang="en-US" sz="1200" b="0" dirty="0"/>
          </a:p>
          <a:p>
            <a:pPr>
              <a:buFont typeface="Arial" panose="020B0604020202020204" pitchFamily="34" charset="0"/>
              <a:buChar char="•"/>
            </a:pPr>
            <a:r>
              <a:rPr lang="en-US" sz="1600" b="0" dirty="0"/>
              <a:t>APCO, AT&amp;T and EEI have filed for a Stay, see 18-295 proceeding link above for more.</a:t>
            </a:r>
          </a:p>
          <a:p>
            <a:pPr lvl="1">
              <a:buFont typeface="Arial" panose="020B0604020202020204" pitchFamily="34" charset="0"/>
              <a:buChar char="•"/>
            </a:pPr>
            <a:r>
              <a:rPr lang="en-US" sz="1600" b="1" dirty="0"/>
              <a:t>As of this morning(13Aug20), an Order denying petitions for stay (EEI and APCO) came out. </a:t>
            </a:r>
          </a:p>
          <a:p>
            <a:pPr lvl="1">
              <a:buFont typeface="Arial" panose="020B0604020202020204" pitchFamily="34" charset="0"/>
              <a:buChar char="•"/>
            </a:pPr>
            <a:r>
              <a:rPr lang="en-US" sz="1600" dirty="0">
                <a:hlinkClick r:id="rId5"/>
              </a:rPr>
              <a:t>https://ecfsapi.fcc.gov/file/08131010723470/DA-20-879A1.pdf</a:t>
            </a:r>
            <a:r>
              <a:rPr lang="en-US" sz="1600" b="0" dirty="0"/>
              <a:t> </a:t>
            </a:r>
          </a:p>
          <a:p>
            <a:pPr lvl="1">
              <a:buFont typeface="Arial" panose="020B0604020202020204" pitchFamily="34" charset="0"/>
              <a:buChar char="•"/>
            </a:pPr>
            <a:r>
              <a:rPr lang="en-US" sz="1600" dirty="0"/>
              <a:t>At the end of the order it also dismisses many other pleading filings. </a:t>
            </a:r>
            <a:endParaRPr lang="en-US" sz="1600" b="0" dirty="0"/>
          </a:p>
          <a:p>
            <a:pPr marL="0" indent="0"/>
            <a:endParaRPr lang="en-US" sz="2000" dirty="0"/>
          </a:p>
          <a:p>
            <a:pPr>
              <a:buFont typeface="Arial" panose="020B0604020202020204" pitchFamily="34" charset="0"/>
              <a:buChar char="•"/>
            </a:pPr>
            <a:r>
              <a:rPr lang="en-US" sz="1600" dirty="0"/>
              <a:t>Now it is 8 filings Petitions for review/reconsideration, and they are in the First Circuit Court of appeals. Deadline to join this is 27 August 20.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74298" y="831537"/>
            <a:ext cx="7987911" cy="5643875"/>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a:t>
            </a:r>
          </a:p>
          <a:p>
            <a:pPr lvl="1">
              <a:spcBef>
                <a:spcPts val="0"/>
              </a:spcBef>
              <a:buFont typeface="Arial" panose="020B0604020202020204" pitchFamily="34" charset="0"/>
              <a:buChar char="•"/>
            </a:pPr>
            <a:r>
              <a:rPr lang="en-US" sz="1600" dirty="0"/>
              <a:t>Around 20 other organization and members of other organizations involved.  </a:t>
            </a:r>
          </a:p>
          <a:p>
            <a:pPr lvl="1">
              <a:spcBef>
                <a:spcPts val="0"/>
              </a:spcBef>
              <a:buFont typeface="Arial" panose="020B0604020202020204" pitchFamily="34" charset="0"/>
              <a:buChar char="•"/>
            </a:pPr>
            <a:endParaRPr lang="en-US" sz="1600" u="sng" dirty="0"/>
          </a:p>
          <a:p>
            <a:pPr lvl="1">
              <a:spcBef>
                <a:spcPts val="0"/>
              </a:spcBef>
              <a:buFont typeface="Arial" panose="020B0604020202020204" pitchFamily="34" charset="0"/>
              <a:buChar char="•"/>
            </a:pPr>
            <a:r>
              <a:rPr lang="en-US" sz="1600" u="sng" dirty="0"/>
              <a:t>Some feedback from the 1</a:t>
            </a:r>
            <a:r>
              <a:rPr lang="en-US" sz="1600" u="sng" baseline="30000" dirty="0"/>
              <a:t>st</a:t>
            </a:r>
            <a:r>
              <a:rPr lang="en-US" sz="1600" u="sng" dirty="0"/>
              <a:t> call: </a:t>
            </a:r>
          </a:p>
          <a:p>
            <a:pPr lvl="1">
              <a:spcBef>
                <a:spcPts val="0"/>
              </a:spcBef>
              <a:buFont typeface="Arial" panose="020B0604020202020204" pitchFamily="34" charset="0"/>
              <a:buChar char="•"/>
            </a:pPr>
            <a:r>
              <a:rPr lang="en-US" sz="1600" dirty="0"/>
              <a:t>Plan to make a plan as expected. </a:t>
            </a:r>
          </a:p>
          <a:p>
            <a:pPr lvl="1">
              <a:spcBef>
                <a:spcPts val="0"/>
              </a:spcBef>
              <a:buFont typeface="Arial" panose="020B0604020202020204" pitchFamily="34" charset="0"/>
              <a:buChar char="•"/>
            </a:pPr>
            <a:r>
              <a:rPr lang="en-US" sz="1600" dirty="0"/>
              <a:t>Worked on scope which had a notable discussion, rules to move forward, etc. </a:t>
            </a:r>
          </a:p>
          <a:p>
            <a:pPr lvl="1">
              <a:spcBef>
                <a:spcPts val="0"/>
              </a:spcBef>
              <a:buFont typeface="Arial" panose="020B0604020202020204" pitchFamily="34" charset="0"/>
              <a:buChar char="•"/>
            </a:pPr>
            <a:r>
              <a:rPr lang="en-US" sz="1600" dirty="0"/>
              <a:t>There were new users and incumbents to the band present. </a:t>
            </a:r>
          </a:p>
          <a:p>
            <a:pPr lvl="1">
              <a:spcBef>
                <a:spcPts val="0"/>
              </a:spcBef>
              <a:buFont typeface="Arial" panose="020B0604020202020204" pitchFamily="34" charset="0"/>
              <a:buChar char="•"/>
            </a:pPr>
            <a:r>
              <a:rPr lang="en-US" sz="1600" dirty="0"/>
              <a:t> AFC brought out some discussion.  </a:t>
            </a:r>
          </a:p>
          <a:p>
            <a:pPr lvl="1">
              <a:spcBef>
                <a:spcPts val="0"/>
              </a:spcBef>
              <a:buFont typeface="Arial" panose="020B0604020202020204" pitchFamily="34" charset="0"/>
              <a:buChar char="•"/>
            </a:pPr>
            <a:r>
              <a:rPr lang="en-US" sz="1600" dirty="0"/>
              <a:t>Seemed to have missed some of the point of how all can use the band together.</a:t>
            </a:r>
          </a:p>
          <a:p>
            <a:pPr lvl="1">
              <a:spcBef>
                <a:spcPts val="0"/>
              </a:spcBef>
              <a:buFont typeface="Arial" panose="020B0604020202020204" pitchFamily="34" charset="0"/>
              <a:buChar char="•"/>
            </a:pPr>
            <a:r>
              <a:rPr lang="en-US" sz="1600" dirty="0"/>
              <a:t>Minutes are not out yet, </a:t>
            </a:r>
          </a:p>
          <a:p>
            <a:pPr lvl="2">
              <a:spcBef>
                <a:spcPts val="0"/>
              </a:spcBef>
              <a:buFont typeface="Arial" panose="020B0604020202020204" pitchFamily="34" charset="0"/>
              <a:buChar char="•"/>
            </a:pPr>
            <a:r>
              <a:rPr lang="en-US" sz="1400" dirty="0"/>
              <a:t>Work stream 1 - interference protection and resolution</a:t>
            </a:r>
          </a:p>
          <a:p>
            <a:pPr lvl="2">
              <a:spcBef>
                <a:spcPts val="0"/>
              </a:spcBef>
              <a:buFont typeface="Arial" panose="020B0604020202020204" pitchFamily="34" charset="0"/>
              <a:buChar char="•"/>
            </a:pPr>
            <a:r>
              <a:rPr lang="en-US" sz="1400" dirty="0"/>
              <a:t>Work stream 2 - correct incumbent data (ULS) </a:t>
            </a:r>
          </a:p>
          <a:p>
            <a:pPr lvl="2">
              <a:spcBef>
                <a:spcPts val="0"/>
              </a:spcBef>
              <a:buFont typeface="Arial" panose="020B0604020202020204" pitchFamily="34" charset="0"/>
              <a:buChar char="•"/>
            </a:pPr>
            <a:r>
              <a:rPr lang="en-US" sz="1400" dirty="0"/>
              <a:t>Work stream 3 - AFC and how it provides protection, etc. </a:t>
            </a:r>
          </a:p>
          <a:p>
            <a:pPr lvl="2">
              <a:spcBef>
                <a:spcPts val="0"/>
              </a:spcBef>
              <a:buFont typeface="Arial" panose="020B0604020202020204" pitchFamily="34" charset="0"/>
              <a:buChar char="•"/>
            </a:pPr>
            <a:r>
              <a:rPr lang="en-US" sz="1400" dirty="0"/>
              <a:t>Sounds like a question was asked,  what is an incumbent to do?</a:t>
            </a:r>
          </a:p>
          <a:p>
            <a:pPr lvl="2">
              <a:spcBef>
                <a:spcPts val="0"/>
              </a:spcBef>
              <a:buFont typeface="Arial" panose="020B0604020202020204" pitchFamily="34" charset="0"/>
              <a:buChar char="•"/>
            </a:pPr>
            <a:r>
              <a:rPr lang="en-US" sz="1400" dirty="0"/>
              <a:t>It was noted, nothing on contentious based protocol.</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Registered folks on the MSG website, can now see minutes and slides. </a:t>
            </a:r>
          </a:p>
          <a:p>
            <a:pPr lvl="1">
              <a:buFont typeface="Arial" panose="020B0604020202020204" pitchFamily="34" charset="0"/>
              <a:buChar char="•"/>
            </a:pPr>
            <a:r>
              <a:rPr lang="en-US" sz="1600" dirty="0"/>
              <a:t>The MSG is open to anyone that wants to join in, you do have to register. </a:t>
            </a:r>
          </a:p>
          <a:p>
            <a:pPr lvl="1">
              <a:buFont typeface="Arial" panose="020B0604020202020204" pitchFamily="34" charset="0"/>
              <a:buChar char="•"/>
            </a:pPr>
            <a:r>
              <a:rPr lang="en-US" sz="1600" u="sng" dirty="0">
                <a:solidFill>
                  <a:srgbClr val="0000FF"/>
                </a:solidFill>
                <a:effectLst/>
                <a:ea typeface="Calibri" panose="020F0502020204030204" pitchFamily="34" charset="0"/>
                <a:hlinkClick r:id="rId3"/>
              </a:rPr>
              <a:t>https://groups.wirelessinnovation.org/wg/6MSG/dashboard</a:t>
            </a:r>
            <a:endParaRPr lang="en-US" sz="1600" dirty="0">
              <a:effectLst/>
              <a:ea typeface="Calibri" panose="020F0502020204030204" pitchFamily="34" charset="0"/>
            </a:endParaRP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379391"/>
          </a:xfrm>
        </p:spPr>
        <p:txBody>
          <a:bodyPr/>
          <a:lstStyle/>
          <a:p>
            <a:pPr marL="66675" marR="0">
              <a:spcBef>
                <a:spcPts val="0"/>
              </a:spcBef>
              <a:spcAft>
                <a:spcPts val="0"/>
              </a:spcAft>
              <a:buFont typeface="Arial" panose="020B0604020202020204" pitchFamily="34" charset="0"/>
              <a:buChar char="•"/>
            </a:pPr>
            <a:r>
              <a:rPr lang="en-US" sz="1800" b="0" dirty="0">
                <a:solidFill>
                  <a:srgbClr val="191919"/>
                </a:solidFill>
                <a:ea typeface="Times New Roman" panose="02020603050405020304" pitchFamily="18" charset="0"/>
              </a:rPr>
              <a:t> none </a:t>
            </a:r>
          </a:p>
          <a:p>
            <a:pPr marL="66675" marR="0">
              <a:spcBef>
                <a:spcPts val="0"/>
              </a:spcBef>
              <a:spcAft>
                <a:spcPts val="0"/>
              </a:spcAft>
              <a:buFont typeface="Arial" panose="020B0604020202020204" pitchFamily="34" charset="0"/>
              <a:buChar char="•"/>
            </a:pPr>
            <a:r>
              <a:rPr lang="en-US" sz="1800" b="0" dirty="0">
                <a:solidFill>
                  <a:srgbClr val="191919"/>
                </a:solidFill>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endParaRPr lang="en-US" sz="16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When there are a few minutes, will work a few WRC-23 Agenda Items</a:t>
            </a:r>
          </a:p>
          <a:p>
            <a:pPr marL="66675" marR="0">
              <a:spcBef>
                <a:spcPts val="0"/>
              </a:spcBef>
              <a:spcAft>
                <a:spcPts val="0"/>
              </a:spcAft>
              <a:buFont typeface="Arial" panose="020B0604020202020204" pitchFamily="34" charset="0"/>
              <a:buChar char="•"/>
            </a:pPr>
            <a:r>
              <a:rPr lang="en-US" sz="1800" b="0" dirty="0">
                <a:solidFill>
                  <a:srgbClr val="191919"/>
                </a:solidFill>
              </a:rPr>
              <a:t>We were able to go down the list some, see ITR-R slide.. </a:t>
            </a: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802.15 request from ETSI ERM TG11 for inputs to 2.4GHz SRDoc. </a:t>
            </a:r>
          </a:p>
          <a:p>
            <a:pPr marL="285750" indent="-285750">
              <a:buFont typeface="Wingdings" panose="05000000000000000000" pitchFamily="2" charset="2"/>
              <a:buChar char="q"/>
            </a:pPr>
            <a:r>
              <a:rPr lang="en-US" sz="1800" dirty="0">
                <a:solidFill>
                  <a:srgbClr val="00B0F0"/>
                </a:solidFill>
              </a:rPr>
              <a:t>All - Saudi Arabia consultation, inputs on points to comment on. </a:t>
            </a:r>
          </a:p>
          <a:p>
            <a:pPr marL="685800" lvl="1">
              <a:buFont typeface="Wingdings" panose="05000000000000000000" pitchFamily="2" charset="2"/>
              <a:buChar char="q"/>
            </a:pPr>
            <a:r>
              <a:rPr lang="en-US" sz="1400" dirty="0">
                <a:solidFill>
                  <a:srgbClr val="00B0F0"/>
                </a:solidFill>
              </a:rPr>
              <a:t>Chair to send fyi to the 3 WGs </a:t>
            </a:r>
          </a:p>
          <a:p>
            <a:pPr marL="285750" indent="-285750">
              <a:buFont typeface="Wingdings" panose="05000000000000000000" pitchFamily="2" charset="2"/>
              <a:buChar char="q"/>
            </a:pPr>
            <a:r>
              <a:rPr lang="en-US" sz="1800" dirty="0">
                <a:solidFill>
                  <a:srgbClr val="00B0F0"/>
                </a:solidFill>
              </a:rPr>
              <a:t>Find and ID WRC-19 AIs carried over to WRC-23 we have interest in. </a:t>
            </a:r>
          </a:p>
          <a:p>
            <a:pPr marL="0" indent="0"/>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15			and voters on-line: 11</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20Aug20–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i="1" u="sng" dirty="0"/>
              <a:t>Note:  there will likely not be a teleconference on 27Aug20.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15:52et </a:t>
            </a:r>
            <a:endParaRPr lang="en-US" sz="1800" dirty="0"/>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76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76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13Aug20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13Aug20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13Aug20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13Aug20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13Aug20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13Aug20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altLang="en-US" sz="1400" b="0" kern="0" dirty="0">
              <a:solidFill>
                <a:schemeClr val="tx1"/>
              </a:solidFill>
            </a:endParaRP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Hassan Y</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a:t>
            </a:r>
            <a:r>
              <a:rPr lang="en-GB" sz="1800" b="0" dirty="0">
                <a:ea typeface="SimSun" panose="02010600030101010101" pitchFamily="2" charset="-122"/>
              </a:rPr>
              <a:t>6 August</a:t>
            </a:r>
            <a:r>
              <a:rPr lang="en-GB" sz="1800" b="0" dirty="0">
                <a:effectLst/>
                <a:ea typeface="SimSun" panose="02010600030101010101" pitchFamily="2" charset="-122"/>
              </a:rPr>
              <a:t> 2020 in document </a:t>
            </a:r>
            <a:r>
              <a:rPr lang="en-GB" sz="1800" b="0" dirty="0">
                <a:effectLst/>
                <a:ea typeface="SimSun" panose="02010600030101010101" pitchFamily="2" charset="-122"/>
                <a:hlinkClick r:id="rId3"/>
              </a:rPr>
              <a:t>https://mentor.ieee.org/802.18/dcn/20/18-20-0114-00-0000-minutes-06aug20-rrtag-teleconference.docx</a:t>
            </a:r>
            <a:r>
              <a:rPr lang="en-GB" sz="1800" b="0" dirty="0">
                <a:ea typeface="SimSun" panose="02010600030101010101" pitchFamily="2" charset="-122"/>
              </a:rPr>
              <a:t> </a:t>
            </a:r>
            <a:r>
              <a:rPr lang="en-GB" sz="1800" b="0" dirty="0">
                <a:effectLst/>
                <a:ea typeface="SimSun" panose="02010600030101010101" pitchFamily="2" charset="-122"/>
              </a:rPr>
              <a:t>  </a:t>
            </a:r>
            <a:r>
              <a:rPr lang="en-US" sz="1800" b="0" i="0" dirty="0">
                <a:solidFill>
                  <a:srgbClr val="000000"/>
                </a:solidFill>
                <a:effectLst/>
              </a:rPr>
              <a:t>07-Aug-2020 20:18:33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Ben R</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no change</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r>
              <a:rPr lang="en-US" altLang="en-US" sz="1800" dirty="0">
                <a:solidFill>
                  <a:schemeClr val="tx1"/>
                </a:solidFill>
              </a:rPr>
              <a:t>At this time 802.18 will just have our normal weekly Thursday calls, like we have been doing, stay tuned.</a:t>
            </a:r>
          </a:p>
          <a:p>
            <a:pPr marL="685800" lvl="1">
              <a:buFont typeface="Arial" panose="020B0604020202020204" pitchFamily="34" charset="0"/>
              <a:buChar char="•"/>
            </a:pPr>
            <a:r>
              <a:rPr lang="en-US" altLang="en-US" sz="1800" b="0" dirty="0">
                <a:solidFill>
                  <a:schemeClr val="tx1"/>
                </a:solidFill>
              </a:rPr>
              <a:t>Note: To have an interim is up to the WG </a:t>
            </a:r>
            <a:r>
              <a:rPr lang="en-US" altLang="en-US" sz="1800" dirty="0">
                <a:solidFill>
                  <a:schemeClr val="tx1"/>
                </a:solidFill>
              </a:rPr>
              <a:t>or </a:t>
            </a:r>
            <a:r>
              <a:rPr lang="en-US" altLang="en-US" sz="1800" b="0" dirty="0">
                <a:solidFill>
                  <a:schemeClr val="tx1"/>
                </a:solidFill>
              </a:rPr>
              <a:t>TAG,. </a:t>
            </a:r>
          </a:p>
          <a:p>
            <a:pPr marL="685800" lvl="1">
              <a:buFont typeface="Arial" panose="020B0604020202020204" pitchFamily="34" charset="0"/>
              <a:buChar char="•"/>
            </a:pPr>
            <a:r>
              <a:rPr lang="en-US" altLang="en-US" sz="1800" b="0" dirty="0">
                <a:solidFill>
                  <a:schemeClr val="tx1"/>
                </a:solidFill>
              </a:rPr>
              <a:t>With that, the RR-TAG is able to conduct needed business as normal in our </a:t>
            </a:r>
            <a:r>
              <a:rPr lang="en-US" altLang="en-US" sz="1800" dirty="0">
                <a:solidFill>
                  <a:schemeClr val="tx1"/>
                </a:solidFill>
              </a:rPr>
              <a:t>teleconferences</a:t>
            </a:r>
            <a:r>
              <a:rPr lang="en-US" altLang="en-US" sz="1800" b="0" dirty="0">
                <a:solidFill>
                  <a:schemeClr val="tx1"/>
                </a:solidFill>
              </a:rPr>
              <a:t>. </a:t>
            </a: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 depending on coordinating with other WG/TAGs such as 802.19, 802.24, etc. </a:t>
            </a: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51809</TotalTime>
  <Words>7743</Words>
  <Application>Microsoft Office PowerPoint</Application>
  <PresentationFormat>On-screen Show (4:3)</PresentationFormat>
  <Paragraphs>798</Paragraphs>
  <Slides>33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4"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3110</cp:revision>
  <cp:lastPrinted>1601-01-01T00:00:00Z</cp:lastPrinted>
  <dcterms:created xsi:type="dcterms:W3CDTF">2016-03-03T14:54:45Z</dcterms:created>
  <dcterms:modified xsi:type="dcterms:W3CDTF">2020-08-15T02:14:58Z</dcterms:modified>
</cp:coreProperties>
</file>