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30" r:id="rId13"/>
    <p:sldId id="608" r:id="rId14"/>
    <p:sldId id="675" r:id="rId15"/>
    <p:sldId id="691" r:id="rId16"/>
    <p:sldId id="685" r:id="rId17"/>
    <p:sldId id="650" r:id="rId18"/>
    <p:sldId id="498" r:id="rId19"/>
    <p:sldId id="402" r:id="rId20"/>
    <p:sldId id="403" r:id="rId21"/>
    <p:sldId id="692" r:id="rId22"/>
    <p:sldId id="728" r:id="rId23"/>
    <p:sldId id="672" r:id="rId24"/>
    <p:sldId id="731" r:id="rId25"/>
    <p:sldId id="671" r:id="rId26"/>
    <p:sldId id="664" r:id="rId27"/>
    <p:sldId id="663"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391" autoAdjust="0"/>
  </p:normalViewPr>
  <p:slideViewPr>
    <p:cSldViewPr>
      <p:cViewPr varScale="1">
        <p:scale>
          <a:sx n="109" d="100"/>
          <a:sy n="109" d="100"/>
        </p:scale>
        <p:origin x="1434" y="10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13-Aug-20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6"/>
              </a:rPr>
              <a:t>Hiertz</a:t>
            </a:r>
            <a:r>
              <a:rPr lang="en-US" sz="1200" kern="1200" dirty="0">
                <a:solidFill>
                  <a:srgbClr val="000000"/>
                </a:solidFill>
                <a:effectLst/>
                <a:latin typeface="Times New Roman" pitchFamily="16" charset="0"/>
                <a:ea typeface="+mn-ea"/>
                <a:cs typeface="+mn-cs"/>
                <a:hlinkClick r:id="rId6"/>
              </a:rPr>
              <a:t> </a:t>
            </a:r>
            <a:r>
              <a:rPr lang="en-US" sz="1200" kern="1200" dirty="0" err="1">
                <a:solidFill>
                  <a:srgbClr val="000000"/>
                </a:solidFill>
                <a:effectLst/>
                <a:latin typeface="Times New Roman" pitchFamily="16" charset="0"/>
                <a:ea typeface="+mn-ea"/>
                <a:cs typeface="+mn-cs"/>
                <a:hlinkClick r:id="rId6"/>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7"/>
              </a:rPr>
              <a:t>Ericsson</a:t>
            </a:r>
            <a:r>
              <a:rPr lang="en-US" sz="1200" kern="1200" dirty="0">
                <a:solidFill>
                  <a:srgbClr val="000000"/>
                </a:solidFill>
                <a:effectLst/>
                <a:latin typeface="Times New Roman" pitchFamily="16" charset="0"/>
                <a:ea typeface="+mn-ea"/>
                <a:cs typeface="+mn-cs"/>
                <a:hlinkClick r:id="rId7"/>
              </a:rPr>
              <a:t> GmbH, </a:t>
            </a:r>
            <a:r>
              <a:rPr lang="en-US" sz="1200" kern="1200" dirty="0" err="1">
                <a:solidFill>
                  <a:srgbClr val="000000"/>
                </a:solidFill>
                <a:effectLst/>
                <a:latin typeface="Times New Roman" pitchFamily="16" charset="0"/>
                <a:ea typeface="+mn-ea"/>
                <a:cs typeface="+mn-cs"/>
                <a:hlinkClick r:id="rId7"/>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a:t>
            </a:r>
            <a:r>
              <a:rPr lang="en-US" sz="1200" kern="1200" dirty="0" err="1">
                <a:solidFill>
                  <a:srgbClr val="000000"/>
                </a:solidFill>
                <a:effectLst/>
                <a:latin typeface="Times New Roman" pitchFamily="16" charset="0"/>
                <a:ea typeface="+mn-ea"/>
                <a:cs typeface="+mn-cs"/>
                <a:hlinkClick r:id="rId8"/>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9"/>
              </a:rPr>
              <a:t>Huawei</a:t>
            </a:r>
            <a:r>
              <a:rPr lang="en-US" sz="1200" kern="1200" dirty="0">
                <a:solidFill>
                  <a:srgbClr val="000000"/>
                </a:solidFill>
                <a:effectLst/>
                <a:latin typeface="Times New Roman" pitchFamily="16" charset="0"/>
                <a:ea typeface="+mn-ea"/>
                <a:cs typeface="+mn-cs"/>
                <a:hlinkClick r:id="rId9"/>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a:t>
            </a:r>
            <a:r>
              <a:rPr lang="en-US" sz="1200" kern="1200" dirty="0" err="1">
                <a:solidFill>
                  <a:srgbClr val="000000"/>
                </a:solidFill>
                <a:effectLst/>
                <a:latin typeface="Times New Roman" pitchFamily="16" charset="0"/>
                <a:ea typeface="+mn-ea"/>
                <a:cs typeface="+mn-cs"/>
                <a:hlinkClick r:id="rId10"/>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1"/>
              </a:rPr>
              <a:t>BROADCOM</a:t>
            </a:r>
            <a:r>
              <a:rPr lang="en-US" sz="1200" kern="1200" dirty="0">
                <a:solidFill>
                  <a:srgbClr val="000000"/>
                </a:solidFill>
                <a:effectLst/>
                <a:latin typeface="Times New Roman" pitchFamily="16" charset="0"/>
                <a:ea typeface="+mn-ea"/>
                <a:cs typeface="+mn-cs"/>
                <a:hlinkClick r:id="rId11"/>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15"/>
              </a:rPr>
              <a:t>Butscheidt</a:t>
            </a:r>
            <a:r>
              <a:rPr lang="en-US" sz="1200" kern="1200" dirty="0">
                <a:solidFill>
                  <a:srgbClr val="000000"/>
                </a:solidFill>
                <a:effectLst/>
                <a:latin typeface="Times New Roman" pitchFamily="16" charset="0"/>
                <a:ea typeface="+mn-ea"/>
                <a:cs typeface="+mn-cs"/>
                <a:hlinkClick r:id="rId15"/>
              </a:rPr>
              <a: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0990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13Aug20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13Aug20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13Aug20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802.18-20/0117r00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8/dcn/20/18-20-0115-00-0000-802-15-4-2-4ghz-phy-summary.docx"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Documents/Spectrum_Innovation_E.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hyperlink" Target="https://mentor.ieee.org/802.18/dcn/20/18-20-0116-00-0000-citc-saudi-arabia-five-year-outlook-on-spectrum-to-2024.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22.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ecfsapi.fcc.gov/file/08131010723470/DA-20-879A1.pdf"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4.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14-00-0000-minutes-06aug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13Aug20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 August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993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841375"/>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24Sep-02Oct20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000" dirty="0">
                <a:solidFill>
                  <a:schemeClr val="tx1"/>
                </a:solidFill>
              </a:rPr>
              <a:t> </a:t>
            </a:r>
            <a:r>
              <a:rPr lang="en-US" sz="1200" dirty="0">
                <a:solidFill>
                  <a:schemeClr val="tx1"/>
                </a:solidFill>
              </a:rPr>
              <a:t>From 06Aug: Call Wednesday was on the 6 GHz draft &amp; adaptivity and liaisons from other groups.</a:t>
            </a:r>
          </a:p>
          <a:p>
            <a:pPr lvl="1">
              <a:spcBef>
                <a:spcPts val="0"/>
              </a:spcBef>
              <a:buFont typeface="Arial" panose="020B0604020202020204" pitchFamily="34" charset="0"/>
              <a:buChar char="•"/>
            </a:pPr>
            <a:r>
              <a:rPr lang="en-US" sz="1200" dirty="0">
                <a:solidFill>
                  <a:schemeClr val="tx1"/>
                </a:solidFill>
              </a:rPr>
              <a:t>A liaison on media access was not accepted as not complete, however in the past it would have been fine to work off of.  Seems some of the members are taking a different approach on what liaisons should include now, which some think is different from before.</a:t>
            </a:r>
          </a:p>
          <a:p>
            <a:pPr lvl="1">
              <a:spcBef>
                <a:spcPts val="0"/>
              </a:spcBef>
              <a:buFont typeface="Arial" panose="020B0604020202020204" pitchFamily="34" charset="0"/>
              <a:buChar char="•"/>
            </a:pPr>
            <a:r>
              <a:rPr lang="en-US" sz="1200" dirty="0">
                <a:solidFill>
                  <a:schemeClr val="tx1"/>
                </a:solidFill>
              </a:rPr>
              <a:t>Some notes about that are on the BRAN email reflector. </a:t>
            </a:r>
          </a:p>
          <a:p>
            <a:pPr lvl="1">
              <a:spcBef>
                <a:spcPts val="0"/>
              </a:spcBef>
              <a:buFont typeface="Arial" panose="020B0604020202020204" pitchFamily="34" charset="0"/>
              <a:buChar char="•"/>
            </a:pPr>
            <a:r>
              <a:rPr lang="en-US" sz="1200" dirty="0">
                <a:solidFill>
                  <a:schemeClr val="tx1"/>
                </a:solidFill>
              </a:rPr>
              <a:t>From 16Jul:  2 new </a:t>
            </a:r>
            <a:r>
              <a:rPr lang="en-US" sz="1200" dirty="0" err="1">
                <a:solidFill>
                  <a:schemeClr val="tx1"/>
                </a:solidFill>
              </a:rPr>
              <a:t>Wis</a:t>
            </a:r>
            <a:r>
              <a:rPr lang="en-US" sz="1200" dirty="0">
                <a:solidFill>
                  <a:schemeClr val="tx1"/>
                </a:solidFill>
              </a:rPr>
              <a:t>: TS Doc. on multi-Access Point performance, and  </a:t>
            </a:r>
          </a:p>
          <a:p>
            <a:pPr lvl="2">
              <a:spcBef>
                <a:spcPts val="0"/>
              </a:spcBef>
              <a:buFont typeface="Arial" panose="020B0604020202020204" pitchFamily="34" charset="0"/>
              <a:buChar char="•"/>
            </a:pPr>
            <a:r>
              <a:rPr lang="en-US" sz="1200" dirty="0">
                <a:solidFill>
                  <a:schemeClr val="tx1"/>
                </a:solidFill>
              </a:rPr>
              <a:t>60 GHz which brought up some discussions. – there are 3 Harmonized Standards now. </a:t>
            </a:r>
          </a:p>
          <a:p>
            <a:pPr lvl="3">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SRDoc #13 – 26Aug20,   #14-09sep20</a:t>
            </a:r>
          </a:p>
          <a:p>
            <a:pPr lvl="1">
              <a:spcBef>
                <a:spcPts val="0"/>
              </a:spcBef>
              <a:buFont typeface="Arial" panose="020B0604020202020204" pitchFamily="34" charset="0"/>
              <a:buChar char="•"/>
            </a:pPr>
            <a:r>
              <a:rPr lang="en-US" sz="1600" dirty="0">
                <a:solidFill>
                  <a:schemeClr val="tx1"/>
                </a:solidFill>
              </a:rPr>
              <a:t> Have sent info to 802.15 about the request for input on the 2.4GHz SRDoc.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effectLst/>
                <a:ea typeface="SimSun" panose="02010600030101010101" pitchFamily="2" charset="-122"/>
              </a:rPr>
              <a:t>From 06Aug :</a:t>
            </a:r>
            <a:r>
              <a:rPr lang="en-US" sz="1200" dirty="0">
                <a:solidFill>
                  <a:schemeClr val="tx1"/>
                </a:solidFill>
              </a:rPr>
              <a:t>Note was sent to 802.15.4 about the SRDoc is looking for 802.15 input.   </a:t>
            </a:r>
          </a:p>
          <a:p>
            <a:pPr lvl="1">
              <a:spcBef>
                <a:spcPts val="0"/>
              </a:spcBef>
              <a:buFont typeface="Arial" panose="020B0604020202020204" pitchFamily="34" charset="0"/>
              <a:buChar char="•"/>
            </a:pPr>
            <a:r>
              <a:rPr lang="en-US" sz="1200" dirty="0">
                <a:solidFill>
                  <a:schemeClr val="tx1"/>
                </a:solidFill>
              </a:rPr>
              <a:t> .15 did review and </a:t>
            </a:r>
            <a:r>
              <a:rPr lang="en-US" sz="1200" dirty="0" err="1">
                <a:solidFill>
                  <a:schemeClr val="tx1"/>
                </a:solidFill>
              </a:rPr>
              <a:t>ID’d</a:t>
            </a:r>
            <a:r>
              <a:rPr lang="en-US" sz="1200" dirty="0">
                <a:solidFill>
                  <a:schemeClr val="tx1"/>
                </a:solidFill>
              </a:rPr>
              <a:t> which PHYs use the 2.4 GHz band, see </a:t>
            </a:r>
            <a:r>
              <a:rPr lang="en-US" sz="1200" dirty="0">
                <a:solidFill>
                  <a:schemeClr val="tx1"/>
                </a:solidFill>
                <a:hlinkClick r:id="rId8"/>
              </a:rPr>
              <a:t>&lt;18-20-0115&gt;</a:t>
            </a:r>
            <a:endParaRPr lang="en-US" sz="1200" dirty="0">
              <a:solidFill>
                <a:schemeClr val="tx1"/>
              </a:solidFill>
            </a:endParaRPr>
          </a:p>
          <a:p>
            <a:pPr lvl="1">
              <a:spcBef>
                <a:spcPts val="0"/>
              </a:spcBef>
              <a:buFont typeface="Arial" panose="020B0604020202020204" pitchFamily="34" charset="0"/>
              <a:buChar char="•"/>
            </a:pPr>
            <a:r>
              <a:rPr lang="en-US" sz="1200" dirty="0">
                <a:solidFill>
                  <a:schemeClr val="tx1"/>
                </a:solidFill>
              </a:rPr>
              <a:t>Need contribution 7 days before which does not allow IEEE 802 to approve one. </a:t>
            </a:r>
          </a:p>
          <a:p>
            <a:pPr lvl="1">
              <a:spcBef>
                <a:spcPts val="0"/>
              </a:spcBef>
              <a:buFont typeface="Arial" panose="020B0604020202020204" pitchFamily="34" charset="0"/>
              <a:buChar char="•"/>
            </a:pPr>
            <a:r>
              <a:rPr lang="en-US" sz="1200" dirty="0">
                <a:solidFill>
                  <a:schemeClr val="tx1"/>
                </a:solidFill>
              </a:rPr>
              <a:t>Suggestion made the .15 chair could send email to TG11 chair; we are working on contributions and we need process time to get to TG11. </a:t>
            </a:r>
          </a:p>
          <a:p>
            <a:pPr lvl="1">
              <a:spcBef>
                <a:spcPts val="0"/>
              </a:spcBef>
              <a:buFont typeface="Arial" panose="020B0604020202020204" pitchFamily="34" charset="0"/>
              <a:buChar char="•"/>
            </a:pPr>
            <a:r>
              <a:rPr lang="en-US" sz="1200" dirty="0">
                <a:solidFill>
                  <a:schemeClr val="tx1"/>
                </a:solidFill>
              </a:rPr>
              <a:t>It was also noted process and format for a contribution is not or may not be clear as it has not been done by some involved on this.  </a:t>
            </a:r>
          </a:p>
          <a:p>
            <a:pPr lvl="1">
              <a:spcBef>
                <a:spcPts val="0"/>
              </a:spcBef>
              <a:buFont typeface="Arial" panose="020B0604020202020204" pitchFamily="34" charset="0"/>
              <a:buChar char="•"/>
            </a:pPr>
            <a:r>
              <a:rPr lang="en-US" sz="1200" dirty="0">
                <a:solidFill>
                  <a:schemeClr val="tx1"/>
                </a:solidFill>
              </a:rPr>
              <a:t>Also, how to get the ERM draft document to work on it, and sample contributions, is not accessible to many folks.</a:t>
            </a:r>
          </a:p>
          <a:p>
            <a:pPr lvl="1">
              <a:spcBef>
                <a:spcPts val="0"/>
              </a:spcBef>
              <a:buFont typeface="Arial" panose="020B0604020202020204" pitchFamily="34" charset="0"/>
              <a:buChar char="•"/>
            </a:pPr>
            <a:r>
              <a:rPr lang="en-US" sz="1200" dirty="0">
                <a:effectLst/>
              </a:rPr>
              <a:t>The doc on the ERM site:  DTR/</a:t>
            </a:r>
            <a:r>
              <a:rPr lang="en-US" sz="1200" b="1" dirty="0">
                <a:effectLst/>
              </a:rPr>
              <a:t>ERM-590 (TR 103 665)</a:t>
            </a:r>
            <a:endParaRPr lang="en-US" sz="105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5"/>
              </a:rPr>
              <a:t>&lt;SE45&gt;</a:t>
            </a:r>
            <a:r>
              <a:rPr lang="en-US" altLang="en-US" sz="1200" b="0" dirty="0"/>
              <a:t> </a:t>
            </a:r>
            <a:r>
              <a:rPr lang="en-US" altLang="en-US" sz="1200" dirty="0"/>
              <a:t>next calls: #12, 27-28Aug and 21-23Sep20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dirty="0">
                <a:solidFill>
                  <a:schemeClr val="tx1"/>
                </a:solidFill>
              </a:rPr>
              <a:t>Dublin, Ireland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#12-05-07Oct20</a:t>
            </a:r>
            <a:endParaRPr lang="en-US" sz="1400" dirty="0"/>
          </a:p>
          <a:p>
            <a:pPr lvl="1">
              <a:buFont typeface="Arial" panose="020B0604020202020204" pitchFamily="34" charset="0"/>
              <a:buChar char="•"/>
            </a:pPr>
            <a:r>
              <a:rPr lang="en-US" sz="1600" dirty="0">
                <a:ea typeface="Calibri" panose="020F0502020204030204" pitchFamily="34" charset="0"/>
              </a:rPr>
              <a:t> nothing to share today.</a:t>
            </a:r>
          </a:p>
          <a:p>
            <a:pPr lvl="1">
              <a:buFont typeface="Arial" panose="020B0604020202020204" pitchFamily="34" charset="0"/>
              <a:buChar char="•"/>
            </a:pPr>
            <a:r>
              <a:rPr lang="en-US" sz="1600" dirty="0">
                <a:effectLst/>
                <a:ea typeface="Calibri" panose="020F0502020204030204" pitchFamily="34" charset="0"/>
              </a:rPr>
              <a:t>  </a:t>
            </a:r>
          </a:p>
          <a:p>
            <a:pPr lvl="1">
              <a:spcBef>
                <a:spcPts val="300"/>
              </a:spcBef>
              <a:buFont typeface="Arial" panose="020B0604020202020204" pitchFamily="34" charset="0"/>
              <a:buChar char="•"/>
            </a:pPr>
            <a:endParaRPr lang="en-US" sz="1200" dirty="0">
              <a:effectLst/>
              <a:ea typeface="Calibri" panose="020F0502020204030204" pitchFamily="34" charset="0"/>
            </a:endParaRPr>
          </a:p>
          <a:p>
            <a:pPr lvl="1">
              <a:spcBef>
                <a:spcPts val="300"/>
              </a:spcBef>
              <a:buFont typeface="Arial" panose="020B0604020202020204" pitchFamily="34" charset="0"/>
              <a:buChar char="•"/>
            </a:pPr>
            <a:r>
              <a:rPr lang="en-US" sz="1200" dirty="0">
                <a:effectLst/>
                <a:ea typeface="Calibri" panose="020F0502020204030204" pitchFamily="34" charset="0"/>
              </a:rPr>
              <a:t>From 30Jul: No meetings scheduled before Oct 5 which is mainly for 6 GHz Public Consultation comment resolution</a:t>
            </a:r>
            <a:r>
              <a:rPr lang="en-US" sz="1200" dirty="0">
                <a:solidFill>
                  <a:schemeClr val="tx1"/>
                </a:solidFill>
              </a:rPr>
              <a:t> </a:t>
            </a:r>
          </a:p>
          <a:p>
            <a:pPr lvl="1">
              <a:spcBef>
                <a:spcPts val="300"/>
              </a:spcBef>
              <a:buFont typeface="Arial" panose="020B0604020202020204" pitchFamily="34" charset="0"/>
              <a:buChar char="•"/>
            </a:pPr>
            <a:r>
              <a:rPr lang="en-US" sz="1200" dirty="0">
                <a:solidFill>
                  <a:schemeClr val="tx1"/>
                </a:solidFill>
              </a:rPr>
              <a:t>Document TEMP001 is out there, draft minutes for meeting #11, inputs requested by 03Aug. </a:t>
            </a:r>
          </a:p>
          <a:p>
            <a:pPr lvl="1">
              <a:spcBef>
                <a:spcPts val="300"/>
              </a:spcBef>
              <a:buFont typeface="Arial" panose="020B0604020202020204" pitchFamily="34" charset="0"/>
              <a:buChar char="•"/>
            </a:pPr>
            <a:r>
              <a:rPr lang="en-US" sz="1200" dirty="0">
                <a:solidFill>
                  <a:schemeClr val="tx1"/>
                </a:solidFill>
              </a:rPr>
              <a:t>Document TEMP002, complaints from the weather community, continued concern on interference</a:t>
            </a:r>
          </a:p>
          <a:p>
            <a:pPr lvl="1">
              <a:spcBef>
                <a:spcPts val="300"/>
              </a:spcBef>
              <a:buFont typeface="Arial" panose="020B0604020202020204" pitchFamily="34" charset="0"/>
              <a:buChar char="•"/>
            </a:pPr>
            <a:r>
              <a:rPr lang="en-US" sz="1200" dirty="0">
                <a:solidFill>
                  <a:schemeClr val="tx1"/>
                </a:solidFill>
              </a:rPr>
              <a:t>Document TEMPT003, WI _03 national use of 5.8GHz for discussion at meeting #12. </a:t>
            </a:r>
          </a:p>
          <a:p>
            <a:pPr lvl="1">
              <a:spcBef>
                <a:spcPts val="300"/>
              </a:spcBef>
              <a:buFont typeface="Arial" panose="020B0604020202020204" pitchFamily="34" charset="0"/>
              <a:buChar char="•"/>
            </a:pPr>
            <a:r>
              <a:rPr lang="en-US" sz="1200" dirty="0">
                <a:solidFill>
                  <a:schemeClr val="tx1"/>
                </a:solidFill>
              </a:rPr>
              <a:t>From before: Working new </a:t>
            </a:r>
            <a:r>
              <a:rPr lang="en-US" sz="1200" dirty="0" err="1">
                <a:solidFill>
                  <a:schemeClr val="tx1"/>
                </a:solidFill>
              </a:rPr>
              <a:t>WIs.</a:t>
            </a:r>
            <a:r>
              <a:rPr lang="en-US" sz="1200" dirty="0">
                <a:solidFill>
                  <a:schemeClr val="tx1"/>
                </a:solidFill>
              </a:rPr>
              <a:t>  1) update 5 GHz   for  WRC-19  2) examine EC decision (04)08 RLAN to use 5150-5725,  3) 5.8 GHz band  4) ECC asking WGFM about </a:t>
            </a:r>
            <a:r>
              <a:rPr lang="en-US" sz="1200" i="1" u="sng" dirty="0">
                <a:solidFill>
                  <a:schemeClr val="tx1"/>
                </a:solidFill>
              </a:rPr>
              <a:t>protection to urban rail. </a:t>
            </a:r>
            <a:endParaRPr lang="en-US" sz="1200" i="1" u="sng" dirty="0">
              <a:solidFill>
                <a:schemeClr val="bg1">
                  <a:lumMod val="65000"/>
                </a:schemeClr>
              </a:solidFill>
            </a:endParaRPr>
          </a:p>
          <a:p>
            <a:pPr lvl="1">
              <a:spcBef>
                <a:spcPts val="300"/>
              </a:spcBef>
              <a:buFont typeface="Arial" panose="020B0604020202020204" pitchFamily="34" charset="0"/>
              <a:buChar char="•"/>
            </a:pPr>
            <a:r>
              <a:rPr lang="en-US" sz="1200" dirty="0">
                <a:solidFill>
                  <a:schemeClr val="tx1"/>
                </a:solidFill>
              </a:rPr>
              <a:t>Moving to correspondence (with more in Sept) and working to address these for 05Oct20 call.  Time will be quick to finish up some by March of 2021.</a:t>
            </a:r>
          </a:p>
          <a:p>
            <a:pPr lvl="1">
              <a:spcBef>
                <a:spcPts val="300"/>
              </a:spcBef>
              <a:buFont typeface="Arial" panose="020B0604020202020204" pitchFamily="34" charset="0"/>
              <a:buChar char="•"/>
            </a:pPr>
            <a:r>
              <a:rPr lang="en-US" sz="1200" dirty="0">
                <a:solidFill>
                  <a:schemeClr val="tx1"/>
                </a:solidFill>
              </a:rPr>
              <a:t>Public consultations are out now till 04 Sep.</a:t>
            </a:r>
          </a:p>
          <a:p>
            <a:pPr lvl="2">
              <a:spcBef>
                <a:spcPts val="300"/>
              </a:spcBef>
              <a:buFont typeface="Arial" panose="020B0604020202020204" pitchFamily="34" charset="0"/>
              <a:buChar char="•"/>
            </a:pPr>
            <a:r>
              <a:rPr lang="en-US" sz="1200" dirty="0">
                <a:solidFill>
                  <a:schemeClr val="tx1"/>
                </a:solidFill>
              </a:rPr>
              <a:t>Draft CEPT report 75 (Report B) and ECC Decision (20)01 (rules of lower 6 GHz band) </a:t>
            </a:r>
            <a:r>
              <a:rPr lang="en-US" sz="12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NAM), items to share</a:t>
            </a:r>
            <a:endParaRPr lang="en-US" sz="1200" dirty="0"/>
          </a:p>
        </p:txBody>
      </p:sp>
      <p:sp>
        <p:nvSpPr>
          <p:cNvPr id="3" name="Content Placeholder 2"/>
          <p:cNvSpPr>
            <a:spLocks noGrp="1"/>
          </p:cNvSpPr>
          <p:nvPr>
            <p:ph idx="1"/>
          </p:nvPr>
        </p:nvSpPr>
        <p:spPr>
          <a:xfrm>
            <a:off x="718038" y="1371600"/>
            <a:ext cx="7892562" cy="4495800"/>
          </a:xfrm>
        </p:spPr>
        <p:txBody>
          <a:bodyPr/>
          <a:lstStyle/>
          <a:p>
            <a:pPr marL="0" marR="0" indent="0">
              <a:spcBef>
                <a:spcPts val="0"/>
              </a:spcBef>
              <a:spcAft>
                <a:spcPts val="0"/>
              </a:spcAft>
            </a:pPr>
            <a:endParaRPr lang="en-US" sz="1800" b="0" dirty="0">
              <a:solidFill>
                <a:srgbClr val="191919"/>
              </a:solidFill>
            </a:endParaRPr>
          </a:p>
          <a:p>
            <a:pPr>
              <a:spcBef>
                <a:spcPts val="0"/>
              </a:spcBef>
              <a:buFont typeface="Arial" panose="020B0604020202020204" pitchFamily="34" charset="0"/>
              <a:buChar char="•"/>
            </a:pPr>
            <a:r>
              <a:rPr lang="en-US" sz="1800" b="0" dirty="0"/>
              <a:t>Consultation from Kingdom of Saudi Arabia </a:t>
            </a:r>
            <a:r>
              <a:rPr lang="en-US" sz="1800" b="0" dirty="0">
                <a:solidFill>
                  <a:schemeClr val="tx1"/>
                </a:solidFill>
              </a:rPr>
              <a:t>spectrum outlook:</a:t>
            </a:r>
            <a:endParaRPr lang="en-US" sz="1800" dirty="0">
              <a:solidFill>
                <a:schemeClr val="tx1"/>
              </a:solidFill>
            </a:endParaRPr>
          </a:p>
          <a:p>
            <a:pPr lvl="1">
              <a:spcBef>
                <a:spcPts val="0"/>
              </a:spcBef>
              <a:buFont typeface="Arial" panose="020B0604020202020204" pitchFamily="34" charset="0"/>
              <a:buChar char="•"/>
            </a:pPr>
            <a:r>
              <a:rPr lang="en-US" sz="1400" u="sng" dirty="0">
                <a:hlinkClick r:id="rId3"/>
              </a:rPr>
              <a:t>https://www.citc.gov.sa/en/new/publicConsultation/Documents/Spectrum_Innovation_E.PDF</a:t>
            </a:r>
            <a:r>
              <a:rPr lang="en-US" sz="1400" u="sng" dirty="0"/>
              <a:t> </a:t>
            </a:r>
          </a:p>
          <a:p>
            <a:pPr lvl="1">
              <a:spcBef>
                <a:spcPts val="0"/>
              </a:spcBef>
              <a:buFont typeface="Arial" panose="020B0604020202020204" pitchFamily="34" charset="0"/>
              <a:buChar char="•"/>
            </a:pPr>
            <a:r>
              <a:rPr lang="en-US" sz="1600" u="sng" dirty="0"/>
              <a:t>September 27 is the deadline;  IEEE 802.18 we need to approve by 10Sept. </a:t>
            </a:r>
          </a:p>
          <a:p>
            <a:pPr lvl="1">
              <a:spcBef>
                <a:spcPts val="0"/>
              </a:spcBef>
              <a:buFont typeface="Arial" panose="020B0604020202020204" pitchFamily="34" charset="0"/>
              <a:buChar char="•"/>
            </a:pPr>
            <a:endParaRPr lang="en-US" sz="1600" u="sng" dirty="0"/>
          </a:p>
          <a:p>
            <a:pPr lvl="1">
              <a:spcBef>
                <a:spcPts val="0"/>
              </a:spcBef>
              <a:buFont typeface="Arial" panose="020B0604020202020204" pitchFamily="34" charset="0"/>
              <a:buChar char="•"/>
            </a:pPr>
            <a:r>
              <a:rPr lang="en-US" sz="1600" dirty="0">
                <a:hlinkClick r:id="rId4"/>
              </a:rPr>
              <a:t>https://mentor.ieee.org/802.18/dcn/20/18-20-0116-00-0000-citc-saudi-arabia-five-year-outlook-on-spectrum-to-2024.pdf</a:t>
            </a:r>
            <a:r>
              <a:rPr lang="en-US" sz="1600" dirty="0">
                <a:solidFill>
                  <a:schemeClr val="tx1"/>
                </a:solidFill>
              </a:rPr>
              <a:t> </a:t>
            </a:r>
            <a:endParaRPr lang="en-US" sz="1600" dirty="0"/>
          </a:p>
          <a:p>
            <a:pPr lvl="1">
              <a:spcBef>
                <a:spcPts val="0"/>
              </a:spcBef>
              <a:buFont typeface="Arial" panose="020B0604020202020204" pitchFamily="34" charset="0"/>
              <a:buChar char="•"/>
            </a:pPr>
            <a:r>
              <a:rPr lang="en-US" sz="1600" dirty="0"/>
              <a:t>Do we want to review and possibly comment, the deadline will allow? </a:t>
            </a:r>
          </a:p>
          <a:p>
            <a:pPr lvl="1">
              <a:spcBef>
                <a:spcPts val="0"/>
              </a:spcBef>
              <a:buFont typeface="Arial" panose="020B0604020202020204" pitchFamily="34" charset="0"/>
              <a:buChar char="•"/>
            </a:pPr>
            <a:r>
              <a:rPr lang="en-US" sz="1600" dirty="0"/>
              <a:t>Some possible points to look at further:</a:t>
            </a:r>
          </a:p>
          <a:p>
            <a:pPr lvl="2">
              <a:spcBef>
                <a:spcPts val="0"/>
              </a:spcBef>
              <a:buFont typeface="Arial" panose="020B0604020202020204" pitchFamily="34" charset="0"/>
              <a:buChar char="•"/>
            </a:pPr>
            <a:r>
              <a:rPr lang="en-US" sz="1600" dirty="0"/>
              <a:t>Figure 13 is proposed spectrum to comment on, they do have the 6 GHz band. </a:t>
            </a:r>
          </a:p>
          <a:p>
            <a:pPr lvl="2">
              <a:spcBef>
                <a:spcPts val="0"/>
              </a:spcBef>
              <a:buFont typeface="Arial" panose="020B0604020202020204" pitchFamily="34" charset="0"/>
              <a:buChar char="•"/>
            </a:pPr>
            <a:r>
              <a:rPr lang="en-US" sz="1600" dirty="0" err="1"/>
              <a:t>mmWave</a:t>
            </a:r>
            <a:r>
              <a:rPr lang="en-US" sz="1600" dirty="0"/>
              <a:t> 66-71 GHz, should they allow un-licensed?</a:t>
            </a:r>
          </a:p>
          <a:p>
            <a:pPr lvl="3">
              <a:spcBef>
                <a:spcPts val="0"/>
              </a:spcBef>
              <a:buFont typeface="Arial" panose="020B0604020202020204" pitchFamily="34" charset="0"/>
              <a:buChar char="•"/>
            </a:pPr>
            <a:r>
              <a:rPr lang="en-US" dirty="0"/>
              <a:t>See section 8.9 on some details. </a:t>
            </a:r>
          </a:p>
          <a:p>
            <a:pPr lvl="3">
              <a:spcBef>
                <a:spcPts val="0"/>
              </a:spcBef>
              <a:buFont typeface="Arial" panose="020B0604020202020204" pitchFamily="34" charset="0"/>
              <a:buChar char="•"/>
            </a:pPr>
            <a:r>
              <a:rPr lang="en-US" dirty="0"/>
              <a:t>And see section 11.20 on questions on this. </a:t>
            </a:r>
          </a:p>
          <a:p>
            <a:pPr lvl="2">
              <a:spcBef>
                <a:spcPts val="0"/>
              </a:spcBef>
              <a:buFont typeface="Arial" panose="020B0604020202020204" pitchFamily="34" charset="0"/>
              <a:buChar char="•"/>
            </a:pPr>
            <a:r>
              <a:rPr lang="en-US" sz="1600" dirty="0"/>
              <a:t>Much in the consultation is on IMT to work around</a:t>
            </a:r>
            <a:r>
              <a:rPr lang="en-US" sz="14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7871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-1</a:t>
            </a:r>
          </a:p>
        </p:txBody>
      </p:sp>
      <p:sp>
        <p:nvSpPr>
          <p:cNvPr id="3" name="Content Placeholder 2"/>
          <p:cNvSpPr>
            <a:spLocks noGrp="1"/>
          </p:cNvSpPr>
          <p:nvPr>
            <p:ph idx="1"/>
          </p:nvPr>
        </p:nvSpPr>
        <p:spPr>
          <a:xfrm>
            <a:off x="685800" y="1055267"/>
            <a:ext cx="8263759" cy="5420146"/>
          </a:xfrm>
        </p:spPr>
        <p:txBody>
          <a:bodyPr/>
          <a:lstStyle/>
          <a:p>
            <a:pPr lvl="0">
              <a:buFont typeface="Arial" panose="020B0604020202020204" pitchFamily="34" charset="0"/>
              <a:buChar char="•"/>
            </a:pPr>
            <a:r>
              <a:rPr lang="en-US" sz="1800" b="0" dirty="0">
                <a:solidFill>
                  <a:schemeClr val="tx1"/>
                </a:solidFill>
              </a:rPr>
              <a:t> </a:t>
            </a:r>
          </a:p>
          <a:p>
            <a:pPr lvl="0">
              <a:buFont typeface="Arial" panose="020B0604020202020204" pitchFamily="34" charset="0"/>
              <a:buChar char="•"/>
            </a:pPr>
            <a:r>
              <a:rPr lang="en-US" sz="1800" b="0" dirty="0">
                <a:solidFill>
                  <a:schemeClr val="tx1"/>
                </a:solidFill>
              </a:rPr>
              <a:t> </a:t>
            </a:r>
          </a:p>
          <a:p>
            <a:pPr lvl="0">
              <a:buFont typeface="Arial" panose="020B0604020202020204" pitchFamily="34" charset="0"/>
              <a:buChar char="•"/>
            </a:pPr>
            <a:r>
              <a:rPr lang="en-US" sz="1800" b="0" dirty="0">
                <a:solidFill>
                  <a:schemeClr val="tx1"/>
                </a:solidFill>
              </a:rPr>
              <a:t> </a:t>
            </a:r>
          </a:p>
          <a:p>
            <a:pPr lvl="0">
              <a:buFont typeface="Arial" panose="020B0604020202020204" pitchFamily="34" charset="0"/>
              <a:buChar char="•"/>
            </a:pPr>
            <a:r>
              <a:rPr lang="en-US" sz="1800" b="0" dirty="0">
                <a:solidFill>
                  <a:schemeClr val="tx1"/>
                </a:solidFill>
              </a:rPr>
              <a:t>WRC-23 agenda items, t</a:t>
            </a:r>
            <a:r>
              <a:rPr lang="en-US" sz="1600" b="0" dirty="0">
                <a:solidFill>
                  <a:schemeClr val="tx1"/>
                </a:solidFill>
              </a:rPr>
              <a:t>he list is on the ITU-R website at:</a:t>
            </a:r>
            <a:r>
              <a:rPr lang="en-US" sz="1600" dirty="0">
                <a:solidFill>
                  <a:schemeClr val="tx1"/>
                </a:solidFill>
              </a:rPr>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400" b="0" dirty="0">
                <a:solidFill>
                  <a:schemeClr val="tx1"/>
                </a:solidFill>
              </a:rPr>
              <a:t>On Mentor: </a:t>
            </a: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lvl="2">
              <a:spcBef>
                <a:spcPts val="0"/>
              </a:spcBef>
              <a:buFont typeface="Arial" panose="020B0604020202020204" pitchFamily="34" charset="0"/>
              <a:buChar char="•"/>
            </a:pPr>
            <a:endParaRPr lang="en-US" sz="900" b="0" dirty="0">
              <a:solidFill>
                <a:schemeClr val="tx1"/>
              </a:solidFill>
            </a:endParaRPr>
          </a:p>
          <a:p>
            <a:pPr lvl="1">
              <a:spcBef>
                <a:spcPts val="0"/>
              </a:spcBef>
              <a:buFont typeface="Arial" panose="020B0604020202020204" pitchFamily="34" charset="0"/>
              <a:buChar char="•"/>
            </a:pPr>
            <a:r>
              <a:rPr lang="en-US" sz="1600" b="0" dirty="0">
                <a:solidFill>
                  <a:schemeClr val="tx1"/>
                </a:solidFill>
              </a:rPr>
              <a:t>With Mentor Doc. 18-20/0107, we will over time identify the Agenda Items of interest to IEEE 802,  to form some viewpoints.     </a:t>
            </a:r>
          </a:p>
          <a:p>
            <a:pPr lvl="1">
              <a:spcBef>
                <a:spcPts val="0"/>
              </a:spcBef>
              <a:buFont typeface="Arial" panose="020B0604020202020204" pitchFamily="34" charset="0"/>
              <a:buChar char="•"/>
            </a:pPr>
            <a:r>
              <a:rPr lang="en-US" sz="1600" b="1" dirty="0">
                <a:solidFill>
                  <a:schemeClr val="tx1"/>
                </a:solidFill>
              </a:rPr>
              <a:t>Note: will fill in at end of calls working through the list, when time permits. </a:t>
            </a: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800" b="0" dirty="0">
                <a:solidFill>
                  <a:schemeClr val="tx1"/>
                </a:solidFill>
              </a:rPr>
              <a:t>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r>
              <a:rPr lang="en-US" sz="1600" b="1" dirty="0">
                <a:solidFill>
                  <a:schemeClr val="tx1"/>
                </a:solidFill>
              </a:rPr>
              <a:t>30July:  Will go into monitor mode the next weeks. 	</a:t>
            </a: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00149"/>
            <a:ext cx="8292711" cy="580267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 in the 6 GHz band. </a:t>
            </a:r>
          </a:p>
          <a:p>
            <a:pPr>
              <a:buFont typeface="Arial" panose="020B0604020202020204" pitchFamily="34" charset="0"/>
              <a:buChar char="•"/>
            </a:pPr>
            <a:r>
              <a:rPr lang="en-US" sz="1600" b="1" u="sng" dirty="0"/>
              <a:t>Proceeding:</a:t>
            </a:r>
            <a:r>
              <a:rPr lang="en-US" sz="1600" b="1" dirty="0"/>
              <a:t>   </a:t>
            </a:r>
            <a:r>
              <a:rPr lang="en-US" sz="1200" dirty="0">
                <a:hlinkClick r:id="rId3"/>
              </a:rPr>
              <a:t>https://www.fcc.gov/ecfs/search/filings?proceedings_name=18-295&amp;sort=date_disseminated,DESC</a:t>
            </a:r>
            <a:r>
              <a:rPr lang="en-US" sz="1200" dirty="0"/>
              <a:t> </a:t>
            </a:r>
            <a:endParaRPr lang="en-US" sz="1800" dirty="0"/>
          </a:p>
          <a:p>
            <a:pPr>
              <a:buFont typeface="Arial" panose="020B0604020202020204" pitchFamily="34" charset="0"/>
              <a:buChar char="•"/>
            </a:pPr>
            <a:r>
              <a:rPr lang="en-US" sz="1600" b="1" u="sng" dirty="0"/>
              <a:t>R&amp;O </a:t>
            </a:r>
            <a:r>
              <a:rPr lang="en-US" sz="1600" u="sng" dirty="0"/>
              <a:t>became </a:t>
            </a:r>
            <a:r>
              <a:rPr lang="en-US" sz="1600" b="1" u="sng" dirty="0"/>
              <a:t>effective 27July20, </a:t>
            </a:r>
          </a:p>
          <a:p>
            <a:pPr marL="457200" lvl="1" indent="0"/>
            <a:r>
              <a:rPr lang="en-US" sz="1200" dirty="0">
                <a:hlinkClick r:id="rId4"/>
              </a:rPr>
              <a:t>https://www.federalregister.gov/documents/2020/05/26/2020-11236/unlicensed-use-of-the-6-ghz-band?utm_campaign=subscription+mailing+list&amp;utm_source=federalregister.gov&amp;utm_medium=email</a:t>
            </a:r>
            <a:endParaRPr lang="en-US" sz="1200" dirty="0"/>
          </a:p>
          <a:p>
            <a:pPr lvl="1">
              <a:buFont typeface="Arial" panose="020B0604020202020204" pitchFamily="34" charset="0"/>
              <a:buChar char="•"/>
            </a:pPr>
            <a:r>
              <a:rPr lang="en-US" sz="1600" b="0" dirty="0"/>
              <a:t>The FCC Lab working on KDB, with report in effect now.  LPI Base line and clients. </a:t>
            </a:r>
          </a:p>
          <a:p>
            <a:pPr lvl="2">
              <a:buFont typeface="Arial" panose="020B0604020202020204" pitchFamily="34" charset="0"/>
              <a:buChar char="•"/>
            </a:pPr>
            <a:endParaRPr lang="en-US" sz="1200" b="0" dirty="0"/>
          </a:p>
          <a:p>
            <a:pPr>
              <a:buFont typeface="Arial" panose="020B0604020202020204" pitchFamily="34" charset="0"/>
              <a:buChar char="•"/>
            </a:pPr>
            <a:r>
              <a:rPr lang="en-US" sz="1600" b="0" dirty="0"/>
              <a:t>APCO, AT&amp;T and EEI have filed for a Stay, see 18-295 proceeding link above for more.</a:t>
            </a:r>
          </a:p>
          <a:p>
            <a:pPr lvl="1">
              <a:buFont typeface="Arial" panose="020B0604020202020204" pitchFamily="34" charset="0"/>
              <a:buChar char="•"/>
            </a:pPr>
            <a:r>
              <a:rPr lang="en-US" sz="1600" dirty="0"/>
              <a:t>Now it is 6 filings and they will go to First Circuit Court of appeals.</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As of this morning</a:t>
            </a:r>
            <a:r>
              <a:rPr lang="en-US" sz="1600"/>
              <a:t>, an Order </a:t>
            </a:r>
            <a:r>
              <a:rPr lang="en-US" sz="1600" dirty="0"/>
              <a:t>denying petitions for stay (EEI and </a:t>
            </a:r>
            <a:r>
              <a:rPr lang="en-US" sz="1600"/>
              <a:t>APCO) came out. </a:t>
            </a:r>
            <a:endParaRPr lang="en-US" sz="1600" dirty="0"/>
          </a:p>
          <a:p>
            <a:pPr lvl="1">
              <a:buFont typeface="Arial" panose="020B0604020202020204" pitchFamily="34" charset="0"/>
              <a:buChar char="•"/>
            </a:pPr>
            <a:r>
              <a:rPr lang="en-US" sz="1400" dirty="0">
                <a:hlinkClick r:id="rId5"/>
              </a:rPr>
              <a:t>https://ecfsapi.fcc.gov/file/08131010723470/DA-20-879A1.pdf</a:t>
            </a:r>
            <a:r>
              <a:rPr lang="en-US" sz="1600" b="0" dirty="0"/>
              <a:t> </a:t>
            </a:r>
          </a:p>
          <a:p>
            <a:pPr lvl="1">
              <a:buFont typeface="Arial" panose="020B0604020202020204" pitchFamily="34" charset="0"/>
              <a:buChar char="•"/>
            </a:pPr>
            <a:r>
              <a:rPr lang="en-US" sz="1600" dirty="0"/>
              <a:t>At the end of the order it also dismisses many other pleading filings. </a:t>
            </a:r>
            <a:endParaRPr lang="en-US" sz="1600" b="0" dirty="0"/>
          </a:p>
          <a:p>
            <a:pPr lvl="1">
              <a:buFont typeface="Arial" panose="020B0604020202020204" pitchFamily="34" charset="0"/>
              <a:buChar char="•"/>
            </a:pPr>
            <a:endParaRPr lang="en-US" b="0" dirty="0"/>
          </a:p>
          <a:p>
            <a:pPr marL="0" indent="0"/>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74298" y="831538"/>
            <a:ext cx="7987911" cy="5512522"/>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spcBef>
                <a:spcPts val="0"/>
              </a:spcBef>
              <a:buFont typeface="Arial" panose="020B0604020202020204" pitchFamily="34" charset="0"/>
              <a:buChar char="•"/>
            </a:pPr>
            <a:r>
              <a:rPr lang="en-US" sz="1600" dirty="0" err="1"/>
              <a:t>WInn</a:t>
            </a:r>
            <a:r>
              <a:rPr lang="en-US" sz="1600" dirty="0"/>
              <a:t> Forum and WFA are the initial organizations.</a:t>
            </a:r>
          </a:p>
          <a:p>
            <a:pPr lvl="1">
              <a:spcBef>
                <a:spcPts val="0"/>
              </a:spcBef>
              <a:buFont typeface="Arial" panose="020B0604020202020204" pitchFamily="34" charset="0"/>
              <a:buChar char="•"/>
            </a:pPr>
            <a:r>
              <a:rPr lang="en-US" sz="1600" dirty="0"/>
              <a:t>Around 20 other organization and members of other organizations involved.  </a:t>
            </a:r>
          </a:p>
          <a:p>
            <a:pPr lvl="1">
              <a:spcBef>
                <a:spcPts val="0"/>
              </a:spcBef>
              <a:buFont typeface="Arial" panose="020B0604020202020204" pitchFamily="34" charset="0"/>
              <a:buChar char="•"/>
            </a:pPr>
            <a:endParaRPr lang="en-US" sz="1600" u="sng" dirty="0"/>
          </a:p>
          <a:p>
            <a:pPr lvl="1">
              <a:spcBef>
                <a:spcPts val="0"/>
              </a:spcBef>
              <a:buFont typeface="Arial" panose="020B0604020202020204" pitchFamily="34" charset="0"/>
              <a:buChar char="•"/>
            </a:pPr>
            <a:r>
              <a:rPr lang="en-US" sz="1600" u="sng" dirty="0"/>
              <a:t>Some feedback from the 1</a:t>
            </a:r>
            <a:r>
              <a:rPr lang="en-US" sz="1600" u="sng" baseline="30000" dirty="0"/>
              <a:t>st</a:t>
            </a:r>
            <a:r>
              <a:rPr lang="en-US" sz="1600" u="sng" dirty="0"/>
              <a:t> call: </a:t>
            </a:r>
          </a:p>
          <a:p>
            <a:pPr lvl="1">
              <a:spcBef>
                <a:spcPts val="0"/>
              </a:spcBef>
              <a:buFont typeface="Arial" panose="020B0604020202020204" pitchFamily="34" charset="0"/>
              <a:buChar char="•"/>
            </a:pPr>
            <a:r>
              <a:rPr lang="en-US" sz="1600" dirty="0"/>
              <a:t>Plan to make a plan as expected. </a:t>
            </a:r>
          </a:p>
          <a:p>
            <a:pPr lvl="1">
              <a:spcBef>
                <a:spcPts val="0"/>
              </a:spcBef>
              <a:buFont typeface="Arial" panose="020B0604020202020204" pitchFamily="34" charset="0"/>
              <a:buChar char="•"/>
            </a:pPr>
            <a:r>
              <a:rPr lang="en-US" sz="1600" dirty="0"/>
              <a:t>Worked on scope which had a notable discussion, rules to move forward, etc. </a:t>
            </a:r>
          </a:p>
          <a:p>
            <a:pPr lvl="1">
              <a:spcBef>
                <a:spcPts val="0"/>
              </a:spcBef>
              <a:buFont typeface="Arial" panose="020B0604020202020204" pitchFamily="34" charset="0"/>
              <a:buChar char="•"/>
            </a:pPr>
            <a:r>
              <a:rPr lang="en-US" sz="1600" dirty="0"/>
              <a:t>There were new users and incumbents to the band present. </a:t>
            </a:r>
          </a:p>
          <a:p>
            <a:pPr lvl="1">
              <a:spcBef>
                <a:spcPts val="0"/>
              </a:spcBef>
              <a:buFont typeface="Arial" panose="020B0604020202020204" pitchFamily="34" charset="0"/>
              <a:buChar char="•"/>
            </a:pPr>
            <a:r>
              <a:rPr lang="en-US" sz="1600" dirty="0"/>
              <a:t> AFC brought out some discussion.  </a:t>
            </a:r>
          </a:p>
          <a:p>
            <a:pPr lvl="1">
              <a:spcBef>
                <a:spcPts val="0"/>
              </a:spcBef>
              <a:buFont typeface="Arial" panose="020B0604020202020204" pitchFamily="34" charset="0"/>
              <a:buChar char="•"/>
            </a:pPr>
            <a:r>
              <a:rPr lang="en-US" sz="1600" dirty="0"/>
              <a:t>Seemed to have missed some of the point of how all can use the band together.</a:t>
            </a:r>
          </a:p>
          <a:p>
            <a:pPr lvl="1">
              <a:spcBef>
                <a:spcPts val="0"/>
              </a:spcBef>
              <a:buFont typeface="Arial" panose="020B0604020202020204" pitchFamily="34" charset="0"/>
              <a:buChar char="•"/>
            </a:pPr>
            <a:r>
              <a:rPr lang="en-US" sz="1600" dirty="0"/>
              <a:t>Minutes are not out yet, </a:t>
            </a:r>
          </a:p>
          <a:p>
            <a:pPr lvl="2">
              <a:spcBef>
                <a:spcPts val="0"/>
              </a:spcBef>
              <a:buFont typeface="Arial" panose="020B0604020202020204" pitchFamily="34" charset="0"/>
              <a:buChar char="•"/>
            </a:pPr>
            <a:r>
              <a:rPr lang="en-US" sz="1400" dirty="0"/>
              <a:t>Work stream 1 - interference protection and resolution</a:t>
            </a:r>
          </a:p>
          <a:p>
            <a:pPr lvl="2">
              <a:spcBef>
                <a:spcPts val="0"/>
              </a:spcBef>
              <a:buFont typeface="Arial" panose="020B0604020202020204" pitchFamily="34" charset="0"/>
              <a:buChar char="•"/>
            </a:pPr>
            <a:r>
              <a:rPr lang="en-US" sz="1400" dirty="0"/>
              <a:t>Work stream 2 - correct incumbent data (ULS) </a:t>
            </a:r>
          </a:p>
          <a:p>
            <a:pPr lvl="2">
              <a:spcBef>
                <a:spcPts val="0"/>
              </a:spcBef>
              <a:buFont typeface="Arial" panose="020B0604020202020204" pitchFamily="34" charset="0"/>
              <a:buChar char="•"/>
            </a:pPr>
            <a:r>
              <a:rPr lang="en-US" sz="1400" dirty="0"/>
              <a:t>Work stream 3 - AFC and how it provides protection, etc. </a:t>
            </a:r>
          </a:p>
          <a:p>
            <a:pPr lvl="2">
              <a:spcBef>
                <a:spcPts val="0"/>
              </a:spcBef>
              <a:buFont typeface="Arial" panose="020B0604020202020204" pitchFamily="34" charset="0"/>
              <a:buChar char="•"/>
            </a:pPr>
            <a:r>
              <a:rPr lang="en-US" sz="1400" dirty="0"/>
              <a:t>Sounds like a question was asked,  what is an incumbent to do?</a:t>
            </a:r>
          </a:p>
          <a:p>
            <a:pPr lvl="2">
              <a:spcBef>
                <a:spcPts val="0"/>
              </a:spcBef>
              <a:buFont typeface="Arial" panose="020B0604020202020204" pitchFamily="34" charset="0"/>
              <a:buChar char="•"/>
            </a:pPr>
            <a:r>
              <a:rPr lang="en-US" sz="1400" dirty="0"/>
              <a:t>It was noted, nothing on contentious based protocol.</a:t>
            </a:r>
          </a:p>
          <a:p>
            <a:pPr lvl="1">
              <a:spcBef>
                <a:spcPts val="0"/>
              </a:spcBef>
              <a:buFont typeface="Arial" panose="020B0604020202020204" pitchFamily="34" charset="0"/>
              <a:buChar char="•"/>
            </a:pPr>
            <a:r>
              <a:rPr lang="en-US" sz="1600" b="1" dirty="0"/>
              <a:t>The next meeting, 11Sep20</a:t>
            </a:r>
            <a:r>
              <a:rPr lang="en-US" sz="1600" dirty="0"/>
              <a:t>, will be technical detail, the  first real meeting.</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379391"/>
          </a:xfrm>
        </p:spPr>
        <p:txBody>
          <a:bodyPr/>
          <a:lstStyle/>
          <a:p>
            <a:pPr marL="66675" marR="0">
              <a:spcBef>
                <a:spcPts val="0"/>
              </a:spcBef>
              <a:spcAft>
                <a:spcPts val="0"/>
              </a:spcAft>
              <a:buFont typeface="Arial" panose="020B0604020202020204" pitchFamily="34" charset="0"/>
              <a:buChar char="•"/>
            </a:pPr>
            <a:r>
              <a:rPr lang="en-US" sz="1800" b="0" dirty="0">
                <a:solidFill>
                  <a:srgbClr val="191919"/>
                </a:solidFill>
                <a:ea typeface="Times New Roman" panose="02020603050405020304" pitchFamily="18" charset="0"/>
              </a:rPr>
              <a:t> </a:t>
            </a:r>
          </a:p>
          <a:p>
            <a:pPr marL="66675" marR="0">
              <a:spcBef>
                <a:spcPts val="0"/>
              </a:spcBef>
              <a:spcAft>
                <a:spcPts val="0"/>
              </a:spcAft>
              <a:buFont typeface="Arial" panose="020B0604020202020204" pitchFamily="34" charset="0"/>
              <a:buChar char="•"/>
            </a:pPr>
            <a:r>
              <a:rPr lang="en-US" sz="1800" b="0" dirty="0">
                <a:solidFill>
                  <a:srgbClr val="191919"/>
                </a:solidFill>
              </a:rPr>
              <a:t> </a:t>
            </a:r>
          </a:p>
          <a:p>
            <a:pPr marL="66675" marR="0">
              <a:spcBef>
                <a:spcPts val="0"/>
              </a:spcBef>
              <a:spcAft>
                <a:spcPts val="0"/>
              </a:spcAft>
              <a:buFont typeface="Arial" panose="020B0604020202020204" pitchFamily="34" charset="0"/>
              <a:buChar char="•"/>
            </a:pPr>
            <a:r>
              <a:rPr lang="en-US" sz="1800" b="0" dirty="0">
                <a:solidFill>
                  <a:srgbClr val="191919"/>
                </a:solidFill>
              </a:rPr>
              <a:t> </a:t>
            </a:r>
            <a:endParaRPr lang="en-US" sz="16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b="0" dirty="0">
                <a:solidFill>
                  <a:srgbClr val="191919"/>
                </a:solidFill>
              </a:rPr>
              <a:t>When there are a few minutes, will work a few WRC-23 Agenda Items. </a:t>
            </a:r>
          </a:p>
          <a:p>
            <a:pPr marL="0" marR="0" indent="0">
              <a:spcBef>
                <a:spcPts val="0"/>
              </a:spcBef>
              <a:spcAft>
                <a:spcPts val="0"/>
              </a:spcAft>
            </a:pPr>
            <a:r>
              <a:rPr lang="en-US" sz="1800" b="0" dirty="0">
                <a:solidFill>
                  <a:srgbClr val="191919"/>
                </a:solidFill>
              </a:rPr>
              <a:t> </a:t>
            </a: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802.15 request from ETSI ERM TG11 for inputs to 2.4GHz SRDoc. </a:t>
            </a:r>
          </a:p>
          <a:p>
            <a:pPr marL="285750" indent="-285750">
              <a:buFont typeface="Wingdings" panose="05000000000000000000" pitchFamily="2" charset="2"/>
              <a:buChar char="q"/>
            </a:pPr>
            <a:r>
              <a:rPr lang="en-US" sz="1800" dirty="0">
                <a:solidFill>
                  <a:srgbClr val="00B0F0"/>
                </a:solidFill>
              </a:rPr>
              <a:t>All - Saudi Arabia consultation, inputs on points to comment on. </a:t>
            </a:r>
          </a:p>
          <a:p>
            <a:pPr marL="0" indent="0"/>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and voters on-line: </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20Aug20–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i="1" u="sng" dirty="0"/>
              <a:t>Note:  there will likely not be a teleconference on 27Aug20.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15:______________________53et </a:t>
            </a:r>
          </a:p>
          <a:p>
            <a:pPr lvl="2">
              <a:buFont typeface="Arial" panose="020B0604020202020204" pitchFamily="34" charset="0"/>
              <a:buChar char="•"/>
            </a:pPr>
            <a:endParaRPr lang="en-US" sz="800" u="sng" dirty="0"/>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74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74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13Aug20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13Aug20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13Aug20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13Aug20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13Aug20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13Aug20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13Aug20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13Aug20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Peter</a:t>
            </a:r>
          </a:p>
          <a:p>
            <a:pPr lvl="1">
              <a:buFont typeface="Arial" panose="020B0604020202020204" pitchFamily="34" charset="0"/>
              <a:buChar char="•"/>
            </a:pPr>
            <a:r>
              <a:rPr lang="en-US" altLang="en-US" sz="1200" b="1" u="sng" dirty="0">
                <a:solidFill>
                  <a:schemeClr val="tx1"/>
                </a:solidFill>
              </a:rPr>
              <a:t>Attendance &amp; request queue in chat window, Stuart K </a:t>
            </a:r>
            <a:r>
              <a:rPr lang="en-US" altLang="en-US" sz="1200" dirty="0">
                <a:solidFill>
                  <a:schemeClr val="tx1"/>
                </a:solidFill>
              </a:rPr>
              <a: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FNPRM on 6GHz </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Consultation</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altLang="en-US" sz="1400" b="0" kern="0" dirty="0">
              <a:solidFill>
                <a:schemeClr val="tx1"/>
              </a:solidFill>
            </a:endParaRP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0"/>
              </a:spcBef>
            </a:pPr>
            <a:r>
              <a:rPr lang="en-US" altLang="en-US" sz="1600" b="0" dirty="0">
                <a:solidFill>
                  <a:schemeClr val="bg1">
                    <a:lumMod val="75000"/>
                  </a:schemeClr>
                </a:solidFill>
              </a:rPr>
              <a:t>		Seconded by: 	Vijay A </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0</a:t>
            </a:r>
            <a:r>
              <a:rPr lang="en-GB" sz="1800" b="0" dirty="0">
                <a:ea typeface="SimSun" panose="02010600030101010101" pitchFamily="2" charset="-122"/>
              </a:rPr>
              <a:t>6 August</a:t>
            </a:r>
            <a:r>
              <a:rPr lang="en-GB" sz="1800" b="0" dirty="0">
                <a:effectLst/>
                <a:ea typeface="SimSun" panose="02010600030101010101" pitchFamily="2" charset="-122"/>
              </a:rPr>
              <a:t> 2020 in document </a:t>
            </a:r>
            <a:r>
              <a:rPr lang="en-GB" sz="1800" b="0" dirty="0">
                <a:effectLst/>
                <a:ea typeface="SimSun" panose="02010600030101010101" pitchFamily="2" charset="-122"/>
                <a:hlinkClick r:id="rId3"/>
              </a:rPr>
              <a:t>https://mentor.ieee.org/802.18/dcn/20/18-20-0114-00-0000-minutes-06aug20-rrtag-teleconference.docx</a:t>
            </a:r>
            <a:r>
              <a:rPr lang="en-GB" sz="1800" b="0" dirty="0">
                <a:ea typeface="SimSun" panose="02010600030101010101" pitchFamily="2" charset="-122"/>
              </a:rPr>
              <a:t> </a:t>
            </a:r>
            <a:r>
              <a:rPr lang="en-GB" sz="1800" b="0" dirty="0">
                <a:effectLst/>
                <a:ea typeface="SimSun" panose="02010600030101010101" pitchFamily="2" charset="-122"/>
              </a:rPr>
              <a:t>  </a:t>
            </a:r>
            <a:r>
              <a:rPr lang="en-US" sz="1800" b="0" i="0" dirty="0">
                <a:solidFill>
                  <a:srgbClr val="000000"/>
                </a:solidFill>
                <a:effectLst/>
              </a:rPr>
              <a:t>07-Aug-2020 20:18:33 ET</a:t>
            </a:r>
            <a:r>
              <a:rPr lang="en-US" sz="1800" b="0" dirty="0">
                <a:effectLst/>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Mike L</a:t>
            </a:r>
          </a:p>
          <a:p>
            <a:pPr marL="0" indent="0">
              <a:spcBef>
                <a:spcPts val="0"/>
              </a:spcBef>
            </a:pPr>
            <a:r>
              <a:rPr lang="en-US" altLang="en-US" sz="1600" b="0" dirty="0">
                <a:solidFill>
                  <a:schemeClr val="bg1">
                    <a:lumMod val="75000"/>
                  </a:schemeClr>
                </a:solidFill>
              </a:rPr>
              <a:t>	Seconded by:	Ben R</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13Aug20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2400" dirty="0">
                <a:solidFill>
                  <a:srgbClr val="00B050"/>
                </a:solidFill>
              </a:rPr>
              <a:t>no change</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058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800" b="0" dirty="0">
                <a:solidFill>
                  <a:schemeClr val="tx1"/>
                </a:solidFill>
              </a:rPr>
              <a:t>Per  802 Op Manual section 5, we can have electronic meetings in between Plenaries, but such meetings do not count for participation credit.</a:t>
            </a:r>
          </a:p>
          <a:p>
            <a:pPr marL="685800" lvl="1">
              <a:buFont typeface="Arial" panose="020B0604020202020204" pitchFamily="34" charset="0"/>
              <a:buChar char="•"/>
            </a:pPr>
            <a:r>
              <a:rPr lang="en-US" altLang="en-US" sz="1800" dirty="0">
                <a:solidFill>
                  <a:schemeClr val="tx1"/>
                </a:solidFill>
              </a:rPr>
              <a:t>At this time 802.18 will just have our normal weekly Thursday calls, like we have been doing, stay tuned.</a:t>
            </a:r>
          </a:p>
          <a:p>
            <a:pPr marL="685800" lvl="1">
              <a:buFont typeface="Arial" panose="020B0604020202020204" pitchFamily="34" charset="0"/>
              <a:buChar char="•"/>
            </a:pPr>
            <a:r>
              <a:rPr lang="en-US" altLang="en-US" sz="1800" b="0" dirty="0">
                <a:solidFill>
                  <a:schemeClr val="tx1"/>
                </a:solidFill>
              </a:rPr>
              <a:t>Note: To have an interim is up to the WG </a:t>
            </a:r>
            <a:r>
              <a:rPr lang="en-US" altLang="en-US" sz="1800" dirty="0">
                <a:solidFill>
                  <a:schemeClr val="tx1"/>
                </a:solidFill>
              </a:rPr>
              <a:t>or </a:t>
            </a:r>
            <a:r>
              <a:rPr lang="en-US" altLang="en-US" sz="1800" b="0" dirty="0">
                <a:solidFill>
                  <a:schemeClr val="tx1"/>
                </a:solidFill>
              </a:rPr>
              <a:t>TAG,. </a:t>
            </a:r>
          </a:p>
          <a:p>
            <a:pPr marL="685800" lvl="1">
              <a:buFont typeface="Arial" panose="020B0604020202020204" pitchFamily="34" charset="0"/>
              <a:buChar char="•"/>
            </a:pPr>
            <a:r>
              <a:rPr lang="en-US" altLang="en-US" sz="1800" b="0" dirty="0">
                <a:solidFill>
                  <a:schemeClr val="tx1"/>
                </a:solidFill>
              </a:rPr>
              <a:t>With that, the RR-TAG is able to conduct needed business as normal in our </a:t>
            </a:r>
            <a:r>
              <a:rPr lang="en-US" altLang="en-US" sz="1800" dirty="0">
                <a:solidFill>
                  <a:schemeClr val="tx1"/>
                </a:solidFill>
              </a:rPr>
              <a:t>teleconferences</a:t>
            </a:r>
            <a:r>
              <a:rPr lang="en-US" altLang="en-US" sz="1800" b="0" dirty="0">
                <a:solidFill>
                  <a:schemeClr val="tx1"/>
                </a:solidFill>
              </a:rPr>
              <a:t>. </a:t>
            </a:r>
          </a:p>
          <a:p>
            <a:pPr marL="1543050" lvl="3">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just passed by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2 Thursday meetings, like the July Plenary.</a:t>
            </a:r>
          </a:p>
          <a:p>
            <a:pPr marL="685800" lvl="1">
              <a:spcBef>
                <a:spcPts val="400"/>
              </a:spcBef>
              <a:buFont typeface="Arial" panose="020B0604020202020204" pitchFamily="34" charset="0"/>
              <a:buChar char="•"/>
            </a:pPr>
            <a:r>
              <a:rPr lang="en-US" altLang="en-US" sz="1600" dirty="0">
                <a:solidFill>
                  <a:schemeClr val="tx1"/>
                </a:solidFill>
              </a:rPr>
              <a:t>Which will be the 05nov20 and 12nov20, depending on coordinating with other WG/TAGs such as 802.19, 802.24, etc. </a:t>
            </a: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13Aug20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51684</TotalTime>
  <Words>7453</Words>
  <Application>Microsoft Office PowerPoint</Application>
  <PresentationFormat>On-screen Show (4:3)</PresentationFormat>
  <Paragraphs>792</Paragraphs>
  <Slides>33</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4"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no change</vt:lpstr>
      <vt:lpstr>EU items to share -1</vt:lpstr>
      <vt:lpstr>EU items to share -2</vt:lpstr>
      <vt:lpstr>Other regions (outside EU and NAM), items to share</vt:lpstr>
      <vt:lpstr>ITU-R items to share  -1</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FCC R&amp;O and FNPRM 6GHz -2</vt:lpstr>
      <vt:lpstr>ITU-R items to share  - monitor </vt:lpstr>
      <vt:lpstr>ITU-R SM.2352 on THz</vt:lpstr>
      <vt:lpstr>ITU-R THz SM.2352 submission – standing by</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3098</cp:revision>
  <cp:lastPrinted>1601-01-01T00:00:00Z</cp:lastPrinted>
  <dcterms:created xsi:type="dcterms:W3CDTF">2016-03-03T14:54:45Z</dcterms:created>
  <dcterms:modified xsi:type="dcterms:W3CDTF">2020-08-13T15:38:35Z</dcterms:modified>
</cp:coreProperties>
</file>