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603" r:id="rId11"/>
    <p:sldId id="606" r:id="rId12"/>
    <p:sldId id="730" r:id="rId13"/>
    <p:sldId id="608" r:id="rId14"/>
    <p:sldId id="729" r:id="rId15"/>
    <p:sldId id="675" r:id="rId16"/>
    <p:sldId id="691" r:id="rId17"/>
    <p:sldId id="685" r:id="rId18"/>
    <p:sldId id="650" r:id="rId19"/>
    <p:sldId id="498" r:id="rId20"/>
    <p:sldId id="402" r:id="rId21"/>
    <p:sldId id="403" r:id="rId22"/>
    <p:sldId id="692" r:id="rId23"/>
    <p:sldId id="728" r:id="rId24"/>
    <p:sldId id="672" r:id="rId25"/>
    <p:sldId id="671" r:id="rId26"/>
    <p:sldId id="664" r:id="rId27"/>
    <p:sldId id="663"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6391"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07-Aug-20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6"/>
              </a:rPr>
              <a:t>Hiertz</a:t>
            </a:r>
            <a:r>
              <a:rPr lang="en-US" sz="1200" kern="1200" dirty="0">
                <a:solidFill>
                  <a:srgbClr val="000000"/>
                </a:solidFill>
                <a:effectLst/>
                <a:latin typeface="Times New Roman" pitchFamily="16" charset="0"/>
                <a:ea typeface="+mn-ea"/>
                <a:cs typeface="+mn-cs"/>
                <a:hlinkClick r:id="rId6"/>
              </a:rPr>
              <a:t> </a:t>
            </a:r>
            <a:r>
              <a:rPr lang="en-US" sz="1200" kern="1200" dirty="0" err="1">
                <a:solidFill>
                  <a:srgbClr val="000000"/>
                </a:solidFill>
                <a:effectLst/>
                <a:latin typeface="Times New Roman" pitchFamily="16" charset="0"/>
                <a:ea typeface="+mn-ea"/>
                <a:cs typeface="+mn-cs"/>
                <a:hlinkClick r:id="rId6"/>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7"/>
              </a:rPr>
              <a:t>Ericsson</a:t>
            </a:r>
            <a:r>
              <a:rPr lang="en-US" sz="1200" kern="1200" dirty="0">
                <a:solidFill>
                  <a:srgbClr val="000000"/>
                </a:solidFill>
                <a:effectLst/>
                <a:latin typeface="Times New Roman" pitchFamily="16" charset="0"/>
                <a:ea typeface="+mn-ea"/>
                <a:cs typeface="+mn-cs"/>
                <a:hlinkClick r:id="rId7"/>
              </a:rPr>
              <a:t> GmbH, </a:t>
            </a:r>
            <a:r>
              <a:rPr lang="en-US" sz="1200" kern="1200" dirty="0" err="1">
                <a:solidFill>
                  <a:srgbClr val="000000"/>
                </a:solidFill>
                <a:effectLst/>
                <a:latin typeface="Times New Roman" pitchFamily="16" charset="0"/>
                <a:ea typeface="+mn-ea"/>
                <a:cs typeface="+mn-cs"/>
                <a:hlinkClick r:id="rId7"/>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a:t>
            </a:r>
            <a:r>
              <a:rPr lang="en-US" sz="1200" kern="1200" dirty="0" err="1">
                <a:solidFill>
                  <a:srgbClr val="000000"/>
                </a:solidFill>
                <a:effectLst/>
                <a:latin typeface="Times New Roman" pitchFamily="16" charset="0"/>
                <a:ea typeface="+mn-ea"/>
                <a:cs typeface="+mn-cs"/>
                <a:hlinkClick r:id="rId8"/>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9"/>
              </a:rPr>
              <a:t>Huawei</a:t>
            </a:r>
            <a:r>
              <a:rPr lang="en-US" sz="1200" kern="1200" dirty="0">
                <a:solidFill>
                  <a:srgbClr val="000000"/>
                </a:solidFill>
                <a:effectLst/>
                <a:latin typeface="Times New Roman" pitchFamily="16" charset="0"/>
                <a:ea typeface="+mn-ea"/>
                <a:cs typeface="+mn-cs"/>
                <a:hlinkClick r:id="rId9"/>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a:t>
            </a:r>
            <a:r>
              <a:rPr lang="en-US" sz="1200" kern="1200" dirty="0" err="1">
                <a:solidFill>
                  <a:srgbClr val="000000"/>
                </a:solidFill>
                <a:effectLst/>
                <a:latin typeface="Times New Roman" pitchFamily="16" charset="0"/>
                <a:ea typeface="+mn-ea"/>
                <a:cs typeface="+mn-cs"/>
                <a:hlinkClick r:id="rId10"/>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1"/>
              </a:rPr>
              <a:t>BROADCOM</a:t>
            </a:r>
            <a:r>
              <a:rPr lang="en-US" sz="1200" kern="1200" dirty="0">
                <a:solidFill>
                  <a:srgbClr val="000000"/>
                </a:solidFill>
                <a:effectLst/>
                <a:latin typeface="Times New Roman" pitchFamily="16" charset="0"/>
                <a:ea typeface="+mn-ea"/>
                <a:cs typeface="+mn-cs"/>
                <a:hlinkClick r:id="rId11"/>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15"/>
              </a:rPr>
              <a:t>Butscheidt</a:t>
            </a:r>
            <a:r>
              <a:rPr lang="en-US" sz="1200" kern="1200" dirty="0">
                <a:solidFill>
                  <a:srgbClr val="000000"/>
                </a:solidFill>
                <a:effectLst/>
                <a:latin typeface="Times New Roman" pitchFamily="16" charset="0"/>
                <a:ea typeface="+mn-ea"/>
                <a:cs typeface="+mn-cs"/>
                <a:hlinkClick r:id="rId15"/>
              </a:rPr>
              <a: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09907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148783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06Aug20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06Aug20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06Aug20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802.18-20/0113r01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8/dcn/20/18-20-0115-00-0000-802-15-4-2-4ghz-phy-summary.docx"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Documents/Spectrum_Innovation_E.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wmf"/><Relationship Id="rId4" Type="http://schemas.openxmlformats.org/officeDocument/2006/relationships/hyperlink" Target="https://mentor.ieee.org/802.18/dcn/20/18-20-0116-00-0000-citc-saudi-arabia-five-year-outlook-on-spectrum-to-2024.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slide" Target="slide23.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15.xml"/><Relationship Id="rId16" Type="http://schemas.openxmlformats.org/officeDocument/2006/relationships/hyperlink" Target="https://www.itu.int/go/ITU-R/wp1c"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06Aug20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06 August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992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57146"/>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24Sep-02Oct20 </a:t>
            </a:r>
          </a:p>
          <a:p>
            <a:pPr lvl="1">
              <a:spcBef>
                <a:spcPts val="0"/>
              </a:spcBef>
              <a:buFont typeface="Arial" panose="020B0604020202020204" pitchFamily="34" charset="0"/>
              <a:buChar char="•"/>
            </a:pPr>
            <a:r>
              <a:rPr lang="en-US" sz="1400" dirty="0">
                <a:solidFill>
                  <a:schemeClr val="tx1"/>
                </a:solidFill>
              </a:rPr>
              <a:t>Call on Wednesday was on the 6 GHz draft &amp; adaptivity and liaisons from other groups.</a:t>
            </a:r>
          </a:p>
          <a:p>
            <a:pPr lvl="1">
              <a:spcBef>
                <a:spcPts val="0"/>
              </a:spcBef>
              <a:buFont typeface="Arial" panose="020B0604020202020204" pitchFamily="34" charset="0"/>
              <a:buChar char="•"/>
            </a:pPr>
            <a:r>
              <a:rPr lang="en-US" sz="1400" dirty="0">
                <a:solidFill>
                  <a:schemeClr val="tx1"/>
                </a:solidFill>
              </a:rPr>
              <a:t>A liaison on media access was not accepted as not complete, however in the past it would have been fine to work off of.  Seems some of the members are taking a different approach on what liaisons should include now, which some think is different from before.</a:t>
            </a:r>
          </a:p>
          <a:p>
            <a:pPr lvl="1">
              <a:spcBef>
                <a:spcPts val="0"/>
              </a:spcBef>
              <a:buFont typeface="Arial" panose="020B0604020202020204" pitchFamily="34" charset="0"/>
              <a:buChar char="•"/>
            </a:pPr>
            <a:r>
              <a:rPr lang="en-US" sz="1400" dirty="0">
                <a:solidFill>
                  <a:schemeClr val="tx1"/>
                </a:solidFill>
              </a:rPr>
              <a:t>Some notes about that are on the BRAN email reflector. </a:t>
            </a:r>
          </a:p>
          <a:p>
            <a:pPr lvl="4">
              <a:spcBef>
                <a:spcPts val="0"/>
              </a:spcBef>
              <a:buFont typeface="Arial" panose="020B0604020202020204" pitchFamily="34" charset="0"/>
              <a:buChar char="•"/>
            </a:pPr>
            <a:endParaRPr lang="en-US" sz="1000" dirty="0">
              <a:solidFill>
                <a:schemeClr val="tx1"/>
              </a:solidFill>
            </a:endParaRPr>
          </a:p>
          <a:p>
            <a:pPr lvl="1">
              <a:spcBef>
                <a:spcPts val="0"/>
              </a:spcBef>
              <a:buFont typeface="Arial" panose="020B0604020202020204" pitchFamily="34" charset="0"/>
              <a:buChar char="•"/>
            </a:pPr>
            <a:r>
              <a:rPr lang="en-US" sz="1200" dirty="0">
                <a:solidFill>
                  <a:schemeClr val="tx1"/>
                </a:solidFill>
              </a:rPr>
              <a:t>From 16Jul:  2 new </a:t>
            </a:r>
            <a:r>
              <a:rPr lang="en-US" sz="1200" dirty="0" err="1">
                <a:solidFill>
                  <a:schemeClr val="tx1"/>
                </a:solidFill>
              </a:rPr>
              <a:t>Wis</a:t>
            </a:r>
            <a:r>
              <a:rPr lang="en-US" sz="1200" dirty="0">
                <a:solidFill>
                  <a:schemeClr val="tx1"/>
                </a:solidFill>
              </a:rPr>
              <a:t>: TS Doc. on multi-Access Point performance, and  </a:t>
            </a:r>
          </a:p>
          <a:p>
            <a:pPr lvl="2">
              <a:spcBef>
                <a:spcPts val="0"/>
              </a:spcBef>
              <a:buFont typeface="Arial" panose="020B0604020202020204" pitchFamily="34" charset="0"/>
              <a:buChar char="•"/>
            </a:pPr>
            <a:r>
              <a:rPr lang="en-US" sz="1200" dirty="0">
                <a:solidFill>
                  <a:schemeClr val="tx1"/>
                </a:solidFill>
              </a:rPr>
              <a:t>60 GHz which brought up some discussions. – there are 3 Harmonized Standards now. </a:t>
            </a:r>
          </a:p>
          <a:p>
            <a:pPr lvl="3">
              <a:spcBef>
                <a:spcPts val="0"/>
              </a:spcBef>
              <a:buFont typeface="Arial" panose="020B0604020202020204" pitchFamily="34" charset="0"/>
              <a:buChar char="•"/>
            </a:pPr>
            <a:endParaRPr lang="en-US" sz="6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SRDoc #13 – 26Aug20,   #14-09sep20</a:t>
            </a:r>
          </a:p>
          <a:p>
            <a:pPr lvl="1">
              <a:spcBef>
                <a:spcPts val="0"/>
              </a:spcBef>
              <a:buFont typeface="Arial" panose="020B0604020202020204" pitchFamily="34" charset="0"/>
              <a:buChar char="•"/>
            </a:pPr>
            <a:r>
              <a:rPr lang="en-US" sz="1600" dirty="0">
                <a:solidFill>
                  <a:schemeClr val="tx1"/>
                </a:solidFill>
              </a:rPr>
              <a:t>Note was sent to 802.15.4 about the SRDoc is looking for 802.15 input.   </a:t>
            </a:r>
          </a:p>
          <a:p>
            <a:pPr lvl="1">
              <a:spcBef>
                <a:spcPts val="0"/>
              </a:spcBef>
              <a:buFont typeface="Arial" panose="020B0604020202020204" pitchFamily="34" charset="0"/>
              <a:buChar char="•"/>
            </a:pPr>
            <a:r>
              <a:rPr lang="en-US" sz="1600" dirty="0">
                <a:solidFill>
                  <a:schemeClr val="tx1"/>
                </a:solidFill>
              </a:rPr>
              <a:t> .15 did review and </a:t>
            </a:r>
            <a:r>
              <a:rPr lang="en-US" sz="1600" dirty="0" err="1">
                <a:solidFill>
                  <a:schemeClr val="tx1"/>
                </a:solidFill>
              </a:rPr>
              <a:t>ID’d</a:t>
            </a:r>
            <a:r>
              <a:rPr lang="en-US" sz="1600" dirty="0">
                <a:solidFill>
                  <a:schemeClr val="tx1"/>
                </a:solidFill>
              </a:rPr>
              <a:t> which PHYs use the 2.4 GHz band, see </a:t>
            </a:r>
            <a:r>
              <a:rPr lang="en-US" sz="1600" dirty="0">
                <a:solidFill>
                  <a:schemeClr val="tx1"/>
                </a:solidFill>
                <a:hlinkClick r:id="rId8"/>
              </a:rPr>
              <a:t>&lt;18-20-0115&gt;</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Need contribution 7 days before which does not allow IEEE 802 to approve one. </a:t>
            </a:r>
          </a:p>
          <a:p>
            <a:pPr lvl="1">
              <a:spcBef>
                <a:spcPts val="0"/>
              </a:spcBef>
              <a:buFont typeface="Arial" panose="020B0604020202020204" pitchFamily="34" charset="0"/>
              <a:buChar char="•"/>
            </a:pPr>
            <a:r>
              <a:rPr lang="en-US" sz="1600" dirty="0">
                <a:solidFill>
                  <a:schemeClr val="tx1"/>
                </a:solidFill>
              </a:rPr>
              <a:t>Suggestion made the .15 chair could send email to TG11 chair; we are working on contributions and we need process time to get to TG11. </a:t>
            </a:r>
          </a:p>
          <a:p>
            <a:pPr lvl="1">
              <a:spcBef>
                <a:spcPts val="0"/>
              </a:spcBef>
              <a:buFont typeface="Arial" panose="020B0604020202020204" pitchFamily="34" charset="0"/>
              <a:buChar char="•"/>
            </a:pPr>
            <a:r>
              <a:rPr lang="en-US" sz="1600" dirty="0">
                <a:solidFill>
                  <a:schemeClr val="tx1"/>
                </a:solidFill>
              </a:rPr>
              <a:t>It was also noted process and format for a contribution is not or may not be clear as it has not been done by some involved on this.  </a:t>
            </a:r>
          </a:p>
          <a:p>
            <a:pPr lvl="1">
              <a:spcBef>
                <a:spcPts val="0"/>
              </a:spcBef>
              <a:buFont typeface="Arial" panose="020B0604020202020204" pitchFamily="34" charset="0"/>
              <a:buChar char="•"/>
            </a:pPr>
            <a:r>
              <a:rPr lang="en-US" sz="1600" dirty="0">
                <a:solidFill>
                  <a:schemeClr val="tx1"/>
                </a:solidFill>
              </a:rPr>
              <a:t>Also, how to get the ERM draft document to work on it, and sample contributions, is not accessible to many folks.</a:t>
            </a:r>
          </a:p>
          <a:p>
            <a:pPr lvl="1">
              <a:spcBef>
                <a:spcPts val="0"/>
              </a:spcBef>
              <a:buFont typeface="Arial" panose="020B0604020202020204" pitchFamily="34" charset="0"/>
              <a:buChar char="•"/>
            </a:pPr>
            <a:r>
              <a:rPr lang="en-US" sz="1800" dirty="0">
                <a:effectLst/>
              </a:rPr>
              <a:t>The doc on the ERM site:  DTR/</a:t>
            </a:r>
            <a:r>
              <a:rPr lang="en-US" sz="1800" b="1" dirty="0">
                <a:effectLst/>
              </a:rPr>
              <a:t>ERM-590 (TR 103 665)</a:t>
            </a:r>
            <a:endParaRPr lang="en-US" sz="1400" dirty="0">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#53 Plenary, 29Jun-03Jul20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5"/>
              </a:rPr>
              <a:t>&lt;SE45&gt;</a:t>
            </a:r>
            <a:r>
              <a:rPr lang="en-US" altLang="en-US" sz="1200" b="0" dirty="0"/>
              <a:t> </a:t>
            </a:r>
            <a:r>
              <a:rPr lang="en-US" altLang="en-US" sz="1200" dirty="0"/>
              <a:t>next calls: #12, 27-28Aug and 21-23Sep20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Dublin, Ireland</a:t>
            </a:r>
            <a:endParaRPr lang="en-US" sz="1200"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#12-05-07Oct20</a:t>
            </a:r>
            <a:endParaRPr lang="en-US" sz="1400" dirty="0"/>
          </a:p>
          <a:p>
            <a:pPr lvl="1">
              <a:buFont typeface="Arial" panose="020B0604020202020204" pitchFamily="34" charset="0"/>
              <a:buChar char="•"/>
            </a:pPr>
            <a:r>
              <a:rPr lang="en-US" sz="1600" dirty="0">
                <a:ea typeface="Calibri" panose="020F0502020204030204" pitchFamily="34" charset="0"/>
              </a:rPr>
              <a:t> nothing to share today.</a:t>
            </a:r>
          </a:p>
          <a:p>
            <a:pPr lvl="1">
              <a:buFont typeface="Arial" panose="020B0604020202020204" pitchFamily="34" charset="0"/>
              <a:buChar char="•"/>
            </a:pPr>
            <a:r>
              <a:rPr lang="en-US" sz="1600" dirty="0">
                <a:effectLst/>
                <a:ea typeface="Calibri" panose="020F0502020204030204" pitchFamily="34" charset="0"/>
              </a:rPr>
              <a:t>  </a:t>
            </a:r>
          </a:p>
          <a:p>
            <a:pPr lvl="1">
              <a:spcBef>
                <a:spcPts val="300"/>
              </a:spcBef>
              <a:buFont typeface="Arial" panose="020B0604020202020204" pitchFamily="34" charset="0"/>
              <a:buChar char="•"/>
            </a:pPr>
            <a:endParaRPr lang="en-US" sz="1200" dirty="0">
              <a:effectLst/>
              <a:ea typeface="Calibri" panose="020F0502020204030204" pitchFamily="34" charset="0"/>
            </a:endParaRPr>
          </a:p>
          <a:p>
            <a:pPr lvl="1">
              <a:spcBef>
                <a:spcPts val="300"/>
              </a:spcBef>
              <a:buFont typeface="Arial" panose="020B0604020202020204" pitchFamily="34" charset="0"/>
              <a:buChar char="•"/>
            </a:pPr>
            <a:r>
              <a:rPr lang="en-US" sz="1200" dirty="0">
                <a:effectLst/>
                <a:ea typeface="Calibri" panose="020F0502020204030204" pitchFamily="34" charset="0"/>
              </a:rPr>
              <a:t>From 30Jul: No meetings scheduled before Oct 5 which is mainly for 6 GHz Public Consultation comment resolution</a:t>
            </a:r>
            <a:r>
              <a:rPr lang="en-US" sz="1200" dirty="0">
                <a:solidFill>
                  <a:schemeClr val="tx1"/>
                </a:solidFill>
              </a:rPr>
              <a:t> </a:t>
            </a:r>
          </a:p>
          <a:p>
            <a:pPr lvl="1">
              <a:spcBef>
                <a:spcPts val="300"/>
              </a:spcBef>
              <a:buFont typeface="Arial" panose="020B0604020202020204" pitchFamily="34" charset="0"/>
              <a:buChar char="•"/>
            </a:pPr>
            <a:r>
              <a:rPr lang="en-US" sz="1200" dirty="0">
                <a:solidFill>
                  <a:schemeClr val="tx1"/>
                </a:solidFill>
              </a:rPr>
              <a:t>Document TEMP001 is out there, draft minutes for meeting #11, inputs requested by 03Aug. </a:t>
            </a:r>
          </a:p>
          <a:p>
            <a:pPr lvl="1">
              <a:spcBef>
                <a:spcPts val="300"/>
              </a:spcBef>
              <a:buFont typeface="Arial" panose="020B0604020202020204" pitchFamily="34" charset="0"/>
              <a:buChar char="•"/>
            </a:pPr>
            <a:r>
              <a:rPr lang="en-US" sz="1200" dirty="0">
                <a:solidFill>
                  <a:schemeClr val="tx1"/>
                </a:solidFill>
              </a:rPr>
              <a:t>Document TEMP002, complaints from the weather community, continued concern on interference</a:t>
            </a:r>
          </a:p>
          <a:p>
            <a:pPr lvl="1">
              <a:spcBef>
                <a:spcPts val="300"/>
              </a:spcBef>
              <a:buFont typeface="Arial" panose="020B0604020202020204" pitchFamily="34" charset="0"/>
              <a:buChar char="•"/>
            </a:pPr>
            <a:r>
              <a:rPr lang="en-US" sz="1200" dirty="0">
                <a:solidFill>
                  <a:schemeClr val="tx1"/>
                </a:solidFill>
              </a:rPr>
              <a:t>Document TEMPT003, WI _03 national use of 5.8GHz for discussion at meeting #12. </a:t>
            </a:r>
          </a:p>
          <a:p>
            <a:pPr lvl="1">
              <a:spcBef>
                <a:spcPts val="300"/>
              </a:spcBef>
              <a:buFont typeface="Arial" panose="020B0604020202020204" pitchFamily="34" charset="0"/>
              <a:buChar char="•"/>
            </a:pPr>
            <a:r>
              <a:rPr lang="en-US" sz="1200" dirty="0">
                <a:solidFill>
                  <a:schemeClr val="tx1"/>
                </a:solidFill>
              </a:rPr>
              <a:t>From before: Working new </a:t>
            </a:r>
            <a:r>
              <a:rPr lang="en-US" sz="1200" dirty="0" err="1">
                <a:solidFill>
                  <a:schemeClr val="tx1"/>
                </a:solidFill>
              </a:rPr>
              <a:t>WIs.</a:t>
            </a:r>
            <a:r>
              <a:rPr lang="en-US" sz="1200" dirty="0">
                <a:solidFill>
                  <a:schemeClr val="tx1"/>
                </a:solidFill>
              </a:rPr>
              <a:t>  1) update 5 GHz   for  WRC-19  2) examine EC decision (04)08 RLAN to use 5150-5725,  3) 5.8 GHz band  4) ECC asking WGFM about </a:t>
            </a:r>
            <a:r>
              <a:rPr lang="en-US" sz="1200" i="1" u="sng" dirty="0">
                <a:solidFill>
                  <a:schemeClr val="tx1"/>
                </a:solidFill>
              </a:rPr>
              <a:t>protection to urban rail. </a:t>
            </a:r>
            <a:endParaRPr lang="en-US" sz="1200" i="1" u="sng" dirty="0">
              <a:solidFill>
                <a:schemeClr val="bg1">
                  <a:lumMod val="65000"/>
                </a:schemeClr>
              </a:solidFill>
            </a:endParaRPr>
          </a:p>
          <a:p>
            <a:pPr lvl="1">
              <a:spcBef>
                <a:spcPts val="300"/>
              </a:spcBef>
              <a:buFont typeface="Arial" panose="020B0604020202020204" pitchFamily="34" charset="0"/>
              <a:buChar char="•"/>
            </a:pPr>
            <a:r>
              <a:rPr lang="en-US" sz="1200" dirty="0">
                <a:solidFill>
                  <a:schemeClr val="tx1"/>
                </a:solidFill>
              </a:rPr>
              <a:t>Moving to correspondence (with more in Sept) and working to address these for 05Oct20 call.  Time will be quick to finish up some by March of 2021.</a:t>
            </a:r>
          </a:p>
          <a:p>
            <a:pPr lvl="1">
              <a:spcBef>
                <a:spcPts val="300"/>
              </a:spcBef>
              <a:buFont typeface="Arial" panose="020B0604020202020204" pitchFamily="34" charset="0"/>
              <a:buChar char="•"/>
            </a:pPr>
            <a:r>
              <a:rPr lang="en-US" sz="1200" dirty="0">
                <a:solidFill>
                  <a:schemeClr val="tx1"/>
                </a:solidFill>
              </a:rPr>
              <a:t>Public consultations are out now till 04 Sep.</a:t>
            </a:r>
          </a:p>
          <a:p>
            <a:pPr lvl="2">
              <a:spcBef>
                <a:spcPts val="300"/>
              </a:spcBef>
              <a:buFont typeface="Arial" panose="020B0604020202020204" pitchFamily="34" charset="0"/>
              <a:buChar char="•"/>
            </a:pPr>
            <a:r>
              <a:rPr lang="en-US" sz="1200" dirty="0">
                <a:solidFill>
                  <a:schemeClr val="tx1"/>
                </a:solidFill>
              </a:rPr>
              <a:t>Draft CEPT report 75 (Report B) and ECC Decision (20)01 (rules of lower 6 GHz band) </a:t>
            </a:r>
            <a:r>
              <a:rPr lang="en-US" sz="12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APAC and other regions, items to share</a:t>
            </a:r>
            <a:br>
              <a:rPr lang="en-US" sz="2400" dirty="0"/>
            </a:br>
            <a:r>
              <a:rPr lang="en-US" sz="1400" dirty="0"/>
              <a:t>(Other regions outside EU and NAM)</a:t>
            </a:r>
            <a:endParaRPr lang="en-US" sz="1200" dirty="0"/>
          </a:p>
        </p:txBody>
      </p:sp>
      <p:sp>
        <p:nvSpPr>
          <p:cNvPr id="3" name="Content Placeholder 2"/>
          <p:cNvSpPr>
            <a:spLocks noGrp="1"/>
          </p:cNvSpPr>
          <p:nvPr>
            <p:ph idx="1"/>
          </p:nvPr>
        </p:nvSpPr>
        <p:spPr>
          <a:xfrm>
            <a:off x="718038" y="1371600"/>
            <a:ext cx="7892562" cy="4495800"/>
          </a:xfrm>
        </p:spPr>
        <p:txBody>
          <a:bodyPr/>
          <a:lstStyle/>
          <a:p>
            <a:pPr marL="0" marR="0" indent="0">
              <a:spcBef>
                <a:spcPts val="0"/>
              </a:spcBef>
              <a:spcAft>
                <a:spcPts val="0"/>
              </a:spcAft>
            </a:pPr>
            <a:endParaRPr lang="en-US" sz="1800" b="0" dirty="0">
              <a:solidFill>
                <a:srgbClr val="191919"/>
              </a:solidFill>
            </a:endParaRPr>
          </a:p>
          <a:p>
            <a:pPr>
              <a:spcBef>
                <a:spcPts val="0"/>
              </a:spcBef>
              <a:buFont typeface="Arial" panose="020B0604020202020204" pitchFamily="34" charset="0"/>
              <a:buChar char="•"/>
            </a:pPr>
            <a:r>
              <a:rPr lang="en-US" sz="1800" b="0" dirty="0"/>
              <a:t>Consultation from Kingdom of Saudi Arabia </a:t>
            </a:r>
            <a:r>
              <a:rPr lang="en-US" sz="1800" b="0" dirty="0">
                <a:solidFill>
                  <a:schemeClr val="tx1"/>
                </a:solidFill>
              </a:rPr>
              <a:t>spectrum outlook:</a:t>
            </a:r>
            <a:endParaRPr lang="en-US" sz="1800" dirty="0">
              <a:solidFill>
                <a:schemeClr val="tx1"/>
              </a:solidFill>
            </a:endParaRPr>
          </a:p>
          <a:p>
            <a:pPr lvl="1">
              <a:spcBef>
                <a:spcPts val="0"/>
              </a:spcBef>
              <a:buFont typeface="Arial" panose="020B0604020202020204" pitchFamily="34" charset="0"/>
              <a:buChar char="•"/>
            </a:pPr>
            <a:r>
              <a:rPr lang="en-US" sz="1600" u="sng" dirty="0">
                <a:hlinkClick r:id="rId3"/>
              </a:rPr>
              <a:t>https://www.citc.gov.sa/en/new/publicConsultation/Documents/Spectrum_Innovation_E.PDF</a:t>
            </a:r>
            <a:r>
              <a:rPr lang="en-US" sz="1600" u="sng" dirty="0"/>
              <a:t> </a:t>
            </a:r>
          </a:p>
          <a:p>
            <a:pPr lvl="1">
              <a:spcBef>
                <a:spcPts val="0"/>
              </a:spcBef>
              <a:buFont typeface="Arial" panose="020B0604020202020204" pitchFamily="34" charset="0"/>
              <a:buChar char="•"/>
            </a:pPr>
            <a:r>
              <a:rPr lang="en-US" sz="1600" u="sng" dirty="0"/>
              <a:t>September 27 is the deadline</a:t>
            </a:r>
          </a:p>
          <a:p>
            <a:pPr lvl="1">
              <a:spcBef>
                <a:spcPts val="0"/>
              </a:spcBef>
              <a:buFont typeface="Arial" panose="020B0604020202020204" pitchFamily="34" charset="0"/>
              <a:buChar char="•"/>
            </a:pPr>
            <a:r>
              <a:rPr lang="en-US" sz="1600" dirty="0"/>
              <a:t>Do we want to review and possibly comment, the deadline will allow?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Some possible points to look at further:</a:t>
            </a:r>
          </a:p>
          <a:p>
            <a:pPr lvl="2">
              <a:spcBef>
                <a:spcPts val="0"/>
              </a:spcBef>
              <a:buFont typeface="Arial" panose="020B0604020202020204" pitchFamily="34" charset="0"/>
              <a:buChar char="•"/>
            </a:pPr>
            <a:r>
              <a:rPr lang="en-US" sz="1600" dirty="0"/>
              <a:t>Figure 13 is proposed spectrum to comment on, they do have the 6 GHz band. </a:t>
            </a:r>
          </a:p>
          <a:p>
            <a:pPr lvl="2">
              <a:spcBef>
                <a:spcPts val="0"/>
              </a:spcBef>
              <a:buFont typeface="Arial" panose="020B0604020202020204" pitchFamily="34" charset="0"/>
              <a:buChar char="•"/>
            </a:pPr>
            <a:r>
              <a:rPr lang="en-US" sz="1600" dirty="0" err="1"/>
              <a:t>mmWave</a:t>
            </a:r>
            <a:r>
              <a:rPr lang="en-US" sz="1600" dirty="0"/>
              <a:t> 66-71 GHz, should they allow un-licensed?</a:t>
            </a:r>
          </a:p>
          <a:p>
            <a:pPr lvl="3">
              <a:spcBef>
                <a:spcPts val="0"/>
              </a:spcBef>
              <a:buFont typeface="Arial" panose="020B0604020202020204" pitchFamily="34" charset="0"/>
              <a:buChar char="•"/>
            </a:pPr>
            <a:r>
              <a:rPr lang="en-US" dirty="0"/>
              <a:t>See section 8.9 on some details. </a:t>
            </a:r>
          </a:p>
          <a:p>
            <a:pPr lvl="3">
              <a:spcBef>
                <a:spcPts val="0"/>
              </a:spcBef>
              <a:buFont typeface="Arial" panose="020B0604020202020204" pitchFamily="34" charset="0"/>
              <a:buChar char="•"/>
            </a:pPr>
            <a:r>
              <a:rPr lang="en-US" dirty="0"/>
              <a:t>And see section 11.20 on questions on this. </a:t>
            </a:r>
          </a:p>
          <a:p>
            <a:pPr lvl="2">
              <a:spcBef>
                <a:spcPts val="0"/>
              </a:spcBef>
              <a:buFont typeface="Arial" panose="020B0604020202020204" pitchFamily="34" charset="0"/>
              <a:buChar char="•"/>
            </a:pPr>
            <a:r>
              <a:rPr lang="en-US" sz="1600" dirty="0"/>
              <a:t>Much in the consultation is on IMT to work around</a:t>
            </a:r>
            <a:r>
              <a:rPr lang="en-US" sz="14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solidFill>
                  <a:srgbClr val="00B0F0"/>
                </a:solidFill>
              </a:rPr>
              <a:t>The consultation to be put on Mentor for review, see: </a:t>
            </a:r>
            <a:endParaRPr lang="en-US" sz="1600" dirty="0">
              <a:solidFill>
                <a:schemeClr val="tx1"/>
              </a:solidFill>
            </a:endParaRPr>
          </a:p>
          <a:p>
            <a:pPr lvl="1">
              <a:spcBef>
                <a:spcPts val="0"/>
              </a:spcBef>
              <a:buFont typeface="Arial" panose="020B0604020202020204" pitchFamily="34" charset="0"/>
              <a:buChar char="•"/>
            </a:pPr>
            <a:r>
              <a:rPr lang="en-US" sz="1600" dirty="0">
                <a:hlinkClick r:id="rId4"/>
              </a:rPr>
              <a:t>https://mentor.ieee.org/802.18/dcn/20/18-20-0116-00-0000-citc-saudi-arabia-five-year-outlook-on-spectrum-to-2024.pdf</a:t>
            </a:r>
            <a:r>
              <a:rPr lang="en-US" sz="1600" dirty="0">
                <a:solidFill>
                  <a:schemeClr val="tx1"/>
                </a:solidFill>
              </a:rPr>
              <a:t>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7871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-1</a:t>
            </a:r>
          </a:p>
        </p:txBody>
      </p:sp>
      <p:sp>
        <p:nvSpPr>
          <p:cNvPr id="3" name="Content Placeholder 2"/>
          <p:cNvSpPr>
            <a:spLocks noGrp="1"/>
          </p:cNvSpPr>
          <p:nvPr>
            <p:ph idx="1"/>
          </p:nvPr>
        </p:nvSpPr>
        <p:spPr>
          <a:xfrm>
            <a:off x="685800" y="1055267"/>
            <a:ext cx="8263759" cy="4872908"/>
          </a:xfrm>
        </p:spPr>
        <p:txBody>
          <a:bodyPr/>
          <a:lstStyle/>
          <a:p>
            <a:pPr lvl="0">
              <a:buFont typeface="Arial" panose="020B0604020202020204" pitchFamily="34" charset="0"/>
              <a:buChar char="•"/>
            </a:pPr>
            <a:r>
              <a:rPr lang="en-US" sz="1800" b="0" dirty="0">
                <a:solidFill>
                  <a:schemeClr val="tx1"/>
                </a:solidFill>
              </a:rPr>
              <a:t>It was shared now real meetings of ITU-R before November. </a:t>
            </a: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r>
              <a:rPr lang="en-US" sz="1800" b="0" dirty="0">
                <a:solidFill>
                  <a:schemeClr val="tx1"/>
                </a:solidFill>
              </a:rPr>
              <a:t>WRC-23 agenda items, t</a:t>
            </a:r>
            <a:r>
              <a:rPr lang="en-US" sz="1600" b="0" dirty="0">
                <a:solidFill>
                  <a:schemeClr val="tx1"/>
                </a:solidFill>
              </a:rPr>
              <a:t>he list is on the ITU-R website at:</a:t>
            </a:r>
            <a:r>
              <a:rPr lang="en-US" sz="1600" dirty="0">
                <a:solidFill>
                  <a:schemeClr val="tx1"/>
                </a:solidFill>
              </a:rPr>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p>
          <a:p>
            <a:pPr lvl="3">
              <a:spcBef>
                <a:spcPts val="0"/>
              </a:spcBef>
              <a:buFont typeface="Arial" panose="020B0604020202020204" pitchFamily="34" charset="0"/>
              <a:buChar char="•"/>
            </a:pPr>
            <a:r>
              <a:rPr lang="en-US" dirty="0">
                <a:effectLst/>
                <a:ea typeface="SimSun" panose="02010600030101010101" pitchFamily="2" charset="-122"/>
              </a:rPr>
              <a:t>There are updated documents recently, over the past week or so. </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400" b="0" dirty="0">
                <a:solidFill>
                  <a:schemeClr val="tx1"/>
                </a:solidFill>
              </a:rPr>
              <a:t>On Mentor: </a:t>
            </a: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lvl="2">
              <a:spcBef>
                <a:spcPts val="0"/>
              </a:spcBef>
              <a:buFont typeface="Arial" panose="020B0604020202020204" pitchFamily="34" charset="0"/>
              <a:buChar char="•"/>
            </a:pPr>
            <a:endParaRPr lang="en-US" sz="900" b="0" dirty="0">
              <a:solidFill>
                <a:schemeClr val="tx1"/>
              </a:solidFill>
            </a:endParaRPr>
          </a:p>
          <a:p>
            <a:pPr>
              <a:spcBef>
                <a:spcPts val="0"/>
              </a:spcBef>
              <a:buFont typeface="Arial" panose="020B0604020202020204" pitchFamily="34" charset="0"/>
              <a:buChar char="•"/>
            </a:pPr>
            <a:r>
              <a:rPr lang="en-US" sz="1600" b="0" dirty="0">
                <a:solidFill>
                  <a:schemeClr val="tx1"/>
                </a:solidFill>
              </a:rPr>
              <a:t>With Mentor Doc. 18-20/0107, we will over time identify the Agenda Items of interest to IEEE 802,  to form some viewpoints.     </a:t>
            </a:r>
          </a:p>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800" b="0" dirty="0">
                <a:solidFill>
                  <a:schemeClr val="tx1"/>
                </a:solidFill>
              </a:rPr>
              <a:t>Note: will fill in at end of calls working through the list, when time permits. </a:t>
            </a:r>
          </a:p>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6"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monitor</a:t>
            </a:r>
            <a:r>
              <a:rPr lang="en-US" sz="2400" dirty="0"/>
              <a:t> </a:t>
            </a:r>
            <a:endParaRPr lang="en-US" sz="1200" dirty="0"/>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2468424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00149"/>
            <a:ext cx="8292711" cy="5802674"/>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400" b="0" dirty="0"/>
              <a:t>The Report and Order authorizes two different types of unlicensed operations: standard-power in 850-megahertz of the band and indoor low-power operations over the full 1,200-megahertz available in the 6 GHz band. </a:t>
            </a:r>
          </a:p>
          <a:p>
            <a:pPr>
              <a:buFont typeface="Arial" panose="020B0604020202020204" pitchFamily="34" charset="0"/>
              <a:buChar char="•"/>
            </a:pPr>
            <a:r>
              <a:rPr lang="en-US" sz="1600" b="1" u="sng" dirty="0"/>
              <a:t>Proceeding:</a:t>
            </a:r>
            <a:r>
              <a:rPr lang="en-US" sz="1600" b="1" dirty="0"/>
              <a:t>   </a:t>
            </a:r>
            <a:r>
              <a:rPr lang="en-US" sz="1200" dirty="0">
                <a:hlinkClick r:id="rId3"/>
              </a:rPr>
              <a:t>https://www.fcc.gov/ecfs/search/filings?proceedings_name=18-295&amp;sort=date_disseminated,DESC</a:t>
            </a:r>
            <a:r>
              <a:rPr lang="en-US" sz="1200" dirty="0"/>
              <a:t> </a:t>
            </a:r>
            <a:endParaRPr lang="en-US" sz="1800" dirty="0"/>
          </a:p>
          <a:p>
            <a:pPr>
              <a:buFont typeface="Arial" panose="020B0604020202020204" pitchFamily="34" charset="0"/>
              <a:buChar char="•"/>
            </a:pPr>
            <a:r>
              <a:rPr lang="en-US" sz="1600" b="1" u="sng" dirty="0"/>
              <a:t>R&amp;O </a:t>
            </a:r>
            <a:r>
              <a:rPr lang="en-US" sz="1600" u="sng" dirty="0"/>
              <a:t>became </a:t>
            </a:r>
            <a:r>
              <a:rPr lang="en-US" sz="1600" b="1" u="sng" dirty="0"/>
              <a:t>effective 27July20, </a:t>
            </a:r>
          </a:p>
          <a:p>
            <a:pPr marL="457200" lvl="1" indent="0"/>
            <a:r>
              <a:rPr lang="en-US" sz="1200" dirty="0">
                <a:hlinkClick r:id="rId4"/>
              </a:rPr>
              <a:t>https://www.federalregister.gov/documents/2020/05/26/2020-11236/unlicensed-use-of-the-6-ghz-band?utm_campaign=subscription+mailing+list&amp;utm_source=federalregister.gov&amp;utm_medium=email</a:t>
            </a:r>
            <a:endParaRPr lang="en-US" sz="1200" dirty="0"/>
          </a:p>
          <a:p>
            <a:pPr lvl="1">
              <a:buFont typeface="Arial" panose="020B0604020202020204" pitchFamily="34" charset="0"/>
              <a:buChar char="•"/>
            </a:pPr>
            <a:r>
              <a:rPr lang="en-US" sz="1600" b="0" dirty="0"/>
              <a:t>The FCC Lab working on KDB, with report in effect now.  LPI Base line and clients. </a:t>
            </a:r>
          </a:p>
          <a:p>
            <a:pPr lvl="2">
              <a:buFont typeface="Arial" panose="020B0604020202020204" pitchFamily="34" charset="0"/>
              <a:buChar char="•"/>
            </a:pPr>
            <a:endParaRPr lang="en-US" sz="1200" b="0" dirty="0"/>
          </a:p>
          <a:p>
            <a:pPr>
              <a:buFont typeface="Arial" panose="020B0604020202020204" pitchFamily="34" charset="0"/>
              <a:buChar char="•"/>
            </a:pPr>
            <a:r>
              <a:rPr lang="en-US" sz="1600" b="0" dirty="0"/>
              <a:t>APCO, AT&amp;T and EEI have filed for a Stay, see 18-295 proceeding link above for more.</a:t>
            </a:r>
          </a:p>
          <a:p>
            <a:pPr lvl="1">
              <a:buFont typeface="Arial" panose="020B0604020202020204" pitchFamily="34" charset="0"/>
              <a:buChar char="•"/>
            </a:pPr>
            <a:r>
              <a:rPr lang="en-US" sz="1600" dirty="0"/>
              <a:t>Now it is 6 filings and they will go to First Circuit Court of appeals. </a:t>
            </a:r>
          </a:p>
          <a:p>
            <a:pPr lvl="1">
              <a:buFont typeface="Arial" panose="020B0604020202020204" pitchFamily="34" charset="0"/>
              <a:buChar char="•"/>
            </a:pPr>
            <a:r>
              <a:rPr lang="en-US" sz="1600" b="0" dirty="0"/>
              <a:t> </a:t>
            </a:r>
          </a:p>
          <a:p>
            <a:pPr>
              <a:buFont typeface="Arial" panose="020B0604020202020204" pitchFamily="34" charset="0"/>
              <a:buChar char="•"/>
            </a:pPr>
            <a:r>
              <a:rPr lang="en-US" sz="1600" b="0" dirty="0"/>
              <a:t>Petitions for review have been filed.   New deadline is 27 August 2020.</a:t>
            </a:r>
          </a:p>
          <a:p>
            <a:pPr lvl="3">
              <a:buFont typeface="Arial" panose="020B0604020202020204" pitchFamily="34" charset="0"/>
              <a:buChar char="•"/>
            </a:pPr>
            <a:endParaRPr lang="en-US" b="0" dirty="0"/>
          </a:p>
          <a:p>
            <a:pPr>
              <a:buFont typeface="Arial" panose="020B0604020202020204" pitchFamily="34" charset="0"/>
              <a:buChar char="•"/>
            </a:pPr>
            <a:r>
              <a:rPr lang="en-US" sz="1600" b="0" dirty="0"/>
              <a:t>Several new analyses have been sent to FCC and they are reviewing.  </a:t>
            </a:r>
          </a:p>
          <a:p>
            <a:pPr lvl="1">
              <a:buFont typeface="Arial" panose="020B0604020202020204" pitchFamily="34" charset="0"/>
              <a:buChar char="•"/>
            </a:pPr>
            <a:r>
              <a:rPr lang="en-US" sz="1600" dirty="0"/>
              <a:t>The studies will take some effort</a:t>
            </a:r>
            <a:endParaRPr lang="en-US" sz="1600" b="0" dirty="0"/>
          </a:p>
          <a:p>
            <a:pPr>
              <a:buFont typeface="Arial" panose="020B0604020202020204" pitchFamily="34" charset="0"/>
              <a:buChar char="•"/>
            </a:pPr>
            <a:r>
              <a:rPr lang="en-US" sz="1600" b="0" dirty="0">
                <a:effectLst/>
                <a:ea typeface="SimSun" panose="02010600030101010101" pitchFamily="2" charset="-122"/>
              </a:rPr>
              <a:t>6 GHz is penciled into the November 2020 open commission meeting, 5.9 GHz is in the October open meeting</a:t>
            </a:r>
          </a:p>
          <a:p>
            <a:pPr>
              <a:buFont typeface="Arial" panose="020B0604020202020204" pitchFamily="34" charset="0"/>
              <a:buChar char="•"/>
            </a:pPr>
            <a:r>
              <a:rPr lang="en-US" sz="1600" b="0" dirty="0">
                <a:ea typeface="SimSun" panose="02010600030101010101" pitchFamily="2" charset="-122"/>
              </a:rPr>
              <a:t>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06Aug20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74298" y="831538"/>
            <a:ext cx="7987911" cy="5512522"/>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There is One - Multi-stake holder group (MSG) to discuss 6 GHz and what happens in the band.  </a:t>
            </a:r>
          </a:p>
          <a:p>
            <a:pPr lvl="1">
              <a:spcBef>
                <a:spcPts val="0"/>
              </a:spcBef>
              <a:buFont typeface="Arial" panose="020B0604020202020204" pitchFamily="34" charset="0"/>
              <a:buChar char="•"/>
            </a:pPr>
            <a:r>
              <a:rPr lang="en-US" sz="1600" dirty="0" err="1"/>
              <a:t>WInn</a:t>
            </a:r>
            <a:r>
              <a:rPr lang="en-US" sz="1600" dirty="0"/>
              <a:t> Forum and WFA are the initial organizations.</a:t>
            </a:r>
          </a:p>
          <a:p>
            <a:pPr lvl="1">
              <a:spcBef>
                <a:spcPts val="0"/>
              </a:spcBef>
              <a:buFont typeface="Arial" panose="020B0604020202020204" pitchFamily="34" charset="0"/>
              <a:buChar char="•"/>
            </a:pPr>
            <a:r>
              <a:rPr lang="en-US" sz="1600" dirty="0"/>
              <a:t>Around 20 other organization and members of other organizations came together at the launch on the 31Jul20</a:t>
            </a:r>
            <a:r>
              <a:rPr lang="en-US" sz="1600" baseline="30000" dirty="0"/>
              <a:t> </a:t>
            </a:r>
            <a:r>
              <a:rPr lang="en-US" sz="1600" dirty="0"/>
              <a:t>(1300-1700 et)  (127 were registered a week before call). </a:t>
            </a:r>
          </a:p>
          <a:p>
            <a:pPr lvl="1">
              <a:buFont typeface="Arial" panose="020B0604020202020204" pitchFamily="34" charset="0"/>
              <a:buChar char="•"/>
            </a:pPr>
            <a:r>
              <a:rPr lang="en-US" sz="1600" u="sng" dirty="0"/>
              <a:t>Some feedback from the call: </a:t>
            </a:r>
          </a:p>
          <a:p>
            <a:pPr lvl="1">
              <a:buFont typeface="Arial" panose="020B0604020202020204" pitchFamily="34" charset="0"/>
              <a:buChar char="•"/>
            </a:pPr>
            <a:r>
              <a:rPr lang="en-US" sz="1600" dirty="0"/>
              <a:t>Plan to make a plan as expected. </a:t>
            </a:r>
          </a:p>
          <a:p>
            <a:pPr lvl="1">
              <a:buFont typeface="Arial" panose="020B0604020202020204" pitchFamily="34" charset="0"/>
              <a:buChar char="•"/>
            </a:pPr>
            <a:r>
              <a:rPr lang="en-US" sz="1600" dirty="0"/>
              <a:t>Worked on scope which had a notable discussion, rules to move forward, etc. </a:t>
            </a:r>
          </a:p>
          <a:p>
            <a:pPr lvl="1">
              <a:buFont typeface="Arial" panose="020B0604020202020204" pitchFamily="34" charset="0"/>
              <a:buChar char="•"/>
            </a:pPr>
            <a:r>
              <a:rPr lang="en-US" sz="1600" dirty="0"/>
              <a:t>There were new users and incumbents to the band present. </a:t>
            </a:r>
          </a:p>
          <a:p>
            <a:pPr lvl="1">
              <a:buFont typeface="Arial" panose="020B0604020202020204" pitchFamily="34" charset="0"/>
              <a:buChar char="•"/>
            </a:pPr>
            <a:r>
              <a:rPr lang="en-US" sz="1600" dirty="0"/>
              <a:t> AFC brought out some discussion.  </a:t>
            </a:r>
          </a:p>
          <a:p>
            <a:pPr lvl="1">
              <a:buFont typeface="Arial" panose="020B0604020202020204" pitchFamily="34" charset="0"/>
              <a:buChar char="•"/>
            </a:pPr>
            <a:r>
              <a:rPr lang="en-US" sz="1600" dirty="0"/>
              <a:t>Seemed to have missed some of the point of how all can use the band together.</a:t>
            </a:r>
          </a:p>
          <a:p>
            <a:pPr lvl="1">
              <a:buFont typeface="Arial" panose="020B0604020202020204" pitchFamily="34" charset="0"/>
              <a:buChar char="•"/>
            </a:pPr>
            <a:r>
              <a:rPr lang="en-US" sz="1600" dirty="0"/>
              <a:t>Minutes are not out yet, </a:t>
            </a:r>
          </a:p>
          <a:p>
            <a:pPr lvl="2">
              <a:buFont typeface="Arial" panose="020B0604020202020204" pitchFamily="34" charset="0"/>
              <a:buChar char="•"/>
            </a:pPr>
            <a:r>
              <a:rPr lang="en-US" sz="1400" dirty="0"/>
              <a:t>Work stream 1 - interference protection and resolution</a:t>
            </a:r>
          </a:p>
          <a:p>
            <a:pPr lvl="2">
              <a:buFont typeface="Arial" panose="020B0604020202020204" pitchFamily="34" charset="0"/>
              <a:buChar char="•"/>
            </a:pPr>
            <a:r>
              <a:rPr lang="en-US" sz="1400" dirty="0"/>
              <a:t>Work stream 2 - correct incumbent data (ULS) </a:t>
            </a:r>
          </a:p>
          <a:p>
            <a:pPr lvl="2">
              <a:buFont typeface="Arial" panose="020B0604020202020204" pitchFamily="34" charset="0"/>
              <a:buChar char="•"/>
            </a:pPr>
            <a:r>
              <a:rPr lang="en-US" sz="1400" dirty="0"/>
              <a:t>Work stream 3 - AFC and how it provides protection, etc. </a:t>
            </a:r>
          </a:p>
          <a:p>
            <a:pPr lvl="2">
              <a:buFont typeface="Arial" panose="020B0604020202020204" pitchFamily="34" charset="0"/>
              <a:buChar char="•"/>
            </a:pPr>
            <a:r>
              <a:rPr lang="en-US" sz="1400" dirty="0"/>
              <a:t>Sounds like a question was asked,  what is an incumbent to do?</a:t>
            </a:r>
          </a:p>
          <a:p>
            <a:pPr lvl="2">
              <a:buFont typeface="Arial" panose="020B0604020202020204" pitchFamily="34" charset="0"/>
              <a:buChar char="•"/>
            </a:pPr>
            <a:r>
              <a:rPr lang="en-US" sz="1400" dirty="0"/>
              <a:t>It was noted, nothing on contentious based protocol.</a:t>
            </a:r>
          </a:p>
          <a:p>
            <a:pPr lvl="1">
              <a:buFont typeface="Arial" panose="020B0604020202020204" pitchFamily="34" charset="0"/>
              <a:buChar char="•"/>
            </a:pPr>
            <a:r>
              <a:rPr lang="en-US" sz="1600" dirty="0"/>
              <a:t>The next meeting with more technical detail is 11Sep20,  the  first real meeting.</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06Aug20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379391"/>
          </a:xfrm>
        </p:spPr>
        <p:txBody>
          <a:bodyPr/>
          <a:lstStyle/>
          <a:p>
            <a:pPr marL="66675" marR="0">
              <a:spcBef>
                <a:spcPts val="0"/>
              </a:spcBef>
              <a:spcAft>
                <a:spcPts val="0"/>
              </a:spcAft>
              <a:buFont typeface="Arial" panose="020B0604020202020204" pitchFamily="34" charset="0"/>
              <a:buChar char="•"/>
            </a:pPr>
            <a:r>
              <a:rPr lang="en-US" sz="1800" b="0" dirty="0">
                <a:solidFill>
                  <a:srgbClr val="191919"/>
                </a:solidFill>
                <a:ea typeface="Times New Roman" panose="02020603050405020304" pitchFamily="18" charset="0"/>
              </a:rPr>
              <a:t>The</a:t>
            </a:r>
            <a:r>
              <a:rPr lang="en-US" sz="1800" b="0" dirty="0">
                <a:solidFill>
                  <a:srgbClr val="191919"/>
                </a:solidFill>
                <a:effectLst/>
                <a:ea typeface="Times New Roman" panose="02020603050405020304" pitchFamily="18" charset="0"/>
              </a:rPr>
              <a:t> FCC NPRM 70/80/90 GHz comments were uploaded to the FCC </a:t>
            </a:r>
            <a:r>
              <a:rPr lang="en-US" sz="1800" b="0" dirty="0">
                <a:solidFill>
                  <a:srgbClr val="191919"/>
                </a:solidFill>
                <a:ea typeface="Times New Roman" panose="02020603050405020304" pitchFamily="18" charset="0"/>
              </a:rPr>
              <a:t>Tuesday morning, 04Aug20.</a:t>
            </a: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r>
              <a:rPr lang="en-US" sz="1800" b="0" dirty="0">
                <a:solidFill>
                  <a:srgbClr val="191919"/>
                </a:solidFill>
              </a:rPr>
              <a:t>U.S. President Trump on Monday withdrew the nomination of Commissioner Michael </a:t>
            </a:r>
            <a:r>
              <a:rPr lang="en-US" sz="1800" b="0" dirty="0" err="1">
                <a:solidFill>
                  <a:srgbClr val="191919"/>
                </a:solidFill>
              </a:rPr>
              <a:t>O’Rielly</a:t>
            </a:r>
            <a:r>
              <a:rPr lang="en-US" sz="1800" b="0" dirty="0">
                <a:solidFill>
                  <a:srgbClr val="191919"/>
                </a:solidFill>
              </a:rPr>
              <a:t> to serve another term as a member of the FCC, an abrupt move after Senate committee voted in favor of the appointment last month. </a:t>
            </a:r>
          </a:p>
          <a:p>
            <a:pPr marL="466725" lvl="1">
              <a:spcBef>
                <a:spcPts val="0"/>
              </a:spcBef>
              <a:spcAft>
                <a:spcPts val="0"/>
              </a:spcAft>
              <a:buFont typeface="Arial" panose="020B0604020202020204" pitchFamily="34" charset="0"/>
              <a:buChar char="•"/>
            </a:pPr>
            <a:r>
              <a:rPr lang="en-US" sz="1600" b="0" dirty="0">
                <a:solidFill>
                  <a:srgbClr val="191919"/>
                </a:solidFill>
              </a:rPr>
              <a:t>O’Reilly has been in </a:t>
            </a:r>
            <a:r>
              <a:rPr lang="en-US" sz="1600" dirty="0">
                <a:solidFill>
                  <a:srgbClr val="191919"/>
                </a:solidFill>
              </a:rPr>
              <a:t>IEEE 802’s </a:t>
            </a:r>
            <a:r>
              <a:rPr lang="en-US" sz="1600" b="0" dirty="0">
                <a:solidFill>
                  <a:srgbClr val="191919"/>
                </a:solidFill>
              </a:rPr>
              <a:t>corner on many issues. So far, no replacement has been offered. Many are worried about interference into the workings of the FCC by the Trump administration, and the integrity of its independence.</a:t>
            </a: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r>
              <a:rPr lang="en-US" sz="1800" b="0" dirty="0">
                <a:solidFill>
                  <a:srgbClr val="191919"/>
                </a:solidFill>
              </a:rPr>
              <a:t>When there are a few minutes, will work a few WRC-23 Agenda Items. </a:t>
            </a:r>
          </a:p>
          <a:p>
            <a:pPr marL="0" marR="0" indent="0">
              <a:spcBef>
                <a:spcPts val="0"/>
              </a:spcBef>
              <a:spcAft>
                <a:spcPts val="0"/>
              </a:spcAft>
            </a:pPr>
            <a:r>
              <a:rPr lang="en-US" sz="1800" b="0" dirty="0">
                <a:solidFill>
                  <a:srgbClr val="191919"/>
                </a:solidFill>
              </a:rPr>
              <a:t> </a:t>
            </a: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06Aug20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802.15 request from ETSI ERM TG11 for inputs to 2.4GHz SRDoc. </a:t>
            </a:r>
          </a:p>
          <a:p>
            <a:pPr marL="285750" indent="-285750">
              <a:buFont typeface="Wingdings" panose="05000000000000000000" pitchFamily="2" charset="2"/>
              <a:buChar char="q"/>
            </a:pPr>
            <a:r>
              <a:rPr lang="en-US" sz="1800" dirty="0">
                <a:solidFill>
                  <a:srgbClr val="00B0F0"/>
                </a:solidFill>
              </a:rPr>
              <a:t>All - Saudi Arabia consultation, inputs on points to comment on. </a:t>
            </a:r>
          </a:p>
          <a:p>
            <a:pPr marL="0" indent="0"/>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06Aug20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APT – new date for first WRC-23 APT Conference Preparatory Group meeting, APG23-1,  is now 24-25 Sept, to setup for working on the agenda items.   Need to register by 10Sep20 if want to attend.  It is now a virtual meeting.   </a:t>
            </a:r>
            <a:endParaRPr lang="en-US" sz="1800" b="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t> </a:t>
            </a:r>
            <a:r>
              <a:rPr lang="en-US" sz="1800" b="0" dirty="0">
                <a:solidFill>
                  <a:schemeClr val="bg1">
                    <a:lumMod val="75000"/>
                  </a:schemeClr>
                </a:solidFill>
              </a:rPr>
              <a:t> </a:t>
            </a: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06Aug20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06Aug20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72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72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18			and voters on-line: 13</a:t>
            </a:r>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13Aug20–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i="1" u="sng" dirty="0"/>
              <a:t>Note:  there will likely not be a teleconference on 27Aug20, tbd.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15:53et </a:t>
            </a:r>
            <a:endParaRPr lang="en-US" sz="1800" dirty="0"/>
          </a:p>
          <a:p>
            <a:pPr lvl="2">
              <a:buFont typeface="Arial" panose="020B0604020202020204" pitchFamily="34" charset="0"/>
              <a:buChar char="•"/>
            </a:pPr>
            <a:endParaRPr lang="en-US" sz="800" u="sng" dirty="0"/>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06Aug20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06Aug20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06Aug20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06Aug20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06Aug20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06Aug20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06Aug20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06Aug20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06Aug20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06Aug20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06Aug20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06Aug20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Peter</a:t>
            </a:r>
          </a:p>
          <a:p>
            <a:pPr lvl="1">
              <a:buFont typeface="Arial" panose="020B0604020202020204" pitchFamily="34" charset="0"/>
              <a:buChar char="•"/>
            </a:pPr>
            <a:r>
              <a:rPr lang="en-US" altLang="en-US" sz="1200" b="1" u="sng" dirty="0">
                <a:solidFill>
                  <a:schemeClr val="tx1"/>
                </a:solidFill>
              </a:rPr>
              <a:t>Attendance &amp; request queue in chat window, Stuart K </a:t>
            </a:r>
            <a:r>
              <a:rPr lang="en-US" altLang="en-US" sz="1200" dirty="0">
                <a:solidFill>
                  <a:schemeClr val="tx1"/>
                </a:solidFill>
              </a:rPr>
              <a:t>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4">
              <a:buFont typeface="Arial" panose="020B0604020202020204" pitchFamily="34" charset="0"/>
              <a:buChar char="•"/>
            </a:pPr>
            <a:endParaRPr lang="en-US" altLang="en-US" sz="600" dirty="0">
              <a:solidFill>
                <a:schemeClr val="tx1"/>
              </a:solidFill>
            </a:endParaRP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APAC and 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FNPRM on 6GHz </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APAC and 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70/80/90 GHz comments uploaded</a:t>
            </a:r>
          </a:p>
          <a:p>
            <a:pPr lvl="1">
              <a:spcBef>
                <a:spcPts val="0"/>
              </a:spcBef>
              <a:buFont typeface="Arial" panose="020B0604020202020204" pitchFamily="34" charset="0"/>
              <a:buChar char="•"/>
            </a:pPr>
            <a:r>
              <a:rPr lang="en-US" altLang="en-US" sz="1400" b="0" kern="0" dirty="0">
                <a:solidFill>
                  <a:schemeClr val="tx1"/>
                </a:solidFill>
              </a:rPr>
              <a:t>FCC commissioner </a:t>
            </a:r>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0"/>
              </a:spcBef>
            </a:pPr>
            <a:r>
              <a:rPr lang="en-US" altLang="en-US" sz="1600" b="0" dirty="0">
                <a:solidFill>
                  <a:schemeClr val="tx1"/>
                </a:solidFill>
              </a:rPr>
              <a:t>		Seconded by: 	Vijay A </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30 July 2020 in document </a:t>
            </a:r>
            <a:r>
              <a:rPr lang="en-GB" sz="1800" b="0" u="sng" dirty="0">
                <a:solidFill>
                  <a:srgbClr val="0000FF"/>
                </a:solidFill>
                <a:effectLst/>
                <a:ea typeface="SimSun" panose="02010600030101010101" pitchFamily="2" charset="-122"/>
              </a:rPr>
              <a:t>https://mentor.ieee.org/802.18/dcn/20/18-20-0112-00-0000-minutes-30jul20-rrtag-teleconference.docx</a:t>
            </a:r>
            <a:r>
              <a:rPr lang="en-GB" sz="1800" b="0" dirty="0">
                <a:effectLst/>
                <a:ea typeface="SimSun" panose="02010600030101010101" pitchFamily="2" charset="-122"/>
              </a:rPr>
              <a:t>   </a:t>
            </a:r>
            <a:r>
              <a:rPr lang="en-US" sz="1800" b="0" i="0" dirty="0">
                <a:solidFill>
                  <a:srgbClr val="000000"/>
                </a:solidFill>
                <a:effectLst/>
              </a:rPr>
              <a:t>01-Aug-2020 18:53:13 ET</a:t>
            </a:r>
            <a:r>
              <a:rPr lang="en-US" sz="1800" b="0" dirty="0">
                <a:effectLst/>
                <a:ea typeface="SimSun" panose="02010600030101010101" pitchFamily="2" charset="-122"/>
              </a:rPr>
              <a:t>, 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Mike L</a:t>
            </a:r>
          </a:p>
          <a:p>
            <a:pPr marL="0" indent="0">
              <a:spcBef>
                <a:spcPts val="0"/>
              </a:spcBef>
            </a:pPr>
            <a:r>
              <a:rPr lang="en-US" altLang="en-US" sz="1600" b="0" dirty="0">
                <a:solidFill>
                  <a:schemeClr val="tx1"/>
                </a:solidFill>
              </a:rPr>
              <a:t>	Seconded by:	Ben R</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06Aug20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r>
              <a:rPr lang="en-US" altLang="en-US" sz="2400" dirty="0">
                <a:solidFill>
                  <a:schemeClr val="accent5">
                    <a:lumMod val="20000"/>
                    <a:lumOff val="80000"/>
                  </a:schemeClr>
                </a:solidFill>
              </a:rPr>
              <a:t>no change</a:t>
            </a:r>
            <a:endParaRPr lang="en-US" altLang="en-US" sz="2400" i="1" u="sng" dirty="0">
              <a:solidFill>
                <a:schemeClr val="accent5">
                  <a:lumMod val="20000"/>
                  <a:lumOff val="80000"/>
                </a:schemeClr>
              </a:solidFill>
            </a:endParaRPr>
          </a:p>
        </p:txBody>
      </p:sp>
      <p:sp>
        <p:nvSpPr>
          <p:cNvPr id="16387" name="Content Placeholder 2"/>
          <p:cNvSpPr>
            <a:spLocks noGrp="1"/>
          </p:cNvSpPr>
          <p:nvPr>
            <p:ph idx="1"/>
          </p:nvPr>
        </p:nvSpPr>
        <p:spPr>
          <a:xfrm>
            <a:off x="685799" y="808037"/>
            <a:ext cx="83058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endParaRPr lang="en-US" altLang="en-US" sz="14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800" b="0" dirty="0">
                <a:solidFill>
                  <a:schemeClr val="tx1"/>
                </a:solidFill>
              </a:rPr>
              <a:t>Per  802 Op Manual section 5, we can have electronic meetings in between Plenaries, but such meetings do not count for participation credit.</a:t>
            </a:r>
          </a:p>
          <a:p>
            <a:pPr marL="685800" lvl="1">
              <a:buFont typeface="Arial" panose="020B0604020202020204" pitchFamily="34" charset="0"/>
              <a:buChar char="•"/>
            </a:pPr>
            <a:r>
              <a:rPr lang="en-US" altLang="en-US" sz="1800" dirty="0">
                <a:solidFill>
                  <a:schemeClr val="tx1"/>
                </a:solidFill>
              </a:rPr>
              <a:t>At this time 802.18 will just have our normal weekly Thursday calls, like we have been doing, stay tuned.</a:t>
            </a:r>
          </a:p>
          <a:p>
            <a:pPr marL="685800" lvl="1">
              <a:buFont typeface="Arial" panose="020B0604020202020204" pitchFamily="34" charset="0"/>
              <a:buChar char="•"/>
            </a:pPr>
            <a:r>
              <a:rPr lang="en-US" altLang="en-US" sz="1800" b="0" dirty="0">
                <a:solidFill>
                  <a:schemeClr val="tx1"/>
                </a:solidFill>
              </a:rPr>
              <a:t>Note: To have an interim is up to the WG </a:t>
            </a:r>
            <a:r>
              <a:rPr lang="en-US" altLang="en-US" sz="1800" dirty="0">
                <a:solidFill>
                  <a:schemeClr val="tx1"/>
                </a:solidFill>
              </a:rPr>
              <a:t>or </a:t>
            </a:r>
            <a:r>
              <a:rPr lang="en-US" altLang="en-US" sz="1800" b="0" dirty="0">
                <a:solidFill>
                  <a:schemeClr val="tx1"/>
                </a:solidFill>
              </a:rPr>
              <a:t>TAG,. </a:t>
            </a:r>
          </a:p>
          <a:p>
            <a:pPr marL="685800" lvl="1">
              <a:buFont typeface="Arial" panose="020B0604020202020204" pitchFamily="34" charset="0"/>
              <a:buChar char="•"/>
            </a:pPr>
            <a:r>
              <a:rPr lang="en-US" altLang="en-US" sz="1800" b="0" dirty="0">
                <a:solidFill>
                  <a:schemeClr val="tx1"/>
                </a:solidFill>
              </a:rPr>
              <a:t>With that, the RR-TAG is able to conduct needed business as normal in our </a:t>
            </a:r>
            <a:r>
              <a:rPr lang="en-US" altLang="en-US" sz="1800" dirty="0">
                <a:solidFill>
                  <a:schemeClr val="tx1"/>
                </a:solidFill>
              </a:rPr>
              <a:t>teleconferences</a:t>
            </a:r>
            <a:r>
              <a:rPr lang="en-US" altLang="en-US" sz="1800" b="0" dirty="0">
                <a:solidFill>
                  <a:schemeClr val="tx1"/>
                </a:solidFill>
              </a:rPr>
              <a:t>. </a:t>
            </a:r>
          </a:p>
          <a:p>
            <a:pPr marL="1543050" lvl="3">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just passed by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2 Thursday meetings, like the July Plenary.</a:t>
            </a:r>
          </a:p>
          <a:p>
            <a:pPr marL="685800" lvl="1">
              <a:spcBef>
                <a:spcPts val="400"/>
              </a:spcBef>
              <a:buFont typeface="Arial" panose="020B0604020202020204" pitchFamily="34" charset="0"/>
              <a:buChar char="•"/>
            </a:pPr>
            <a:r>
              <a:rPr lang="en-US" altLang="en-US" sz="1600" dirty="0">
                <a:solidFill>
                  <a:schemeClr val="tx1"/>
                </a:solidFill>
              </a:rPr>
              <a:t>Which will be the 05nov20 and 12nov20, </a:t>
            </a:r>
            <a:r>
              <a:rPr lang="en-US" altLang="en-US" sz="1600" b="1" dirty="0">
                <a:solidFill>
                  <a:schemeClr val="tx1"/>
                </a:solidFill>
              </a:rPr>
              <a:t>depending on coordinating with other WG/TAGs such as 802.19, 802.24, etc. </a:t>
            </a: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06Aug20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51605</TotalTime>
  <Words>7564</Words>
  <Application>Microsoft Office PowerPoint</Application>
  <PresentationFormat>On-screen Show (4:3)</PresentationFormat>
  <Paragraphs>780</Paragraphs>
  <Slides>33</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4"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no change</vt:lpstr>
      <vt:lpstr>EU items to share -1</vt:lpstr>
      <vt:lpstr>EU items to share -2</vt:lpstr>
      <vt:lpstr>APAC and other regions, items to share (Other regions outside EU and NAM)</vt:lpstr>
      <vt:lpstr>ITU-R items to share  -1</vt:lpstr>
      <vt:lpstr>ITU-R items to share  - monitor </vt:lpstr>
      <vt:lpstr>FCC R&amp;O 6 GHz</vt:lpstr>
      <vt:lpstr>FCC R&amp;O 6 GHz - MSG</vt:lpstr>
      <vt:lpstr>General Discussion Items</vt:lpstr>
      <vt:lpstr>Actions Required</vt:lpstr>
      <vt:lpstr>Any Other Business</vt:lpstr>
      <vt:lpstr>Adjourn</vt:lpstr>
      <vt:lpstr>PowerPoint Presentation</vt:lpstr>
      <vt:lpstr>PowerPoint Presentation</vt:lpstr>
      <vt:lpstr>ITU-R links &amp; general info</vt:lpstr>
      <vt:lpstr>FCC R&amp;O and FNPRM 6GHz -2</vt:lpstr>
      <vt:lpstr>ITU-R SM.2352 on THz</vt:lpstr>
      <vt:lpstr>ITU-R THz SM.2352 submission – standing by</vt:lpstr>
      <vt:lpstr>ITU-R SM.2352 on THz</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3087</cp:revision>
  <cp:lastPrinted>1601-01-01T00:00:00Z</cp:lastPrinted>
  <dcterms:created xsi:type="dcterms:W3CDTF">2016-03-03T14:54:45Z</dcterms:created>
  <dcterms:modified xsi:type="dcterms:W3CDTF">2020-08-07T15:44:08Z</dcterms:modified>
</cp:coreProperties>
</file>