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30" r:id="rId13"/>
    <p:sldId id="608" r:id="rId14"/>
    <p:sldId id="729" r:id="rId15"/>
    <p:sldId id="675" r:id="rId16"/>
    <p:sldId id="691" r:id="rId17"/>
    <p:sldId id="685" r:id="rId18"/>
    <p:sldId id="650" r:id="rId19"/>
    <p:sldId id="498" r:id="rId20"/>
    <p:sldId id="402" r:id="rId21"/>
    <p:sldId id="403" r:id="rId22"/>
    <p:sldId id="692" r:id="rId23"/>
    <p:sldId id="728" r:id="rId24"/>
    <p:sldId id="672" r:id="rId25"/>
    <p:sldId id="671" r:id="rId26"/>
    <p:sldId id="664" r:id="rId27"/>
    <p:sldId id="663"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a:srgbClr val="FF7C80"/>
    <a:srgbClr val="990033"/>
    <a:srgbClr val="993300"/>
    <a:srgbClr val="CC6600"/>
    <a:srgbClr val="85DFFF"/>
    <a:srgbClr val="D5F4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2" autoAdjust="0"/>
    <p:restoredTop sz="95700" autoAdjust="0"/>
  </p:normalViewPr>
  <p:slideViewPr>
    <p:cSldViewPr>
      <p:cViewPr varScale="1">
        <p:scale>
          <a:sx n="84" d="100"/>
          <a:sy n="84" d="100"/>
        </p:scale>
        <p:origin x="96" y="642"/>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06-Aug-20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15551131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38531389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9912935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7911591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18121276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2541606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2801797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5"/>
              </a:rPr>
              <a:t>Hiertz</a:t>
            </a:r>
            <a:r>
              <a:rPr lang="en-US" sz="1200" kern="1200" dirty="0">
                <a:solidFill>
                  <a:srgbClr val="000000"/>
                </a:solidFill>
                <a:effectLst/>
                <a:latin typeface="Times New Roman" pitchFamily="16" charset="0"/>
                <a:ea typeface="+mn-ea"/>
                <a:cs typeface="+mn-cs"/>
                <a:hlinkClick r:id="rId5"/>
              </a:rPr>
              <a:t> </a:t>
            </a:r>
            <a:r>
              <a:rPr lang="en-US" sz="1200" kern="1200" dirty="0" err="1">
                <a:solidFill>
                  <a:srgbClr val="000000"/>
                </a:solidFill>
                <a:effectLst/>
                <a:latin typeface="Times New Roman" pitchFamily="16" charset="0"/>
                <a:ea typeface="+mn-ea"/>
                <a:cs typeface="+mn-cs"/>
                <a:hlinkClick r:id="rId5"/>
              </a:rPr>
              <a:t>Guido</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6"/>
              </a:rPr>
              <a:t>Ericsson</a:t>
            </a:r>
            <a:r>
              <a:rPr lang="en-US" sz="1200" kern="1200" dirty="0">
                <a:solidFill>
                  <a:srgbClr val="000000"/>
                </a:solidFill>
                <a:effectLst/>
                <a:latin typeface="Times New Roman" pitchFamily="16" charset="0"/>
                <a:ea typeface="+mn-ea"/>
                <a:cs typeface="+mn-cs"/>
                <a:hlinkClick r:id="rId6"/>
              </a:rPr>
              <a:t> GmbH, </a:t>
            </a:r>
            <a:r>
              <a:rPr lang="en-US" sz="1200" kern="1200" dirty="0" err="1">
                <a:solidFill>
                  <a:srgbClr val="000000"/>
                </a:solidFill>
                <a:effectLst/>
                <a:latin typeface="Times New Roman" pitchFamily="16" charset="0"/>
                <a:ea typeface="+mn-ea"/>
                <a:cs typeface="+mn-cs"/>
                <a:hlinkClick r:id="rId6"/>
              </a:rPr>
              <a:t>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a:t>
            </a:r>
            <a:r>
              <a:rPr lang="en-US" sz="1200" kern="1200" dirty="0" err="1">
                <a:solidFill>
                  <a:srgbClr val="000000"/>
                </a:solidFill>
                <a:effectLst/>
                <a:latin typeface="Times New Roman" pitchFamily="16" charset="0"/>
                <a:ea typeface="+mn-ea"/>
                <a:cs typeface="+mn-cs"/>
                <a:hlinkClick r:id="rId7"/>
              </a:rPr>
              <a:t>Hai</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8"/>
              </a:rPr>
              <a:t>Huawei</a:t>
            </a:r>
            <a:r>
              <a:rPr lang="en-US" sz="1200" kern="1200" dirty="0">
                <a:solidFill>
                  <a:srgbClr val="000000"/>
                </a:solidFill>
                <a:effectLst/>
                <a:latin typeface="Times New Roman" pitchFamily="16" charset="0"/>
                <a:ea typeface="+mn-ea"/>
                <a:cs typeface="+mn-cs"/>
                <a:hlinkClick r:id="rId8"/>
              </a:rPr>
              <a:t>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a:t>
            </a:r>
            <a:r>
              <a:rPr lang="en-US" sz="1200" kern="1200" dirty="0" err="1">
                <a:solidFill>
                  <a:srgbClr val="000000"/>
                </a:solidFill>
                <a:effectLst/>
                <a:latin typeface="Times New Roman" pitchFamily="16" charset="0"/>
                <a:ea typeface="+mn-ea"/>
                <a:cs typeface="+mn-cs"/>
                <a:hlinkClick r:id="rId9"/>
              </a:rPr>
              <a:t>David</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0"/>
              </a:rPr>
              <a:t>BROADCOM</a:t>
            </a:r>
            <a:r>
              <a:rPr lang="en-US" sz="1200" kern="1200" dirty="0">
                <a:solidFill>
                  <a:srgbClr val="000000"/>
                </a:solidFill>
                <a:effectLst/>
                <a:latin typeface="Times New Roman" pitchFamily="16" charset="0"/>
                <a:ea typeface="+mn-ea"/>
                <a:cs typeface="+mn-cs"/>
                <a:hlinkClick r:id="rId10"/>
              </a:rPr>
              <a:t> CORPORATION</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14"/>
              </a:rPr>
              <a:t>Butscheidt</a:t>
            </a:r>
            <a:r>
              <a:rPr lang="en-US" sz="1200" kern="1200" dirty="0">
                <a:solidFill>
                  <a:srgbClr val="000000"/>
                </a:solidFill>
                <a:effectLst/>
                <a:latin typeface="Times New Roman" pitchFamily="16" charset="0"/>
                <a:ea typeface="+mn-ea"/>
                <a:cs typeface="+mn-cs"/>
                <a:hlinkClick r:id="rId14"/>
              </a:rPr>
              <a: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a:t>
            </a:r>
            <a:r>
              <a:rPr lang="en-US" sz="1200" kern="1200" dirty="0" err="1">
                <a:solidFill>
                  <a:srgbClr val="000000"/>
                </a:solidFill>
                <a:effectLst/>
                <a:latin typeface="Times New Roman" pitchFamily="16" charset="0"/>
                <a:ea typeface="+mn-ea"/>
                <a:cs typeface="+mn-cs"/>
                <a:hlinkClick r:id="rId11"/>
              </a:rPr>
              <a:t>Igor</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1099070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148783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06Aug20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06Aug20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06Aug20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802.18-20/0113r00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8" Type="http://schemas.openxmlformats.org/officeDocument/2006/relationships/hyperlink" Target="https://portal.etsi.org/tb.aspx?tbid=729&amp;SubTB=729"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citc.gov.sa/en/new/publicConsultation/Documents/Spectrum_Innovation_E.PDF"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3" Type="http://schemas.openxmlformats.org/officeDocument/2006/relationships/hyperlink" Target="https://www.itu.int/en/ITU-R/study-groups/rcpm/Pages/wrc-23-studies.asp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slide" Target="slide23.xml"/><Relationship Id="rId5" Type="http://schemas.openxmlformats.org/officeDocument/2006/relationships/hyperlink" Target="https://mentor.ieee.org/802.18/dcn/20/18-20-0107-00-0000-res-811-wrc-19-wrc-23-agenda-items.docx" TargetMode="External"/><Relationship Id="rId4" Type="http://schemas.openxmlformats.org/officeDocument/2006/relationships/hyperlink" Target="https://www.itu.int/dms_pub/itu-r/oth/0c/0a/R0C0A00000D0041PDFE.pdf" TargetMode="Externa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ecfs/search/filings?proceedings_name=18-295&amp;sort=date_disseminated,DESC"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www.federalregister.gov/documents/2020/05/26/2020-11236/unlicensed-use-of-the-6-ghz-band?utm_campaign=subscription+mailing+list&amp;utm_source=federalregister.gov&amp;utm_medium=emai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hyperlink" Target="http://standards.ieee.org/faqs/affiliationFAQ.html" TargetMode="External"/><Relationship Id="rId7"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s://standards.ieee.org/faqs/copyrights/index.html#1" TargetMode="External"/><Relationship Id="rId11" Type="http://schemas.openxmlformats.org/officeDocument/2006/relationships/image" Target="../media/image3.wmf"/><Relationship Id="rId5" Type="http://schemas.openxmlformats.org/officeDocument/2006/relationships/hyperlink" Target="http://www.ieee802.org/devdocs.shtml" TargetMode="External"/><Relationship Id="rId10" Type="http://schemas.openxmlformats.org/officeDocument/2006/relationships/oleObject" Target="../embeddings/oleObject3.bin"/><Relationship Id="rId4" Type="http://schemas.openxmlformats.org/officeDocument/2006/relationships/hyperlink" Target="http://standards.ieee.org/resources/antitrust-guidelines.pdf" TargetMode="External"/><Relationship Id="rId9"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hyperlink" Target="https://mentor.ieee.org/802.18/dcn/16/18-16-0038-16-0000-teleconference-call-in-info.pptx" TargetMode="External"/><Relationship Id="rId1" Type="http://schemas.openxmlformats.org/officeDocument/2006/relationships/slideLayout" Target="../slideLayouts/slideLayout1.xml"/><Relationship Id="rId5" Type="http://schemas.openxmlformats.org/officeDocument/2006/relationships/hyperlink" Target="https://calendar.google.com/calendar/embed?src=c2gedttabtbj4bps23j4847004%40group.calendar.google.com&amp;ctz=America%2FNew_York" TargetMode="External"/><Relationship Id="rId4" Type="http://schemas.openxmlformats.org/officeDocument/2006/relationships/hyperlink" Target="http://ieee802.org/802tele_calendar.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urldefense.com/v3/__http:/help.webex.com__;!!F7jv3iA!i3NusZ1ybSIkJTSPyXWhjlOosrt7l0gysL2GrZu-kUBWXmBDeVnSHCHmnVGOTYvFLg$" TargetMode="External"/><Relationship Id="rId3" Type="http://schemas.openxmlformats.org/officeDocument/2006/relationships/hyperlink" Target="https://ieeesa.webex.com/ieeesa/j.php?MTID=m89174bca2347d480f1f7b52309753d89" TargetMode="External"/><Relationship Id="rId7" Type="http://schemas.openxmlformats.org/officeDocument/2006/relationships/hyperlink" Target="https://urldefense.com/v3/__https:/ieeesa.webex.com/ieeesa/globalcallin.php?MTID=mc7c3ab2bcf2a6fe5184ab91434be5be3__;!!F7jv3iA!i3NusZ1ybSIkJTSPyXWhjlOosrt7l0gysL2GrZu-kUBWXmBDeVnSHCHmnVHf0dQOsQ$"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tel:%2B1-213-306-3065,,*01*1290259639%23%23*01*" TargetMode="External"/><Relationship Id="rId5" Type="http://schemas.openxmlformats.org/officeDocument/2006/relationships/hyperlink" Target="tel:%2B1-646-992-2010,,*01*1290259639%23%23*01*" TargetMode="External"/><Relationship Id="rId4" Type="http://schemas.openxmlformats.org/officeDocument/2006/relationships/hyperlink" Target="https://urldefense.com/v3/__https:/ieeesa.webex.com/ieeesa/j.php?MTID=m89174bca2347d480f1f7b52309753d89__;!!F7jv3iA!i3NusZ1ybSIkJTSPyXWhjlOosrt7l0gysL2GrZu-kUBWXmBDeVnSHCHmnVFH8PmoZg$"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events/Pages/Calendar-Events.aspx?sector=ITU-R" TargetMode="External"/><Relationship Id="rId18" Type="http://schemas.openxmlformats.org/officeDocument/2006/relationships/hyperlink" Target="https://www.itu.int/go/ITU-R/wp5a" TargetMode="External"/><Relationship Id="rId3" Type="http://schemas.openxmlformats.org/officeDocument/2006/relationships/hyperlink" Target="https://www.itu.int/en/ITU-R/study-groups/rcpm/Pages/wrc-23-studies.aspx"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sg5" TargetMode="External"/><Relationship Id="rId2" Type="http://schemas.openxmlformats.org/officeDocument/2006/relationships/notesSlide" Target="../notesSlides/notesSlide15.xml"/><Relationship Id="rId16" Type="http://schemas.openxmlformats.org/officeDocument/2006/relationships/hyperlink" Target="https://www.itu.int/go/ITU-R/wp1c"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wp1a"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events/eventdetails.asp?eventid=17206"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go/ITU-R/sg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www.fcc.gov/document/promoting-unlicensed-use-6-ghz-band-0"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hyperlink" Target="https://www.federalregister.gov/documents/2020/04/24/2020-08724/open-commission-meeting-by-teleconference-thursday-april-23-2020?utm_campaign=subscription+mailing+list&amp;utm_source=federalregister.gov&amp;utm_medium=email"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hyperlink" Target="https://mentor.ieee.org/802.18/dcn/20/18-20-0052"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8/dcn/20/18-20-0052-00-0000-itu-r-sm-2352-ieee802-thz-input-to-wp1a.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5/dcn/19/15-19-0276-03-0thz-ieee-802-15-tag-thz-input-to-the-revision-of-itu-r-sm-2352.doc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06Aug20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06 August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990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229600" cy="5484813"/>
          </a:xfrm>
        </p:spPr>
        <p:txBody>
          <a:bodyPr/>
          <a:lstStyle/>
          <a:p>
            <a:pPr>
              <a:buFont typeface="Arial" panose="020B0604020202020204" pitchFamily="34" charset="0"/>
              <a:buChar char="•"/>
            </a:pPr>
            <a:r>
              <a:rPr lang="en-US" sz="1400" dirty="0">
                <a:solidFill>
                  <a:schemeClr val="tx1"/>
                </a:solidFill>
              </a:rPr>
              <a:t>General EU info: </a:t>
            </a:r>
            <a:r>
              <a:rPr lang="en-US" altLang="en-US" sz="1400" dirty="0"/>
              <a:t> </a:t>
            </a:r>
            <a:r>
              <a:rPr lang="en-US" altLang="en-US" sz="1400" b="0" dirty="0">
                <a:hlinkClick r:id="rId3"/>
              </a:rPr>
              <a:t>&lt;</a:t>
            </a:r>
            <a:r>
              <a:rPr lang="en-US" altLang="en-US" sz="1400" b="0" dirty="0" err="1">
                <a:hlinkClick r:id="rId3"/>
              </a:rPr>
              <a:t>ojeu</a:t>
            </a:r>
            <a:r>
              <a:rPr lang="en-US" altLang="en-US" sz="1400" b="0" dirty="0">
                <a:hlinkClick r:id="rId3"/>
              </a:rPr>
              <a:t>&gt;</a:t>
            </a:r>
            <a:r>
              <a:rPr lang="en-US" altLang="en-US" sz="1400" b="0" dirty="0"/>
              <a:t>   </a:t>
            </a:r>
            <a:r>
              <a:rPr lang="en-US" altLang="en-US" sz="1400" b="0" dirty="0">
                <a:hlinkClick r:id="rId4"/>
              </a:rPr>
              <a:t>&lt;</a:t>
            </a:r>
            <a:r>
              <a:rPr lang="en-US" altLang="en-US" sz="1400" b="0" dirty="0" err="1">
                <a:hlinkClick r:id="rId4"/>
              </a:rPr>
              <a:t>HStds</a:t>
            </a:r>
            <a:r>
              <a:rPr lang="en-US" altLang="en-US" sz="1400" b="0" dirty="0">
                <a:hlinkClick r:id="rId4"/>
              </a:rPr>
              <a:t>&gt;</a:t>
            </a:r>
            <a:r>
              <a:rPr lang="en-US" altLang="en-US" sz="1400" b="0" dirty="0"/>
              <a:t> </a:t>
            </a:r>
            <a:endParaRPr lang="en-US" sz="14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meeting #107, 24Sep-02Oct20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r>
              <a:rPr lang="en-US" sz="1400" dirty="0">
                <a:solidFill>
                  <a:schemeClr val="tx1"/>
                </a:solidFill>
              </a:rPr>
              <a:t> </a:t>
            </a:r>
          </a:p>
          <a:p>
            <a:pPr lvl="1">
              <a:spcBef>
                <a:spcPts val="0"/>
              </a:spcBef>
              <a:buFont typeface="Arial" panose="020B0604020202020204" pitchFamily="34" charset="0"/>
              <a:buChar char="•"/>
            </a:pPr>
            <a:endParaRPr lang="en-US" sz="1400" dirty="0">
              <a:solidFill>
                <a:schemeClr val="tx1"/>
              </a:solidFill>
            </a:endParaRPr>
          </a:p>
          <a:p>
            <a:pPr lvl="1">
              <a:spcBef>
                <a:spcPts val="0"/>
              </a:spcBef>
              <a:buFont typeface="Arial" panose="020B0604020202020204" pitchFamily="34" charset="0"/>
              <a:buChar char="•"/>
            </a:pPr>
            <a:r>
              <a:rPr lang="en-US" sz="1200" dirty="0">
                <a:solidFill>
                  <a:schemeClr val="tx1"/>
                </a:solidFill>
              </a:rPr>
              <a:t>From 16Jul:</a:t>
            </a:r>
          </a:p>
          <a:p>
            <a:pPr lvl="1">
              <a:spcBef>
                <a:spcPts val="0"/>
              </a:spcBef>
              <a:buFont typeface="Arial" panose="020B0604020202020204" pitchFamily="34" charset="0"/>
              <a:buChar char="•"/>
            </a:pPr>
            <a:r>
              <a:rPr lang="en-US" sz="1200" dirty="0">
                <a:solidFill>
                  <a:schemeClr val="tx1"/>
                </a:solidFill>
              </a:rPr>
              <a:t>2 new </a:t>
            </a:r>
            <a:r>
              <a:rPr lang="en-US" sz="1200" dirty="0" err="1">
                <a:solidFill>
                  <a:schemeClr val="tx1"/>
                </a:solidFill>
              </a:rPr>
              <a:t>Wis</a:t>
            </a:r>
            <a:r>
              <a:rPr lang="en-US" sz="1200" dirty="0">
                <a:solidFill>
                  <a:schemeClr val="tx1"/>
                </a:solidFill>
              </a:rPr>
              <a:t>: TS Doc. on multi-Access Point performance, and  </a:t>
            </a:r>
          </a:p>
          <a:p>
            <a:pPr lvl="2">
              <a:spcBef>
                <a:spcPts val="0"/>
              </a:spcBef>
              <a:buFont typeface="Arial" panose="020B0604020202020204" pitchFamily="34" charset="0"/>
              <a:buChar char="•"/>
            </a:pPr>
            <a:r>
              <a:rPr lang="en-US" sz="1200" dirty="0">
                <a:solidFill>
                  <a:schemeClr val="tx1"/>
                </a:solidFill>
              </a:rPr>
              <a:t>60 GHz which brought up some discussions. – there are 3 Harmonized Standards now,</a:t>
            </a:r>
          </a:p>
          <a:p>
            <a:pPr lvl="1">
              <a:spcBef>
                <a:spcPts val="0"/>
              </a:spcBef>
              <a:buFont typeface="Arial" panose="020B0604020202020204" pitchFamily="34" charset="0"/>
              <a:buChar char="•"/>
            </a:pPr>
            <a:r>
              <a:rPr lang="en-US" sz="1200" dirty="0">
                <a:solidFill>
                  <a:schemeClr val="tx1"/>
                </a:solidFill>
              </a:rPr>
              <a:t>Electronic meetings planned thru the end of the year.  </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  03-06 Nov20; </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bg1">
                    <a:lumMod val="65000"/>
                  </a:schemeClr>
                </a:solidFill>
              </a:rPr>
              <a:t>nothing to share today</a:t>
            </a: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7"/>
              </a:rPr>
              <a:t>&lt;TG-11&gt;</a:t>
            </a:r>
            <a:r>
              <a:rPr lang="en-US" altLang="en-US" sz="1600" b="0" dirty="0"/>
              <a:t>  </a:t>
            </a:r>
            <a:r>
              <a:rPr lang="en-US" sz="1600" dirty="0">
                <a:solidFill>
                  <a:schemeClr val="tx1"/>
                </a:solidFill>
              </a:rPr>
              <a:t>next  calls, SRDoc #13 – 26Aug20,   #14-09sep20</a:t>
            </a:r>
          </a:p>
          <a:p>
            <a:pPr lvl="1">
              <a:spcBef>
                <a:spcPts val="0"/>
              </a:spcBef>
              <a:buFont typeface="Arial" panose="020B0604020202020204" pitchFamily="34" charset="0"/>
              <a:buChar char="•"/>
            </a:pPr>
            <a:r>
              <a:rPr lang="en-US" sz="1600" dirty="0">
                <a:solidFill>
                  <a:schemeClr val="tx1"/>
                </a:solidFill>
              </a:rPr>
              <a:t>Note was sent to 802.15 about SRDoc looking for 802.15 input.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endParaRPr lang="en-US" sz="1000" dirty="0">
              <a:solidFill>
                <a:schemeClr val="tx1"/>
              </a:solidFill>
            </a:endParaRPr>
          </a:p>
          <a:p>
            <a:pPr lvl="1">
              <a:spcBef>
                <a:spcPts val="0"/>
              </a:spcBef>
              <a:buFont typeface="Arial" panose="020B0604020202020204" pitchFamily="34" charset="0"/>
              <a:buChar char="•"/>
            </a:pPr>
            <a:r>
              <a:rPr lang="en-US" sz="1200" dirty="0">
                <a:solidFill>
                  <a:schemeClr val="tx1"/>
                </a:solidFill>
              </a:rPr>
              <a:t>From 30Jul: Discussing 2.4GHz band, what are the rules and technologies today for the SR-Doc, </a:t>
            </a:r>
          </a:p>
          <a:p>
            <a:pPr lvl="1">
              <a:spcBef>
                <a:spcPts val="0"/>
              </a:spcBef>
              <a:buFont typeface="Arial" panose="020B0604020202020204" pitchFamily="34" charset="0"/>
              <a:buChar char="•"/>
            </a:pPr>
            <a:r>
              <a:rPr lang="en-US" sz="1200" dirty="0">
                <a:solidFill>
                  <a:schemeClr val="tx1"/>
                </a:solidFill>
              </a:rPr>
              <a:t>802.15.4-2020 is not mentioned, since it was just approved.  There are other items from 802.15 that should be reviewed.   Will send to 802.15 chair about this SR-Doc.</a:t>
            </a:r>
          </a:p>
          <a:p>
            <a:pPr lvl="1">
              <a:spcBef>
                <a:spcPts val="0"/>
              </a:spcBef>
              <a:buFont typeface="Arial" panose="020B0604020202020204" pitchFamily="34" charset="0"/>
              <a:buChar char="•"/>
            </a:pPr>
            <a:r>
              <a:rPr lang="en-US" sz="1200" dirty="0">
                <a:solidFill>
                  <a:schemeClr val="tx1"/>
                </a:solidFill>
              </a:rPr>
              <a:t>SR-Doc latest draft will be out in the next few days.   Need input 2 weeks before a meeting. </a:t>
            </a:r>
          </a:p>
          <a:p>
            <a:pPr lvl="1">
              <a:spcBef>
                <a:spcPts val="0"/>
              </a:spcBef>
              <a:buFont typeface="Arial" panose="020B0604020202020204" pitchFamily="34" charset="0"/>
              <a:buChar char="•"/>
            </a:pPr>
            <a:r>
              <a:rPr lang="en-US" sz="1200" b="0" i="0" dirty="0">
                <a:solidFill>
                  <a:schemeClr val="tx1"/>
                </a:solidFill>
                <a:effectLst/>
              </a:rPr>
              <a:t>The doc:  </a:t>
            </a:r>
            <a:r>
              <a:rPr lang="de-DE" sz="1200" b="0" i="0" dirty="0">
                <a:solidFill>
                  <a:srgbClr val="4D5156"/>
                </a:solidFill>
                <a:effectLst/>
              </a:rPr>
              <a:t>DTR/</a:t>
            </a:r>
            <a:r>
              <a:rPr lang="de-DE" sz="1200" b="1" i="0" dirty="0">
                <a:solidFill>
                  <a:srgbClr val="4D5156"/>
                </a:solidFill>
                <a:effectLst/>
              </a:rPr>
              <a:t>ERM-590 (</a:t>
            </a:r>
            <a:r>
              <a:rPr lang="de-DE" sz="1200" b="1" i="0" dirty="0">
                <a:solidFill>
                  <a:srgbClr val="5F6368"/>
                </a:solidFill>
                <a:effectLst/>
              </a:rPr>
              <a:t>TR 103 665</a:t>
            </a:r>
            <a:r>
              <a:rPr lang="de-DE" sz="1200" b="1" i="0" dirty="0">
                <a:solidFill>
                  <a:srgbClr val="4D5156"/>
                </a:solidFill>
                <a:effectLst/>
              </a:rPr>
              <a:t>) </a:t>
            </a:r>
          </a:p>
          <a:p>
            <a:pPr lvl="1">
              <a:spcBef>
                <a:spcPts val="0"/>
              </a:spcBef>
              <a:buFont typeface="Arial" panose="020B0604020202020204" pitchFamily="34" charset="0"/>
              <a:buChar char="•"/>
            </a:pPr>
            <a:endParaRPr lang="en-US" sz="1000" b="1" dirty="0">
              <a:solidFill>
                <a:schemeClr val="bg1">
                  <a:lumMod val="65000"/>
                </a:schemeClr>
              </a:solidFill>
            </a:endParaRPr>
          </a:p>
          <a:p>
            <a:pPr>
              <a:spcBef>
                <a:spcPts val="0"/>
              </a:spcBef>
              <a:buFont typeface="Arial" panose="020B0604020202020204" pitchFamily="34" charset="0"/>
              <a:buChar char="•"/>
            </a:pPr>
            <a:r>
              <a:rPr lang="en-US" sz="1400" dirty="0">
                <a:solidFill>
                  <a:schemeClr val="tx1"/>
                </a:solidFill>
              </a:rPr>
              <a:t>ETSI – ERM</a:t>
            </a:r>
            <a:r>
              <a:rPr lang="en-US" sz="1400" b="0" dirty="0">
                <a:solidFill>
                  <a:schemeClr val="tx1"/>
                </a:solidFill>
              </a:rPr>
              <a:t> </a:t>
            </a:r>
            <a:r>
              <a:rPr lang="en-US" sz="1400" b="0" dirty="0">
                <a:solidFill>
                  <a:schemeClr val="tx1"/>
                </a:solidFill>
                <a:hlinkClick r:id="rId8"/>
              </a:rPr>
              <a:t>&lt;TG-UWB&gt;</a:t>
            </a:r>
            <a:r>
              <a:rPr lang="en-US" sz="1400" b="0" dirty="0">
                <a:solidFill>
                  <a:schemeClr val="tx1"/>
                </a:solidFill>
              </a:rPr>
              <a:t> </a:t>
            </a:r>
            <a:r>
              <a:rPr lang="en-US" sz="1400" dirty="0">
                <a:solidFill>
                  <a:schemeClr val="tx1"/>
                </a:solidFill>
              </a:rPr>
              <a:t> next call, meeting #54,  22-23Jul20</a:t>
            </a:r>
            <a:endParaRPr lang="en-US" sz="1400" b="0" dirty="0">
              <a:solidFill>
                <a:schemeClr val="tx1"/>
              </a:solidFill>
            </a:endParaRPr>
          </a:p>
          <a:p>
            <a:pPr lvl="1">
              <a:spcBef>
                <a:spcPts val="0"/>
              </a:spcBef>
              <a:buFont typeface="Arial" panose="020B0604020202020204" pitchFamily="34" charset="0"/>
              <a:buChar char="•"/>
            </a:pPr>
            <a:r>
              <a:rPr lang="en-US" sz="1400" dirty="0">
                <a:solidFill>
                  <a:schemeClr val="tx1"/>
                </a:solidFill>
              </a:rPr>
              <a:t> </a:t>
            </a:r>
            <a:r>
              <a:rPr lang="en-US" sz="1400" dirty="0">
                <a:solidFill>
                  <a:schemeClr val="bg1">
                    <a:lumMod val="65000"/>
                  </a:schemeClr>
                </a:solidFill>
              </a:rPr>
              <a:t>nothing to share today</a:t>
            </a:r>
            <a:endParaRPr lang="en-US" sz="14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718038" y="917819"/>
            <a:ext cx="8378520" cy="5219040"/>
          </a:xfrm>
        </p:spPr>
        <p:txBody>
          <a:bodyPr/>
          <a:lstStyle/>
          <a:p>
            <a:pPr>
              <a:buFont typeface="Arial" panose="020B0604020202020204" pitchFamily="34" charset="0"/>
              <a:buChar char="•"/>
            </a:pPr>
            <a:r>
              <a:rPr lang="en-US" sz="1200" dirty="0">
                <a:solidFill>
                  <a:schemeClr val="tx1"/>
                </a:solidFill>
              </a:rPr>
              <a:t>CEPT – </a:t>
            </a:r>
            <a:r>
              <a:rPr lang="en-US" sz="1200" dirty="0">
                <a:solidFill>
                  <a:schemeClr val="tx1"/>
                </a:solidFill>
                <a:hlinkClick r:id="rId3"/>
              </a:rPr>
              <a:t>&lt;ECC&gt;</a:t>
            </a:r>
            <a:r>
              <a:rPr lang="en-US" sz="1200" dirty="0">
                <a:solidFill>
                  <a:schemeClr val="tx1"/>
                </a:solidFill>
              </a:rPr>
              <a:t> (themselves) next call,  #53 Plenary, 29Jun-03Jul20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4"/>
              </a:rPr>
              <a:t>&lt;WGSE&gt;</a:t>
            </a:r>
            <a:r>
              <a:rPr lang="en-US" altLang="en-US" sz="1200" b="0" dirty="0"/>
              <a:t> </a:t>
            </a:r>
            <a:r>
              <a:rPr lang="en-US" altLang="en-US" sz="1200" dirty="0"/>
              <a:t>next call, meeting  </a:t>
            </a:r>
            <a:r>
              <a:rPr lang="en-US" sz="1200" dirty="0"/>
              <a:t>#86,  28Sep-02Oct20;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5"/>
              </a:rPr>
              <a:t>&lt;SE45&gt;</a:t>
            </a:r>
            <a:r>
              <a:rPr lang="en-US" altLang="en-US" sz="1200" b="0" dirty="0"/>
              <a:t> </a:t>
            </a:r>
            <a:r>
              <a:rPr lang="en-US" altLang="en-US" sz="1200" dirty="0"/>
              <a:t>next calls: #12, 27-28Aug and 21-23Sep20</a:t>
            </a:r>
          </a:p>
          <a:p>
            <a:pPr lvl="1">
              <a:spcBef>
                <a:spcPts val="0"/>
              </a:spcBef>
              <a:buFont typeface="Arial" panose="020B0604020202020204" pitchFamily="34" charset="0"/>
              <a:buChar char="•"/>
            </a:pPr>
            <a:r>
              <a:rPr lang="en-US" sz="1200" dirty="0">
                <a:solidFill>
                  <a:schemeClr val="bg1">
                    <a:lumMod val="65000"/>
                  </a:schemeClr>
                </a:solidFill>
              </a:rPr>
              <a:t>nothing to share today</a:t>
            </a:r>
          </a:p>
          <a:p>
            <a:pPr>
              <a:buFont typeface="Arial" panose="020B0604020202020204" pitchFamily="34" charset="0"/>
              <a:buChar char="•"/>
            </a:pPr>
            <a:r>
              <a:rPr lang="en-US" sz="1200" dirty="0">
                <a:solidFill>
                  <a:schemeClr val="tx1"/>
                </a:solidFill>
              </a:rPr>
              <a:t>CEPT – ECC </a:t>
            </a:r>
            <a:r>
              <a:rPr lang="en-US" altLang="en-US" sz="1200" b="0" dirty="0">
                <a:hlinkClick r:id="rId6"/>
              </a:rPr>
              <a:t>&lt;WGFM&gt;</a:t>
            </a:r>
            <a:r>
              <a:rPr lang="en-US" altLang="en-US" sz="1200" b="0" dirty="0"/>
              <a:t>  </a:t>
            </a:r>
            <a:r>
              <a:rPr lang="en-US" altLang="en-US" sz="1200" dirty="0">
                <a:solidFill>
                  <a:schemeClr val="tx1"/>
                </a:solidFill>
              </a:rPr>
              <a:t>next meeting #97, 19-23Oct20; Dublin, Ireland</a:t>
            </a:r>
            <a:endParaRPr lang="en-US" sz="1200" dirty="0"/>
          </a:p>
          <a:p>
            <a:pPr lvl="1">
              <a:spcBef>
                <a:spcPts val="0"/>
              </a:spcBef>
              <a:buFont typeface="Arial" panose="020B0604020202020204" pitchFamily="34" charset="0"/>
              <a:buChar char="•"/>
            </a:pPr>
            <a:r>
              <a:rPr lang="en-US" sz="1200" dirty="0">
                <a:solidFill>
                  <a:schemeClr val="bg1">
                    <a:lumMod val="65000"/>
                  </a:schemeClr>
                </a:solidFill>
              </a:rPr>
              <a:t>nothing to share today  </a:t>
            </a:r>
          </a:p>
          <a:p>
            <a:pPr>
              <a:buFont typeface="Arial" panose="020B0604020202020204" pitchFamily="34" charset="0"/>
              <a:buChar char="•"/>
            </a:pPr>
            <a:r>
              <a:rPr lang="en-US" sz="1600" dirty="0">
                <a:solidFill>
                  <a:schemeClr val="tx1"/>
                </a:solidFill>
              </a:rPr>
              <a:t>CEPT – ECC </a:t>
            </a:r>
            <a:r>
              <a:rPr lang="en-US" altLang="en-US" sz="1600" b="0" dirty="0">
                <a:hlinkClick r:id="rId7"/>
              </a:rPr>
              <a:t>&lt;FM57&gt;</a:t>
            </a:r>
            <a:r>
              <a:rPr lang="en-US" altLang="en-US" sz="1600" b="0" dirty="0"/>
              <a:t>  </a:t>
            </a:r>
            <a:r>
              <a:rPr lang="en-US" sz="1600" dirty="0"/>
              <a:t>next call, meeting #12-05-07Oct20</a:t>
            </a:r>
            <a:endParaRPr lang="en-US" sz="1400" dirty="0"/>
          </a:p>
          <a:p>
            <a:pPr lvl="1">
              <a:buFont typeface="Arial" panose="020B0604020202020204" pitchFamily="34" charset="0"/>
              <a:buChar char="•"/>
            </a:pPr>
            <a:r>
              <a:rPr lang="en-US" sz="1600" dirty="0">
                <a:ea typeface="Calibri" panose="020F0502020204030204" pitchFamily="34" charset="0"/>
              </a:rPr>
              <a:t> </a:t>
            </a:r>
          </a:p>
          <a:p>
            <a:pPr lvl="1">
              <a:buFont typeface="Arial" panose="020B0604020202020204" pitchFamily="34" charset="0"/>
              <a:buChar char="•"/>
            </a:pPr>
            <a:r>
              <a:rPr lang="en-US" sz="1600" dirty="0">
                <a:effectLst/>
                <a:ea typeface="Calibri" panose="020F0502020204030204" pitchFamily="34" charset="0"/>
              </a:rPr>
              <a:t>  </a:t>
            </a:r>
          </a:p>
          <a:p>
            <a:pPr lvl="1">
              <a:spcBef>
                <a:spcPts val="300"/>
              </a:spcBef>
              <a:buFont typeface="Arial" panose="020B0604020202020204" pitchFamily="34" charset="0"/>
              <a:buChar char="•"/>
            </a:pPr>
            <a:endParaRPr lang="en-US" sz="1200" dirty="0">
              <a:effectLst/>
              <a:ea typeface="Calibri" panose="020F0502020204030204" pitchFamily="34" charset="0"/>
            </a:endParaRPr>
          </a:p>
          <a:p>
            <a:pPr lvl="1">
              <a:spcBef>
                <a:spcPts val="300"/>
              </a:spcBef>
              <a:buFont typeface="Arial" panose="020B0604020202020204" pitchFamily="34" charset="0"/>
              <a:buChar char="•"/>
            </a:pPr>
            <a:r>
              <a:rPr lang="en-US" sz="1200" dirty="0">
                <a:effectLst/>
                <a:ea typeface="Calibri" panose="020F0502020204030204" pitchFamily="34" charset="0"/>
              </a:rPr>
              <a:t>From 30Jul: No meetings scheduled before Oct 5 which is mainly for 6 GHz Public Consultation comment resolution</a:t>
            </a:r>
            <a:r>
              <a:rPr lang="en-US" sz="1200" dirty="0">
                <a:solidFill>
                  <a:schemeClr val="tx1"/>
                </a:solidFill>
              </a:rPr>
              <a:t> </a:t>
            </a:r>
          </a:p>
          <a:p>
            <a:pPr lvl="1">
              <a:spcBef>
                <a:spcPts val="300"/>
              </a:spcBef>
              <a:buFont typeface="Arial" panose="020B0604020202020204" pitchFamily="34" charset="0"/>
              <a:buChar char="•"/>
            </a:pPr>
            <a:r>
              <a:rPr lang="en-US" sz="1200" dirty="0">
                <a:solidFill>
                  <a:schemeClr val="tx1"/>
                </a:solidFill>
              </a:rPr>
              <a:t>Document TEMP001 is out there, draft minutes for meeting #11, inputs requested by 03Aug. </a:t>
            </a:r>
          </a:p>
          <a:p>
            <a:pPr lvl="1">
              <a:spcBef>
                <a:spcPts val="300"/>
              </a:spcBef>
              <a:buFont typeface="Arial" panose="020B0604020202020204" pitchFamily="34" charset="0"/>
              <a:buChar char="•"/>
            </a:pPr>
            <a:r>
              <a:rPr lang="en-US" sz="1200" dirty="0">
                <a:solidFill>
                  <a:schemeClr val="tx1"/>
                </a:solidFill>
              </a:rPr>
              <a:t>Document TEMP002, complaints from the </a:t>
            </a:r>
            <a:r>
              <a:rPr lang="en-US" sz="1200" dirty="0" err="1">
                <a:solidFill>
                  <a:schemeClr val="tx1"/>
                </a:solidFill>
              </a:rPr>
              <a:t>Wx</a:t>
            </a:r>
            <a:r>
              <a:rPr lang="en-US" sz="1200" dirty="0">
                <a:solidFill>
                  <a:schemeClr val="tx1"/>
                </a:solidFill>
              </a:rPr>
              <a:t> community, continued concern on interference</a:t>
            </a:r>
          </a:p>
          <a:p>
            <a:pPr lvl="1">
              <a:spcBef>
                <a:spcPts val="300"/>
              </a:spcBef>
              <a:buFont typeface="Arial" panose="020B0604020202020204" pitchFamily="34" charset="0"/>
              <a:buChar char="•"/>
            </a:pPr>
            <a:r>
              <a:rPr lang="en-US" sz="1200" dirty="0">
                <a:solidFill>
                  <a:schemeClr val="tx1"/>
                </a:solidFill>
              </a:rPr>
              <a:t>Document TEMPT003, WI _03 national use of 5.8GHz for discussion at meeting #12. </a:t>
            </a:r>
          </a:p>
          <a:p>
            <a:pPr lvl="1">
              <a:spcBef>
                <a:spcPts val="300"/>
              </a:spcBef>
              <a:buFont typeface="Arial" panose="020B0604020202020204" pitchFamily="34" charset="0"/>
              <a:buChar char="•"/>
            </a:pPr>
            <a:r>
              <a:rPr lang="en-US" sz="1200" dirty="0">
                <a:solidFill>
                  <a:schemeClr val="tx1"/>
                </a:solidFill>
              </a:rPr>
              <a:t>From before: Working new </a:t>
            </a:r>
            <a:r>
              <a:rPr lang="en-US" sz="1200" dirty="0" err="1">
                <a:solidFill>
                  <a:schemeClr val="tx1"/>
                </a:solidFill>
              </a:rPr>
              <a:t>WIs.</a:t>
            </a:r>
            <a:r>
              <a:rPr lang="en-US" sz="1200" dirty="0">
                <a:solidFill>
                  <a:schemeClr val="tx1"/>
                </a:solidFill>
              </a:rPr>
              <a:t>  1) update 5 GHz   for  WRC-19  2) examine EC decision (04)08 RLAN to use 5150-5725,  3) 5.8 GHz band  4) ECC asking WGFM about </a:t>
            </a:r>
            <a:r>
              <a:rPr lang="en-US" sz="1200" i="1" u="sng" dirty="0">
                <a:solidFill>
                  <a:schemeClr val="tx1"/>
                </a:solidFill>
              </a:rPr>
              <a:t>protection to urban rail. </a:t>
            </a:r>
            <a:endParaRPr lang="en-US" sz="1200" i="1" u="sng" dirty="0">
              <a:solidFill>
                <a:schemeClr val="bg1">
                  <a:lumMod val="65000"/>
                </a:schemeClr>
              </a:solidFill>
            </a:endParaRPr>
          </a:p>
          <a:p>
            <a:pPr lvl="1">
              <a:spcBef>
                <a:spcPts val="300"/>
              </a:spcBef>
              <a:buFont typeface="Arial" panose="020B0604020202020204" pitchFamily="34" charset="0"/>
              <a:buChar char="•"/>
            </a:pPr>
            <a:r>
              <a:rPr lang="en-US" sz="1200" dirty="0">
                <a:solidFill>
                  <a:schemeClr val="tx1"/>
                </a:solidFill>
              </a:rPr>
              <a:t>Moving to correspondence (with more in Sept) and working to address these for 05Oct20 call.  Time will be quick to finish up some by March of 2021.</a:t>
            </a:r>
          </a:p>
          <a:p>
            <a:pPr lvl="1">
              <a:spcBef>
                <a:spcPts val="300"/>
              </a:spcBef>
              <a:buFont typeface="Arial" panose="020B0604020202020204" pitchFamily="34" charset="0"/>
              <a:buChar char="•"/>
            </a:pPr>
            <a:r>
              <a:rPr lang="en-US" sz="1200" dirty="0">
                <a:solidFill>
                  <a:schemeClr val="tx1"/>
                </a:solidFill>
              </a:rPr>
              <a:t>Public consultations are out now till 04 Sep.</a:t>
            </a:r>
          </a:p>
          <a:p>
            <a:pPr lvl="2">
              <a:spcBef>
                <a:spcPts val="300"/>
              </a:spcBef>
              <a:buFont typeface="Arial" panose="020B0604020202020204" pitchFamily="34" charset="0"/>
              <a:buChar char="•"/>
            </a:pPr>
            <a:r>
              <a:rPr lang="en-US" sz="1200" dirty="0">
                <a:solidFill>
                  <a:schemeClr val="tx1"/>
                </a:solidFill>
              </a:rPr>
              <a:t>Draft CEPT report 75 (Report B) and ECC Decision (20)01 (rules of lower 6 GHz band) </a:t>
            </a:r>
            <a:r>
              <a:rPr lang="en-US" sz="12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APAC and other regions, items to share</a:t>
            </a:r>
            <a:endParaRPr lang="en-US" sz="1200" dirty="0"/>
          </a:p>
        </p:txBody>
      </p:sp>
      <p:sp>
        <p:nvSpPr>
          <p:cNvPr id="3" name="Content Placeholder 2"/>
          <p:cNvSpPr>
            <a:spLocks noGrp="1"/>
          </p:cNvSpPr>
          <p:nvPr>
            <p:ph idx="1"/>
          </p:nvPr>
        </p:nvSpPr>
        <p:spPr>
          <a:xfrm>
            <a:off x="718038" y="917819"/>
            <a:ext cx="7892562" cy="4949581"/>
          </a:xfrm>
        </p:spPr>
        <p:txBody>
          <a:bodyPr/>
          <a:lstStyle/>
          <a:p>
            <a:pPr marL="0" marR="0" indent="0">
              <a:spcBef>
                <a:spcPts val="0"/>
              </a:spcBef>
              <a:spcAft>
                <a:spcPts val="0"/>
              </a:spcAft>
            </a:pPr>
            <a:endParaRPr lang="en-US" sz="1800" b="0" dirty="0">
              <a:solidFill>
                <a:srgbClr val="191919"/>
              </a:solidFill>
            </a:endParaRPr>
          </a:p>
          <a:p>
            <a:pPr>
              <a:spcBef>
                <a:spcPts val="0"/>
              </a:spcBef>
              <a:buFont typeface="Arial" panose="020B0604020202020204" pitchFamily="34" charset="0"/>
              <a:buChar char="•"/>
            </a:pPr>
            <a:r>
              <a:rPr lang="en-US" sz="1800" b="0" dirty="0"/>
              <a:t>Consultation from Kingdom of Saudi Arabia </a:t>
            </a:r>
            <a:r>
              <a:rPr lang="en-US" sz="1800" b="0" dirty="0">
                <a:solidFill>
                  <a:schemeClr val="tx1"/>
                </a:solidFill>
              </a:rPr>
              <a:t>spectrum outlook:</a:t>
            </a:r>
            <a:endParaRPr lang="en-US" sz="1800" dirty="0">
              <a:solidFill>
                <a:schemeClr val="tx1"/>
              </a:solidFill>
            </a:endParaRPr>
          </a:p>
          <a:p>
            <a:pPr lvl="1">
              <a:spcBef>
                <a:spcPts val="0"/>
              </a:spcBef>
              <a:buFont typeface="Arial" panose="020B0604020202020204" pitchFamily="34" charset="0"/>
              <a:buChar char="•"/>
            </a:pPr>
            <a:r>
              <a:rPr lang="en-US" sz="1600" u="sng" dirty="0">
                <a:hlinkClick r:id="rId3"/>
              </a:rPr>
              <a:t>https://www.citc.gov.sa/en/new/publicConsultation/Documents/Spectrum_Innovation_E.PDF</a:t>
            </a:r>
            <a:r>
              <a:rPr lang="en-US" sz="1600" u="sng" dirty="0"/>
              <a:t> </a:t>
            </a:r>
          </a:p>
          <a:p>
            <a:pPr lvl="1">
              <a:spcBef>
                <a:spcPts val="0"/>
              </a:spcBef>
              <a:buFont typeface="Arial" panose="020B0604020202020204" pitchFamily="34" charset="0"/>
              <a:buChar char="•"/>
            </a:pPr>
            <a:r>
              <a:rPr lang="en-US" sz="1600" u="sng" dirty="0"/>
              <a:t>September 27 is the deadline</a:t>
            </a:r>
          </a:p>
          <a:p>
            <a:pPr lvl="1">
              <a:spcBef>
                <a:spcPts val="0"/>
              </a:spcBef>
              <a:buFont typeface="Arial" panose="020B0604020202020204" pitchFamily="34" charset="0"/>
              <a:buChar char="•"/>
            </a:pPr>
            <a:r>
              <a:rPr lang="en-US" sz="1600" dirty="0"/>
              <a:t>Do we want to review and possibly comment, the deadline will allow?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778716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-1</a:t>
            </a:r>
          </a:p>
        </p:txBody>
      </p:sp>
      <p:sp>
        <p:nvSpPr>
          <p:cNvPr id="3" name="Content Placeholder 2"/>
          <p:cNvSpPr>
            <a:spLocks noGrp="1"/>
          </p:cNvSpPr>
          <p:nvPr>
            <p:ph idx="1"/>
          </p:nvPr>
        </p:nvSpPr>
        <p:spPr>
          <a:xfrm>
            <a:off x="685800" y="1055267"/>
            <a:ext cx="8263759" cy="4872908"/>
          </a:xfrm>
        </p:spPr>
        <p:txBody>
          <a:bodyPr/>
          <a:lstStyle/>
          <a:p>
            <a:pPr lvl="0">
              <a:buFont typeface="Arial" panose="020B0604020202020204" pitchFamily="34" charset="0"/>
              <a:buChar char="•"/>
            </a:pPr>
            <a:r>
              <a:rPr lang="en-US" sz="1800" b="0" dirty="0">
                <a:solidFill>
                  <a:schemeClr val="tx1"/>
                </a:solidFill>
              </a:rPr>
              <a:t>WRC-23 agenda items, t</a:t>
            </a:r>
            <a:r>
              <a:rPr lang="en-US" sz="1600" b="0" dirty="0">
                <a:solidFill>
                  <a:schemeClr val="tx1"/>
                </a:solidFill>
              </a:rPr>
              <a:t>he list is on the ITU-R website at:</a:t>
            </a:r>
            <a:r>
              <a:rPr lang="en-US" sz="1600" dirty="0">
                <a:solidFill>
                  <a:schemeClr val="tx1"/>
                </a:solidFill>
              </a:rPr>
              <a:t> </a:t>
            </a:r>
          </a:p>
          <a:p>
            <a:pPr lvl="2">
              <a:spcBef>
                <a:spcPts val="0"/>
              </a:spcBef>
              <a:buFont typeface="Arial" panose="020B0604020202020204" pitchFamily="34" charset="0"/>
              <a:buChar char="•"/>
            </a:pPr>
            <a:r>
              <a:rPr lang="en-US" sz="1600" dirty="0">
                <a:hlinkClick r:id="rId3"/>
              </a:rPr>
              <a:t>https://www.itu.int/en/ITU-R/study-groups/rcpm/Pages/wrc-23-studies.aspx</a:t>
            </a:r>
            <a:r>
              <a:rPr lang="en-US" sz="1600" dirty="0">
                <a:solidFill>
                  <a:srgbClr val="00B0F0"/>
                </a:solidFill>
              </a:rPr>
              <a:t> </a:t>
            </a:r>
          </a:p>
          <a:p>
            <a:pPr lvl="3">
              <a:spcBef>
                <a:spcPts val="0"/>
              </a:spcBef>
              <a:buFont typeface="Arial" panose="020B0604020202020204" pitchFamily="34" charset="0"/>
              <a:buChar char="•"/>
            </a:pPr>
            <a:r>
              <a:rPr lang="en-US" dirty="0">
                <a:effectLst/>
                <a:ea typeface="SimSun" panose="02010600030101010101" pitchFamily="2" charset="-122"/>
              </a:rPr>
              <a:t>There are updated documents recently, over the past week or so. </a:t>
            </a:r>
          </a:p>
          <a:p>
            <a:pPr lvl="2">
              <a:spcBef>
                <a:spcPts val="0"/>
              </a:spcBef>
              <a:buFont typeface="Arial" panose="020B0604020202020204" pitchFamily="34" charset="0"/>
              <a:buChar char="•"/>
            </a:pPr>
            <a:r>
              <a:rPr lang="en-US" sz="1600" dirty="0">
                <a:hlinkClick r:id="rId4"/>
              </a:rPr>
              <a:t>https://www.itu.int/dms_pub/itu-r/oth/0c/0a/R0C0A00000D0041PDFE.pdf</a:t>
            </a:r>
            <a:endParaRPr lang="en-US" sz="1600" dirty="0"/>
          </a:p>
          <a:p>
            <a:pPr lvl="1">
              <a:spcBef>
                <a:spcPts val="0"/>
              </a:spcBef>
              <a:buFont typeface="Arial" panose="020B0604020202020204" pitchFamily="34" charset="0"/>
              <a:buChar char="•"/>
            </a:pPr>
            <a:r>
              <a:rPr lang="en-US" sz="1400" b="0" dirty="0">
                <a:solidFill>
                  <a:schemeClr val="tx1"/>
                </a:solidFill>
              </a:rPr>
              <a:t>On Mentor: </a:t>
            </a: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lvl="2">
              <a:spcBef>
                <a:spcPts val="0"/>
              </a:spcBef>
              <a:buFont typeface="Arial" panose="020B0604020202020204" pitchFamily="34" charset="0"/>
              <a:buChar char="•"/>
            </a:pPr>
            <a:endParaRPr lang="en-US" sz="900" b="0" dirty="0">
              <a:solidFill>
                <a:schemeClr val="tx1"/>
              </a:solidFill>
            </a:endParaRPr>
          </a:p>
          <a:p>
            <a:pPr>
              <a:spcBef>
                <a:spcPts val="0"/>
              </a:spcBef>
              <a:buFont typeface="Arial" panose="020B0604020202020204" pitchFamily="34" charset="0"/>
              <a:buChar char="•"/>
            </a:pPr>
            <a:r>
              <a:rPr lang="en-US" sz="1600" b="0" dirty="0">
                <a:solidFill>
                  <a:schemeClr val="tx1"/>
                </a:solidFill>
              </a:rPr>
              <a:t>With Mentor Doc. 18-20/0107, we will over time identify the Agenda Items of interest to IEEE 802,  to form some viewpoints.     </a:t>
            </a: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r>
              <a:rPr lang="en-US" sz="1800" b="0" dirty="0">
                <a:solidFill>
                  <a:schemeClr val="tx1"/>
                </a:solidFill>
              </a:rPr>
              <a:t>Note: will fill in at end of calls with working through the list. </a:t>
            </a: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a:p>
            <a:pPr>
              <a:spcBef>
                <a:spcPts val="0"/>
              </a:spcBef>
              <a:buFont typeface="Arial" panose="020B0604020202020204" pitchFamily="34" charset="0"/>
              <a:buChar char="•"/>
            </a:pPr>
            <a:endParaRPr 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
        <p:nvSpPr>
          <p:cNvPr id="7" name="TextBox 6">
            <a:extLst>
              <a:ext uri="{FF2B5EF4-FFF2-40B4-BE49-F238E27FC236}">
                <a16:creationId xmlns:a16="http://schemas.microsoft.com/office/drawing/2014/main" id="{A818EA94-ED1F-46D8-B2D5-99F35CD1EA2E}"/>
              </a:ext>
            </a:extLst>
          </p:cNvPr>
          <p:cNvSpPr txBox="1"/>
          <p:nvPr/>
        </p:nvSpPr>
        <p:spPr>
          <a:xfrm>
            <a:off x="727841" y="6136859"/>
            <a:ext cx="75690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6" action="ppaction://hlinksldjump"/>
              </a:rPr>
              <a:t>see back up slides later. </a:t>
            </a:r>
            <a:endParaRPr lang="en-US" sz="500" dirty="0"/>
          </a:p>
        </p:txBody>
      </p:sp>
    </p:spTree>
    <p:extLst>
      <p:ext uri="{BB962C8B-B14F-4D97-AF65-F5344CB8AC3E}">
        <p14:creationId xmlns:p14="http://schemas.microsoft.com/office/powerpoint/2010/main" val="10787814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r>
              <a:rPr lang="en-US" sz="1200" dirty="0"/>
              <a:t>  -2</a:t>
            </a:r>
            <a:r>
              <a:rPr lang="en-US" sz="2400" dirty="0"/>
              <a:t> </a:t>
            </a:r>
            <a:endParaRPr lang="en-US" sz="1200" dirty="0"/>
          </a:p>
        </p:txBody>
      </p:sp>
      <p:sp>
        <p:nvSpPr>
          <p:cNvPr id="3" name="Content Placeholder 2"/>
          <p:cNvSpPr>
            <a:spLocks noGrp="1"/>
          </p:cNvSpPr>
          <p:nvPr>
            <p:ph idx="1"/>
          </p:nvPr>
        </p:nvSpPr>
        <p:spPr>
          <a:xfrm>
            <a:off x="727841" y="1169937"/>
            <a:ext cx="8263759" cy="4872908"/>
          </a:xfrm>
        </p:spPr>
        <p:txBody>
          <a:bodyPr/>
          <a:lstStyle/>
          <a:p>
            <a:pPr marL="0" indent="0">
              <a:spcBef>
                <a:spcPts val="0"/>
              </a:spcBef>
            </a:pPr>
            <a:endParaRPr lang="en-US" sz="2000" b="0" dirty="0">
              <a:solidFill>
                <a:schemeClr val="tx1"/>
              </a:solidFill>
            </a:endParaRPr>
          </a:p>
          <a:p>
            <a:pPr>
              <a:spcBef>
                <a:spcPts val="0"/>
              </a:spcBef>
              <a:buFont typeface="Arial" panose="020B0604020202020204" pitchFamily="34" charset="0"/>
              <a:buChar char="•"/>
            </a:pPr>
            <a:r>
              <a:rPr lang="en-US" sz="1800" b="0" dirty="0">
                <a:solidFill>
                  <a:schemeClr val="tx1"/>
                </a:solidFill>
              </a:rPr>
              <a:t> Anything new to share on the M.1450/M.1801 contributions? </a:t>
            </a:r>
          </a:p>
          <a:p>
            <a:pPr lvl="1">
              <a:spcBef>
                <a:spcPts val="0"/>
              </a:spcBef>
              <a:buFont typeface="Arial" panose="020B0604020202020204" pitchFamily="34" charset="0"/>
              <a:buChar char="•"/>
            </a:pPr>
            <a:r>
              <a:rPr lang="en-US" sz="1600" b="0" dirty="0">
                <a:solidFill>
                  <a:schemeClr val="tx1"/>
                </a:solidFill>
              </a:rPr>
              <a:t> </a:t>
            </a:r>
          </a:p>
          <a:p>
            <a:pPr lvl="1">
              <a:spcBef>
                <a:spcPts val="0"/>
              </a:spcBef>
              <a:buFont typeface="Arial" panose="020B0604020202020204" pitchFamily="34" charset="0"/>
              <a:buChar char="•"/>
            </a:pPr>
            <a:r>
              <a:rPr lang="en-US" sz="1600" b="0" dirty="0">
                <a:solidFill>
                  <a:schemeClr val="tx1"/>
                </a:solidFill>
              </a:rPr>
              <a:t> 	</a:t>
            </a: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endParaRPr lang="en-US" sz="1800" b="0" dirty="0">
              <a:solidFill>
                <a:schemeClr val="tx1"/>
              </a:solidFill>
            </a:endParaRPr>
          </a:p>
          <a:p>
            <a:pPr>
              <a:spcBef>
                <a:spcPts val="0"/>
              </a:spcBef>
              <a:buFont typeface="Arial" panose="020B0604020202020204" pitchFamily="34" charset="0"/>
              <a:buChar char="•"/>
            </a:pPr>
            <a:r>
              <a:rPr lang="en-US" sz="1800" b="0" dirty="0">
                <a:solidFill>
                  <a:schemeClr val="tx1"/>
                </a:solidFill>
              </a:rPr>
              <a:t>From call on 30 July:   Our IEEE 802 input contributions on M-1450 and M-1801 to ITU-R WP 5A  were discussed at their meetings week of 20 July and will be carried over to November meeting. </a:t>
            </a:r>
          </a:p>
          <a:p>
            <a:pPr lvl="1">
              <a:spcBef>
                <a:spcPts val="0"/>
              </a:spcBef>
              <a:buFont typeface="Arial" panose="020B0604020202020204" pitchFamily="34" charset="0"/>
              <a:buChar char="•"/>
            </a:pPr>
            <a:r>
              <a:rPr lang="en-US" sz="1600" dirty="0">
                <a:solidFill>
                  <a:schemeClr val="tx1"/>
                </a:solidFill>
              </a:rPr>
              <a:t>There were questions raised from several countries about extension of the 6 GHz band.  </a:t>
            </a:r>
          </a:p>
          <a:p>
            <a:pPr lvl="1">
              <a:spcBef>
                <a:spcPts val="0"/>
              </a:spcBef>
              <a:buFont typeface="Arial" panose="020B0604020202020204" pitchFamily="34" charset="0"/>
              <a:buChar char="•"/>
            </a:pPr>
            <a:r>
              <a:rPr lang="en-US" sz="1600" dirty="0">
                <a:effectLst/>
                <a:ea typeface="Calibri" panose="020F0502020204030204" pitchFamily="34" charset="0"/>
                <a:cs typeface="Times New Roman" panose="02020603050405020304" pitchFamily="18" charset="0"/>
              </a:rPr>
              <a:t>During discussions, two offline email groups were setup, the 802.11 Chair is chair of both of those. China, Russia and Iran objected to extension into 6 GHz. </a:t>
            </a:r>
          </a:p>
          <a:p>
            <a:pPr lvl="1">
              <a:spcBef>
                <a:spcPts val="0"/>
              </a:spcBef>
              <a:buFont typeface="Arial" panose="020B0604020202020204" pitchFamily="34" charset="0"/>
              <a:buChar char="•"/>
            </a:pPr>
            <a:r>
              <a:rPr lang="en-US" sz="1600" b="0" dirty="0">
                <a:ea typeface="Calibri" panose="020F0502020204030204" pitchFamily="34" charset="0"/>
                <a:cs typeface="Times New Roman" panose="02020603050405020304" pitchFamily="18" charset="0"/>
              </a:rPr>
              <a:t>The contributions</a:t>
            </a:r>
            <a:r>
              <a:rPr lang="en-US" sz="1600" dirty="0">
                <a:ea typeface="Calibri" panose="020F0502020204030204" pitchFamily="34" charset="0"/>
                <a:cs typeface="Times New Roman" panose="02020603050405020304" pitchFamily="18" charset="0"/>
              </a:rPr>
              <a:t> were n</a:t>
            </a:r>
            <a:r>
              <a:rPr lang="en-US" sz="1600" b="0" dirty="0">
                <a:effectLst/>
                <a:ea typeface="Calibri" panose="020F0502020204030204" pitchFamily="34" charset="0"/>
                <a:cs typeface="Times New Roman" panose="02020603050405020304" pitchFamily="18" charset="0"/>
              </a:rPr>
              <a:t>ot adopted as a baseline for other studies. Questions were asked about Table 3 from WRC-19 separate from RLANs in 6 GHz. </a:t>
            </a:r>
          </a:p>
          <a:p>
            <a:pPr lvl="1">
              <a:spcBef>
                <a:spcPts val="0"/>
              </a:spcBef>
              <a:buFont typeface="Arial" panose="020B0604020202020204" pitchFamily="34" charset="0"/>
              <a:buChar char="•"/>
            </a:pPr>
            <a:r>
              <a:rPr lang="en-US" sz="1600" b="0" dirty="0">
                <a:effectLst/>
                <a:ea typeface="Calibri" panose="020F0502020204030204" pitchFamily="34" charset="0"/>
                <a:cs typeface="Times New Roman" panose="02020603050405020304" pitchFamily="18" charset="0"/>
              </a:rPr>
              <a:t>The 802.11 ITU ad hoc will continue to work on whatever is requested. </a:t>
            </a:r>
            <a:r>
              <a:rPr lang="en-US" sz="1600" dirty="0">
                <a:ea typeface="Calibri" panose="020F0502020204030204" pitchFamily="34" charset="0"/>
                <a:cs typeface="Times New Roman" panose="02020603050405020304" pitchFamily="18" charset="0"/>
              </a:rPr>
              <a:t>It was noted</a:t>
            </a:r>
            <a:r>
              <a:rPr lang="en-US" sz="1600" b="0" dirty="0">
                <a:effectLst/>
                <a:ea typeface="Calibri" panose="020F0502020204030204" pitchFamily="34" charset="0"/>
                <a:cs typeface="Times New Roman" panose="02020603050405020304" pitchFamily="18" charset="0"/>
              </a:rPr>
              <a:t> we need ETSI inputs as well to Table 3. </a:t>
            </a:r>
          </a:p>
          <a:p>
            <a:pPr lvl="1">
              <a:spcBef>
                <a:spcPts val="0"/>
              </a:spcBef>
              <a:buFont typeface="Arial" panose="020B0604020202020204" pitchFamily="34" charset="0"/>
              <a:buChar char="•"/>
            </a:pPr>
            <a:r>
              <a:rPr lang="en-US" sz="1600" dirty="0">
                <a:solidFill>
                  <a:schemeClr val="tx1"/>
                </a:solidFill>
              </a:rPr>
              <a:t>Will discuss more at RR-TAG calls coming up, plan for the WP 5A November call.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24684242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a:t>
            </a:r>
            <a:endParaRPr lang="en-US" sz="2400" dirty="0"/>
          </a:p>
        </p:txBody>
      </p:sp>
      <p:sp>
        <p:nvSpPr>
          <p:cNvPr id="3" name="Content Placeholder 2"/>
          <p:cNvSpPr>
            <a:spLocks noGrp="1"/>
          </p:cNvSpPr>
          <p:nvPr>
            <p:ph idx="1"/>
          </p:nvPr>
        </p:nvSpPr>
        <p:spPr>
          <a:xfrm>
            <a:off x="727269" y="600149"/>
            <a:ext cx="8292711" cy="5802674"/>
          </a:xfrm>
        </p:spPr>
        <p:txBody>
          <a:bodyPr/>
          <a:lstStyle/>
          <a:p>
            <a:pPr lvl="1">
              <a:buFont typeface="Arial" panose="020B0604020202020204" pitchFamily="34" charset="0"/>
              <a:buChar char="•"/>
            </a:pPr>
            <a:endParaRPr lang="en-US" sz="1400" dirty="0"/>
          </a:p>
          <a:p>
            <a:pPr>
              <a:buFont typeface="Arial" panose="020B0604020202020204" pitchFamily="34" charset="0"/>
              <a:buChar char="•"/>
            </a:pPr>
            <a:r>
              <a:rPr lang="en-US" sz="1400" b="0" dirty="0"/>
              <a:t>The Report and Order authorizes two different types of unlicensed operations: standard-power in 850-megahertz of the band and indoor low-power operations over the full 1,200-megahertz available in the 6 GHz band. </a:t>
            </a:r>
          </a:p>
          <a:p>
            <a:pPr>
              <a:buFont typeface="Arial" panose="020B0604020202020204" pitchFamily="34" charset="0"/>
              <a:buChar char="•"/>
            </a:pPr>
            <a:r>
              <a:rPr lang="en-US" sz="1600" b="1" u="sng" dirty="0"/>
              <a:t>Proceeding:</a:t>
            </a:r>
            <a:r>
              <a:rPr lang="en-US" sz="1600" b="1" dirty="0"/>
              <a:t>   </a:t>
            </a:r>
            <a:r>
              <a:rPr lang="en-US" sz="1200" dirty="0">
                <a:hlinkClick r:id="rId3"/>
              </a:rPr>
              <a:t>https://www.fcc.gov/ecfs/search/filings?proceedings_name=18-295&amp;sort=date_disseminated,DESC</a:t>
            </a:r>
            <a:r>
              <a:rPr lang="en-US" sz="1200" dirty="0"/>
              <a:t> </a:t>
            </a:r>
            <a:endParaRPr lang="en-US" sz="1800" dirty="0"/>
          </a:p>
          <a:p>
            <a:pPr>
              <a:buFont typeface="Arial" panose="020B0604020202020204" pitchFamily="34" charset="0"/>
              <a:buChar char="•"/>
            </a:pPr>
            <a:r>
              <a:rPr lang="en-US" sz="1600" b="1" u="sng" dirty="0"/>
              <a:t>R&amp;O </a:t>
            </a:r>
            <a:r>
              <a:rPr lang="en-US" sz="1600" u="sng" dirty="0"/>
              <a:t>became </a:t>
            </a:r>
            <a:r>
              <a:rPr lang="en-US" sz="1600" b="1" u="sng" dirty="0"/>
              <a:t>effective 27July20, </a:t>
            </a:r>
          </a:p>
          <a:p>
            <a:pPr marL="457200" lvl="1" indent="0"/>
            <a:r>
              <a:rPr lang="en-US" sz="1200" dirty="0">
                <a:hlinkClick r:id="rId4"/>
              </a:rPr>
              <a:t>https://www.federalregister.gov/documents/2020/05/26/2020-11236/unlicensed-use-of-the-6-ghz-band?utm_campaign=subscription+mailing+list&amp;utm_source=federalregister.gov&amp;utm_medium=email</a:t>
            </a:r>
            <a:endParaRPr lang="en-US" sz="1200" dirty="0"/>
          </a:p>
          <a:p>
            <a:pPr lvl="1">
              <a:buFont typeface="Arial" panose="020B0604020202020204" pitchFamily="34" charset="0"/>
              <a:buChar char="•"/>
            </a:pPr>
            <a:r>
              <a:rPr lang="en-US" sz="1600" b="0" dirty="0"/>
              <a:t>The FCC Lab working on KDB, with report in effect now.  LPI Base line and clients. </a:t>
            </a:r>
          </a:p>
          <a:p>
            <a:pPr lvl="2">
              <a:buFont typeface="Arial" panose="020B0604020202020204" pitchFamily="34" charset="0"/>
              <a:buChar char="•"/>
            </a:pPr>
            <a:endParaRPr lang="en-US" sz="1200" b="0" dirty="0"/>
          </a:p>
          <a:p>
            <a:pPr>
              <a:buFont typeface="Arial" panose="020B0604020202020204" pitchFamily="34" charset="0"/>
              <a:buChar char="•"/>
            </a:pPr>
            <a:r>
              <a:rPr lang="en-US" sz="1600" b="0" dirty="0"/>
              <a:t>APCO, AT&amp;T and EEI have filed for a Stay, see 18-295 proceeding link above for more.</a:t>
            </a:r>
          </a:p>
          <a:p>
            <a:pPr lvl="1">
              <a:buFont typeface="Arial" panose="020B0604020202020204" pitchFamily="34" charset="0"/>
              <a:buChar char="•"/>
            </a:pPr>
            <a:r>
              <a:rPr lang="en-US" sz="1600" dirty="0"/>
              <a:t>Now it is 6 filings and they will go to First Circuit Court of appeals. </a:t>
            </a:r>
          </a:p>
          <a:p>
            <a:pPr lvl="1">
              <a:buFont typeface="Arial" panose="020B0604020202020204" pitchFamily="34" charset="0"/>
              <a:buChar char="•"/>
            </a:pPr>
            <a:r>
              <a:rPr lang="en-US" sz="1600" b="0" dirty="0"/>
              <a:t> </a:t>
            </a:r>
          </a:p>
          <a:p>
            <a:pPr>
              <a:buFont typeface="Arial" panose="020B0604020202020204" pitchFamily="34" charset="0"/>
              <a:buChar char="•"/>
            </a:pPr>
            <a:r>
              <a:rPr lang="en-US" sz="1600" b="0" dirty="0"/>
              <a:t>Petitions for review have been filed.   New deadline is 27 August 2020.</a:t>
            </a:r>
          </a:p>
          <a:p>
            <a:pPr lvl="3">
              <a:buFont typeface="Arial" panose="020B0604020202020204" pitchFamily="34" charset="0"/>
              <a:buChar char="•"/>
            </a:pPr>
            <a:endParaRPr lang="en-US" b="0" dirty="0"/>
          </a:p>
          <a:p>
            <a:pPr>
              <a:buFont typeface="Arial" panose="020B0604020202020204" pitchFamily="34" charset="0"/>
              <a:buChar char="•"/>
            </a:pPr>
            <a:r>
              <a:rPr lang="en-US" sz="1600" b="0" dirty="0"/>
              <a:t>Several new analyses have been sent to FCC and they are reviewing.  </a:t>
            </a:r>
          </a:p>
          <a:p>
            <a:pPr lvl="1">
              <a:buFont typeface="Arial" panose="020B0604020202020204" pitchFamily="34" charset="0"/>
              <a:buChar char="•"/>
            </a:pPr>
            <a:r>
              <a:rPr lang="en-US" sz="1600" dirty="0"/>
              <a:t>The studies will take some effort</a:t>
            </a:r>
            <a:endParaRPr lang="en-US" sz="1600" b="0" dirty="0"/>
          </a:p>
          <a:p>
            <a:pPr>
              <a:buFont typeface="Arial" panose="020B0604020202020204" pitchFamily="34" charset="0"/>
              <a:buChar char="•"/>
            </a:pPr>
            <a:r>
              <a:rPr lang="en-US" sz="1600" b="0" dirty="0">
                <a:effectLst/>
                <a:ea typeface="SimSun" panose="02010600030101010101" pitchFamily="2" charset="-122"/>
              </a:rPr>
              <a:t>6 GHz is penciled into the November 2020 open commission meeting, 5.9 GHz is in the October open meeting</a:t>
            </a:r>
          </a:p>
          <a:p>
            <a:pPr>
              <a:buFont typeface="Arial" panose="020B0604020202020204" pitchFamily="34" charset="0"/>
              <a:buChar char="•"/>
            </a:pPr>
            <a:r>
              <a:rPr lang="en-US" sz="1600" b="0" dirty="0">
                <a:ea typeface="SimSun" panose="02010600030101010101" pitchFamily="2" charset="-122"/>
              </a:rPr>
              <a:t> </a:t>
            </a:r>
            <a:endParaRPr lang="en-US" sz="16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41539684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6 GHz - MSG</a:t>
            </a:r>
            <a:endParaRPr lang="en-US" sz="2400" dirty="0"/>
          </a:p>
        </p:txBody>
      </p:sp>
      <p:sp>
        <p:nvSpPr>
          <p:cNvPr id="3" name="Content Placeholder 2"/>
          <p:cNvSpPr>
            <a:spLocks noGrp="1"/>
          </p:cNvSpPr>
          <p:nvPr>
            <p:ph idx="1"/>
          </p:nvPr>
        </p:nvSpPr>
        <p:spPr>
          <a:xfrm>
            <a:off x="698889" y="962891"/>
            <a:ext cx="7987911" cy="5512522"/>
          </a:xfrm>
        </p:spPr>
        <p:txBody>
          <a:bodyPr/>
          <a:lstStyle/>
          <a:p>
            <a:pPr lvl="1">
              <a:buFont typeface="Arial" panose="020B0604020202020204" pitchFamily="34" charset="0"/>
              <a:buChar char="•"/>
            </a:pPr>
            <a:endParaRPr lang="en-US" sz="1600" dirty="0"/>
          </a:p>
          <a:p>
            <a:pPr>
              <a:buFont typeface="Arial" panose="020B0604020202020204" pitchFamily="34" charset="0"/>
              <a:buChar char="•"/>
            </a:pPr>
            <a:r>
              <a:rPr lang="en-US" sz="1800" dirty="0"/>
              <a:t>There is One - Multi-stake holder group (MSG) to discuss 6 GHz and what happens in the band.  </a:t>
            </a:r>
          </a:p>
          <a:p>
            <a:pPr lvl="1">
              <a:buFont typeface="Arial" panose="020B0604020202020204" pitchFamily="34" charset="0"/>
              <a:buChar char="•"/>
            </a:pPr>
            <a:r>
              <a:rPr lang="en-US" sz="1600" dirty="0" err="1"/>
              <a:t>WInn</a:t>
            </a:r>
            <a:r>
              <a:rPr lang="en-US" sz="1600" dirty="0"/>
              <a:t> Forum and WFA are the initial organizations.</a:t>
            </a:r>
          </a:p>
          <a:p>
            <a:pPr lvl="1">
              <a:buFont typeface="Arial" panose="020B0604020202020204" pitchFamily="34" charset="0"/>
              <a:buChar char="•"/>
            </a:pPr>
            <a:r>
              <a:rPr lang="en-US" sz="1600" dirty="0"/>
              <a:t>Around 20 other organization and members of other organizations came together at the launch on the 31</a:t>
            </a:r>
            <a:r>
              <a:rPr lang="en-US" sz="1600" baseline="30000" dirty="0"/>
              <a:t>st   </a:t>
            </a:r>
            <a:r>
              <a:rPr lang="en-US" sz="1600" dirty="0"/>
              <a:t>(1300-1700 et)  (127 were registered a week before call). </a:t>
            </a:r>
          </a:p>
          <a:p>
            <a:pPr lvl="2">
              <a:buFont typeface="Arial" panose="020B0604020202020204" pitchFamily="34" charset="0"/>
              <a:buChar char="•"/>
            </a:pPr>
            <a:r>
              <a:rPr lang="en-US" sz="1600" dirty="0"/>
              <a:t>Working out how to approach this with rules and proper procedures with all the different organizations.</a:t>
            </a:r>
          </a:p>
          <a:p>
            <a:pPr lvl="2">
              <a:buFont typeface="Arial" panose="020B0604020202020204" pitchFamily="34" charset="0"/>
              <a:buChar char="•"/>
            </a:pPr>
            <a:r>
              <a:rPr lang="en-US" sz="1600" dirty="0"/>
              <a:t>Focus was on formation of the group at this first call with a steering group,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Target of next meeting with more technical detail is early sept.   </a:t>
            </a:r>
          </a:p>
          <a:p>
            <a:pPr marL="457200" lvl="1" indent="0"/>
            <a:endParaRPr lang="en-US" sz="1600" dirty="0"/>
          </a:p>
          <a:p>
            <a:pPr lvl="1">
              <a:buFont typeface="Arial" panose="020B0604020202020204" pitchFamily="34" charset="0"/>
              <a:buChar char="•"/>
            </a:pPr>
            <a:r>
              <a:rPr lang="en-US" sz="1600" dirty="0"/>
              <a:t>The is just a start of many meetings and calls and activities.  </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85800" y="1096022"/>
            <a:ext cx="8153400" cy="5379391"/>
          </a:xfrm>
        </p:spPr>
        <p:txBody>
          <a:bodyPr/>
          <a:lstStyle/>
          <a:p>
            <a:pPr marL="66675" marR="0">
              <a:spcBef>
                <a:spcPts val="0"/>
              </a:spcBef>
              <a:spcAft>
                <a:spcPts val="0"/>
              </a:spcAft>
              <a:buFont typeface="Arial" panose="020B0604020202020204" pitchFamily="34" charset="0"/>
              <a:buChar char="•"/>
            </a:pPr>
            <a:r>
              <a:rPr lang="en-US" sz="1800" b="0" dirty="0">
                <a:solidFill>
                  <a:srgbClr val="191919"/>
                </a:solidFill>
                <a:ea typeface="Times New Roman" panose="02020603050405020304" pitchFamily="18" charset="0"/>
              </a:rPr>
              <a:t>The</a:t>
            </a:r>
            <a:r>
              <a:rPr lang="en-US" sz="1800" b="0" dirty="0">
                <a:solidFill>
                  <a:srgbClr val="191919"/>
                </a:solidFill>
                <a:effectLst/>
                <a:ea typeface="Times New Roman" panose="02020603050405020304" pitchFamily="18" charset="0"/>
              </a:rPr>
              <a:t> FCC NPRM 70/80/90 GHz comments were uploaded to the FCC </a:t>
            </a:r>
            <a:r>
              <a:rPr lang="en-US" sz="1800" b="0" dirty="0">
                <a:solidFill>
                  <a:srgbClr val="191919"/>
                </a:solidFill>
                <a:ea typeface="Times New Roman" panose="02020603050405020304" pitchFamily="18" charset="0"/>
              </a:rPr>
              <a:t>Tuesday morning, 04Aug20.</a:t>
            </a: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U.S. President Trump on Monday withdrew the nomination of Commissioner Michael </a:t>
            </a:r>
            <a:r>
              <a:rPr lang="en-US" sz="1800" b="0" dirty="0" err="1">
                <a:solidFill>
                  <a:srgbClr val="191919"/>
                </a:solidFill>
              </a:rPr>
              <a:t>O’Rielly</a:t>
            </a:r>
            <a:r>
              <a:rPr lang="en-US" sz="1800" b="0" dirty="0">
                <a:solidFill>
                  <a:srgbClr val="191919"/>
                </a:solidFill>
              </a:rPr>
              <a:t> to serve another term as a member of the FCC, an abrupt move after Senate committee voted in favor of the appointment last month. </a:t>
            </a:r>
          </a:p>
          <a:p>
            <a:pPr marL="466725" lvl="1">
              <a:spcBef>
                <a:spcPts val="0"/>
              </a:spcBef>
              <a:spcAft>
                <a:spcPts val="0"/>
              </a:spcAft>
              <a:buFont typeface="Arial" panose="020B0604020202020204" pitchFamily="34" charset="0"/>
              <a:buChar char="•"/>
            </a:pPr>
            <a:r>
              <a:rPr lang="en-US" sz="1600" b="0" dirty="0">
                <a:solidFill>
                  <a:srgbClr val="191919"/>
                </a:solidFill>
              </a:rPr>
              <a:t>O’Reilly has been in </a:t>
            </a:r>
            <a:r>
              <a:rPr lang="en-US" sz="1600" dirty="0">
                <a:solidFill>
                  <a:srgbClr val="191919"/>
                </a:solidFill>
              </a:rPr>
              <a:t>IEEE 802’s </a:t>
            </a:r>
            <a:r>
              <a:rPr lang="en-US" sz="1600" b="0" dirty="0">
                <a:solidFill>
                  <a:srgbClr val="191919"/>
                </a:solidFill>
              </a:rPr>
              <a:t>corner on many issues. So far, no replacement has been offered. Many are worried about interference into the workings of the FCC by the Trump administration, and the integrity of its independence.</a:t>
            </a: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endParaRPr lang="en-US" sz="1800" b="0" dirty="0">
              <a:solidFill>
                <a:srgbClr val="191919"/>
              </a:solidFill>
            </a:endParaRPr>
          </a:p>
          <a:p>
            <a:pPr marL="66675" marR="0">
              <a:spcBef>
                <a:spcPts val="0"/>
              </a:spcBef>
              <a:spcAft>
                <a:spcPts val="0"/>
              </a:spcAft>
              <a:buFont typeface="Arial" panose="020B0604020202020204" pitchFamily="34" charset="0"/>
              <a:buChar char="•"/>
            </a:pPr>
            <a:r>
              <a:rPr lang="en-US" sz="1800" b="0" dirty="0">
                <a:solidFill>
                  <a:srgbClr val="191919"/>
                </a:solidFill>
              </a:rPr>
              <a:t>If there are a few minutes, will work a few WRC-23 Agenda Items. </a:t>
            </a:r>
          </a:p>
          <a:p>
            <a:pPr marL="0" marR="0" indent="0">
              <a:spcBef>
                <a:spcPts val="0"/>
              </a:spcBef>
              <a:spcAft>
                <a:spcPts val="0"/>
              </a:spcAft>
            </a:pPr>
            <a:r>
              <a:rPr lang="en-US" sz="1800" b="0" dirty="0">
                <a:solidFill>
                  <a:srgbClr val="191919"/>
                </a:solidFill>
              </a:rPr>
              <a:t> </a:t>
            </a:r>
            <a:endParaRPr lang="en-US" sz="2000" b="0" dirty="0">
              <a:solidFill>
                <a:srgbClr val="333333"/>
              </a:solidFill>
              <a:effectLst/>
            </a:endParaRPr>
          </a:p>
          <a:p>
            <a:pPr algn="l" fontAlgn="base">
              <a:buFont typeface="Arial" panose="020B0604020202020204" pitchFamily="34" charset="0"/>
              <a:buChar char="•"/>
            </a:pPr>
            <a:endParaRPr lang="en-US" sz="1400" b="0" i="0" dirty="0">
              <a:solidFill>
                <a:srgbClr val="333333"/>
              </a:solidFill>
              <a:effectLst/>
              <a:latin typeface="Georgia" panose="02040502050405020303"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528931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Font typeface="Wingdings" panose="05000000000000000000" pitchFamily="2" charset="2"/>
              <a:buChar char="q"/>
            </a:pPr>
            <a:endParaRPr lang="en-US" sz="1800" dirty="0">
              <a:solidFill>
                <a:srgbClr val="00B0F0"/>
              </a:solidFill>
            </a:endParaRPr>
          </a:p>
          <a:p>
            <a:pPr marL="285750" indent="-285750">
              <a:buFont typeface="Wingdings" panose="05000000000000000000" pitchFamily="2" charset="2"/>
              <a:buChar char="q"/>
            </a:pPr>
            <a:r>
              <a:rPr lang="en-US" sz="1800" dirty="0">
                <a:solidFill>
                  <a:srgbClr val="00B0F0"/>
                </a:solidFill>
              </a:rPr>
              <a:t> </a:t>
            </a:r>
          </a:p>
          <a:p>
            <a:pPr marL="285750" indent="-285750">
              <a:buFont typeface="Wingdings" panose="05000000000000000000" pitchFamily="2" charset="2"/>
              <a:buChar char="q"/>
            </a:pPr>
            <a:r>
              <a:rPr lang="en-US" sz="1800" dirty="0">
                <a:solidFill>
                  <a:srgbClr val="00B0F0"/>
                </a:solidFill>
              </a:rPr>
              <a:t> </a:t>
            </a:r>
          </a:p>
          <a:p>
            <a:pPr marL="0" indent="0"/>
            <a:endParaRPr lang="en-US" altLang="en-US" sz="1800" b="0" dirty="0">
              <a:solidFill>
                <a:srgbClr val="00B0F0"/>
              </a:solidFill>
            </a:endParaRPr>
          </a:p>
          <a:p>
            <a:pPr marL="285750" indent="-285750">
              <a:buFont typeface="Wingdings" panose="05000000000000000000" pitchFamily="2" charset="2"/>
              <a:buChar char="q"/>
            </a:pPr>
            <a:endParaRPr lang="en-US" altLang="en-US" sz="1800" b="0" dirty="0">
              <a:solidFill>
                <a:srgbClr val="00B0F0"/>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703554" y="4901412"/>
            <a:ext cx="7058343" cy="1600438"/>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Ongoing: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2019, twice a year) </a:t>
            </a:r>
            <a:r>
              <a:rPr lang="en-US" sz="1200" u="sng" dirty="0">
                <a:hlinkClick r:id="rId3"/>
              </a:rPr>
              <a:t>&lt;click for spreadsheet&gt;</a:t>
            </a:r>
            <a:endParaRPr lang="en-US" sz="1200" u="sng" dirty="0"/>
          </a:p>
          <a:p>
            <a:pPr marL="914400" lvl="2" indent="0">
              <a:spcBef>
                <a:spcPts val="0"/>
              </a:spcBef>
            </a:pPr>
            <a:r>
              <a:rPr lang="en-US" sz="1100" dirty="0">
                <a:hlinkClick r:id="rId4"/>
              </a:rPr>
              <a:t>https://www.imf.org/external/pubs/ft/weo/2019/02/weodata/index.aspx</a:t>
            </a: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indent="0" algn="l"/>
            <a:endParaRPr lang="en-US" sz="1050" dirty="0"/>
          </a:p>
          <a:p>
            <a:pPr marL="0" marR="0">
              <a:spcBef>
                <a:spcPts val="0"/>
              </a:spcBef>
              <a:spcAft>
                <a:spcPts val="0"/>
              </a:spcAft>
              <a:buFont typeface="Arial" panose="020B0604020202020204" pitchFamily="34" charset="0"/>
              <a:buChar char="•"/>
            </a:pPr>
            <a:r>
              <a:rPr lang="en-US" sz="1800" b="0" dirty="0">
                <a:solidFill>
                  <a:schemeClr val="bg1">
                    <a:lumMod val="75000"/>
                  </a:schemeClr>
                </a:solidFill>
                <a:effectLst/>
                <a:ea typeface="Calibri" panose="020F0502020204030204" pitchFamily="34" charset="0"/>
              </a:rPr>
              <a:t>None heard. </a:t>
            </a:r>
          </a:p>
          <a:p>
            <a:pPr marL="0" marR="0">
              <a:spcBef>
                <a:spcPts val="0"/>
              </a:spcBef>
              <a:spcAft>
                <a:spcPts val="0"/>
              </a:spcAft>
              <a:buFont typeface="Arial" panose="020B0604020202020204" pitchFamily="34" charset="0"/>
              <a:buChar char="•"/>
            </a:pPr>
            <a:r>
              <a:rPr lang="en-US" sz="1800" b="0" dirty="0"/>
              <a:t> </a:t>
            </a:r>
          </a:p>
          <a:p>
            <a:pPr marL="0" marR="0">
              <a:spcBef>
                <a:spcPts val="0"/>
              </a:spcBef>
              <a:spcAft>
                <a:spcPts val="0"/>
              </a:spcAft>
              <a:buFont typeface="Arial" panose="020B0604020202020204" pitchFamily="34" charset="0"/>
              <a:buChar char="•"/>
            </a:pPr>
            <a:r>
              <a:rPr lang="en-US" sz="1800" b="0" dirty="0">
                <a:solidFill>
                  <a:schemeClr val="bg1">
                    <a:lumMod val="75000"/>
                  </a:schemeClr>
                </a:solidFill>
              </a:rPr>
              <a:t> </a:t>
            </a:r>
          </a:p>
          <a:p>
            <a:pPr marL="0" marR="0">
              <a:spcBef>
                <a:spcPts val="0"/>
              </a:spcBef>
              <a:spcAft>
                <a:spcPts val="0"/>
              </a:spcAft>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0" indent="0"/>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45 (7 on LMSC)</a:t>
            </a:r>
            <a:r>
              <a:rPr lang="en-US" altLang="en-US" sz="1800" dirty="0">
                <a:solidFill>
                  <a:schemeClr val="tx1"/>
                </a:solidFill>
              </a:rPr>
              <a:t>;  Nearly Voter: 2;  Aspirant members: 19</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6"/>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7"/>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06Aug20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spid="_x0000_s10692" name="Packager Shell Object" showAsIcon="1" r:id="rId8" imgW="2391120" imgH="534600" progId="Package">
                  <p:embed/>
                </p:oleObj>
              </mc:Choice>
              <mc:Fallback>
                <p:oleObj name="Packager Shell Object" showAsIcon="1" r:id="rId8" imgW="2391120" imgH="534600" progId="Package">
                  <p:embed/>
                  <p:pic>
                    <p:nvPicPr>
                      <p:cNvPr id="0" name=""/>
                      <p:cNvPicPr/>
                      <p:nvPr/>
                    </p:nvPicPr>
                    <p:blipFill>
                      <a:blip r:embed="rId9"/>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spid="_x0000_s10693" name="Packager Shell Object" showAsIcon="1" r:id="rId10" imgW="2035440" imgH="534600" progId="Package">
                  <p:embed/>
                </p:oleObj>
              </mc:Choice>
              <mc:Fallback>
                <p:oleObj name="Packager Shell Object" showAsIcon="1" r:id="rId10" imgW="2035440" imgH="534600" progId="Package">
                  <p:embed/>
                  <p:pic>
                    <p:nvPicPr>
                      <p:cNvPr id="0" name=""/>
                      <p:cNvPicPr/>
                      <p:nvPr/>
                    </p:nvPicPr>
                    <p:blipFill>
                      <a:blip r:embed="rId11"/>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and voters on-line: </a:t>
            </a:r>
          </a:p>
          <a:p>
            <a:pPr>
              <a:buFont typeface="Arial" panose="020B0604020202020204" pitchFamily="34" charset="0"/>
              <a:buChar char="•"/>
            </a:pPr>
            <a:r>
              <a:rPr lang="en-US" sz="2000" dirty="0"/>
              <a:t>Next “weekly” teleconference </a:t>
            </a:r>
            <a:r>
              <a:rPr lang="en-US" sz="1400" dirty="0"/>
              <a:t>(</a:t>
            </a:r>
            <a:r>
              <a:rPr lang="en-US" sz="1400" dirty="0" err="1"/>
              <a:t>sched’d</a:t>
            </a:r>
            <a:r>
              <a:rPr lang="en-US" sz="1400" dirty="0"/>
              <a:t> to 07jan)</a:t>
            </a:r>
            <a:r>
              <a:rPr lang="en-US" sz="2000" dirty="0"/>
              <a:t>: 13Aug20–</a:t>
            </a:r>
            <a:r>
              <a:rPr lang="en-US" sz="2000" i="1" u="sng" dirty="0"/>
              <a:t>15:00–&lt;15:55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https://mentor.ieee.org/802.18/dcn/16/18-16-0038-16-0000-teleconference-call-in-info.pptx</a:t>
            </a:r>
            <a:r>
              <a:rPr lang="en-US" sz="1800" dirty="0"/>
              <a:t>  </a:t>
            </a:r>
            <a:r>
              <a:rPr lang="en-US" altLang="en-US" sz="1200" dirty="0"/>
              <a:t>(</a:t>
            </a:r>
            <a:r>
              <a:rPr lang="en-US" altLang="en-US" sz="1200" i="1" u="sng" dirty="0"/>
              <a:t>or latest)</a:t>
            </a:r>
            <a:r>
              <a:rPr lang="en-US" altLang="en-US" sz="1200" i="1" dirty="0"/>
              <a:t>  </a:t>
            </a:r>
            <a:r>
              <a:rPr lang="en-US" altLang="en-US" sz="1800" b="1" i="1" dirty="0"/>
              <a:t>(new weekly call in starts 30jul20)</a:t>
            </a:r>
          </a:p>
          <a:p>
            <a:pPr lvl="2">
              <a:buFont typeface="Arial" panose="020B0604020202020204" pitchFamily="34" charset="0"/>
              <a:buChar char="•"/>
            </a:pPr>
            <a:r>
              <a:rPr lang="en-US" altLang="en-US" dirty="0"/>
              <a:t>Also, see </a:t>
            </a:r>
            <a:r>
              <a:rPr lang="en-US" altLang="en-US" dirty="0">
                <a:hlinkClick r:id="rId3" action="ppaction://hlinksldjump"/>
              </a:rPr>
              <a:t>back up slide in this agenda</a:t>
            </a:r>
            <a:r>
              <a:rPr lang="en-US" altLang="en-US" dirty="0"/>
              <a:t>.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800" dirty="0"/>
              <a:t>Overall IEEE 802 schedule: </a:t>
            </a:r>
            <a:r>
              <a:rPr lang="en-US" sz="1800" dirty="0">
                <a:hlinkClick r:id="rId4"/>
              </a:rPr>
              <a:t>http://ieee802.org/802tele_calendar.html</a:t>
            </a:r>
            <a:endParaRPr lang="en-US" sz="1800" dirty="0"/>
          </a:p>
          <a:p>
            <a:pPr lvl="1">
              <a:buFont typeface="Arial" panose="020B0604020202020204" pitchFamily="34" charset="0"/>
              <a:buChar char="•"/>
            </a:pPr>
            <a:r>
              <a:rPr lang="en-US" sz="1800" dirty="0"/>
              <a:t>or only 802.18:  </a:t>
            </a:r>
            <a:r>
              <a:rPr lang="en-US" sz="1800" dirty="0">
                <a:hlinkClick r:id="rId5"/>
              </a:rPr>
              <a:t>IEEE 802.18 TAG Calendar</a:t>
            </a:r>
            <a:endParaRPr lang="en-US" sz="1800" dirty="0"/>
          </a:p>
          <a:p>
            <a:pPr>
              <a:buFont typeface="Arial" panose="020B0604020202020204" pitchFamily="34" charset="0"/>
              <a:buChar char="•"/>
            </a:pPr>
            <a:r>
              <a:rPr lang="en-US" sz="2000" i="1" u="sng" dirty="0"/>
              <a:t>Note:  there will likely not be a teleconference on 27Aug20, tbd.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15:______________________00et </a:t>
            </a:r>
          </a:p>
          <a:p>
            <a:pPr lvl="2">
              <a:buFont typeface="Arial" panose="020B0604020202020204" pitchFamily="34" charset="0"/>
              <a:buChar char="•"/>
            </a:pPr>
            <a:endParaRPr lang="en-US" sz="800" u="sng" dirty="0"/>
          </a:p>
          <a:p>
            <a:pPr>
              <a:spcBef>
                <a:spcPts val="0"/>
              </a:spcBef>
              <a:buFont typeface="Arial" panose="020B0604020202020204" pitchFamily="34" charset="0"/>
              <a:buChar char="•"/>
            </a:pPr>
            <a:endParaRPr lang="en-US" sz="1800" u="sng" dirty="0"/>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plenary will be electronic from 30Oct20 to 13Nov20.</a:t>
            </a:r>
          </a:p>
          <a:p>
            <a:pPr>
              <a:spcBef>
                <a:spcPts val="0"/>
              </a:spcBef>
              <a:buFont typeface="Arial" panose="020B0604020202020204" pitchFamily="34" charset="0"/>
              <a:buChar char="•"/>
            </a:pPr>
            <a:r>
              <a:rPr lang="en-US" sz="18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21</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06Aug20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5" y="1030737"/>
            <a:ext cx="7989888"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rPr>
              <a:t> meeting invitation: 802.18 weekly teleconferences</a:t>
            </a:r>
            <a:br>
              <a:rPr lang="en-US" sz="14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rPr>
              <a:t> Occurs every Thursday effective 30-Jul-20 until 06*-Jan-21 from 15:00 to 16:00 America/</a:t>
            </a:r>
            <a:r>
              <a:rPr lang="en-US" sz="1400" dirty="0" err="1">
                <a:effectLst/>
                <a:latin typeface="Consolas" panose="020B0609020204030204" pitchFamily="49" charset="0"/>
                <a:ea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rPr>
              <a:t>.						(*-bug, really 7</a:t>
            </a:r>
            <a:r>
              <a:rPr lang="en-US" sz="1400" baseline="30000" dirty="0">
                <a:effectLst/>
                <a:latin typeface="Consolas" panose="020B0609020204030204" pitchFamily="49" charset="0"/>
                <a:ea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rPr>
              <a:t>see below)</a:t>
            </a:r>
            <a:br>
              <a:rPr lang="en-US" sz="1400" dirty="0">
                <a:effectLst/>
                <a:latin typeface="Consolas" panose="020B0609020204030204" pitchFamily="49" charset="0"/>
                <a:ea typeface="Times New Roman" panose="02020603050405020304" pitchFamily="18" charset="0"/>
              </a:rPr>
            </a:br>
            <a:br>
              <a:rPr lang="en-US" sz="1000" dirty="0">
                <a:effectLst/>
                <a:latin typeface="Consolas" panose="020B0609020204030204" pitchFamily="49" charset="0"/>
                <a:ea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rPr>
              <a:t> </a:t>
            </a:r>
            <a:r>
              <a:rPr lang="en-US" sz="1400" u="sng" dirty="0">
                <a:solidFill>
                  <a:srgbClr val="0000FF"/>
                </a:solidFill>
                <a:effectLst/>
                <a:latin typeface="Consolas" panose="020B0609020204030204" pitchFamily="49" charset="0"/>
                <a:ea typeface="Times New Roman" panose="02020603050405020304" pitchFamily="18" charset="0"/>
                <a:hlinkClick r:id="rId3"/>
              </a:rPr>
              <a:t>https://ieeesa.webex.com/ieeesa/j.php?MTID=m89174bca2347d480f1f7b52309753d89</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number (access code): 129 025 9639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Meeting password: rrtag20c</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0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Occurs every Thursday effective Thursday, July 30, 2020 until Thursday, January 7, 2021 from 3:00 PM to 4:00 PM, (UTC-04:00) Eastern Time (US &amp; Canada)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666666"/>
                </a:solidFill>
                <a:effectLst/>
                <a:latin typeface="Consolas" panose="020B0609020204030204" pitchFamily="49" charset="0"/>
                <a:ea typeface="Calibri" panose="020F0502020204030204" pitchFamily="34" charset="0"/>
              </a:rPr>
              <a:t>3:00 pm  |  (UTC-04:00) Eastern Time (US &amp; Canada)  |  1 </a:t>
            </a:r>
            <a:r>
              <a:rPr lang="en-US" sz="1400" dirty="0" err="1">
                <a:solidFill>
                  <a:srgbClr val="666666"/>
                </a:solidFill>
                <a:effectLst/>
                <a:latin typeface="Consolas" panose="020B0609020204030204" pitchFamily="49" charset="0"/>
                <a:ea typeface="Calibri" panose="020F0502020204030204" pitchFamily="34" charset="0"/>
              </a:rPr>
              <a:t>hr</a:t>
            </a:r>
            <a:r>
              <a:rPr lang="en-US" sz="1400" dirty="0">
                <a:solidFill>
                  <a:srgbClr val="666666"/>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u="sng" dirty="0">
                <a:solidFill>
                  <a:srgbClr val="FF0000"/>
                </a:solidFill>
                <a:effectLst/>
                <a:latin typeface="Consolas" panose="020B0609020204030204" pitchFamily="49" charset="0"/>
                <a:ea typeface="Calibri" panose="020F0502020204030204" pitchFamily="34" charset="0"/>
                <a:hlinkClick r:id="rId4"/>
              </a:rPr>
              <a:t>Join meeting</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Calibri" panose="020F0502020204030204" pitchFamily="34" charset="0"/>
              </a:rPr>
              <a:t>Join by phone</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solidFill>
                  <a:srgbClr val="999999"/>
                </a:solidFill>
                <a:effectLst/>
                <a:latin typeface="Consolas" panose="020B0609020204030204" pitchFamily="49" charset="0"/>
                <a:ea typeface="Calibri" panose="020F0502020204030204" pitchFamily="34" charset="0"/>
              </a:rPr>
              <a:t>Tap to call in from a mobile device (attendees only)</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5"/>
              </a:rPr>
              <a:t>+1-646-992-2010</a:t>
            </a:r>
            <a:r>
              <a:rPr lang="en-US" sz="1400" dirty="0">
                <a:effectLst/>
                <a:latin typeface="Consolas" panose="020B0609020204030204" pitchFamily="49" charset="0"/>
                <a:ea typeface="Calibri" panose="020F0502020204030204" pitchFamily="34" charset="0"/>
              </a:rPr>
              <a:t> United States Toll (New York City)</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6"/>
              </a:rPr>
              <a:t>+1-213-306-3065</a:t>
            </a:r>
            <a:r>
              <a:rPr lang="en-US" sz="1400" dirty="0">
                <a:effectLst/>
                <a:latin typeface="Consolas" panose="020B0609020204030204" pitchFamily="49" charset="0"/>
                <a:ea typeface="Calibri" panose="020F0502020204030204" pitchFamily="34" charset="0"/>
              </a:rPr>
              <a:t> United States Toll (Los Angeles)</a:t>
            </a:r>
          </a:p>
          <a:p>
            <a:pPr marL="0" marR="0">
              <a:spcBef>
                <a:spcPts val="0"/>
              </a:spcBef>
              <a:spcAft>
                <a:spcPts val="0"/>
              </a:spcAft>
            </a:pPr>
            <a:r>
              <a:rPr lang="en-US" sz="1400" u="sng" dirty="0">
                <a:solidFill>
                  <a:srgbClr val="00AFF9"/>
                </a:solidFill>
                <a:effectLst/>
                <a:latin typeface="Consolas" panose="020B0609020204030204" pitchFamily="49" charset="0"/>
                <a:ea typeface="Calibri" panose="020F0502020204030204" pitchFamily="34" charset="0"/>
                <a:hlinkClick r:id="rId7"/>
              </a:rPr>
              <a:t>Global call-in numbers</a:t>
            </a:r>
            <a:endParaRPr lang="en-US" sz="1400" dirty="0">
              <a:effectLst/>
              <a:latin typeface="Consolas" panose="020B0609020204030204" pitchFamily="49" charset="0"/>
              <a:ea typeface="Calibri" panose="020F0502020204030204" pitchFamily="34" charset="0"/>
            </a:endParaRPr>
          </a:p>
          <a:p>
            <a:pPr marL="0" marR="0">
              <a:spcBef>
                <a:spcPts val="0"/>
              </a:spcBef>
              <a:spcAft>
                <a:spcPts val="0"/>
              </a:spcAft>
            </a:pPr>
            <a:r>
              <a:rPr lang="en-US" sz="1400" dirty="0">
                <a:effectLst/>
                <a:latin typeface="Consolas" panose="020B0609020204030204" pitchFamily="49" charset="0"/>
                <a:ea typeface="Calibri" panose="020F0502020204030204" pitchFamily="34" charset="0"/>
              </a:rPr>
              <a:t> </a:t>
            </a:r>
          </a:p>
          <a:p>
            <a:pPr marL="0" marR="0">
              <a:spcBef>
                <a:spcPts val="0"/>
              </a:spcBef>
              <a:spcAft>
                <a:spcPts val="0"/>
              </a:spcAft>
            </a:pPr>
            <a:r>
              <a:rPr lang="en-US" sz="1400" dirty="0">
                <a:solidFill>
                  <a:srgbClr val="000000"/>
                </a:solidFill>
                <a:effectLst/>
                <a:latin typeface="Consolas" panose="020B0609020204030204" pitchFamily="49" charset="0"/>
                <a:ea typeface="Calibri" panose="020F0502020204030204" pitchFamily="34" charset="0"/>
              </a:rPr>
              <a:t>Need help? Go to </a:t>
            </a:r>
            <a:r>
              <a:rPr lang="en-US" sz="1400" u="sng" dirty="0">
                <a:solidFill>
                  <a:srgbClr val="049FD9"/>
                </a:solidFill>
                <a:effectLst/>
                <a:latin typeface="Consolas" panose="020B0609020204030204" pitchFamily="49" charset="0"/>
                <a:ea typeface="Calibri" panose="020F0502020204030204" pitchFamily="34" charset="0"/>
                <a:hlinkClick r:id="rId8"/>
              </a:rPr>
              <a:t>http://help.webex.com</a:t>
            </a:r>
            <a:r>
              <a:rPr lang="en-US" sz="1400" dirty="0">
                <a:solidFill>
                  <a:srgbClr val="000000"/>
                </a:solidFill>
                <a:effectLst/>
                <a:latin typeface="Consolas" panose="020B0609020204030204" pitchFamily="49" charset="0"/>
                <a:ea typeface="Calibri" panose="020F0502020204030204" pitchFamily="34" charset="0"/>
              </a:rPr>
              <a:t> </a:t>
            </a:r>
            <a:endParaRPr lang="en-US" sz="1400" dirty="0">
              <a:effectLst/>
              <a:latin typeface="Consolas" panose="020B0609020204030204" pitchFamily="49" charset="0"/>
              <a:ea typeface="Calibri" panose="020F0502020204030204" pitchFamily="34"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808080"/>
                </a:highlight>
              </a:rPr>
              <a:t>weekly </a:t>
            </a:r>
            <a:r>
              <a:rPr lang="en-US" sz="2400" dirty="0"/>
              <a:t>teleconference call-in, </a:t>
            </a:r>
            <a:r>
              <a:rPr lang="en-US" sz="2400" dirty="0">
                <a:highlight>
                  <a:srgbClr val="808080"/>
                </a:highlight>
              </a:rPr>
              <a:t>30Jul20 to 07Jan21</a:t>
            </a:r>
          </a:p>
        </p:txBody>
      </p:sp>
    </p:spTree>
    <p:extLst>
      <p:ext uri="{BB962C8B-B14F-4D97-AF65-F5344CB8AC3E}">
        <p14:creationId xmlns:p14="http://schemas.microsoft.com/office/powerpoint/2010/main" val="24901764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305477"/>
          </a:xfrm>
        </p:spPr>
        <p:txBody>
          <a:bodyPr/>
          <a:lstStyle/>
          <a:p>
            <a:pPr>
              <a:spcBef>
                <a:spcPts val="0"/>
              </a:spcBef>
              <a:buFont typeface="Arial" panose="020B0604020202020204" pitchFamily="34" charset="0"/>
              <a:buChar char="•"/>
            </a:pPr>
            <a:r>
              <a:rPr lang="en-US" sz="2000" b="0" dirty="0">
                <a:solidFill>
                  <a:schemeClr val="tx1"/>
                </a:solidFill>
              </a:rPr>
              <a:t>Chair to confirm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285750" indent="-285750">
              <a:spcBef>
                <a:spcPts val="0"/>
              </a:spcBef>
              <a:buFont typeface="Arial" panose="020B0604020202020204" pitchFamily="34" charset="0"/>
              <a:buChar char="•"/>
            </a:pPr>
            <a:endParaRPr lang="en-US" sz="10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p>
          <a:p>
            <a:pPr marL="285750" indent="-285750">
              <a:spcBef>
                <a:spcPts val="0"/>
              </a:spcBef>
              <a:buFont typeface="Arial" panose="020B0604020202020204" pitchFamily="34" charset="0"/>
              <a:buChar char="•"/>
            </a:pPr>
            <a:r>
              <a:rPr lang="en-US" sz="1400" dirty="0">
                <a:solidFill>
                  <a:schemeClr val="tx1"/>
                </a:solidFill>
              </a:rPr>
              <a:t>At the request of the IEEE 802 Chair, here is the IEEE SA staff member: </a:t>
            </a:r>
            <a:r>
              <a:rPr lang="en-US" sz="1600" b="1" dirty="0">
                <a:effectLst/>
                <a:ea typeface="Calibri" panose="020F0502020204030204" pitchFamily="34" charset="0"/>
              </a:rPr>
              <a:t>Purva Rajkotia</a:t>
            </a:r>
            <a:r>
              <a:rPr lang="en-US" sz="1600" dirty="0">
                <a:effectLst/>
                <a:ea typeface="Calibri" panose="020F0502020204030204" pitchFamily="34" charset="0"/>
              </a:rPr>
              <a:t> &lt;</a:t>
            </a:r>
            <a:r>
              <a:rPr lang="en-US" sz="1600" u="sng" dirty="0">
                <a:solidFill>
                  <a:srgbClr val="0000FF"/>
                </a:solidFill>
                <a:effectLst/>
                <a:ea typeface="Calibri" panose="020F0502020204030204" pitchFamily="34" charset="0"/>
                <a:hlinkClick r:id="rId6"/>
              </a:rPr>
              <a:t>p.rajkotia@ieee.org</a:t>
            </a:r>
            <a:r>
              <a:rPr lang="en-US" sz="1600" dirty="0">
                <a:effectLst/>
                <a:ea typeface="Calibri" panose="020F0502020204030204" pitchFamily="34" charset="0"/>
              </a:rPr>
              <a:t>&gt;</a:t>
            </a:r>
            <a:r>
              <a:rPr lang="en-US" sz="1400" dirty="0">
                <a:solidFill>
                  <a:schemeClr val="tx1"/>
                </a:solidFill>
              </a:rPr>
              <a:t>. </a:t>
            </a:r>
          </a:p>
          <a:p>
            <a:pPr marL="285750" indent="-285750">
              <a:spcBef>
                <a:spcPts val="0"/>
              </a:spcBef>
              <a:buFont typeface="Arial" panose="020B0604020202020204" pitchFamily="34" charset="0"/>
              <a:buChar char="•"/>
            </a:pPr>
            <a:endParaRPr lang="en-US" sz="16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a:spcBef>
                <a:spcPts val="0"/>
              </a:spcBef>
              <a:buFont typeface="Arial" panose="020B0604020202020204" pitchFamily="34" charset="0"/>
              <a:buChar char="•"/>
            </a:pPr>
            <a:r>
              <a:rPr lang="en-US" sz="1800" dirty="0"/>
              <a:t>Calendar: </a:t>
            </a:r>
            <a:r>
              <a:rPr lang="en-US" sz="1200" dirty="0">
                <a:hlinkClick r:id="rId13"/>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4"/>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5"/>
              </a:rPr>
              <a:t>Working Party 1A (WP 1A) - Spectrum engineering techniques</a:t>
            </a:r>
            <a:r>
              <a:rPr lang="en-US" sz="1100" u="sng" dirty="0"/>
              <a:t>     and     </a:t>
            </a:r>
            <a:r>
              <a:rPr lang="en-US" sz="1100" dirty="0">
                <a:hlinkClick r:id="rId16"/>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7"/>
              </a:rPr>
              <a:t>Study Group 5 (SG 5) Terrestrial </a:t>
            </a:r>
            <a:r>
              <a:rPr lang="en-US" sz="1400" b="0" dirty="0">
                <a:hlinkClick r:id="rId17"/>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8"/>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100" dirty="0">
                <a:hlinkClick r:id="" action="ppaction://noaction"/>
              </a:rPr>
              <a:t>Working Party 5D (WP 5D) - IMT Systems</a:t>
            </a:r>
            <a:r>
              <a:rPr lang="en-US" sz="1100" dirty="0"/>
              <a:t>       </a:t>
            </a:r>
            <a:r>
              <a:rPr lang="en-US" sz="1000" dirty="0">
                <a:hlinkClick r:id="rId19"/>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FCC R&amp;O and FNPRM 6GHz -2</a:t>
            </a:r>
            <a:endParaRPr lang="en-US" sz="2400" dirty="0"/>
          </a:p>
        </p:txBody>
      </p:sp>
      <p:sp>
        <p:nvSpPr>
          <p:cNvPr id="3" name="Content Placeholder 2"/>
          <p:cNvSpPr>
            <a:spLocks noGrp="1"/>
          </p:cNvSpPr>
          <p:nvPr>
            <p:ph idx="1"/>
          </p:nvPr>
        </p:nvSpPr>
        <p:spPr>
          <a:xfrm>
            <a:off x="666562" y="962891"/>
            <a:ext cx="8401238" cy="5512522"/>
          </a:xfrm>
        </p:spPr>
        <p:txBody>
          <a:bodyPr/>
          <a:lstStyle/>
          <a:p>
            <a:pPr>
              <a:buFont typeface="Arial" panose="020B0604020202020204" pitchFamily="34" charset="0"/>
              <a:buChar char="•"/>
            </a:pPr>
            <a:endParaRPr lang="en-US" sz="1800" b="0" dirty="0"/>
          </a:p>
          <a:p>
            <a:pPr>
              <a:buFont typeface="Arial" panose="020B0604020202020204" pitchFamily="34" charset="0"/>
              <a:buChar char="•"/>
            </a:pPr>
            <a:r>
              <a:rPr lang="en-US" sz="1800" b="0" dirty="0"/>
              <a:t>On this web page, the voted-on PDF and commission statements are expected Friday 24 April;</a:t>
            </a:r>
          </a:p>
          <a:p>
            <a:pPr>
              <a:buFont typeface="Arial" panose="020B0604020202020204" pitchFamily="34" charset="0"/>
              <a:buChar char="•"/>
            </a:pPr>
            <a:r>
              <a:rPr lang="en-US" sz="1800" dirty="0">
                <a:hlinkClick r:id="rId3"/>
              </a:rPr>
              <a:t>https://www.fcc.gov/document/promoting-unlicensed-use-6-ghz-band-0</a:t>
            </a:r>
            <a:r>
              <a:rPr lang="en-US" sz="1800" dirty="0"/>
              <a:t> </a:t>
            </a:r>
          </a:p>
          <a:p>
            <a:pPr>
              <a:buFont typeface="Arial" panose="020B0604020202020204" pitchFamily="34" charset="0"/>
              <a:buChar char="•"/>
            </a:pPr>
            <a:r>
              <a:rPr lang="en-US" sz="1400" dirty="0">
                <a:hlinkClick r:id="rId4"/>
              </a:rPr>
              <a:t>https://www.federalregister.gov/documents/2020/04/24/2020-08724/open-commission-meeting-by-teleconference-thursday-april-23-2020?utm_campaign=subscription+mailing+list&amp;utm_source=federalregister.gov&amp;utm_medium=email</a:t>
            </a:r>
            <a:r>
              <a:rPr lang="en-US" sz="1400" dirty="0"/>
              <a:t> </a:t>
            </a:r>
            <a:endParaRPr lang="en-US" sz="1400" b="0" dirty="0"/>
          </a:p>
          <a:p>
            <a:pPr>
              <a:buFont typeface="Arial" panose="020B0604020202020204" pitchFamily="34" charset="0"/>
              <a:buChar char="•"/>
            </a:pPr>
            <a:r>
              <a:rPr lang="en-US" sz="1800" b="0" dirty="0"/>
              <a:t>Some quick points discussed in our teleconference. </a:t>
            </a:r>
          </a:p>
          <a:p>
            <a:pPr>
              <a:buFont typeface="Arial" panose="020B0604020202020204" pitchFamily="34" charset="0"/>
              <a:buChar char="•"/>
            </a:pPr>
            <a:r>
              <a:rPr lang="en-US" sz="1800" b="0" dirty="0"/>
              <a:t>Client was to be 6 dB below APs (dynamic)</a:t>
            </a:r>
          </a:p>
          <a:p>
            <a:pPr lvl="1">
              <a:buFont typeface="Arial" panose="020B0604020202020204" pitchFamily="34" charset="0"/>
              <a:buChar char="•"/>
            </a:pPr>
            <a:r>
              <a:rPr lang="en-US" sz="1600" b="0" dirty="0"/>
              <a:t>However it returned to a fixed power limit for Client.  </a:t>
            </a:r>
            <a:r>
              <a:rPr lang="en-US" sz="1600" dirty="0"/>
              <a:t>T</a:t>
            </a:r>
            <a:r>
              <a:rPr lang="en-US" sz="1600" b="0" dirty="0"/>
              <a:t>his is new  and need to find the details. </a:t>
            </a:r>
          </a:p>
          <a:p>
            <a:pPr>
              <a:buFont typeface="Arial" panose="020B0604020202020204" pitchFamily="34" charset="0"/>
              <a:buChar char="•"/>
            </a:pPr>
            <a:r>
              <a:rPr lang="en-US" sz="1800" b="0" dirty="0"/>
              <a:t>Need to review the FNPMR about indoor clients. </a:t>
            </a:r>
          </a:p>
          <a:p>
            <a:pPr>
              <a:buFont typeface="Arial" panose="020B0604020202020204" pitchFamily="34" charset="0"/>
              <a:buChar char="•"/>
            </a:pPr>
            <a:r>
              <a:rPr lang="en-US" sz="1800" b="0" dirty="0"/>
              <a:t>Portable (as a Master) under AFC control, should look at that also. </a:t>
            </a:r>
          </a:p>
          <a:p>
            <a:pPr>
              <a:buFont typeface="Arial" panose="020B0604020202020204" pitchFamily="34" charset="0"/>
              <a:buChar char="•"/>
            </a:pPr>
            <a:r>
              <a:rPr lang="en-US" sz="1800" b="0" dirty="0"/>
              <a:t>Need to watch for updates to the related KDBs as they come,  with lower level details. </a:t>
            </a:r>
          </a:p>
          <a:p>
            <a:pPr lvl="1">
              <a:buFont typeface="Arial" panose="020B0604020202020204" pitchFamily="34" charset="0"/>
              <a:buChar char="•"/>
            </a:pPr>
            <a:r>
              <a:rPr lang="en-US" sz="1400" dirty="0"/>
              <a:t>.e.g. </a:t>
            </a:r>
            <a:r>
              <a:rPr lang="en-US" sz="1400" b="0" dirty="0"/>
              <a:t>KDB 905462 d03 (</a:t>
            </a:r>
            <a:r>
              <a:rPr lang="en-US" sz="1400" dirty="0"/>
              <a:t>U-NII CLIENT DEVICES WITHOUT RADAR DETECTION CAPABILITY) </a:t>
            </a:r>
            <a:r>
              <a:rPr lang="en-US" sz="1400" b="0" dirty="0"/>
              <a:t>from the previous rules. To cover all the </a:t>
            </a:r>
            <a:r>
              <a:rPr lang="en-US" sz="1400" dirty="0"/>
              <a:t>U-NII bands, these new ones will need to be added.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276485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ITU-R SM.2352 on THz</a:t>
            </a:r>
          </a:p>
        </p:txBody>
      </p:sp>
      <p:sp>
        <p:nvSpPr>
          <p:cNvPr id="3" name="Content Placeholder 2"/>
          <p:cNvSpPr>
            <a:spLocks noGrp="1"/>
          </p:cNvSpPr>
          <p:nvPr>
            <p:ph idx="1"/>
          </p:nvPr>
        </p:nvSpPr>
        <p:spPr>
          <a:xfrm>
            <a:off x="666562" y="962891"/>
            <a:ext cx="8401238" cy="5512522"/>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Author was calling in next week, 16 April, to vote on submission. </a:t>
            </a:r>
          </a:p>
          <a:p>
            <a:pPr>
              <a:spcBef>
                <a:spcPts val="0"/>
              </a:spcBef>
              <a:buFont typeface="Arial" panose="020B0604020202020204" pitchFamily="34" charset="0"/>
              <a:buChar char="•"/>
            </a:pPr>
            <a:r>
              <a:rPr lang="en-US" sz="1800" dirty="0"/>
              <a:t>However just learned Wednesday, 8</a:t>
            </a:r>
            <a:r>
              <a:rPr lang="en-US" sz="1800" baseline="30000" dirty="0"/>
              <a:t>th</a:t>
            </a:r>
            <a:r>
              <a:rPr lang="en-US" sz="1800" dirty="0"/>
              <a:t>, the WP1A meeting originally to be on 29 May, has been postponed. </a:t>
            </a:r>
          </a:p>
          <a:p>
            <a:pPr>
              <a:spcBef>
                <a:spcPts val="0"/>
              </a:spcBef>
              <a:buFont typeface="Arial" panose="020B0604020202020204" pitchFamily="34" charset="0"/>
              <a:buChar char="•"/>
            </a:pPr>
            <a:r>
              <a:rPr lang="en-US" sz="1800" dirty="0"/>
              <a:t>Final plans for the postponed is not known yet, stay tuned. </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From 802.15.3d, ITU-R SM.2352 on THz communications updates, standing by  </a:t>
            </a:r>
          </a:p>
          <a:p>
            <a:pPr lvl="1">
              <a:spcBef>
                <a:spcPts val="600"/>
              </a:spcBef>
              <a:buFont typeface="Arial" panose="020B0604020202020204" pitchFamily="34" charset="0"/>
              <a:buChar char="•"/>
            </a:pPr>
            <a:r>
              <a:rPr lang="en-US" sz="1800" dirty="0"/>
              <a:t>802.15.3d has a draft of a submission to ITU-R on updates needed on SM.2352 and needs to get to ITR-R  WP1A </a:t>
            </a:r>
          </a:p>
          <a:p>
            <a:pPr lvl="2">
              <a:spcBef>
                <a:spcPts val="600"/>
              </a:spcBef>
              <a:buFont typeface="Arial" panose="020B0604020202020204" pitchFamily="34" charset="0"/>
              <a:buChar char="•"/>
            </a:pPr>
            <a:r>
              <a:rPr lang="en-US" dirty="0"/>
              <a:t>.15:      </a:t>
            </a:r>
            <a:r>
              <a:rPr lang="en-US" dirty="0">
                <a:solidFill>
                  <a:schemeClr val="tx1"/>
                </a:solidFill>
                <a:hlinkClick r:id="rId3"/>
              </a:rPr>
              <a:t>https://mentor.ieee.org/802.15/dcn/19/15-19-0276-03-0thz-ieee-802-15-tag-thz-input-to-the-revision-of-itu-r-sm-2352.docx</a:t>
            </a:r>
            <a:r>
              <a:rPr lang="en-US" dirty="0">
                <a:solidFill>
                  <a:schemeClr val="tx1"/>
                </a:solidFill>
              </a:rPr>
              <a:t>  </a:t>
            </a:r>
          </a:p>
          <a:p>
            <a:pPr lvl="2">
              <a:spcBef>
                <a:spcPts val="600"/>
              </a:spcBef>
              <a:buFont typeface="Arial" panose="020B0604020202020204" pitchFamily="34" charset="0"/>
              <a:buChar char="•"/>
            </a:pPr>
            <a:r>
              <a:rPr lang="en-US" dirty="0">
                <a:solidFill>
                  <a:schemeClr val="tx1"/>
                </a:solidFill>
              </a:rPr>
              <a:t>.18:   (will be):  </a:t>
            </a:r>
            <a:r>
              <a:rPr lang="en-US" u="sng" dirty="0">
                <a:hlinkClick r:id="rId4"/>
              </a:rPr>
              <a:t>https://mentor.ieee.org/802.18/dcn/20/18-20-0052</a:t>
            </a:r>
            <a:endParaRPr lang="en-US" dirty="0">
              <a:solidFill>
                <a:schemeClr val="tx1"/>
              </a:solidFill>
            </a:endParaRPr>
          </a:p>
          <a:p>
            <a:pPr lvl="2">
              <a:spcBef>
                <a:spcPts val="0"/>
              </a:spcBef>
              <a:buFont typeface="Arial" panose="020B0604020202020204" pitchFamily="34" charset="0"/>
              <a:buChar char="•"/>
            </a:pPr>
            <a:endParaRPr lang="en-US" dirty="0">
              <a:solidFill>
                <a:schemeClr val="tx1"/>
              </a:solidFill>
            </a:endParaRPr>
          </a:p>
          <a:p>
            <a:pPr lvl="1">
              <a:spcBef>
                <a:spcPts val="0"/>
              </a:spcBef>
              <a:buFont typeface="Arial" panose="020B0604020202020204" pitchFamily="34" charset="0"/>
              <a:buChar char="•"/>
            </a:pPr>
            <a:r>
              <a:rPr lang="en-US" sz="1800" dirty="0">
                <a:solidFill>
                  <a:schemeClr val="tx1"/>
                </a:solidFill>
              </a:rPr>
              <a:t>Goal was to have approved by the EC by 01 May so time to get submitted for 29 May meeting that is now postponed, however.  </a:t>
            </a:r>
          </a:p>
          <a:p>
            <a:pPr lvl="2">
              <a:spcBef>
                <a:spcPts val="0"/>
              </a:spcBef>
              <a:buFont typeface="Arial" panose="020B0604020202020204" pitchFamily="34" charset="0"/>
              <a:buChar char="•"/>
            </a:pPr>
            <a:r>
              <a:rPr lang="en-US" sz="1600" dirty="0">
                <a:solidFill>
                  <a:schemeClr val="tx1"/>
                </a:solidFill>
              </a:rPr>
              <a:t>So was best to approve in .18 by 16 April for either EC teleconference 21 Apr or a 10-day ballot. </a:t>
            </a:r>
          </a:p>
          <a:p>
            <a:pPr lvl="1">
              <a:spcBef>
                <a:spcPts val="0"/>
              </a:spcBef>
              <a:buFont typeface="Arial" panose="020B0604020202020204" pitchFamily="34" charset="0"/>
              <a:buChar char="•"/>
            </a:pPr>
            <a:r>
              <a:rPr lang="en-US" sz="1800" dirty="0">
                <a:solidFill>
                  <a:schemeClr val="tx1"/>
                </a:solidFill>
              </a:rPr>
              <a:t>So waiting to learn when WP1A meeting will be re-scheduled. </a:t>
            </a:r>
          </a:p>
          <a:p>
            <a:pPr lvl="1">
              <a:spcBef>
                <a:spcPts val="600"/>
              </a:spcBef>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06Aug20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653342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solidFill>
                  <a:schemeClr val="tx1"/>
                </a:solidFill>
              </a:rPr>
              <a:t>ITU-R THz SM.2352 submission – standing by</a:t>
            </a:r>
            <a:endParaRPr lang="en-US" sz="1200" dirty="0">
              <a:solidFill>
                <a:schemeClr val="tx1"/>
              </a:solidFill>
            </a:endParaRPr>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200" u="sng" dirty="0"/>
              <a:t>Motion:</a:t>
            </a:r>
            <a:r>
              <a:rPr lang="en-US" sz="1200" dirty="0"/>
              <a:t> </a:t>
            </a:r>
            <a:r>
              <a:rPr lang="en-US" sz="1200" b="0" dirty="0"/>
              <a:t>Move to approve document </a:t>
            </a:r>
            <a:r>
              <a:rPr lang="en-US" sz="1200" b="0" u="sng" dirty="0">
                <a:hlinkClick r:id="rId3"/>
              </a:rPr>
              <a:t>https://mentor.ieee.org/802.18/dcn/20/18-20-0052-00-0000-itu-r-sm-2352-ieee802-thz-input-to-wp1a.docx</a:t>
            </a:r>
            <a:r>
              <a:rPr lang="en-US" sz="1200" b="0" u="sng" dirty="0"/>
              <a:t> </a:t>
            </a:r>
            <a:r>
              <a:rPr lang="en-US" sz="1200" b="0" dirty="0"/>
              <a:t>  on ITU-R SM.2352 report on THz communications updates. </a:t>
            </a:r>
            <a:r>
              <a:rPr lang="en-GB" sz="1200" b="0" dirty="0">
                <a:solidFill>
                  <a:schemeClr val="tx1"/>
                </a:solidFill>
              </a:rPr>
              <a:t>For review and approval by the LMSC(EC) for submission to ITU-R WP1A via ITU-R Liaison before 3 weeks before ITU-R WP1A next meeting if still needed (802.18 Chair to determine). The Chair of 802.18 is authorized to make editorial changes as necessary.</a:t>
            </a:r>
            <a:endParaRPr lang="en-US" sz="1200" b="0" dirty="0">
              <a:solidFill>
                <a:schemeClr val="tx1"/>
              </a:solidFill>
            </a:endParaRPr>
          </a:p>
          <a:p>
            <a:endParaRPr lang="en-US" altLang="en-US" sz="1200" dirty="0">
              <a:solidFill>
                <a:schemeClr val="tx1"/>
              </a:solidFill>
            </a:endParaRPr>
          </a:p>
          <a:p>
            <a:r>
              <a:rPr lang="en-US" altLang="en-US" sz="1200" dirty="0"/>
              <a:t>		</a:t>
            </a:r>
            <a:r>
              <a:rPr lang="en-US" altLang="en-US" sz="1100" dirty="0"/>
              <a:t>Moved by:  	 	</a:t>
            </a:r>
          </a:p>
          <a:p>
            <a:pPr lvl="1"/>
            <a:r>
              <a:rPr lang="en-US" altLang="en-US" sz="1100" b="1" dirty="0"/>
              <a:t>Seconded by:  	 </a:t>
            </a:r>
          </a:p>
          <a:p>
            <a:pPr lvl="1"/>
            <a:r>
              <a:rPr lang="en-US" altLang="en-US" sz="1100" b="1" dirty="0"/>
              <a:t>Discussion?	none</a:t>
            </a:r>
          </a:p>
          <a:p>
            <a:pPr lvl="1"/>
            <a:r>
              <a:rPr lang="en-US" altLang="en-US" sz="1100" b="1" dirty="0">
                <a:solidFill>
                  <a:schemeClr val="tx1"/>
                </a:solidFill>
              </a:rPr>
              <a:t>Vote:  		___Y   /  ___N   /  ___A </a:t>
            </a:r>
          </a:p>
          <a:p>
            <a:pPr lvl="1"/>
            <a:endParaRPr lang="en-US" altLang="en-US" sz="1100" b="1" dirty="0">
              <a:solidFill>
                <a:schemeClr val="tx1"/>
              </a:solidFill>
            </a:endParaRPr>
          </a:p>
          <a:p>
            <a:pPr lvl="1"/>
            <a:r>
              <a:rPr lang="en-US" altLang="en-US" sz="1100" b="1" dirty="0">
                <a:solidFill>
                  <a:schemeClr val="tx1"/>
                </a:solidFill>
              </a:rPr>
              <a:t>Voters:   </a:t>
            </a:r>
          </a:p>
          <a:p>
            <a:pPr lvl="1"/>
            <a:r>
              <a:rPr lang="en-US" altLang="en-US" sz="1100" b="1" dirty="0">
                <a:solidFill>
                  <a:schemeClr val="tx1"/>
                </a:solidFill>
              </a:rPr>
              <a:t>Motion </a:t>
            </a:r>
            <a:r>
              <a:rPr lang="en-US" altLang="en-US" sz="1100" b="1" dirty="0">
                <a:solidFill>
                  <a:schemeClr val="bg1">
                    <a:lumMod val="75000"/>
                  </a:schemeClr>
                </a:solidFill>
              </a:rPr>
              <a:t>- Passes</a:t>
            </a:r>
          </a:p>
          <a:p>
            <a:pPr lvl="1"/>
            <a:r>
              <a:rPr lang="en-US" altLang="en-US" sz="1100" b="1" dirty="0">
                <a:solidFill>
                  <a:schemeClr val="tx1"/>
                </a:solidFill>
              </a:rPr>
              <a:t>____  on the call</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3628071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endParaRPr lang="en-US" sz="2000" dirty="0"/>
          </a:p>
          <a:p>
            <a:pPr>
              <a:spcBef>
                <a:spcPts val="0"/>
              </a:spcBef>
              <a:buFont typeface="Arial" panose="020B0604020202020204" pitchFamily="34" charset="0"/>
              <a:buChar char="•"/>
            </a:pPr>
            <a:r>
              <a:rPr lang="en-US" sz="1800" dirty="0"/>
              <a:t>From 802.15.3d, ITU-R SM.2352 on THz communications needs  updates.   </a:t>
            </a:r>
          </a:p>
          <a:p>
            <a:pPr lvl="1">
              <a:spcBef>
                <a:spcPts val="600"/>
              </a:spcBef>
              <a:buFont typeface="Arial" panose="020B0604020202020204" pitchFamily="34" charset="0"/>
              <a:buChar char="•"/>
            </a:pPr>
            <a:r>
              <a:rPr lang="en-US" sz="1400" dirty="0"/>
              <a:t>ITU-R WP1A meeting in June 2019 did not manage to prepare an (expected) liaison statement.</a:t>
            </a:r>
          </a:p>
          <a:p>
            <a:pPr lvl="1">
              <a:spcBef>
                <a:spcPts val="600"/>
              </a:spcBef>
              <a:buFont typeface="Arial" panose="020B0604020202020204" pitchFamily="34" charset="0"/>
              <a:buChar char="•"/>
            </a:pPr>
            <a:r>
              <a:rPr lang="en-US" sz="1600" dirty="0"/>
              <a:t>Though, 802.15.3d does have a draft of a submission to ITU-R on the current SM.2352 that needs updates. </a:t>
            </a:r>
          </a:p>
          <a:p>
            <a:pPr lvl="1">
              <a:spcBef>
                <a:spcPts val="600"/>
              </a:spcBef>
              <a:buFont typeface="Arial" panose="020B0604020202020204" pitchFamily="34" charset="0"/>
              <a:buChar char="•"/>
            </a:pPr>
            <a:r>
              <a:rPr lang="en-US" sz="1600" dirty="0">
                <a:solidFill>
                  <a:schemeClr val="tx1"/>
                </a:solidFill>
                <a:hlinkClick r:id="rId3"/>
              </a:rPr>
              <a:t>https://mentor.ieee.org/802.15/dcn/19/15-19-0276-03-0thz-ieee-802-15-tag-thz-input-to-the-revision-of-itu-r-sm-2352.docx</a:t>
            </a:r>
            <a:r>
              <a:rPr lang="en-US" sz="1600" dirty="0">
                <a:solidFill>
                  <a:schemeClr val="tx1"/>
                </a:solidFill>
              </a:rPr>
              <a:t>  </a:t>
            </a:r>
          </a:p>
          <a:p>
            <a:pPr>
              <a:buFont typeface="Arial" panose="020B0604020202020204" pitchFamily="34" charset="0"/>
              <a:buChar char="•"/>
            </a:pPr>
            <a:r>
              <a:rPr lang="en-US" sz="1800" dirty="0">
                <a:solidFill>
                  <a:schemeClr val="tx1"/>
                </a:solidFill>
              </a:rPr>
              <a:t>From </a:t>
            </a:r>
            <a:r>
              <a:rPr lang="en-US" sz="1800" u="sng" dirty="0">
                <a:solidFill>
                  <a:srgbClr val="0070C0"/>
                </a:solidFill>
              </a:rPr>
              <a:t>last July </a:t>
            </a:r>
            <a:r>
              <a:rPr lang="en-US" sz="1800" dirty="0">
                <a:solidFill>
                  <a:schemeClr val="tx1"/>
                </a:solidFill>
              </a:rPr>
              <a:t>for reference: </a:t>
            </a:r>
          </a:p>
          <a:p>
            <a:pPr lvl="1">
              <a:spcBef>
                <a:spcPts val="600"/>
              </a:spcBef>
              <a:buFont typeface="Arial" panose="020B0604020202020204" pitchFamily="34" charset="0"/>
              <a:buChar char="•"/>
            </a:pPr>
            <a:r>
              <a:rPr lang="en-US" sz="1400" dirty="0">
                <a:solidFill>
                  <a:schemeClr val="tx1"/>
                </a:solidFill>
              </a:rPr>
              <a:t>Note: the plan is to get it completed, though will not formally be worked on by 802.18 until early next year for final ITU-R format and approval.  </a:t>
            </a:r>
          </a:p>
          <a:p>
            <a:pPr lvl="1">
              <a:spcBef>
                <a:spcPts val="600"/>
              </a:spcBef>
              <a:buFont typeface="Arial" panose="020B0604020202020204" pitchFamily="34" charset="0"/>
              <a:buChar char="•"/>
            </a:pPr>
            <a:r>
              <a:rPr lang="en-US" sz="1400" dirty="0">
                <a:solidFill>
                  <a:schemeClr val="tx1"/>
                </a:solidFill>
              </a:rPr>
              <a:t>Key item for this is 802.15 THz TAG is not meeting again before it is needed in June of 2020. </a:t>
            </a:r>
          </a:p>
          <a:p>
            <a:pPr>
              <a:buFont typeface="Arial" panose="020B0604020202020204" pitchFamily="34" charset="0"/>
              <a:buChar char="•"/>
            </a:pPr>
            <a:r>
              <a:rPr lang="en-US" sz="1800" dirty="0">
                <a:solidFill>
                  <a:schemeClr val="tx1"/>
                </a:solidFill>
              </a:rPr>
              <a:t>It is now early next year and 802.15.3d asked about this.  </a:t>
            </a:r>
          </a:p>
          <a:p>
            <a:pPr lvl="1">
              <a:buFont typeface="Arial" panose="020B0604020202020204" pitchFamily="34" charset="0"/>
              <a:buChar char="•"/>
            </a:pPr>
            <a:r>
              <a:rPr lang="en-US" sz="1400" dirty="0">
                <a:solidFill>
                  <a:schemeClr val="tx1"/>
                </a:solidFill>
              </a:rPr>
              <a:t>The chair has sent a .18/ITU version to our ITU liaison for review.</a:t>
            </a:r>
          </a:p>
          <a:p>
            <a:pPr lvl="1">
              <a:buFont typeface="Arial" panose="020B0604020202020204" pitchFamily="34" charset="0"/>
              <a:buChar char="•"/>
            </a:pPr>
            <a:r>
              <a:rPr lang="en-US" sz="1400" dirty="0">
                <a:solidFill>
                  <a:schemeClr val="tx1"/>
                </a:solidFill>
              </a:rPr>
              <a:t>If we can approve before the Atlanta plenary LMSC(EC) consent agenda deadline, could consider that.  (Though we have some time after that also.)</a:t>
            </a:r>
          </a:p>
          <a:p>
            <a:pPr lvl="1">
              <a:spcBef>
                <a:spcPts val="600"/>
              </a:spcBef>
              <a:buFont typeface="Arial" panose="020B0604020202020204" pitchFamily="34" charset="0"/>
              <a:buChar char="•"/>
            </a:pPr>
            <a:endParaRPr lang="en-US" sz="1200" dirty="0">
              <a:solidFill>
                <a:schemeClr val="tx1"/>
              </a:solidFill>
            </a:endParaRPr>
          </a:p>
          <a:p>
            <a:pPr lvl="1">
              <a:spcBef>
                <a:spcPts val="600"/>
              </a:spcBef>
              <a:buFont typeface="Arial" panose="020B0604020202020204" pitchFamily="34" charset="0"/>
              <a:buChar char="•"/>
            </a:pPr>
            <a:endParaRPr lang="en-US" sz="11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17447616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06Aug20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06Aug20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06Aug20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06Aug20</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06Aug20</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06Aug20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06Aug20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1000665"/>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800" b="1" u="sng" dirty="0">
                <a:solidFill>
                  <a:schemeClr val="bg1"/>
                </a:solidFill>
              </a:rPr>
              <a:t>Attendance server is open</a:t>
            </a:r>
          </a:p>
          <a:p>
            <a:pPr lvl="1">
              <a:buFont typeface="Arial" panose="020B0604020202020204" pitchFamily="34" charset="0"/>
              <a:buChar char="•"/>
            </a:pPr>
            <a:r>
              <a:rPr lang="en-US" altLang="en-US" sz="1200" b="1" u="sng" dirty="0">
                <a:solidFill>
                  <a:schemeClr val="tx1"/>
                </a:solidFill>
              </a:rPr>
              <a:t>Remember to mute when not speaking, thanks</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Someone to take some notes, </a:t>
            </a:r>
            <a:r>
              <a:rPr lang="en-US" altLang="en-US" sz="1400" dirty="0">
                <a:solidFill>
                  <a:schemeClr val="bg1">
                    <a:lumMod val="75000"/>
                  </a:schemeClr>
                </a:solidFill>
              </a:rPr>
              <a:t>Peter</a:t>
            </a:r>
          </a:p>
          <a:p>
            <a:pPr lvl="1">
              <a:buFont typeface="Arial" panose="020B0604020202020204" pitchFamily="34" charset="0"/>
              <a:buChar char="•"/>
            </a:pPr>
            <a:r>
              <a:rPr lang="en-US" altLang="en-US" sz="1200" b="1" u="sng" dirty="0">
                <a:solidFill>
                  <a:schemeClr val="tx1"/>
                </a:solidFill>
              </a:rPr>
              <a:t>Attendance &amp; request queue in chat window, Stuart K </a:t>
            </a:r>
            <a:r>
              <a:rPr lang="en-US" altLang="en-US" sz="1200" dirty="0">
                <a:solidFill>
                  <a:schemeClr val="tx1"/>
                </a:solidFill>
              </a:rPr>
              <a:t>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4">
              <a:buFont typeface="Arial" panose="020B0604020202020204" pitchFamily="34" charset="0"/>
              <a:buChar char="•"/>
            </a:pPr>
            <a:endParaRPr lang="en-US" altLang="en-US" sz="600" dirty="0">
              <a:solidFill>
                <a:schemeClr val="tx1"/>
              </a:solidFill>
            </a:endParaRPr>
          </a:p>
          <a:p>
            <a:pPr>
              <a:buFont typeface="Arial" panose="020B0604020202020204" pitchFamily="34" charset="0"/>
              <a:buChar char="•"/>
            </a:pPr>
            <a:r>
              <a:rPr lang="en-US" altLang="en-US" sz="14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APAC and 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FCC R&amp;O FNPRM on 6GHz </a:t>
            </a:r>
          </a:p>
          <a:p>
            <a:pPr lvl="1">
              <a:spcBef>
                <a:spcPts val="0"/>
              </a:spcBef>
              <a:buFont typeface="Arial" panose="020B0604020202020204" pitchFamily="34" charset="0"/>
              <a:buChar char="•"/>
            </a:pPr>
            <a:r>
              <a:rPr lang="en-US" altLang="en-US" sz="1400" dirty="0">
                <a:solidFill>
                  <a:schemeClr val="tx1"/>
                </a:solidFill>
              </a:rPr>
              <a:t> </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Anything new today	</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GB"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kern="0" dirty="0">
                <a:solidFill>
                  <a:schemeClr val="tx1"/>
                </a:solidFill>
              </a:rPr>
              <a:t>APAC and 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marL="457200" lvl="1" indent="0">
              <a:spcBef>
                <a:spcPts val="0"/>
              </a:spcBef>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FCC R&amp;O-FNPRM on 6 GHz</a:t>
            </a:r>
          </a:p>
          <a:p>
            <a:pPr lvl="1">
              <a:spcBef>
                <a:spcPts val="0"/>
              </a:spcBef>
              <a:buFont typeface="Arial" panose="020B0604020202020204" pitchFamily="34" charset="0"/>
              <a:buChar char="•"/>
            </a:pPr>
            <a:r>
              <a:rPr lang="en-US" altLang="en-US" sz="1400" kern="0" dirty="0">
                <a:solidFill>
                  <a:schemeClr val="tx1"/>
                </a:solidFill>
              </a:rPr>
              <a:t>The stay and reconsiderations.</a:t>
            </a:r>
          </a:p>
          <a:p>
            <a:pPr lvl="1">
              <a:spcBef>
                <a:spcPts val="0"/>
              </a:spcBef>
              <a:buFont typeface="Arial" panose="020B0604020202020204" pitchFamily="34" charset="0"/>
              <a:buChar char="•"/>
            </a:pPr>
            <a:r>
              <a:rPr lang="en-US" altLang="en-US" sz="1400" kern="0" dirty="0">
                <a:solidFill>
                  <a:schemeClr val="tx1"/>
                </a:solidFill>
              </a:rPr>
              <a:t>Multi stake-holder group</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kern="0" dirty="0">
                <a:solidFill>
                  <a:schemeClr val="tx1"/>
                </a:solidFill>
              </a:rPr>
              <a:t>70/80/90 GHz comments uploaded</a:t>
            </a:r>
          </a:p>
          <a:p>
            <a:pPr lvl="1">
              <a:spcBef>
                <a:spcPts val="0"/>
              </a:spcBef>
              <a:buFont typeface="Arial" panose="020B0604020202020204" pitchFamily="34" charset="0"/>
              <a:buChar char="•"/>
            </a:pPr>
            <a:r>
              <a:rPr lang="en-US" altLang="en-US" sz="1400" b="0" kern="0" dirty="0">
                <a:solidFill>
                  <a:schemeClr val="tx1"/>
                </a:solidFill>
              </a:rPr>
              <a:t>FCC commissioner </a:t>
            </a:r>
          </a:p>
          <a:p>
            <a:pPr lvl="1">
              <a:spcBef>
                <a:spcPts val="0"/>
              </a:spcBef>
              <a:buFont typeface="Arial" panose="020B0604020202020204" pitchFamily="34" charset="0"/>
              <a:buChar char="•"/>
            </a:pPr>
            <a:endParaRPr lang="en-US" sz="140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68580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600" b="1" dirty="0"/>
              <a:t>	</a:t>
            </a:r>
            <a:r>
              <a:rPr lang="en-US" altLang="en-US" sz="1600" b="1"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Vijay A. </a:t>
            </a:r>
          </a:p>
          <a:p>
            <a:pPr>
              <a:spcBef>
                <a:spcPts val="0"/>
              </a:spcBef>
            </a:pPr>
            <a:r>
              <a:rPr lang="en-US" altLang="en-US" sz="1600" b="0" dirty="0">
                <a:solidFill>
                  <a:schemeClr val="bg1">
                    <a:lumMod val="75000"/>
                  </a:schemeClr>
                </a:solidFill>
              </a:rPr>
              <a:t>		Seconded by: 	Stuart K. </a:t>
            </a:r>
          </a:p>
          <a:p>
            <a:pPr>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GB" sz="1800" b="0" dirty="0">
                <a:effectLst/>
                <a:ea typeface="SimSun" panose="02010600030101010101" pitchFamily="2" charset="-122"/>
              </a:rPr>
              <a:t>To approve the minutes from the IEEE 802.18 Teleconference 30 July 2020 in document </a:t>
            </a:r>
            <a:r>
              <a:rPr lang="en-GB" sz="1800" b="0" u="sng" dirty="0">
                <a:solidFill>
                  <a:srgbClr val="0000FF"/>
                </a:solidFill>
                <a:effectLst/>
                <a:ea typeface="SimSun" panose="02010600030101010101" pitchFamily="2" charset="-122"/>
              </a:rPr>
              <a:t>https://mentor.ieee.org/802.18/dcn/20/18-20-0112-00-0000-minutes-30jul20-rrtag-teleconference.docx</a:t>
            </a:r>
            <a:r>
              <a:rPr lang="en-GB" sz="1800" b="0" dirty="0">
                <a:effectLst/>
                <a:ea typeface="SimSun" panose="02010600030101010101" pitchFamily="2" charset="-122"/>
              </a:rPr>
              <a:t>   </a:t>
            </a:r>
            <a:r>
              <a:rPr lang="en-US" sz="1800" b="0" i="0" dirty="0">
                <a:solidFill>
                  <a:srgbClr val="000000"/>
                </a:solidFill>
                <a:effectLst/>
              </a:rPr>
              <a:t>01-Aug-2020 18:53:13 ET</a:t>
            </a:r>
            <a:r>
              <a:rPr lang="en-US" sz="1800" b="0" dirty="0">
                <a:effectLst/>
                <a:ea typeface="SimSun" panose="02010600030101010101" pitchFamily="2" charset="-122"/>
              </a:rPr>
              <a:t>, with editorial privilege for the 802.18 chair.</a:t>
            </a:r>
          </a:p>
          <a:p>
            <a:pPr marL="0" indent="0">
              <a:spcBef>
                <a:spcPts val="400"/>
              </a:spcBef>
            </a:pPr>
            <a:r>
              <a:rPr lang="en-US" altLang="en-US" sz="1200" b="0" dirty="0">
                <a:solidFill>
                  <a:schemeClr val="tx1"/>
                </a:solidFill>
              </a:rPr>
              <a:t>	</a:t>
            </a:r>
            <a:r>
              <a:rPr lang="en-US" altLang="en-US" sz="1600" b="0" dirty="0">
                <a:solidFill>
                  <a:schemeClr val="tx1"/>
                </a:solidFill>
              </a:rPr>
              <a:t>Moved by:  	</a:t>
            </a:r>
            <a:r>
              <a:rPr lang="en-US" altLang="en-US" sz="1600" b="0" dirty="0">
                <a:solidFill>
                  <a:schemeClr val="bg1">
                    <a:lumMod val="75000"/>
                  </a:schemeClr>
                </a:solidFill>
              </a:rPr>
              <a:t>Stuart K.</a:t>
            </a:r>
          </a:p>
          <a:p>
            <a:pPr marL="0" indent="0">
              <a:spcBef>
                <a:spcPts val="0"/>
              </a:spcBef>
            </a:pPr>
            <a:r>
              <a:rPr lang="en-US" altLang="en-US" sz="1600" b="0" dirty="0">
                <a:solidFill>
                  <a:schemeClr val="bg1">
                    <a:lumMod val="75000"/>
                  </a:schemeClr>
                </a:solidFill>
              </a:rPr>
              <a:t>	Seconded by:	Ben R.  </a:t>
            </a:r>
          </a:p>
          <a:p>
            <a:pPr marL="0" indent="0">
              <a:spcBef>
                <a:spcPts val="0"/>
              </a:spcBef>
            </a:pPr>
            <a:r>
              <a:rPr lang="en-US" altLang="en-US" sz="1600" b="0" dirty="0">
                <a:solidFill>
                  <a:schemeClr val="bg1">
                    <a:lumMod val="75000"/>
                  </a:schemeClr>
                </a:solidFill>
              </a:rPr>
              <a:t>	Discussion?  	None</a:t>
            </a:r>
          </a:p>
          <a:p>
            <a:pPr lvl="1">
              <a:spcBef>
                <a:spcPts val="0"/>
              </a:spcBef>
            </a:pPr>
            <a:r>
              <a:rPr lang="en-US" altLang="en-US" sz="1600" dirty="0">
                <a:solidFill>
                  <a:schemeClr val="bg1">
                    <a:lumMod val="75000"/>
                  </a:schemeClr>
                </a:solidFill>
              </a:rPr>
              <a:t>Vote:  Approved by unanimous consent</a:t>
            </a:r>
          </a:p>
          <a:p>
            <a:pPr lvl="2">
              <a:spcBef>
                <a:spcPts val="0"/>
              </a:spcBef>
              <a:buFont typeface="Arial" panose="020B0604020202020204" pitchFamily="34" charset="0"/>
              <a:buChar char="•"/>
            </a:pPr>
            <a:endParaRPr lang="en-US" altLang="en-US" sz="1200" b="0" dirty="0">
              <a:solidFill>
                <a:schemeClr val="tx1"/>
              </a:solidFill>
            </a:endParaRPr>
          </a:p>
          <a:p>
            <a:pPr marL="285750" indent="-285750">
              <a:spcBef>
                <a:spcPts val="400"/>
              </a:spcBef>
              <a:buFont typeface="Arial" panose="020B0604020202020204" pitchFamily="34" charset="0"/>
              <a:buChar char="•"/>
            </a:pPr>
            <a:endParaRPr lang="en-US" altLang="en-US" sz="18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06Aug20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 – </a:t>
            </a:r>
            <a:r>
              <a:rPr lang="en-US" altLang="en-US" sz="2400" dirty="0">
                <a:solidFill>
                  <a:schemeClr val="accent5">
                    <a:lumMod val="20000"/>
                    <a:lumOff val="80000"/>
                  </a:schemeClr>
                </a:solidFill>
              </a:rPr>
              <a:t>no change</a:t>
            </a:r>
            <a:endParaRPr lang="en-US" altLang="en-US" sz="2400" i="1" u="sng" dirty="0">
              <a:solidFill>
                <a:schemeClr val="accent5">
                  <a:lumMod val="20000"/>
                  <a:lumOff val="80000"/>
                </a:schemeClr>
              </a:solidFill>
            </a:endParaRPr>
          </a:p>
        </p:txBody>
      </p:sp>
      <p:sp>
        <p:nvSpPr>
          <p:cNvPr id="16387" name="Content Placeholder 2"/>
          <p:cNvSpPr>
            <a:spLocks noGrp="1"/>
          </p:cNvSpPr>
          <p:nvPr>
            <p:ph idx="1"/>
          </p:nvPr>
        </p:nvSpPr>
        <p:spPr>
          <a:xfrm>
            <a:off x="685799" y="808037"/>
            <a:ext cx="8305801" cy="5848351"/>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endParaRPr lang="en-US" altLang="en-US" sz="14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September 2020 Wireless Interim (Atlanta) , the Wireless Chairs met and have postponed this interim to first available NAM wireless slot. (Today it is Jan 2024)</a:t>
            </a:r>
            <a:endParaRPr lang="en-US" altLang="en-US" sz="1800" dirty="0">
              <a:solidFill>
                <a:schemeClr val="tx1"/>
              </a:solidFill>
            </a:endParaRPr>
          </a:p>
          <a:p>
            <a:pPr marL="685800" lvl="1">
              <a:buFont typeface="Arial" panose="020B0604020202020204" pitchFamily="34" charset="0"/>
              <a:buChar char="•"/>
            </a:pPr>
            <a:r>
              <a:rPr lang="en-US" altLang="en-US" sz="1800" b="0" dirty="0">
                <a:solidFill>
                  <a:schemeClr val="tx1"/>
                </a:solidFill>
              </a:rPr>
              <a:t>Per  802 Op Manual section 5, we can have electronic meetings in between Plenaries, but such meetings do not count for participation credit.</a:t>
            </a:r>
          </a:p>
          <a:p>
            <a:pPr marL="685800" lvl="1">
              <a:buFont typeface="Arial" panose="020B0604020202020204" pitchFamily="34" charset="0"/>
              <a:buChar char="•"/>
            </a:pPr>
            <a:r>
              <a:rPr lang="en-US" altLang="en-US" sz="1800" dirty="0">
                <a:solidFill>
                  <a:schemeClr val="tx1"/>
                </a:solidFill>
              </a:rPr>
              <a:t>At this time 802.18 will just have our normal weekly Thursday calls, like we have been doing, stay tuned.</a:t>
            </a:r>
          </a:p>
          <a:p>
            <a:pPr marL="685800" lvl="1">
              <a:buFont typeface="Arial" panose="020B0604020202020204" pitchFamily="34" charset="0"/>
              <a:buChar char="•"/>
            </a:pPr>
            <a:r>
              <a:rPr lang="en-US" altLang="en-US" sz="1800" b="0" dirty="0">
                <a:solidFill>
                  <a:schemeClr val="tx1"/>
                </a:solidFill>
              </a:rPr>
              <a:t>Note: To have an interim is up to the WG </a:t>
            </a:r>
            <a:r>
              <a:rPr lang="en-US" altLang="en-US" sz="1800" dirty="0">
                <a:solidFill>
                  <a:schemeClr val="tx1"/>
                </a:solidFill>
              </a:rPr>
              <a:t>or </a:t>
            </a:r>
            <a:r>
              <a:rPr lang="en-US" altLang="en-US" sz="1800" b="0" dirty="0">
                <a:solidFill>
                  <a:schemeClr val="tx1"/>
                </a:solidFill>
              </a:rPr>
              <a:t>TAG,. </a:t>
            </a:r>
          </a:p>
          <a:p>
            <a:pPr marL="685800" lvl="1">
              <a:buFont typeface="Arial" panose="020B0604020202020204" pitchFamily="34" charset="0"/>
              <a:buChar char="•"/>
            </a:pPr>
            <a:r>
              <a:rPr lang="en-US" altLang="en-US" sz="1800" b="0" dirty="0">
                <a:solidFill>
                  <a:schemeClr val="tx1"/>
                </a:solidFill>
              </a:rPr>
              <a:t>With that, the RR-TAG is able to conduct needed business as normal in our </a:t>
            </a:r>
            <a:r>
              <a:rPr lang="en-US" altLang="en-US" sz="1800" dirty="0">
                <a:solidFill>
                  <a:schemeClr val="tx1"/>
                </a:solidFill>
              </a:rPr>
              <a:t>teleconferences</a:t>
            </a:r>
            <a:r>
              <a:rPr lang="en-US" altLang="en-US" sz="1800" b="0" dirty="0">
                <a:solidFill>
                  <a:schemeClr val="tx1"/>
                </a:solidFill>
              </a:rPr>
              <a:t>. </a:t>
            </a:r>
          </a:p>
          <a:p>
            <a:pPr marL="1543050" lvl="3">
              <a:buFont typeface="Arial" panose="020B0604020202020204" pitchFamily="34" charset="0"/>
              <a:buChar char="•"/>
            </a:pPr>
            <a:endParaRPr lang="en-US" altLang="en-US" sz="1000" b="0" dirty="0">
              <a:solidFill>
                <a:schemeClr val="tx1"/>
              </a:solidFill>
            </a:endParaRPr>
          </a:p>
          <a:p>
            <a:pPr marL="285750" indent="-285750">
              <a:spcBef>
                <a:spcPts val="400"/>
              </a:spcBef>
              <a:buFont typeface="Arial" panose="020B0604020202020204" pitchFamily="34" charset="0"/>
              <a:buChar char="•"/>
            </a:pPr>
            <a:r>
              <a:rPr lang="en-US" altLang="en-US" sz="1800" b="0" dirty="0">
                <a:solidFill>
                  <a:schemeClr val="tx1"/>
                </a:solidFill>
              </a:rPr>
              <a:t>For November 2020 Plenary (Bangkok), the LMSC call on 07Jul20 (Tuesday) approved to cancel the venue for the Nov 2020 Plenary in Bangkok.  </a:t>
            </a:r>
          </a:p>
          <a:p>
            <a:pPr marL="685800" lvl="1">
              <a:spcBef>
                <a:spcPts val="400"/>
              </a:spcBef>
              <a:buFont typeface="Arial" panose="020B0604020202020204" pitchFamily="34" charset="0"/>
              <a:buChar char="•"/>
            </a:pPr>
            <a:r>
              <a:rPr lang="en-US" altLang="en-US" sz="1600" dirty="0">
                <a:solidFill>
                  <a:schemeClr val="tx1"/>
                </a:solidFill>
              </a:rPr>
              <a:t>A ballot just passed by LMSC/EC to approve to have the November Plenary electronic from Friday 30Oct20 to Friday 13Nov20.  </a:t>
            </a:r>
          </a:p>
          <a:p>
            <a:pPr marL="685800" lvl="1">
              <a:spcBef>
                <a:spcPts val="400"/>
              </a:spcBef>
              <a:buFont typeface="Arial" panose="020B0604020202020204" pitchFamily="34" charset="0"/>
              <a:buChar char="•"/>
            </a:pPr>
            <a:r>
              <a:rPr lang="en-US" altLang="en-US" sz="1600" b="0" dirty="0">
                <a:solidFill>
                  <a:schemeClr val="tx1"/>
                </a:solidFill>
              </a:rPr>
              <a:t>This will allow 802.18 to have our 2 Thursday meetings, like the July Plenary.</a:t>
            </a:r>
          </a:p>
          <a:p>
            <a:pPr marL="685800" lvl="1">
              <a:spcBef>
                <a:spcPts val="400"/>
              </a:spcBef>
              <a:buFont typeface="Arial" panose="020B0604020202020204" pitchFamily="34" charset="0"/>
              <a:buChar char="•"/>
            </a:pPr>
            <a:r>
              <a:rPr lang="en-US" altLang="en-US" sz="1600" dirty="0">
                <a:solidFill>
                  <a:schemeClr val="tx1"/>
                </a:solidFill>
              </a:rPr>
              <a:t>Which will be the 05nov20 and 12nov20, </a:t>
            </a:r>
            <a:r>
              <a:rPr lang="en-US" altLang="en-US" sz="1600" b="1" dirty="0">
                <a:solidFill>
                  <a:schemeClr val="tx1"/>
                </a:solidFill>
              </a:rPr>
              <a:t>depending on coordinating with other WG/TAGs</a:t>
            </a:r>
          </a:p>
          <a:p>
            <a:pPr lvl="1">
              <a:buFont typeface="Arial" panose="020B0604020202020204" pitchFamily="34" charset="0"/>
              <a:buChar char="•"/>
            </a:pPr>
            <a:r>
              <a:rPr lang="en-US" sz="1600" dirty="0">
                <a:solidFill>
                  <a:schemeClr val="tx1"/>
                </a:solidFill>
                <a:cs typeface="+mn-cs"/>
              </a:rPr>
              <a:t>As RR-TAG has done in plenaries, it will take attending both for attendance credit.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06Aug20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51415</TotalTime>
  <Words>7065</Words>
  <Application>Microsoft Office PowerPoint</Application>
  <PresentationFormat>On-screen Show (4:3)</PresentationFormat>
  <Paragraphs>762</Paragraphs>
  <Slides>33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4" baseType="lpstr">
      <vt:lpstr>Arial</vt:lpstr>
      <vt:lpstr>Calibri</vt:lpstr>
      <vt:lpstr>Consolas</vt:lpstr>
      <vt:lpstr>Georgia</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 – no change</vt:lpstr>
      <vt:lpstr>EU items to share -1</vt:lpstr>
      <vt:lpstr>EU items to share -2</vt:lpstr>
      <vt:lpstr>APAC and other regions, items to share</vt:lpstr>
      <vt:lpstr>ITU-R items to share  -1</vt:lpstr>
      <vt:lpstr>ITU-R items to share  -2 </vt:lpstr>
      <vt:lpstr>FCC R&amp;O 6 GHz</vt:lpstr>
      <vt:lpstr>FCC R&amp;O 6 GHz - MSG</vt:lpstr>
      <vt:lpstr>General Discussion Items</vt:lpstr>
      <vt:lpstr>Actions Required</vt:lpstr>
      <vt:lpstr>Any Other Business</vt:lpstr>
      <vt:lpstr>Adjourn</vt:lpstr>
      <vt:lpstr>PowerPoint Presentation</vt:lpstr>
      <vt:lpstr>PowerPoint Presentation</vt:lpstr>
      <vt:lpstr>ITU-R links &amp; general info</vt:lpstr>
      <vt:lpstr>FCC R&amp;O and FNPRM 6GHz -2</vt:lpstr>
      <vt:lpstr>ITU-R SM.2352 on THz</vt:lpstr>
      <vt:lpstr>ITU-R THz SM.2352 submission – standing by</vt:lpstr>
      <vt:lpstr>ITU-R SM.2352 on THz</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3068</cp:revision>
  <cp:lastPrinted>1601-01-01T00:00:00Z</cp:lastPrinted>
  <dcterms:created xsi:type="dcterms:W3CDTF">2016-03-03T14:54:45Z</dcterms:created>
  <dcterms:modified xsi:type="dcterms:W3CDTF">2020-08-06T13:59:19Z</dcterms:modified>
</cp:coreProperties>
</file>