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603" r:id="rId11"/>
    <p:sldId id="606" r:id="rId12"/>
    <p:sldId id="608" r:id="rId13"/>
    <p:sldId id="729" r:id="rId14"/>
    <p:sldId id="675" r:id="rId15"/>
    <p:sldId id="691" r:id="rId16"/>
    <p:sldId id="685" r:id="rId17"/>
    <p:sldId id="650" r:id="rId18"/>
    <p:sldId id="498" r:id="rId19"/>
    <p:sldId id="402" r:id="rId20"/>
    <p:sldId id="403" r:id="rId21"/>
    <p:sldId id="692" r:id="rId22"/>
    <p:sldId id="728" r:id="rId23"/>
    <p:sldId id="672" r:id="rId24"/>
    <p:sldId id="671" r:id="rId25"/>
    <p:sldId id="664" r:id="rId26"/>
    <p:sldId id="663" r:id="rId27"/>
    <p:sldId id="425" r:id="rId28"/>
    <p:sldId id="652" r:id="rId29"/>
    <p:sldId id="689" r:id="rId30"/>
    <p:sldId id="549"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2188" autoAdjust="0"/>
  </p:normalViewPr>
  <p:slideViewPr>
    <p:cSldViewPr>
      <p:cViewPr varScale="1">
        <p:scale>
          <a:sx n="103" d="100"/>
          <a:sy n="103" d="100"/>
        </p:scale>
        <p:origin x="1068"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4416"/>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48783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atu-uat.org/3-7-august-2020/"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4.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30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90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From Tuesday/16</a:t>
            </a:r>
            <a:r>
              <a:rPr lang="en-US" sz="1400" baseline="30000" dirty="0">
                <a:solidFill>
                  <a:schemeClr val="tx1"/>
                </a:solidFill>
              </a:rPr>
              <a:t>th</a:t>
            </a:r>
            <a:r>
              <a:rPr lang="en-US" sz="1400" dirty="0">
                <a:solidFill>
                  <a:schemeClr val="tx1"/>
                </a:solidFill>
              </a:rPr>
              <a:t>:  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400" dirty="0">
                <a:solidFill>
                  <a:schemeClr val="tx1"/>
                </a:solidFill>
              </a:rPr>
              <a:t>2 new </a:t>
            </a:r>
            <a:r>
              <a:rPr lang="en-US" sz="1400" dirty="0" err="1">
                <a:solidFill>
                  <a:schemeClr val="tx1"/>
                </a:solidFill>
              </a:rPr>
              <a:t>Wis</a:t>
            </a:r>
            <a:r>
              <a:rPr lang="en-US" sz="1400" dirty="0">
                <a:solidFill>
                  <a:schemeClr val="tx1"/>
                </a:solidFill>
              </a:rPr>
              <a:t>: TS Doc. on multi-Access Point performance, and  </a:t>
            </a:r>
          </a:p>
          <a:p>
            <a:pPr lvl="2">
              <a:spcBef>
                <a:spcPts val="0"/>
              </a:spcBef>
              <a:buFont typeface="Arial" panose="020B0604020202020204" pitchFamily="34" charset="0"/>
              <a:buChar char="•"/>
            </a:pPr>
            <a:r>
              <a:rPr lang="en-US" sz="12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200" dirty="0">
                <a:solidFill>
                  <a:schemeClr val="tx1"/>
                </a:solidFill>
              </a:rPr>
              <a:t> One is to extend to 71GHz.</a:t>
            </a:r>
          </a:p>
          <a:p>
            <a:pPr lvl="1">
              <a:spcBef>
                <a:spcPts val="0"/>
              </a:spcBef>
              <a:buFont typeface="Arial" panose="020B0604020202020204" pitchFamily="34" charset="0"/>
              <a:buChar char="•"/>
            </a:pPr>
            <a:r>
              <a:rPr lang="en-US" sz="1400" dirty="0">
                <a:solidFill>
                  <a:schemeClr val="tx1"/>
                </a:solidFill>
              </a:rPr>
              <a:t>There will be some Go-To meetings coming up. </a:t>
            </a:r>
            <a:endParaRPr lang="en-US" sz="1400" dirty="0">
              <a:solidFill>
                <a:schemeClr val="bg1">
                  <a:lumMod val="65000"/>
                </a:schemeClr>
              </a:solidFill>
            </a:endParaRPr>
          </a:p>
          <a:p>
            <a:pPr lvl="1">
              <a:spcBef>
                <a:spcPts val="0"/>
              </a:spcBef>
              <a:buFont typeface="Arial" panose="020B0604020202020204" pitchFamily="34" charset="0"/>
              <a:buChar char="•"/>
            </a:pPr>
            <a:r>
              <a:rPr lang="en-US" sz="1400" dirty="0">
                <a:solidFill>
                  <a:schemeClr val="tx1"/>
                </a:solidFill>
              </a:rPr>
              <a:t> Electronic meetings planned thru the end of the year.  </a:t>
            </a:r>
          </a:p>
          <a:p>
            <a:pPr lvl="2">
              <a:spcBef>
                <a:spcPts val="0"/>
              </a:spcBef>
              <a:buFont typeface="Arial" panose="020B0604020202020204" pitchFamily="34" charset="0"/>
              <a:buChar char="•"/>
            </a:pPr>
            <a:r>
              <a:rPr lang="en-US" sz="1200" dirty="0">
                <a:solidFill>
                  <a:schemeClr val="tx1"/>
                </a:solidFill>
              </a:rPr>
              <a:t>For now next year planning is for face2face meeting, of course depending on conditions, membership and government restrictions</a:t>
            </a: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#12 - 30Jul20   #13 – 26Aug20,   #14-09sep20</a:t>
            </a:r>
          </a:p>
          <a:p>
            <a:pPr lvl="1">
              <a:spcBef>
                <a:spcPts val="0"/>
              </a:spcBef>
              <a:buFont typeface="Arial" panose="020B0604020202020204" pitchFamily="34" charset="0"/>
              <a:buChar char="•"/>
            </a:pPr>
            <a:r>
              <a:rPr lang="en-US" sz="1600" dirty="0">
                <a:solidFill>
                  <a:schemeClr val="tx1"/>
                </a:solidFill>
              </a:rPr>
              <a:t>Meeting #12  was this morning and the 802.11 liaison was not there yet, it is on the way. </a:t>
            </a:r>
          </a:p>
          <a:p>
            <a:pPr lvl="1">
              <a:spcBef>
                <a:spcPts val="0"/>
              </a:spcBef>
              <a:buFont typeface="Arial" panose="020B0604020202020204" pitchFamily="34" charset="0"/>
              <a:buChar char="•"/>
            </a:pPr>
            <a:r>
              <a:rPr lang="en-US" sz="1600" dirty="0">
                <a:solidFill>
                  <a:schemeClr val="tx1"/>
                </a:solidFill>
              </a:rPr>
              <a:t>Discussing 2.4GHz band, what are the rules and technologies today for the SR-Doc, </a:t>
            </a:r>
          </a:p>
          <a:p>
            <a:pPr lvl="1">
              <a:spcBef>
                <a:spcPts val="0"/>
              </a:spcBef>
              <a:buFont typeface="Arial" panose="020B0604020202020204" pitchFamily="34" charset="0"/>
              <a:buChar char="•"/>
            </a:pPr>
            <a:r>
              <a:rPr lang="en-US" sz="16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600" dirty="0">
                <a:solidFill>
                  <a:schemeClr val="tx1"/>
                </a:solidFill>
              </a:rPr>
              <a:t>SR-Doc latest draft will be out in the next few days.   </a:t>
            </a:r>
          </a:p>
          <a:p>
            <a:pPr lvl="1">
              <a:spcBef>
                <a:spcPts val="0"/>
              </a:spcBef>
              <a:buFont typeface="Arial" panose="020B0604020202020204" pitchFamily="34" charset="0"/>
              <a:buChar char="•"/>
            </a:pPr>
            <a:r>
              <a:rPr lang="en-US" sz="1600" dirty="0">
                <a:solidFill>
                  <a:schemeClr val="tx1"/>
                </a:solidFill>
              </a:rPr>
              <a:t>Next meeting is early Sept.  So need input 2 weeks before, late August.  (24</a:t>
            </a:r>
            <a:r>
              <a:rPr lang="en-US" sz="1600" baseline="30000" dirty="0">
                <a:solidFill>
                  <a:schemeClr val="tx1"/>
                </a:solidFill>
              </a:rPr>
              <a:t>th</a:t>
            </a:r>
            <a:r>
              <a:rPr lang="en-US" sz="1600" dirty="0">
                <a:solidFill>
                  <a:schemeClr val="tx1"/>
                </a:solidFill>
              </a:rPr>
              <a:t>).</a:t>
            </a:r>
          </a:p>
          <a:p>
            <a:pPr lvl="1">
              <a:spcBef>
                <a:spcPts val="0"/>
              </a:spcBef>
              <a:buFont typeface="Arial" panose="020B0604020202020204" pitchFamily="34" charset="0"/>
              <a:buChar char="•"/>
            </a:pPr>
            <a:r>
              <a:rPr lang="en-US" sz="1600" b="0" i="0" dirty="0">
                <a:solidFill>
                  <a:schemeClr val="tx1"/>
                </a:solidFill>
                <a:effectLst/>
              </a:rPr>
              <a:t>The doc:  </a:t>
            </a:r>
            <a:r>
              <a:rPr lang="de-DE" sz="1600" b="0" i="0" dirty="0">
                <a:solidFill>
                  <a:srgbClr val="4D5156"/>
                </a:solidFill>
                <a:effectLst/>
              </a:rPr>
              <a:t>DTR/</a:t>
            </a:r>
            <a:r>
              <a:rPr lang="de-DE" sz="1600" b="1" i="0" dirty="0">
                <a:solidFill>
                  <a:srgbClr val="4D5156"/>
                </a:solidFill>
                <a:effectLst/>
              </a:rPr>
              <a:t>ERM-590 (</a:t>
            </a:r>
            <a:r>
              <a:rPr lang="de-DE" sz="1600" b="1" i="0" dirty="0">
                <a:solidFill>
                  <a:srgbClr val="5F6368"/>
                </a:solidFill>
                <a:effectLst/>
              </a:rPr>
              <a:t>TR 103 665</a:t>
            </a:r>
            <a:r>
              <a:rPr lang="de-DE" sz="1600" b="1" i="0" dirty="0">
                <a:solidFill>
                  <a:srgbClr val="4D5156"/>
                </a:solidFill>
                <a:effectLst/>
              </a:rPr>
              <a:t>) </a:t>
            </a:r>
            <a:endParaRPr lang="en-US" sz="1600" b="1"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4949581"/>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#53 Plenary, 29Jun-03Jul20</a:t>
            </a:r>
          </a:p>
          <a:p>
            <a:pPr lvl="1">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Dublin, Ireland</a:t>
            </a:r>
            <a:endParaRPr lang="en-US" sz="1200"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a typeface="Calibri" panose="020F0502020204030204" pitchFamily="34" charset="0"/>
              </a:rPr>
              <a:t>N</a:t>
            </a:r>
            <a:r>
              <a:rPr lang="en-US" sz="1600" dirty="0">
                <a:effectLst/>
                <a:ea typeface="Calibri" panose="020F0502020204030204" pitchFamily="34" charset="0"/>
              </a:rPr>
              <a:t>o meetings scheduled before Oct 5 which is mainly for 6 GHz Public Consultation comment resolution</a:t>
            </a:r>
            <a:r>
              <a:rPr lang="en-US" sz="1600" dirty="0">
                <a:solidFill>
                  <a:schemeClr val="tx1"/>
                </a:solidFill>
              </a:rPr>
              <a:t> </a:t>
            </a:r>
          </a:p>
          <a:p>
            <a:pPr lvl="1">
              <a:buFont typeface="Arial" panose="020B0604020202020204" pitchFamily="34" charset="0"/>
              <a:buChar char="•"/>
            </a:pPr>
            <a:r>
              <a:rPr lang="en-US" sz="1400" dirty="0">
                <a:solidFill>
                  <a:schemeClr val="tx1"/>
                </a:solidFill>
              </a:rPr>
              <a:t>Document TEMP001 is out there, draft minutes for meeting #11, inputs requested by 03Aug. </a:t>
            </a:r>
          </a:p>
          <a:p>
            <a:pPr lvl="1">
              <a:buFont typeface="Arial" panose="020B0604020202020204" pitchFamily="34" charset="0"/>
              <a:buChar char="•"/>
            </a:pPr>
            <a:r>
              <a:rPr lang="en-US" sz="1400" dirty="0">
                <a:solidFill>
                  <a:schemeClr val="tx1"/>
                </a:solidFill>
              </a:rPr>
              <a:t>Document TEMP002, complaints from the </a:t>
            </a:r>
            <a:r>
              <a:rPr lang="en-US" sz="1400" dirty="0" err="1">
                <a:solidFill>
                  <a:schemeClr val="tx1"/>
                </a:solidFill>
              </a:rPr>
              <a:t>Wx</a:t>
            </a:r>
            <a:r>
              <a:rPr lang="en-US" sz="1400" dirty="0">
                <a:solidFill>
                  <a:schemeClr val="tx1"/>
                </a:solidFill>
              </a:rPr>
              <a:t> community, continued concern on interference</a:t>
            </a:r>
          </a:p>
          <a:p>
            <a:pPr lvl="1">
              <a:buFont typeface="Arial" panose="020B0604020202020204" pitchFamily="34" charset="0"/>
              <a:buChar char="•"/>
            </a:pPr>
            <a:r>
              <a:rPr lang="en-US" sz="1400" dirty="0">
                <a:solidFill>
                  <a:schemeClr val="tx1"/>
                </a:solidFill>
              </a:rPr>
              <a:t>Document TEMPT003, WI _03 national use of 5.8GHz for discussion at meeting #12. </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From before: Working new </a:t>
            </a:r>
            <a:r>
              <a:rPr lang="en-US" sz="1400" dirty="0" err="1">
                <a:solidFill>
                  <a:schemeClr val="tx1"/>
                </a:solidFill>
              </a:rPr>
              <a:t>WIs.</a:t>
            </a:r>
            <a:r>
              <a:rPr lang="en-US" sz="1400" dirty="0">
                <a:solidFill>
                  <a:schemeClr val="tx1"/>
                </a:solidFill>
              </a:rPr>
              <a:t>  1) update 5 GHz   for  WRC-19  2) examine EC decision (04)08 RLAN to use 5150-5725,  3) 5.8 GHz band  4) ECC asking WGFM about </a:t>
            </a:r>
            <a:r>
              <a:rPr lang="en-US" sz="1400" i="1" u="sng" dirty="0">
                <a:solidFill>
                  <a:schemeClr val="tx1"/>
                </a:solidFill>
              </a:rPr>
              <a:t>protection to urban rail. </a:t>
            </a:r>
            <a:endParaRPr lang="en-US" sz="1400" i="1" u="sng" dirty="0">
              <a:solidFill>
                <a:schemeClr val="bg1">
                  <a:lumMod val="65000"/>
                </a:schemeClr>
              </a:solidFill>
            </a:endParaRPr>
          </a:p>
          <a:p>
            <a:pPr lvl="1">
              <a:buFont typeface="Arial" panose="020B0604020202020204" pitchFamily="34" charset="0"/>
              <a:buChar char="•"/>
            </a:pPr>
            <a:r>
              <a:rPr lang="en-US" sz="14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400" dirty="0">
                <a:solidFill>
                  <a:schemeClr val="tx1"/>
                </a:solidFill>
              </a:rPr>
              <a:t>Public consultations are out now till 04 Sep.</a:t>
            </a:r>
          </a:p>
          <a:p>
            <a:pPr lvl="2">
              <a:buFont typeface="Arial" panose="020B0604020202020204" pitchFamily="34" charset="0"/>
              <a:buChar char="•"/>
            </a:pPr>
            <a:r>
              <a:rPr lang="en-US" sz="1400" dirty="0">
                <a:solidFill>
                  <a:schemeClr val="tx1"/>
                </a:solidFill>
              </a:rPr>
              <a:t>Draft CEPT report 75 (Report B) and ECC Decision (20)01 (rules of lower 6 GHz band) </a:t>
            </a: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685800" y="1055267"/>
            <a:ext cx="8263759" cy="4872908"/>
          </a:xfrm>
        </p:spPr>
        <p:txBody>
          <a:bodyPr/>
          <a:lstStyle/>
          <a:p>
            <a:pPr lvl="0">
              <a:buFont typeface="Arial" panose="020B0604020202020204" pitchFamily="34" charset="0"/>
              <a:buChar char="•"/>
            </a:pPr>
            <a:r>
              <a:rPr lang="en-US" sz="1800" b="0" dirty="0">
                <a:solidFill>
                  <a:schemeClr val="tx1"/>
                </a:solidFill>
              </a:rPr>
              <a:t>From the plenary;  We have not returned to reviewing the WRC-23 agenda items that a member did a nice job with summarizing them at the end of  </a:t>
            </a:r>
            <a:r>
              <a:rPr lang="en-US" sz="1800" b="0" dirty="0">
                <a:hlinkClick r:id="rId3"/>
              </a:rPr>
              <a:t>&lt;18-19-0152&gt;</a:t>
            </a:r>
            <a:r>
              <a:rPr lang="en-US" sz="1800" b="0" dirty="0"/>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The list is on the ITU-R website at: </a:t>
            </a:r>
          </a:p>
          <a:p>
            <a:pPr lvl="2">
              <a:spcBef>
                <a:spcPts val="0"/>
              </a:spcBef>
              <a:buFont typeface="Arial" panose="020B0604020202020204" pitchFamily="34" charset="0"/>
              <a:buChar char="•"/>
            </a:pPr>
            <a:r>
              <a:rPr lang="en-US" sz="1600" dirty="0">
                <a:hlinkClick r:id="rId4"/>
              </a:rPr>
              <a:t>https://www.itu.int/en/ITU-R/study-groups/rcpm/Pages/wrc-23-studies.aspx</a:t>
            </a:r>
            <a:r>
              <a:rPr lang="en-US" sz="1600" dirty="0">
                <a:solidFill>
                  <a:srgbClr val="00B0F0"/>
                </a:solidFill>
              </a:rPr>
              <a:t> </a:t>
            </a:r>
          </a:p>
          <a:p>
            <a:pPr lvl="2">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There are updated documents recently, over the past week or so. </a:t>
            </a:r>
          </a:p>
          <a:p>
            <a:pPr lvl="2">
              <a:spcBef>
                <a:spcPts val="0"/>
              </a:spcBef>
              <a:buFont typeface="Arial" panose="020B0604020202020204" pitchFamily="34" charset="0"/>
              <a:buChar char="•"/>
            </a:pPr>
            <a:r>
              <a:rPr lang="en-US" sz="1600" dirty="0">
                <a:hlinkClick r:id="rId5"/>
              </a:rPr>
              <a:t>https://www.itu.int/dms_pub/itu-r/oth/0c/0a/R0C0A00000D0041PDFE.pdf</a:t>
            </a:r>
            <a:endParaRPr lang="en-US" sz="1600" dirty="0"/>
          </a:p>
          <a:p>
            <a:pPr lvl="1">
              <a:spcBef>
                <a:spcPts val="0"/>
              </a:spcBef>
              <a:buFont typeface="Arial" panose="020B0604020202020204" pitchFamily="34" charset="0"/>
              <a:buChar char="•"/>
            </a:pPr>
            <a:r>
              <a:rPr lang="en-US" sz="1400" b="0" dirty="0">
                <a:solidFill>
                  <a:schemeClr val="tx1"/>
                </a:solidFill>
              </a:rPr>
              <a:t>On Mentor: </a:t>
            </a:r>
          </a:p>
          <a:p>
            <a:pPr lvl="2">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2">
              <a:spcBef>
                <a:spcPts val="0"/>
              </a:spcBef>
              <a:buFont typeface="Arial" panose="020B0604020202020204" pitchFamily="34" charset="0"/>
              <a:buChar char="•"/>
            </a:pPr>
            <a:endParaRPr lang="en-US" sz="900" b="0" dirty="0">
              <a:solidFill>
                <a:schemeClr val="tx1"/>
              </a:solidFill>
            </a:endParaRPr>
          </a:p>
          <a:p>
            <a:pPr>
              <a:spcBef>
                <a:spcPts val="0"/>
              </a:spcBef>
              <a:buFont typeface="Arial" panose="020B0604020202020204" pitchFamily="34" charset="0"/>
              <a:buChar char="•"/>
            </a:pPr>
            <a:r>
              <a:rPr lang="en-US" sz="1600" b="0" dirty="0">
                <a:solidFill>
                  <a:schemeClr val="tx1"/>
                </a:solidFill>
              </a:rPr>
              <a:t>With Mentor Doc. 18-20/0107, we should be able to use it as an initial list of agenda items that .18 can work through to identify AIs we may have an interest in to form some viewpoints.     </a:t>
            </a:r>
          </a:p>
          <a:p>
            <a:pPr>
              <a:spcBef>
                <a:spcPts val="0"/>
              </a:spcBef>
              <a:buFont typeface="Arial" panose="020B0604020202020204" pitchFamily="34" charset="0"/>
              <a:buChar char="•"/>
            </a:pPr>
            <a:r>
              <a:rPr lang="en-US" sz="1600" b="0" dirty="0">
                <a:solidFill>
                  <a:schemeClr val="tx1"/>
                </a:solidFill>
              </a:rPr>
              <a:t>We will start to run down the list of Agenda items and do a first level does IEEE 802 pass on a viewpoint or should we dig in more and create a viewpoint.?</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800" b="0" i="0" dirty="0">
                <a:solidFill>
                  <a:schemeClr val="tx1"/>
                </a:solidFill>
                <a:effectLst/>
              </a:rPr>
              <a:t>1</a:t>
            </a:r>
            <a:r>
              <a:rPr lang="en-US" sz="1800" b="0" i="0" baseline="30000" dirty="0">
                <a:solidFill>
                  <a:schemeClr val="tx1"/>
                </a:solidFill>
                <a:effectLst/>
              </a:rPr>
              <a:t>st</a:t>
            </a:r>
            <a:r>
              <a:rPr lang="en-US" sz="1800" b="0" i="0" dirty="0">
                <a:solidFill>
                  <a:schemeClr val="tx1"/>
                </a:solidFill>
                <a:effectLst/>
              </a:rPr>
              <a:t> ATU Preparatory Meeting for the 2023 World Radiocommunication Conference (WRC-23) and the associated 2023 Radiocommunication Assembly (RA-23). The meeting will take place online from 3 to 7 August 2020 from 13H00 to 16H00 East African Time </a:t>
            </a:r>
          </a:p>
          <a:p>
            <a:pPr lvl="1">
              <a:spcBef>
                <a:spcPts val="0"/>
              </a:spcBef>
              <a:buFont typeface="Arial" panose="020B0604020202020204" pitchFamily="34" charset="0"/>
              <a:buChar char="•"/>
            </a:pPr>
            <a:r>
              <a:rPr lang="en-US" sz="1800" dirty="0">
                <a:hlinkClick r:id="rId7"/>
              </a:rPr>
              <a:t>https://atu-uat.org/3-7-august-2020/</a:t>
            </a:r>
            <a:endParaRPr lang="en-US" sz="1800" dirty="0">
              <a:solidFill>
                <a:srgbClr val="959595"/>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8"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7"/>
            <a:ext cx="8263759" cy="4872908"/>
          </a:xfrm>
        </p:spPr>
        <p:txBody>
          <a:bodyPr/>
          <a:lstStyle/>
          <a:p>
            <a:pPr>
              <a:spcBef>
                <a:spcPts val="0"/>
              </a:spcBef>
              <a:buFont typeface="Arial" panose="020B0604020202020204" pitchFamily="34" charset="0"/>
              <a:buChar char="•"/>
            </a:pPr>
            <a:r>
              <a:rPr lang="en-US" sz="1800" b="0" dirty="0"/>
              <a:t>Consultation from Kingdom of Saudi Arabia </a:t>
            </a:r>
            <a:r>
              <a:rPr lang="en-US" sz="1800" b="0" dirty="0">
                <a:solidFill>
                  <a:schemeClr val="tx1"/>
                </a:solidFill>
              </a:rPr>
              <a:t>spectrum outlook:</a:t>
            </a:r>
            <a:endParaRPr lang="en-US" sz="1800" dirty="0">
              <a:solidFill>
                <a:schemeClr val="tx1"/>
              </a:solidFill>
            </a:endParaRPr>
          </a:p>
          <a:p>
            <a:pPr lvl="1">
              <a:spcBef>
                <a:spcPts val="0"/>
              </a:spcBef>
              <a:buFont typeface="Arial" panose="020B0604020202020204" pitchFamily="34" charset="0"/>
              <a:buChar char="•"/>
            </a:pPr>
            <a:r>
              <a:rPr lang="en-US" sz="1800" u="sng" dirty="0">
                <a:hlinkClick r:id="rId3"/>
              </a:rPr>
              <a:t>https://www.citc.gov.sa/en/new/publicConsultation/Documents/Spectrum_Innovation_E.PDF</a:t>
            </a:r>
            <a:r>
              <a:rPr lang="en-US" sz="1800" u="sng" dirty="0"/>
              <a:t> </a:t>
            </a:r>
          </a:p>
          <a:p>
            <a:pPr lvl="1">
              <a:spcBef>
                <a:spcPts val="0"/>
              </a:spcBef>
              <a:buFont typeface="Arial" panose="020B0604020202020204" pitchFamily="34" charset="0"/>
              <a:buChar char="•"/>
            </a:pPr>
            <a:r>
              <a:rPr lang="en-US" sz="1800" u="sng" dirty="0"/>
              <a:t>September 27 is the deadline</a:t>
            </a:r>
          </a:p>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Our IEEE 802 input contributions on M-1450 and M-1801 to ITU-R WP 5A ) were discussed at last week’s meeting and they 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the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 member says good idea to make recommendations on WRC-19 into Table 3 to move the discussion forward.</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a:p>
            <a:pPr>
              <a:spcBef>
                <a:spcPts val="0"/>
              </a:spcBef>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2468424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working on KDB, with report in effect now.  Base line LPI mode and clients. </a:t>
            </a:r>
          </a:p>
          <a:p>
            <a:pPr lvl="2">
              <a:buFont typeface="Arial" panose="020B0604020202020204" pitchFamily="34" charset="0"/>
              <a:buChar char="•"/>
            </a:pPr>
            <a:endParaRPr lang="en-US" sz="1200" b="0" dirty="0"/>
          </a:p>
          <a:p>
            <a:pPr>
              <a:buFont typeface="Arial" panose="020B0604020202020204" pitchFamily="34" charset="0"/>
              <a:buChar char="•"/>
            </a:pPr>
            <a:r>
              <a:rPr lang="en-US" sz="1600" b="0" dirty="0"/>
              <a:t>APCO, AT&amp;T and EEI have filed for a Stay, see 18-295 proceeding link above for more.</a:t>
            </a:r>
          </a:p>
          <a:p>
            <a:pPr lvl="1">
              <a:buFont typeface="Arial" panose="020B0604020202020204" pitchFamily="34" charset="0"/>
              <a:buChar char="•"/>
            </a:pPr>
            <a:r>
              <a:rPr lang="en-US" sz="1600" dirty="0"/>
              <a:t>Now it is 6 filings and they will go to First Circuit Court of appeals. </a:t>
            </a:r>
          </a:p>
          <a:p>
            <a:pPr lvl="2">
              <a:buFont typeface="Arial" panose="020B0604020202020204" pitchFamily="34" charset="0"/>
              <a:buChar char="•"/>
            </a:pPr>
            <a:endParaRPr lang="en-US" sz="1000" b="0" dirty="0"/>
          </a:p>
          <a:p>
            <a:pPr>
              <a:buFont typeface="Arial" panose="020B0604020202020204" pitchFamily="34" charset="0"/>
              <a:buChar char="•"/>
            </a:pPr>
            <a:r>
              <a:rPr lang="en-US" sz="1600" b="0" dirty="0"/>
              <a:t>Many filings the past week, with reply comments and all.</a:t>
            </a:r>
          </a:p>
          <a:p>
            <a:pPr>
              <a:buFont typeface="Arial" panose="020B0604020202020204" pitchFamily="34" charset="0"/>
              <a:buChar char="•"/>
            </a:pPr>
            <a:r>
              <a:rPr lang="en-US" sz="1600" b="0" dirty="0"/>
              <a:t>Petitions for review have been filed.   New deadline is 27 August 2020.</a:t>
            </a:r>
          </a:p>
          <a:p>
            <a:pPr lvl="3">
              <a:buFont typeface="Arial" panose="020B0604020202020204" pitchFamily="34" charset="0"/>
              <a:buChar char="•"/>
            </a:pPr>
            <a:endParaRPr lang="en-US" sz="1000" b="0" dirty="0"/>
          </a:p>
          <a:p>
            <a:pPr>
              <a:buFont typeface="Arial" panose="020B0604020202020204" pitchFamily="34" charset="0"/>
              <a:buChar char="•"/>
            </a:pPr>
            <a:r>
              <a:rPr lang="en-US" sz="1600" b="0" dirty="0"/>
              <a:t>Several new analysis have been sent to FCC and they are reviewing.  </a:t>
            </a:r>
          </a:p>
          <a:p>
            <a:pPr lvl="1">
              <a:buFont typeface="Arial" panose="020B0604020202020204" pitchFamily="34" charset="0"/>
              <a:buChar char="•"/>
            </a:pPr>
            <a:r>
              <a:rPr lang="en-US" sz="1600" dirty="0"/>
              <a:t>The studies will take some effort</a:t>
            </a:r>
            <a:endParaRPr lang="en-US" sz="1600" b="0" dirty="0"/>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6 GHz is penciled into the November 2020 open commission meeting,  5.9 GHz is in the October  open meeting</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Multi-stake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b="1" dirty="0"/>
              <a:t>RR-TAG call on 06Aug20 will have more of MSG status. </a:t>
            </a:r>
          </a:p>
          <a:p>
            <a:pPr lvl="1">
              <a:buFont typeface="Arial" panose="020B0604020202020204" pitchFamily="34" charset="0"/>
              <a:buChar char="•"/>
            </a:pPr>
            <a:r>
              <a:rPr lang="en-US" sz="1600" dirty="0"/>
              <a:t>127 registered as of  last Monday.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Target of next meeting with more technical detail is early sept.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ffectLst/>
                <a:ea typeface="Times New Roman" panose="02020603050405020304" pitchFamily="18" charset="0"/>
              </a:rPr>
              <a:t>Note: the LMSC/EC did approve the FCC NPRM 70/80/90 GHz comments with one edit.  The .18 chair has the final pdf ready for the 802 chair to approve to upload next Monday.  (Deadline is Wednesday).</a:t>
            </a:r>
          </a:p>
          <a:p>
            <a:pPr marL="66675" marR="0">
              <a:spcBef>
                <a:spcPts val="0"/>
              </a:spcBef>
              <a:spcAft>
                <a:spcPts val="0"/>
              </a:spcAft>
              <a:buFont typeface="Arial" panose="020B0604020202020204" pitchFamily="34" charset="0"/>
              <a:buChar char="•"/>
            </a:pPr>
            <a:r>
              <a:rPr lang="en-US" sz="1800" b="0" dirty="0">
                <a:solidFill>
                  <a:srgbClr val="191919"/>
                </a:solidFill>
                <a:effectLst/>
                <a:ea typeface="Times New Roman" panose="02020603050405020304" pitchFamily="18" charset="0"/>
              </a:rPr>
              <a:t> </a:t>
            </a: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 Note to .15 on TG11 SR-Doc on 2.4GHz and there are 802.15 references that may need to be reviewed. </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t> </a:t>
            </a:r>
          </a:p>
          <a:p>
            <a:pPr marL="0" marR="0">
              <a:spcBef>
                <a:spcPts val="0"/>
              </a:spcBef>
              <a:spcAft>
                <a:spcPts val="0"/>
              </a:spcAft>
              <a:buFont typeface="Arial" panose="020B0604020202020204" pitchFamily="34" charset="0"/>
              <a:buChar char="•"/>
            </a:pPr>
            <a:r>
              <a:rPr lang="en-US" sz="1800" b="0" dirty="0">
                <a:solidFill>
                  <a:schemeClr val="bg1">
                    <a:lumMod val="75000"/>
                  </a:schemeClr>
                </a:solidFill>
              </a:rPr>
              <a:t> </a:t>
            </a: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17		and voters on-line: 13</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06Aug20–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  </a:t>
            </a:r>
            <a:r>
              <a:rPr lang="en-US" altLang="en-US" sz="1200" dirty="0">
                <a:solidFill>
                  <a:schemeClr val="tx1"/>
                </a:solidFill>
              </a:rPr>
              <a:t>(preliminary)</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7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7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a:t>
            </a:r>
          </a:p>
          <a:p>
            <a:pPr lvl="1">
              <a:buFont typeface="Arial" panose="020B0604020202020204" pitchFamily="34" charset="0"/>
              <a:buChar char="•"/>
            </a:pPr>
            <a:r>
              <a:rPr lang="en-US" altLang="en-US" sz="1200" b="1" u="sng" dirty="0">
                <a:solidFill>
                  <a:schemeClr val="tx1"/>
                </a:solidFill>
              </a:rPr>
              <a:t>Attendance &amp; request queue in chat window, Stuart K </a:t>
            </a:r>
            <a:r>
              <a:rPr lang="en-US" altLang="en-US" sz="1200" dirty="0">
                <a:solidFill>
                  <a:schemeClr val="tx1"/>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endParaRPr 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70/80/90 GHz comments approved by LMSC/EC</a:t>
            </a:r>
            <a:endParaRPr lang="en-US" altLang="en-US" sz="1400" b="0" kern="0" dirty="0">
              <a:solidFill>
                <a:schemeClr val="tx1"/>
              </a:solidFill>
            </a:endParaRP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Vijay A. </a:t>
            </a:r>
          </a:p>
          <a:p>
            <a:pPr>
              <a:spcBef>
                <a:spcPts val="0"/>
              </a:spcBef>
            </a:pPr>
            <a:r>
              <a:rPr lang="en-US" altLang="en-US" sz="1600" b="0" dirty="0">
                <a:solidFill>
                  <a:schemeClr val="tx1"/>
                </a:solidFill>
              </a:rPr>
              <a:t>		Seconded by: 	Stuart K.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09 July 2020 in document </a:t>
            </a:r>
            <a:r>
              <a:rPr lang="en-GB" sz="1800" b="0" u="sng" dirty="0">
                <a:solidFill>
                  <a:srgbClr val="0000FF"/>
                </a:solidFill>
                <a:effectLst/>
                <a:ea typeface="SimSun" panose="02010600030101010101" pitchFamily="2" charset="-122"/>
              </a:rPr>
              <a:t>https://mentor.ieee.org/802.18/dcn/20/18-20-0101-00-0000-minutes-09jul20-rrtag-teleconference.docx</a:t>
            </a:r>
            <a:r>
              <a:rPr lang="en-GB" sz="1800" b="0" dirty="0">
                <a:effectLst/>
                <a:ea typeface="SimSun" panose="02010600030101010101" pitchFamily="2" charset="-122"/>
              </a:rPr>
              <a:t>   </a:t>
            </a:r>
            <a:r>
              <a:rPr lang="en-US" sz="1800" b="0" i="0" dirty="0">
                <a:solidFill>
                  <a:srgbClr val="000000"/>
                </a:solidFill>
                <a:effectLst/>
              </a:rPr>
              <a:t>10-Jul-2020 20:33:42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Ben R.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p>
        </p:txBody>
      </p:sp>
      <p:sp>
        <p:nvSpPr>
          <p:cNvPr id="16387" name="Content Placeholder 2"/>
          <p:cNvSpPr>
            <a:spLocks noGrp="1"/>
          </p:cNvSpPr>
          <p:nvPr>
            <p:ph idx="1"/>
          </p:nvPr>
        </p:nvSpPr>
        <p:spPr>
          <a:xfrm>
            <a:off x="685799" y="808037"/>
            <a:ext cx="8229602"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r>
              <a:rPr lang="en-US" altLang="en-US" sz="1800" dirty="0">
                <a:solidFill>
                  <a:schemeClr val="tx1"/>
                </a:solidFill>
              </a:rPr>
              <a:t>At this time 802.18 will just have our normal weekly Thursday calls, like we have been doing, stay tuned.</a:t>
            </a:r>
          </a:p>
          <a:p>
            <a:pPr marL="685800" lvl="1">
              <a:buFont typeface="Arial" panose="020B0604020202020204" pitchFamily="34" charset="0"/>
              <a:buChar char="•"/>
            </a:pPr>
            <a:r>
              <a:rPr lang="en-US" altLang="en-US" sz="1800" b="0" dirty="0">
                <a:solidFill>
                  <a:schemeClr val="tx1"/>
                </a:solidFill>
              </a:rPr>
              <a:t>Note: To have an interim is up to the WG </a:t>
            </a:r>
            <a:r>
              <a:rPr lang="en-US" altLang="en-US" sz="1800" dirty="0">
                <a:solidFill>
                  <a:schemeClr val="tx1"/>
                </a:solidFill>
              </a:rPr>
              <a:t>or </a:t>
            </a:r>
            <a:r>
              <a:rPr lang="en-US" altLang="en-US" sz="1800" b="0" dirty="0">
                <a:solidFill>
                  <a:schemeClr val="tx1"/>
                </a:solidFill>
              </a:rPr>
              <a:t>TAG,. </a:t>
            </a:r>
          </a:p>
          <a:p>
            <a:pPr marL="685800" lvl="1">
              <a:buFont typeface="Arial" panose="020B0604020202020204" pitchFamily="34" charset="0"/>
              <a:buChar char="•"/>
            </a:pPr>
            <a:r>
              <a:rPr lang="en-US" altLang="en-US" sz="1800" b="0" dirty="0">
                <a:solidFill>
                  <a:schemeClr val="tx1"/>
                </a:solidFill>
              </a:rPr>
              <a:t>With that, the RR-TAG is able to conduct needed business as normal in our </a:t>
            </a:r>
            <a:r>
              <a:rPr lang="en-US" altLang="en-US" sz="1800" dirty="0">
                <a:solidFill>
                  <a:schemeClr val="tx1"/>
                </a:solidFill>
              </a:rPr>
              <a:t>teleconferences</a:t>
            </a:r>
            <a:r>
              <a:rPr lang="en-US" altLang="en-US" sz="1800" b="0" dirty="0">
                <a:solidFill>
                  <a:schemeClr val="tx1"/>
                </a:solidFill>
              </a:rPr>
              <a:t>. </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51258</TotalTime>
  <Words>7137</Words>
  <Application>Microsoft Office PowerPoint</Application>
  <PresentationFormat>On-screen Show (4:3)</PresentationFormat>
  <Paragraphs>734</Paragraphs>
  <Slides>32</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3"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ITU-R items to share </vt:lpstr>
      <vt:lpstr>ITU-R items to share </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3055</cp:revision>
  <cp:lastPrinted>1601-01-01T00:00:00Z</cp:lastPrinted>
  <dcterms:created xsi:type="dcterms:W3CDTF">2016-03-03T14:54:45Z</dcterms:created>
  <dcterms:modified xsi:type="dcterms:W3CDTF">2020-07-31T18:12:59Z</dcterms:modified>
</cp:coreProperties>
</file>