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3"/>
  </p:notesMasterIdLst>
  <p:handoutMasterIdLst>
    <p:handoutMasterId r:id="rId34"/>
  </p:handoutMasterIdLst>
  <p:sldIdLst>
    <p:sldId id="256" r:id="rId2"/>
    <p:sldId id="341" r:id="rId3"/>
    <p:sldId id="329" r:id="rId4"/>
    <p:sldId id="604" r:id="rId5"/>
    <p:sldId id="624" r:id="rId6"/>
    <p:sldId id="605" r:id="rId7"/>
    <p:sldId id="516" r:id="rId8"/>
    <p:sldId id="596" r:id="rId9"/>
    <p:sldId id="690" r:id="rId10"/>
    <p:sldId id="603" r:id="rId11"/>
    <p:sldId id="606" r:id="rId12"/>
    <p:sldId id="608" r:id="rId13"/>
    <p:sldId id="675" r:id="rId14"/>
    <p:sldId id="691" r:id="rId15"/>
    <p:sldId id="685" r:id="rId16"/>
    <p:sldId id="650" r:id="rId17"/>
    <p:sldId id="498" r:id="rId18"/>
    <p:sldId id="402" r:id="rId19"/>
    <p:sldId id="403" r:id="rId20"/>
    <p:sldId id="692" r:id="rId21"/>
    <p:sldId id="728" r:id="rId22"/>
    <p:sldId id="672" r:id="rId23"/>
    <p:sldId id="671" r:id="rId24"/>
    <p:sldId id="664" r:id="rId25"/>
    <p:sldId id="663" r:id="rId26"/>
    <p:sldId id="425" r:id="rId27"/>
    <p:sldId id="652" r:id="rId28"/>
    <p:sldId id="689" r:id="rId29"/>
    <p:sldId id="549" r:id="rId30"/>
    <p:sldId id="656" r:id="rId31"/>
    <p:sldId id="655"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82" autoAdjust="0"/>
    <p:restoredTop sz="96238" autoAdjust="0"/>
  </p:normalViewPr>
  <p:slideViewPr>
    <p:cSldViewPr>
      <p:cViewPr varScale="1">
        <p:scale>
          <a:sx n="111" d="100"/>
          <a:sy n="111" d="100"/>
        </p:scale>
        <p:origin x="534" y="96"/>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30-Jul-20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6627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30Jul20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30Jul20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30Jul20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802.18-20/0111r00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52-00-0000-summary-of-the-decisions-of-selected-agenda-items-in-wrc-19.pptx" TargetMode="External"/><Relationship Id="rId7" Type="http://schemas.openxmlformats.org/officeDocument/2006/relationships/slide" Target="slide21.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events/Pages/Calendar-Events.aspx?sector=ITU-R" TargetMode="External"/><Relationship Id="rId18" Type="http://schemas.openxmlformats.org/officeDocument/2006/relationships/hyperlink" Target="https://www.itu.int/go/ITU-R/wp5a"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sg5" TargetMode="External"/><Relationship Id="rId2" Type="http://schemas.openxmlformats.org/officeDocument/2006/relationships/notesSlide" Target="../notesSlides/notesSlide13.xml"/><Relationship Id="rId16" Type="http://schemas.openxmlformats.org/officeDocument/2006/relationships/hyperlink" Target="https://www.itu.int/go/ITU-R/wp1c"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a"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go/ITU-R/sg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30Jul20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30 July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87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28Sep-02Oct20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From Tuesday/16</a:t>
            </a:r>
            <a:r>
              <a:rPr lang="en-US" sz="1600" baseline="30000" dirty="0">
                <a:solidFill>
                  <a:schemeClr val="tx1"/>
                </a:solidFill>
              </a:rPr>
              <a:t>th</a:t>
            </a:r>
            <a:r>
              <a:rPr lang="en-US" sz="1600" dirty="0">
                <a:solidFill>
                  <a:schemeClr val="tx1"/>
                </a:solidFill>
              </a:rPr>
              <a:t>:  802.11 has been sent a liaison on EN 303 687, compromise that a single Energy Detect defined, dependent on output power of the device. </a:t>
            </a:r>
          </a:p>
          <a:p>
            <a:pPr lvl="1">
              <a:spcBef>
                <a:spcPts val="0"/>
              </a:spcBef>
              <a:buFont typeface="Arial" panose="020B0604020202020204" pitchFamily="34" charset="0"/>
              <a:buChar char="•"/>
            </a:pPr>
            <a:r>
              <a:rPr lang="en-US" sz="1600" dirty="0">
                <a:solidFill>
                  <a:schemeClr val="tx1"/>
                </a:solidFill>
              </a:rPr>
              <a:t>2 new </a:t>
            </a:r>
            <a:r>
              <a:rPr lang="en-US" sz="1600" dirty="0" err="1">
                <a:solidFill>
                  <a:schemeClr val="tx1"/>
                </a:solidFill>
              </a:rPr>
              <a:t>Wis</a:t>
            </a:r>
            <a:r>
              <a:rPr lang="en-US" sz="1600" dirty="0">
                <a:solidFill>
                  <a:schemeClr val="tx1"/>
                </a:solidFill>
              </a:rPr>
              <a:t>: TS Doc. on multi-Access Point performance, and  </a:t>
            </a:r>
          </a:p>
          <a:p>
            <a:pPr lvl="2">
              <a:spcBef>
                <a:spcPts val="0"/>
              </a:spcBef>
              <a:buFont typeface="Arial" panose="020B0604020202020204" pitchFamily="34" charset="0"/>
              <a:buChar char="•"/>
            </a:pPr>
            <a:r>
              <a:rPr lang="en-US" sz="1400" dirty="0">
                <a:solidFill>
                  <a:schemeClr val="tx1"/>
                </a:solidFill>
              </a:rPr>
              <a:t>60 GHz which brought up some discussions. – there are 3 Harmonized Standards now,</a:t>
            </a:r>
          </a:p>
          <a:p>
            <a:pPr lvl="2">
              <a:spcBef>
                <a:spcPts val="0"/>
              </a:spcBef>
              <a:buFont typeface="Arial" panose="020B0604020202020204" pitchFamily="34" charset="0"/>
              <a:buChar char="•"/>
            </a:pPr>
            <a:r>
              <a:rPr lang="en-US" sz="1400" dirty="0">
                <a:solidFill>
                  <a:schemeClr val="tx1"/>
                </a:solidFill>
              </a:rPr>
              <a:t> One is to extend to 71GHz.</a:t>
            </a:r>
          </a:p>
          <a:p>
            <a:pPr lvl="1">
              <a:spcBef>
                <a:spcPts val="0"/>
              </a:spcBef>
              <a:buFont typeface="Arial" panose="020B0604020202020204" pitchFamily="34" charset="0"/>
              <a:buChar char="•"/>
            </a:pPr>
            <a:r>
              <a:rPr lang="en-US" sz="1600" dirty="0">
                <a:solidFill>
                  <a:schemeClr val="tx1"/>
                </a:solidFill>
              </a:rPr>
              <a:t>There will be some Go-To meetings coming up. </a:t>
            </a:r>
            <a:endParaRPr lang="en-US" sz="1600" dirty="0">
              <a:solidFill>
                <a:schemeClr val="bg1">
                  <a:lumMod val="65000"/>
                </a:schemeClr>
              </a:solidFill>
            </a:endParaRPr>
          </a:p>
          <a:p>
            <a:pPr lvl="1">
              <a:spcBef>
                <a:spcPts val="0"/>
              </a:spcBef>
              <a:buFont typeface="Arial" panose="020B0604020202020204" pitchFamily="34" charset="0"/>
              <a:buChar char="•"/>
            </a:pPr>
            <a:r>
              <a:rPr lang="en-US" sz="1600" dirty="0">
                <a:solidFill>
                  <a:schemeClr val="tx1"/>
                </a:solidFill>
              </a:rPr>
              <a:t> Electronic meetings planned thru the end of the year.  </a:t>
            </a:r>
          </a:p>
          <a:p>
            <a:pPr lvl="2">
              <a:spcBef>
                <a:spcPts val="0"/>
              </a:spcBef>
              <a:buFont typeface="Arial" panose="020B0604020202020204" pitchFamily="34" charset="0"/>
              <a:buChar char="•"/>
            </a:pPr>
            <a:r>
              <a:rPr lang="en-US" sz="1400" dirty="0">
                <a:solidFill>
                  <a:schemeClr val="tx1"/>
                </a:solidFill>
              </a:rPr>
              <a:t>For now next year planning is for face2face meeting, of course depending on conditions, membership and government restrictions</a:t>
            </a: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bg1">
                  <a:lumMod val="65000"/>
                </a:schemeClr>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 SRDoc #12 - 30Jul20</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endParaRPr lang="en-US" sz="1600" dirty="0">
              <a:solidFill>
                <a:schemeClr val="bg1">
                  <a:lumMod val="65000"/>
                </a:schemeClr>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557594"/>
          </a:xfrm>
        </p:spPr>
        <p:txBody>
          <a:bodyPr/>
          <a:lstStyle/>
          <a:p>
            <a:pPr>
              <a:buFont typeface="Arial" panose="020B0604020202020204" pitchFamily="34" charset="0"/>
              <a:buChar char="•"/>
            </a:pPr>
            <a:r>
              <a:rPr lang="en-US" sz="1600" dirty="0">
                <a:solidFill>
                  <a:schemeClr val="tx1"/>
                </a:solidFill>
              </a:rPr>
              <a:t>CEPT – </a:t>
            </a:r>
            <a:r>
              <a:rPr lang="en-US" sz="1600" dirty="0">
                <a:solidFill>
                  <a:schemeClr val="tx1"/>
                </a:solidFill>
                <a:hlinkClick r:id="rId3"/>
              </a:rPr>
              <a:t>&lt;ECC&gt;</a:t>
            </a:r>
            <a:r>
              <a:rPr lang="en-US" sz="1600" dirty="0">
                <a:solidFill>
                  <a:schemeClr val="tx1"/>
                </a:solidFill>
              </a:rPr>
              <a:t> (themselves) next call,  #53 Plenary, 29Jun-03Jul20</a:t>
            </a:r>
          </a:p>
          <a:p>
            <a:pPr lvl="1">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400" dirty="0">
                <a:solidFill>
                  <a:schemeClr val="tx1"/>
                </a:solidFill>
              </a:rPr>
              <a:t>CEPT – ECC </a:t>
            </a:r>
            <a:r>
              <a:rPr lang="en-US" altLang="en-US" sz="1400" b="0" dirty="0">
                <a:hlinkClick r:id="rId4"/>
              </a:rPr>
              <a:t>&lt;WGSE&gt;</a:t>
            </a:r>
            <a:r>
              <a:rPr lang="en-US" altLang="en-US" sz="1400" b="0" dirty="0"/>
              <a:t> </a:t>
            </a:r>
            <a:r>
              <a:rPr lang="en-US" altLang="en-US" sz="1400" dirty="0"/>
              <a:t>next call, meeting  </a:t>
            </a:r>
            <a:r>
              <a:rPr lang="en-US" sz="14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calls: #12, 27-28Aug and 21-23Sep20</a:t>
            </a: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a:buFont typeface="Arial" panose="020B0604020202020204" pitchFamily="34" charset="0"/>
              <a:buChar char="•"/>
            </a:pPr>
            <a:r>
              <a:rPr lang="en-US" sz="1400" dirty="0">
                <a:solidFill>
                  <a:schemeClr val="tx1"/>
                </a:solidFill>
              </a:rPr>
              <a:t>CEPT – ECC </a:t>
            </a:r>
            <a:r>
              <a:rPr lang="en-US" altLang="en-US" sz="1600" b="0" dirty="0">
                <a:hlinkClick r:id="rId6"/>
              </a:rPr>
              <a:t>&lt;WGFM&gt;</a:t>
            </a:r>
            <a:r>
              <a:rPr lang="en-US" altLang="en-US" sz="1600" b="0" dirty="0"/>
              <a:t>  </a:t>
            </a:r>
            <a:r>
              <a:rPr lang="en-US" altLang="en-US" sz="1400" dirty="0">
                <a:solidFill>
                  <a:schemeClr val="tx1"/>
                </a:solidFill>
              </a:rPr>
              <a:t>next meeting #97, 19-23Oct20; Dublin, Ireland</a:t>
            </a:r>
            <a:endParaRPr lang="en-US" sz="1600" dirty="0"/>
          </a:p>
          <a:p>
            <a:pPr lvl="1">
              <a:spcBef>
                <a:spcPts val="0"/>
              </a:spcBef>
              <a:buFont typeface="Arial" panose="020B0604020202020204" pitchFamily="34" charset="0"/>
              <a:buChar char="•"/>
            </a:pPr>
            <a:r>
              <a:rPr lang="en-US" sz="14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#12-05-07Oct20</a:t>
            </a:r>
            <a:endParaRPr lang="en-US" sz="1400" dirty="0"/>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400" dirty="0">
                <a:solidFill>
                  <a:schemeClr val="tx1"/>
                </a:solidFill>
              </a:rPr>
              <a:t>From before: </a:t>
            </a:r>
            <a:r>
              <a:rPr lang="en-US" sz="1600" dirty="0">
                <a:solidFill>
                  <a:schemeClr val="tx1"/>
                </a:solidFill>
              </a:rPr>
              <a:t>Working new </a:t>
            </a:r>
            <a:r>
              <a:rPr lang="en-US" sz="1600" dirty="0" err="1">
                <a:solidFill>
                  <a:schemeClr val="tx1"/>
                </a:solidFill>
              </a:rPr>
              <a:t>WIs.</a:t>
            </a:r>
            <a:r>
              <a:rPr lang="en-US" sz="1600" dirty="0">
                <a:solidFill>
                  <a:schemeClr val="tx1"/>
                </a:solidFill>
              </a:rPr>
              <a:t>  1) update 5 GHz   for  WRC-19  2) examine EC decision (04)08 RLAN to use 5150-5725,  3) 5.8 GHz band  4) ECC asking WGFM about </a:t>
            </a:r>
            <a:r>
              <a:rPr lang="en-US" sz="1600" i="1" u="sng" dirty="0">
                <a:solidFill>
                  <a:schemeClr val="tx1"/>
                </a:solidFill>
              </a:rPr>
              <a:t>protection to urban rail. </a:t>
            </a:r>
            <a:endParaRPr lang="en-US" sz="1600" i="1" u="sng" dirty="0">
              <a:solidFill>
                <a:schemeClr val="bg1">
                  <a:lumMod val="65000"/>
                </a:schemeClr>
              </a:solidFill>
            </a:endParaRPr>
          </a:p>
          <a:p>
            <a:pPr lvl="1">
              <a:buFont typeface="Arial" panose="020B0604020202020204" pitchFamily="34" charset="0"/>
              <a:buChar char="•"/>
            </a:pPr>
            <a:r>
              <a:rPr lang="en-US" sz="1600" dirty="0">
                <a:solidFill>
                  <a:schemeClr val="tx1"/>
                </a:solidFill>
              </a:rPr>
              <a:t>Moving to correspondence (with more in Sept) and working to address these for 05Oct20 call.  Time will be quick to finish up some by March of 2021.</a:t>
            </a:r>
          </a:p>
          <a:p>
            <a:pPr lvl="1">
              <a:buFont typeface="Arial" panose="020B0604020202020204" pitchFamily="34" charset="0"/>
              <a:buChar char="•"/>
            </a:pPr>
            <a:r>
              <a:rPr lang="en-US" sz="1600" dirty="0">
                <a:solidFill>
                  <a:schemeClr val="tx1"/>
                </a:solidFill>
              </a:rPr>
              <a:t>Public consultations are out now till 04 Sep.</a:t>
            </a:r>
          </a:p>
          <a:p>
            <a:pPr lvl="2">
              <a:buFont typeface="Arial" panose="020B0604020202020204" pitchFamily="34" charset="0"/>
              <a:buChar char="•"/>
            </a:pPr>
            <a:r>
              <a:rPr lang="en-US" sz="1600" dirty="0">
                <a:solidFill>
                  <a:schemeClr val="tx1"/>
                </a:solidFill>
              </a:rPr>
              <a:t>Draft CEPT report 75 (Report B) and ECC Decision (20)01 (rules of lower 6 GHz band) </a:t>
            </a:r>
            <a:r>
              <a:rPr lang="en-US" sz="1600" dirty="0"/>
              <a:t> </a:t>
            </a: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endParaRPr lang="en-US" sz="1200" dirty="0"/>
          </a:p>
        </p:txBody>
      </p:sp>
      <p:sp>
        <p:nvSpPr>
          <p:cNvPr id="3" name="Content Placeholder 2"/>
          <p:cNvSpPr>
            <a:spLocks noGrp="1"/>
          </p:cNvSpPr>
          <p:nvPr>
            <p:ph idx="1"/>
          </p:nvPr>
        </p:nvSpPr>
        <p:spPr>
          <a:xfrm>
            <a:off x="727841" y="1169937"/>
            <a:ext cx="8263759" cy="4872908"/>
          </a:xfrm>
        </p:spPr>
        <p:txBody>
          <a:bodyPr/>
          <a:lstStyle/>
          <a:p>
            <a:pPr>
              <a:spcBef>
                <a:spcPts val="0"/>
              </a:spcBef>
              <a:buFont typeface="Arial" panose="020B0604020202020204" pitchFamily="34" charset="0"/>
              <a:buChar char="•"/>
            </a:pPr>
            <a:r>
              <a:rPr lang="en-US" sz="1800" dirty="0">
                <a:solidFill>
                  <a:schemeClr val="tx1"/>
                </a:solidFill>
              </a:rPr>
              <a:t>Anything to share? </a:t>
            </a:r>
          </a:p>
          <a:p>
            <a:pPr marL="0" indent="0">
              <a:spcBef>
                <a:spcPts val="0"/>
              </a:spcBef>
            </a:pPr>
            <a:r>
              <a:rPr lang="en-US" sz="1800" dirty="0">
                <a:solidFill>
                  <a:schemeClr val="tx1"/>
                </a:solidFill>
              </a:rPr>
              <a:t> </a:t>
            </a:r>
          </a:p>
          <a:p>
            <a:pPr lvl="0">
              <a:buFont typeface="Arial" panose="020B0604020202020204" pitchFamily="34" charset="0"/>
              <a:buChar char="•"/>
            </a:pPr>
            <a:r>
              <a:rPr lang="en-US" sz="1800" b="0" dirty="0">
                <a:solidFill>
                  <a:schemeClr val="tx1"/>
                </a:solidFill>
              </a:rPr>
              <a:t>From the plenary;  We have not returned to reviewing the WRC-23 agenda items that a member did a nice job with summarizing them at the end of  </a:t>
            </a:r>
            <a:r>
              <a:rPr lang="en-US" sz="1800" b="0" dirty="0">
                <a:hlinkClick r:id="rId3"/>
              </a:rPr>
              <a:t>&lt;18-19-0152&gt;</a:t>
            </a:r>
            <a:r>
              <a:rPr lang="en-US" sz="1800" b="0" dirty="0"/>
              <a:t>.   </a:t>
            </a:r>
            <a:endParaRPr lang="en-US" sz="1400" b="0" dirty="0"/>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The list is on the IUT-R website at: </a:t>
            </a:r>
          </a:p>
          <a:p>
            <a:pPr lvl="2">
              <a:spcBef>
                <a:spcPts val="0"/>
              </a:spcBef>
              <a:buFont typeface="Arial" panose="020B0604020202020204" pitchFamily="34" charset="0"/>
              <a:buChar char="•"/>
            </a:pPr>
            <a:r>
              <a:rPr lang="en-US" sz="1400" dirty="0">
                <a:hlinkClick r:id="rId4"/>
              </a:rPr>
              <a:t>https://www.itu.int/en/ITU-R/study-groups/rcpm/Pages/wrc-23-studies.aspx</a:t>
            </a:r>
            <a:r>
              <a:rPr lang="en-US" sz="1400" dirty="0">
                <a:solidFill>
                  <a:srgbClr val="00B0F0"/>
                </a:solidFill>
              </a:rPr>
              <a:t> </a:t>
            </a:r>
          </a:p>
          <a:p>
            <a:pPr lvl="2">
              <a:spcBef>
                <a:spcPts val="0"/>
              </a:spcBef>
              <a:buFont typeface="Arial" panose="020B0604020202020204" pitchFamily="34" charset="0"/>
              <a:buChar char="•"/>
            </a:pPr>
            <a:r>
              <a:rPr lang="en-US" sz="1400" dirty="0">
                <a:hlinkClick r:id="rId5"/>
              </a:rPr>
              <a:t>https://www.itu.int/dms_pub/itu-r/oth/0c/0a/R0C0A00000D0041PDFE.pdf</a:t>
            </a:r>
            <a:endParaRPr lang="en-US" sz="1400" dirty="0">
              <a:solidFill>
                <a:srgbClr val="00B0F0"/>
              </a:solidFill>
              <a:hlinkClick r:id="rId6"/>
            </a:endParaRPr>
          </a:p>
          <a:p>
            <a:pPr lvl="1">
              <a:spcBef>
                <a:spcPts val="0"/>
              </a:spcBef>
              <a:buFont typeface="Arial" panose="020B0604020202020204" pitchFamily="34" charset="0"/>
              <a:buChar char="•"/>
            </a:pPr>
            <a:r>
              <a:rPr lang="en-US" sz="1600" b="0" dirty="0">
                <a:solidFill>
                  <a:schemeClr val="tx1"/>
                </a:solidFill>
              </a:rPr>
              <a:t>On Mentor: </a:t>
            </a:r>
          </a:p>
          <a:p>
            <a:pPr lvl="2">
              <a:spcBef>
                <a:spcPts val="0"/>
              </a:spcBef>
              <a:buFont typeface="Arial" panose="020B0604020202020204" pitchFamily="34" charset="0"/>
              <a:buChar char="•"/>
            </a:pPr>
            <a:r>
              <a:rPr lang="en-US" sz="1400" dirty="0">
                <a:solidFill>
                  <a:srgbClr val="00B0F0"/>
                </a:solidFill>
                <a:hlinkClick r:id="rId6"/>
              </a:rPr>
              <a:t>https://mentor.ieee.org/802.18/dcn/20/18-20-0107-00-0000-res-811-wrc-19-wrc-23-agenda-items.docx</a:t>
            </a:r>
            <a:r>
              <a:rPr lang="en-US" sz="1400" dirty="0">
                <a:solidFill>
                  <a:srgbClr val="00B0F0"/>
                </a:solidFill>
              </a:rPr>
              <a:t> </a:t>
            </a:r>
          </a:p>
          <a:p>
            <a:pPr lvl="2">
              <a:spcBef>
                <a:spcPts val="0"/>
              </a:spcBef>
              <a:buFont typeface="Arial" panose="020B0604020202020204" pitchFamily="34" charset="0"/>
              <a:buChar char="•"/>
            </a:pPr>
            <a:endParaRPr lang="en-US" sz="1000" b="0" dirty="0">
              <a:solidFill>
                <a:schemeClr val="tx1"/>
              </a:solidFill>
            </a:endParaRPr>
          </a:p>
          <a:p>
            <a:pPr>
              <a:spcBef>
                <a:spcPts val="0"/>
              </a:spcBef>
              <a:buFont typeface="Arial" panose="020B0604020202020204" pitchFamily="34" charset="0"/>
              <a:buChar char="•"/>
            </a:pPr>
            <a:r>
              <a:rPr lang="en-US" sz="1600" b="0" dirty="0">
                <a:solidFill>
                  <a:schemeClr val="tx1"/>
                </a:solidFill>
              </a:rPr>
              <a:t>With Mentor Doc. 18-20/0107, we should be able to use it as an initial list of agenda items that .18 can work through to identify AIs we may have an interest in to form some viewpoints.     </a:t>
            </a:r>
          </a:p>
          <a:p>
            <a:pPr lvl="1">
              <a:spcBef>
                <a:spcPts val="0"/>
              </a:spcBef>
              <a:buFont typeface="Arial" panose="020B0604020202020204" pitchFamily="34" charset="0"/>
              <a:buChar char="•"/>
            </a:pPr>
            <a:r>
              <a:rPr lang="en-US" sz="1600" b="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b="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b="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75690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7" action="ppaction://hlinksldjump"/>
              </a:rPr>
              <a:t>see back up slides later. </a:t>
            </a:r>
            <a:endParaRPr lang="en-US" sz="500" dirty="0"/>
          </a:p>
        </p:txBody>
      </p:sp>
    </p:spTree>
    <p:extLst>
      <p:ext uri="{BB962C8B-B14F-4D97-AF65-F5344CB8AC3E}">
        <p14:creationId xmlns:p14="http://schemas.microsoft.com/office/powerpoint/2010/main" val="1078781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698889" y="962891"/>
            <a:ext cx="82927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4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600" b="1" u="sng" dirty="0"/>
              <a:t>Proceeding:</a:t>
            </a:r>
            <a:r>
              <a:rPr lang="en-US" sz="1600" b="1" dirty="0"/>
              <a:t>   </a:t>
            </a:r>
            <a:r>
              <a:rPr lang="en-US" sz="1200" dirty="0">
                <a:hlinkClick r:id="rId4"/>
              </a:rPr>
              <a:t>https://www.fcc.gov/ecfs/search/filings?proceedings_name=18-295&amp;sort=date_disseminated,DESC</a:t>
            </a:r>
            <a:r>
              <a:rPr lang="en-US" sz="1200" dirty="0"/>
              <a:t> </a:t>
            </a:r>
            <a:endParaRPr lang="en-US" sz="1800" dirty="0"/>
          </a:p>
          <a:p>
            <a:pPr lvl="1">
              <a:buFont typeface="Arial" panose="020B0604020202020204" pitchFamily="34" charset="0"/>
              <a:buChar char="•"/>
            </a:pPr>
            <a:r>
              <a:rPr lang="en-US" sz="1600" b="1" u="sng" dirty="0"/>
              <a:t>R&amp;O is effective 27July20, </a:t>
            </a:r>
          </a:p>
          <a:p>
            <a:pPr marL="457200" lvl="1" indent="0"/>
            <a:r>
              <a:rPr lang="en-US" sz="1200" dirty="0">
                <a:hlinkClick r:id="rId5"/>
              </a:rPr>
              <a:t>https://www.federalregister.gov/documents/2020/05/26/2020-11236/unlicensed-use-of-the-6-ghz-band?utm_campaign=subscription+mailing+list&amp;utm_source=federalregister.gov&amp;utm_medium=email</a:t>
            </a:r>
            <a:endParaRPr lang="en-US" sz="1200" dirty="0"/>
          </a:p>
          <a:p>
            <a:pPr>
              <a:buFont typeface="Arial" panose="020B0604020202020204" pitchFamily="34" charset="0"/>
              <a:buChar char="•"/>
            </a:pPr>
            <a:r>
              <a:rPr lang="en-US" sz="1800" b="0" dirty="0"/>
              <a:t>APCO, AT&amp;T and EEI have filed for a Stay, s</a:t>
            </a:r>
            <a:r>
              <a:rPr lang="en-US" sz="1600" b="0" dirty="0"/>
              <a:t>ee 18-295 proceeding link above for more.</a:t>
            </a:r>
          </a:p>
          <a:p>
            <a:pPr lvl="1">
              <a:buFont typeface="Arial" panose="020B0604020202020204" pitchFamily="34" charset="0"/>
              <a:buChar char="•"/>
            </a:pPr>
            <a:r>
              <a:rPr lang="en-US" sz="1600" b="0" dirty="0"/>
              <a:t>30 days for FCC to rule on these.  Several oppositions to the stay and several for the stay.   </a:t>
            </a:r>
          </a:p>
          <a:p>
            <a:pPr lvl="1">
              <a:buFont typeface="Arial" panose="020B0604020202020204" pitchFamily="34" charset="0"/>
              <a:buChar char="•"/>
            </a:pPr>
            <a:r>
              <a:rPr lang="en-US" sz="1600" dirty="0"/>
              <a:t>All 3 will go to First Circuit Court of appeals.  Expect it will be sooner, tbd. </a:t>
            </a:r>
          </a:p>
          <a:p>
            <a:pPr>
              <a:buFont typeface="Arial" panose="020B0604020202020204" pitchFamily="34" charset="0"/>
              <a:buChar char="•"/>
            </a:pPr>
            <a:r>
              <a:rPr lang="en-US" sz="2000" b="0" dirty="0"/>
              <a:t>Many filings the past week, with reply comments and all.</a:t>
            </a:r>
          </a:p>
          <a:p>
            <a:pPr marL="0" indent="0"/>
            <a:endParaRPr lang="en-US" sz="20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30Jul20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698889" y="962891"/>
            <a:ext cx="7987911" cy="5512522"/>
          </a:xfrm>
        </p:spPr>
        <p:txBody>
          <a:bodyPr/>
          <a:lstStyle/>
          <a:p>
            <a:pPr lvl="1">
              <a:buFont typeface="Arial" panose="020B0604020202020204" pitchFamily="34" charset="0"/>
              <a:buChar char="•"/>
            </a:pPr>
            <a:endParaRPr lang="en-US" sz="1600" dirty="0"/>
          </a:p>
          <a:p>
            <a:pPr lvl="1">
              <a:buFont typeface="Arial" panose="020B0604020202020204" pitchFamily="34" charset="0"/>
              <a:buChar char="•"/>
            </a:pPr>
            <a:r>
              <a:rPr lang="en-US" sz="1600" dirty="0"/>
              <a:t>There is One - Multi-stake holder group (MSG) getting together 31 July 20 to discuss 6 GHz and what happens in the band.  </a:t>
            </a:r>
          </a:p>
          <a:p>
            <a:pPr lvl="2">
              <a:buFont typeface="Arial" panose="020B0604020202020204" pitchFamily="34" charset="0"/>
              <a:buChar char="•"/>
            </a:pPr>
            <a:r>
              <a:rPr lang="en-US" sz="1400" dirty="0"/>
              <a:t>Focus is on formation of the group at this first call with a steering group, </a:t>
            </a:r>
          </a:p>
          <a:p>
            <a:pPr lvl="2">
              <a:buFont typeface="Arial" panose="020B0604020202020204" pitchFamily="34" charset="0"/>
              <a:buChar char="•"/>
            </a:pPr>
            <a:r>
              <a:rPr lang="en-US" sz="1400" dirty="0"/>
              <a:t>FCC will be in attendance.</a:t>
            </a:r>
          </a:p>
          <a:p>
            <a:pPr lvl="2">
              <a:buFont typeface="Arial" panose="020B0604020202020204" pitchFamily="34" charset="0"/>
              <a:buChar char="•"/>
            </a:pPr>
            <a:r>
              <a:rPr lang="en-US" sz="1400" dirty="0"/>
              <a:t>The is just a start of many meetings and calls and activities.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err="1"/>
              <a:t>WInn</a:t>
            </a:r>
            <a:r>
              <a:rPr lang="en-US" sz="1600" dirty="0"/>
              <a:t> Forum and WFA are the initial organizations.</a:t>
            </a:r>
          </a:p>
          <a:p>
            <a:pPr lvl="1">
              <a:buFont typeface="Arial" panose="020B0604020202020204" pitchFamily="34" charset="0"/>
              <a:buChar char="•"/>
            </a:pPr>
            <a:r>
              <a:rPr lang="en-US" sz="1600" dirty="0"/>
              <a:t>Around 20 other organization and members of other organizations are coming on board and participating in this launch on the 31</a:t>
            </a:r>
            <a:r>
              <a:rPr lang="en-US" sz="1600" baseline="30000" dirty="0"/>
              <a:t>st   </a:t>
            </a:r>
            <a:r>
              <a:rPr lang="en-US" sz="1600" dirty="0"/>
              <a:t>(1300-1700 et)</a:t>
            </a:r>
          </a:p>
          <a:p>
            <a:pPr lvl="2">
              <a:buFont typeface="Arial" panose="020B0604020202020204" pitchFamily="34" charset="0"/>
              <a:buChar char="•"/>
            </a:pPr>
            <a:r>
              <a:rPr lang="en-US" sz="1600" dirty="0"/>
              <a:t>Working out how to approach this with rules and proper procedures with all the different organizations.</a:t>
            </a:r>
          </a:p>
          <a:p>
            <a:pPr lvl="2">
              <a:buFont typeface="Arial" panose="020B0604020202020204" pitchFamily="34" charset="0"/>
              <a:buChar char="•"/>
            </a:pPr>
            <a:r>
              <a:rPr lang="en-US" sz="1600" dirty="0"/>
              <a:t>Stakes are getting higher…… </a:t>
            </a:r>
          </a:p>
          <a:p>
            <a:pPr marL="457200" lvl="1" indent="0"/>
            <a:r>
              <a:rPr lang="en-US" sz="1600" dirty="0"/>
              <a:t>  </a:t>
            </a:r>
          </a:p>
          <a:p>
            <a:pPr lvl="1">
              <a:buFont typeface="Arial" panose="020B0604020202020204" pitchFamily="34" charset="0"/>
              <a:buChar char="•"/>
            </a:pPr>
            <a:r>
              <a:rPr lang="en-US" sz="1600" b="1" dirty="0"/>
              <a:t>RR-TAG call on 06Aug20 will have more of MSG status.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30Jul20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66675" marR="0">
              <a:spcBef>
                <a:spcPts val="0"/>
              </a:spcBef>
              <a:spcAft>
                <a:spcPts val="0"/>
              </a:spcAft>
              <a:buFont typeface="Arial" panose="020B0604020202020204" pitchFamily="34" charset="0"/>
              <a:buChar char="•"/>
            </a:pPr>
            <a:r>
              <a:rPr lang="en-US" sz="1800" b="0" dirty="0">
                <a:solidFill>
                  <a:srgbClr val="191919"/>
                </a:solidFill>
                <a:effectLst/>
                <a:ea typeface="Times New Roman" panose="02020603050405020304" pitchFamily="18" charset="0"/>
              </a:rPr>
              <a:t>Note: the LMSC/EC did approve the FCC NPRM 70/80/90 GHz comments with one edit.  The .18 chair has the final pdf ready for the 802 chair to approve to upload next Monday.  (Deadline is Wednesday).</a:t>
            </a:r>
          </a:p>
          <a:p>
            <a:pPr marL="66675" marR="0">
              <a:spcBef>
                <a:spcPts val="0"/>
              </a:spcBef>
              <a:spcAft>
                <a:spcPts val="0"/>
              </a:spcAft>
              <a:buFont typeface="Arial" panose="020B0604020202020204" pitchFamily="34" charset="0"/>
              <a:buChar char="•"/>
            </a:pPr>
            <a:r>
              <a:rPr lang="en-US" sz="1800" b="0" dirty="0">
                <a:solidFill>
                  <a:srgbClr val="191919"/>
                </a:solidFill>
                <a:effectLst/>
                <a:ea typeface="Times New Roman" panose="02020603050405020304" pitchFamily="18" charset="0"/>
              </a:rPr>
              <a:t> </a:t>
            </a:r>
          </a:p>
          <a:p>
            <a:pPr marL="66675" marR="0">
              <a:spcBef>
                <a:spcPts val="0"/>
              </a:spcBef>
              <a:spcAft>
                <a:spcPts val="0"/>
              </a:spcAft>
              <a:buFont typeface="Arial" panose="020B0604020202020204" pitchFamily="34" charset="0"/>
              <a:buChar char="•"/>
            </a:pPr>
            <a:r>
              <a:rPr lang="en-US" sz="1800" dirty="0">
                <a:solidFill>
                  <a:srgbClr val="191919"/>
                </a:solidFill>
              </a:rPr>
              <a:t> </a:t>
            </a:r>
          </a:p>
          <a:p>
            <a:pPr marL="66675" marR="0">
              <a:spcBef>
                <a:spcPts val="0"/>
              </a:spcBef>
              <a:spcAft>
                <a:spcPts val="0"/>
              </a:spcAft>
              <a:buFont typeface="Arial" panose="020B0604020202020204" pitchFamily="34" charset="0"/>
              <a:buChar char="•"/>
            </a:pPr>
            <a:r>
              <a:rPr lang="en-US" sz="1800" b="0" dirty="0">
                <a:solidFill>
                  <a:srgbClr val="191919"/>
                </a:solidFill>
              </a:rPr>
              <a:t> </a:t>
            </a:r>
          </a:p>
          <a:p>
            <a:pPr marL="66675" marR="0">
              <a:spcBef>
                <a:spcPts val="0"/>
              </a:spcBef>
              <a:spcAft>
                <a:spcPts val="0"/>
              </a:spcAft>
              <a:buFont typeface="Arial" panose="020B0604020202020204" pitchFamily="34" charset="0"/>
              <a:buChar char="•"/>
            </a:pPr>
            <a:r>
              <a:rPr lang="en-US" sz="1800" b="0" dirty="0">
                <a:solidFill>
                  <a:srgbClr val="191919"/>
                </a:solidFill>
              </a:rPr>
              <a:t> </a:t>
            </a:r>
            <a:endParaRPr lang="en-US" sz="1600" b="0" dirty="0">
              <a:solidFill>
                <a:srgbClr val="333333"/>
              </a:solidFill>
            </a:endParaRPr>
          </a:p>
          <a:p>
            <a:pPr algn="l" fontAlgn="base">
              <a:buFont typeface="Arial" panose="020B0604020202020204" pitchFamily="34" charset="0"/>
              <a:buChar char="•"/>
            </a:pP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30Jul20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 ____</a:t>
            </a: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endParaRPr lang="en-US" sz="1800" dirty="0">
              <a:solidFill>
                <a:srgbClr val="00B0F0"/>
              </a:solidFill>
            </a:endParaRPr>
          </a:p>
          <a:p>
            <a:pPr marL="0" indent="0"/>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30Jul20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t> </a:t>
            </a:r>
          </a:p>
          <a:p>
            <a:pPr marL="0" marR="0">
              <a:spcBef>
                <a:spcPts val="0"/>
              </a:spcBef>
              <a:spcAft>
                <a:spcPts val="0"/>
              </a:spcAft>
              <a:buFont typeface="Arial" panose="020B0604020202020204" pitchFamily="34" charset="0"/>
              <a:buChar char="•"/>
            </a:pPr>
            <a:r>
              <a:rPr lang="en-US" sz="1800" b="0" dirty="0">
                <a:solidFill>
                  <a:schemeClr val="bg1">
                    <a:lumMod val="75000"/>
                  </a:schemeClr>
                </a:solidFill>
              </a:rPr>
              <a:t> </a:t>
            </a: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30Jul20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and voters on-line: </a:t>
            </a:r>
          </a:p>
          <a:p>
            <a:pPr>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06Aug20–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15:___________________________58et </a:t>
            </a:r>
          </a:p>
          <a:p>
            <a:pPr lvl="2">
              <a:buFont typeface="Arial" panose="020B0604020202020204" pitchFamily="34" charset="0"/>
              <a:buChar char="•"/>
            </a:pPr>
            <a:endParaRPr lang="en-US" sz="800" u="sng" dirty="0"/>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46 (7 on LMSC)</a:t>
            </a:r>
            <a:r>
              <a:rPr lang="en-US" altLang="en-US" sz="1800" dirty="0">
                <a:solidFill>
                  <a:schemeClr val="tx1"/>
                </a:solidFill>
              </a:rPr>
              <a:t>;  Aspirant members: 22  </a:t>
            </a:r>
            <a:r>
              <a:rPr lang="en-US" altLang="en-US" sz="1200" dirty="0">
                <a:solidFill>
                  <a:schemeClr val="tx1"/>
                </a:solidFill>
              </a:rPr>
              <a:t>(before plenary)</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30Jul20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626"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627"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285750" indent="-285750">
              <a:spcBef>
                <a:spcPts val="0"/>
              </a:spcBef>
              <a:buFont typeface="Arial" panose="020B0604020202020204" pitchFamily="34" charset="0"/>
              <a:buChar char="•"/>
            </a:pPr>
            <a:endParaRPr lang="en-US" sz="10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p>
          <a:p>
            <a:pPr marL="285750" indent="-285750">
              <a:spcBef>
                <a:spcPts val="0"/>
              </a:spcBef>
              <a:buFont typeface="Arial" panose="020B0604020202020204" pitchFamily="34" charset="0"/>
              <a:buChar char="•"/>
            </a:pPr>
            <a:r>
              <a:rPr lang="en-US" sz="1400" dirty="0">
                <a:solidFill>
                  <a:schemeClr val="tx1"/>
                </a:solidFill>
              </a:rPr>
              <a:t>At the request of the IEEE 802 Chair, here is the IEEE SA staff member: </a:t>
            </a:r>
            <a:r>
              <a:rPr lang="en-US" sz="1600" b="1" dirty="0">
                <a:effectLst/>
                <a:ea typeface="Calibri" panose="020F0502020204030204" pitchFamily="34" charset="0"/>
              </a:rPr>
              <a:t>Purva Rajkotia</a:t>
            </a:r>
            <a:r>
              <a:rPr lang="en-US" sz="1600" dirty="0">
                <a:effectLst/>
                <a:ea typeface="Calibri" panose="020F0502020204030204" pitchFamily="34" charset="0"/>
              </a:rPr>
              <a:t> &lt;</a:t>
            </a:r>
            <a:r>
              <a:rPr lang="en-US" sz="1600" u="sng" dirty="0">
                <a:solidFill>
                  <a:srgbClr val="0000FF"/>
                </a:solidFill>
                <a:effectLst/>
                <a:ea typeface="Calibri" panose="020F0502020204030204" pitchFamily="34" charset="0"/>
                <a:hlinkClick r:id="rId6"/>
              </a:rPr>
              <a:t>p.rajkotia@ieee.org</a:t>
            </a:r>
            <a:r>
              <a:rPr lang="en-US" sz="1600" dirty="0">
                <a:effectLst/>
                <a:ea typeface="Calibri" panose="020F0502020204030204" pitchFamily="34" charset="0"/>
              </a:rPr>
              <a:t>&gt;</a:t>
            </a:r>
            <a:r>
              <a:rPr lang="en-US" sz="1400" dirty="0">
                <a:solidFill>
                  <a:schemeClr val="tx1"/>
                </a:solidFill>
              </a:rPr>
              <a:t>. </a:t>
            </a: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a:spcBef>
                <a:spcPts val="0"/>
              </a:spcBef>
              <a:buFont typeface="Arial" panose="020B0604020202020204" pitchFamily="34" charset="0"/>
              <a:buChar char="•"/>
            </a:pPr>
            <a:r>
              <a:rPr lang="en-US" sz="1800" dirty="0"/>
              <a:t>Calendar: </a:t>
            </a:r>
            <a:r>
              <a:rPr lang="en-US" sz="1200" dirty="0">
                <a:hlinkClick r:id="rId13"/>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4"/>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5"/>
              </a:rPr>
              <a:t>Working Party 1A (WP 1A) - Spectrum engineering techniques</a:t>
            </a:r>
            <a:r>
              <a:rPr lang="en-US" sz="1100" u="sng" dirty="0"/>
              <a:t>     and     </a:t>
            </a:r>
            <a:r>
              <a:rPr lang="en-US" sz="1100" dirty="0">
                <a:hlinkClick r:id="rId16"/>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7"/>
              </a:rPr>
              <a:t>Study Group 5 (SG 5) Terrestrial </a:t>
            </a:r>
            <a:r>
              <a:rPr lang="en-US" sz="1400" b="0" dirty="0">
                <a:hlinkClick r:id="rId17"/>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8"/>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19"/>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30Jul20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30Jul20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30Jul20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30Jul20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30Jul20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29</a:t>
            </a:fld>
            <a:endParaRPr lang="en-US" altLang="en-US" sz="1200" b="0" dirty="0"/>
          </a:p>
        </p:txBody>
      </p:sp>
      <p:sp>
        <p:nvSpPr>
          <p:cNvPr id="2" name="Date Placeholder 1"/>
          <p:cNvSpPr>
            <a:spLocks noGrp="1"/>
          </p:cNvSpPr>
          <p:nvPr>
            <p:ph type="dt" idx="15"/>
          </p:nvPr>
        </p:nvSpPr>
        <p:spPr/>
        <p:txBody>
          <a:bodyPr/>
          <a:lstStyle/>
          <a:p>
            <a:r>
              <a:rPr lang="en-US"/>
              <a:t>30Jul20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30Jul20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30Jul20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30Jul20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30Jul20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30Jul20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1000665"/>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65000"/>
                  </a:schemeClr>
                </a:solidFill>
              </a:rPr>
              <a:t>Peter</a:t>
            </a:r>
          </a:p>
          <a:p>
            <a:pPr lvl="1">
              <a:buFont typeface="Arial" panose="020B0604020202020204" pitchFamily="34" charset="0"/>
              <a:buChar char="•"/>
            </a:pPr>
            <a:r>
              <a:rPr lang="en-US" altLang="en-US" sz="1200" b="1" u="sng" dirty="0">
                <a:solidFill>
                  <a:schemeClr val="tx1"/>
                </a:solidFill>
              </a:rPr>
              <a:t>Attendance &amp; request queue in chat window, Stuart K </a:t>
            </a:r>
            <a:r>
              <a:rPr lang="en-US" altLang="en-US" sz="1200" dirty="0">
                <a:solidFill>
                  <a:schemeClr val="tx1"/>
                </a:solidFill>
              </a:rPr>
              <a:t>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4">
              <a:buFont typeface="Arial" panose="020B0604020202020204" pitchFamily="34" charset="0"/>
              <a:buChar char="•"/>
            </a:pPr>
            <a:endParaRPr lang="en-US" altLang="en-US" sz="600" dirty="0">
              <a:solidFill>
                <a:schemeClr val="tx1"/>
              </a:solidFill>
            </a:endParaRP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 FNPRM on 6GHz </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endParaRPr 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 and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70/80/90 GHz comments approved by LMSC/EC</a:t>
            </a:r>
            <a:endParaRPr lang="en-US" altLang="en-US" sz="1400" b="0" kern="0" dirty="0">
              <a:solidFill>
                <a:schemeClr val="tx1"/>
              </a:solidFill>
            </a:endParaRPr>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a:spcBef>
                <a:spcPts val="0"/>
              </a:spcBef>
            </a:pPr>
            <a:r>
              <a:rPr lang="en-US" altLang="en-US" sz="1600" b="0" dirty="0">
                <a:solidFill>
                  <a:schemeClr val="bg1">
                    <a:lumMod val="75000"/>
                  </a:schemeClr>
                </a:solidFill>
              </a:rPr>
              <a:t>		Seconded by: 	Vijay A.</a:t>
            </a:r>
          </a:p>
          <a:p>
            <a:pPr>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09 July 2020 in document </a:t>
            </a:r>
            <a:r>
              <a:rPr lang="en-GB" sz="1800" b="0" u="sng" dirty="0">
                <a:solidFill>
                  <a:srgbClr val="0000FF"/>
                </a:solidFill>
                <a:effectLst/>
                <a:ea typeface="SimSun" panose="02010600030101010101" pitchFamily="2" charset="-122"/>
              </a:rPr>
              <a:t>https://mentor.ieee.org/802.18/dcn/20/18-20-0101-00-0000-minutes-09jul20-rrtag-teleconference.docx</a:t>
            </a:r>
            <a:r>
              <a:rPr lang="en-GB" sz="1800" b="0" dirty="0">
                <a:effectLst/>
                <a:ea typeface="SimSun" panose="02010600030101010101" pitchFamily="2" charset="-122"/>
              </a:rPr>
              <a:t>   </a:t>
            </a:r>
            <a:r>
              <a:rPr lang="en-US" sz="1800" b="0" i="0" dirty="0">
                <a:solidFill>
                  <a:srgbClr val="000000"/>
                </a:solidFill>
                <a:effectLst/>
              </a:rPr>
              <a:t>10-Jul-2020 20:33:42 ET</a:t>
            </a:r>
            <a:r>
              <a:rPr lang="en-US" sz="1800" b="0" dirty="0">
                <a:effectLst/>
                <a:ea typeface="SimSun" panose="02010600030101010101" pitchFamily="2" charset="-122"/>
              </a:rPr>
              <a:t>, 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marL="0" indent="0">
              <a:spcBef>
                <a:spcPts val="0"/>
              </a:spcBef>
            </a:pPr>
            <a:r>
              <a:rPr lang="en-US" altLang="en-US" sz="1600" b="0" dirty="0">
                <a:solidFill>
                  <a:schemeClr val="bg1">
                    <a:lumMod val="75000"/>
                  </a:schemeClr>
                </a:solidFill>
              </a:rPr>
              <a:t>	Seconded by:	Vijay A. </a:t>
            </a:r>
          </a:p>
          <a:p>
            <a:pPr marL="0" indent="0">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30Jul20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a:t>
            </a:r>
            <a:endParaRPr lang="en-US" altLang="en-US" sz="2400" i="1" u="sng" dirty="0"/>
          </a:p>
        </p:txBody>
      </p:sp>
      <p:sp>
        <p:nvSpPr>
          <p:cNvPr id="16387" name="Content Placeholder 2"/>
          <p:cNvSpPr>
            <a:spLocks noGrp="1"/>
          </p:cNvSpPr>
          <p:nvPr>
            <p:ph idx="1"/>
          </p:nvPr>
        </p:nvSpPr>
        <p:spPr>
          <a:xfrm>
            <a:off x="685799" y="808037"/>
            <a:ext cx="8229602"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endParaRPr lang="en-US" altLang="en-US" sz="14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800" b="0" dirty="0">
                <a:solidFill>
                  <a:schemeClr val="tx1"/>
                </a:solidFill>
              </a:rPr>
              <a:t>Per  802 Op Manual section 5, we can have electronic meetings in between Plenaries, but such meetings do not count for participation credit.</a:t>
            </a:r>
          </a:p>
          <a:p>
            <a:pPr marL="685800" lvl="1">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07Jul20 (Tuesday) approved to cancel the venue for the Nov 2020 Plenary in Bangkok.  </a:t>
            </a:r>
          </a:p>
          <a:p>
            <a:pPr marL="685800" lvl="1">
              <a:spcBef>
                <a:spcPts val="400"/>
              </a:spcBef>
              <a:buFont typeface="Arial" panose="020B0604020202020204" pitchFamily="34" charset="0"/>
              <a:buChar char="•"/>
            </a:pPr>
            <a:endParaRPr lang="en-US" altLang="en-US" sz="1800" dirty="0">
              <a:solidFill>
                <a:schemeClr val="tx1"/>
              </a:solidFill>
            </a:endParaRPr>
          </a:p>
          <a:p>
            <a:pPr marL="685800" lvl="1">
              <a:spcBef>
                <a:spcPts val="400"/>
              </a:spcBef>
              <a:buFont typeface="Arial" panose="020B0604020202020204" pitchFamily="34" charset="0"/>
              <a:buChar char="•"/>
            </a:pPr>
            <a:r>
              <a:rPr lang="en-US" altLang="en-US" sz="1800" dirty="0">
                <a:solidFill>
                  <a:schemeClr val="tx1"/>
                </a:solidFill>
              </a:rPr>
              <a:t>A ballot just passed by LMSC/EC to approve to have the November Plenary electronic from Friday 30Oct20 to Friday 13Nov20.  </a:t>
            </a: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30Jul20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51046</TotalTime>
  <Words>6491</Words>
  <Application>Microsoft Office PowerPoint</Application>
  <PresentationFormat>On-screen Show (4:3)</PresentationFormat>
  <Paragraphs>708</Paragraphs>
  <Slides>31</Slides>
  <Notes>17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2"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ITU-R items to share </vt:lpstr>
      <vt:lpstr>FCC R&amp;O 6 GHz</vt:lpstr>
      <vt:lpstr>FCC R&amp;O 6 GHz - MSG</vt:lpstr>
      <vt:lpstr>General Discussion Items</vt:lpstr>
      <vt:lpstr>Actions Required</vt:lpstr>
      <vt:lpstr>Any Other Business</vt:lpstr>
      <vt:lpstr>Adjourn</vt:lpstr>
      <vt:lpstr>PowerPoint Presentation</vt:lpstr>
      <vt:lpstr>PowerPoint Presentation</vt:lpstr>
      <vt:lpstr>ITU-R links &amp; general info</vt:lpstr>
      <vt:lpstr>FCC R&amp;O and FNPRM 6GHz -2</vt:lpstr>
      <vt:lpstr>ITU-R SM.2352 on THz</vt:lpstr>
      <vt:lpstr>ITU-R THz SM.2352 submission – standing by</vt:lpstr>
      <vt:lpstr>ITU-R SM.2352 on THz</vt:lpstr>
      <vt:lpstr>Responsibilities of Working Group Officers</vt:lpstr>
      <vt:lpstr>Responsibilities of WG Chair</vt:lpstr>
      <vt:lpstr>Responsibilities of WG Vice Chair</vt:lpstr>
      <vt:lpstr>Responsibilities of WG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3029</cp:revision>
  <cp:lastPrinted>1601-01-01T00:00:00Z</cp:lastPrinted>
  <dcterms:created xsi:type="dcterms:W3CDTF">2016-03-03T14:54:45Z</dcterms:created>
  <dcterms:modified xsi:type="dcterms:W3CDTF">2020-07-30T12:05:20Z</dcterms:modified>
</cp:coreProperties>
</file>