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603" r:id="rId11"/>
    <p:sldId id="606" r:id="rId12"/>
    <p:sldId id="608" r:id="rId13"/>
    <p:sldId id="675" r:id="rId14"/>
    <p:sldId id="691" r:id="rId15"/>
    <p:sldId id="685" r:id="rId16"/>
    <p:sldId id="650" r:id="rId17"/>
    <p:sldId id="498" r:id="rId18"/>
    <p:sldId id="402" r:id="rId19"/>
    <p:sldId id="403" r:id="rId20"/>
    <p:sldId id="692" r:id="rId21"/>
    <p:sldId id="728" r:id="rId22"/>
    <p:sldId id="672" r:id="rId23"/>
    <p:sldId id="671" r:id="rId24"/>
    <p:sldId id="664" r:id="rId25"/>
    <p:sldId id="663" r:id="rId26"/>
    <p:sldId id="425" r:id="rId27"/>
    <p:sldId id="652" r:id="rId28"/>
    <p:sldId id="689" r:id="rId29"/>
    <p:sldId id="549"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2" autoAdjust="0"/>
    <p:restoredTop sz="96238" autoAdjust="0"/>
  </p:normalViewPr>
  <p:slideViewPr>
    <p:cSldViewPr>
      <p:cViewPr varScale="1">
        <p:scale>
          <a:sx n="111" d="100"/>
          <a:sy n="111" d="100"/>
        </p:scale>
        <p:origin x="534" y="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slide" Target="slide2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3.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30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7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From Tuesday/16</a:t>
            </a:r>
            <a:r>
              <a:rPr lang="en-US" sz="1600" baseline="30000" dirty="0">
                <a:solidFill>
                  <a:schemeClr val="tx1"/>
                </a:solidFill>
              </a:rPr>
              <a:t>th</a:t>
            </a:r>
            <a:r>
              <a:rPr lang="en-US" sz="1600" dirty="0">
                <a:solidFill>
                  <a:schemeClr val="tx1"/>
                </a:solidFill>
              </a:rPr>
              <a:t>:  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#12 - 30Jul20</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endParaRPr lang="en-US" sz="1600"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557594"/>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#53 Plenary, 29Jun-03Jul20</a:t>
            </a:r>
          </a:p>
          <a:p>
            <a:pPr lvl="1">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400" dirty="0">
                <a:solidFill>
                  <a:schemeClr val="tx1"/>
                </a:solidFill>
              </a:rPr>
              <a:t>CEPT – ECC </a:t>
            </a:r>
            <a:r>
              <a:rPr lang="en-US" altLang="en-US" sz="1400" b="0" dirty="0">
                <a:hlinkClick r:id="rId4"/>
              </a:rPr>
              <a:t>&lt;WGSE&gt;</a:t>
            </a:r>
            <a:r>
              <a:rPr lang="en-US" altLang="en-US" sz="1400" b="0" dirty="0"/>
              <a:t> </a:t>
            </a:r>
            <a:r>
              <a:rPr lang="en-US" altLang="en-US" sz="1400" dirty="0"/>
              <a:t>next call, meeting  </a:t>
            </a:r>
            <a:r>
              <a:rPr lang="en-US" sz="14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buFont typeface="Arial" panose="020B0604020202020204" pitchFamily="34" charset="0"/>
              <a:buChar char="•"/>
            </a:pPr>
            <a:r>
              <a:rPr lang="en-US" sz="1400" dirty="0">
                <a:solidFill>
                  <a:schemeClr val="tx1"/>
                </a:solidFill>
              </a:rPr>
              <a:t>CEPT – ECC </a:t>
            </a:r>
            <a:r>
              <a:rPr lang="en-US" altLang="en-US" sz="1600" b="0" dirty="0">
                <a:hlinkClick r:id="rId6"/>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4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From before: </a:t>
            </a: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r>
              <a:rPr lang="en-US" sz="1600" dirty="0"/>
              <a:t> </a:t>
            </a: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727841" y="1169937"/>
            <a:ext cx="8263759" cy="4872908"/>
          </a:xfrm>
        </p:spPr>
        <p:txBody>
          <a:bodyPr/>
          <a:lstStyle/>
          <a:p>
            <a:pPr>
              <a:spcBef>
                <a:spcPts val="0"/>
              </a:spcBef>
              <a:buFont typeface="Arial" panose="020B0604020202020204" pitchFamily="34" charset="0"/>
              <a:buChar char="•"/>
            </a:pPr>
            <a:r>
              <a:rPr lang="en-US" sz="1800" dirty="0">
                <a:solidFill>
                  <a:schemeClr val="tx1"/>
                </a:solidFill>
              </a:rPr>
              <a:t>Anything to share? </a:t>
            </a:r>
          </a:p>
          <a:p>
            <a:pPr marL="0" indent="0">
              <a:spcBef>
                <a:spcPts val="0"/>
              </a:spcBef>
            </a:pPr>
            <a:r>
              <a:rPr lang="en-US" sz="1800" dirty="0">
                <a:solidFill>
                  <a:schemeClr val="tx1"/>
                </a:solidFill>
              </a:rPr>
              <a:t> </a:t>
            </a:r>
          </a:p>
          <a:p>
            <a:pPr lvl="0">
              <a:buFont typeface="Arial" panose="020B0604020202020204" pitchFamily="34" charset="0"/>
              <a:buChar char="•"/>
            </a:pPr>
            <a:r>
              <a:rPr lang="en-US" sz="1800" b="0" dirty="0">
                <a:solidFill>
                  <a:schemeClr val="tx1"/>
                </a:solidFill>
              </a:rPr>
              <a:t>From the plenary;  We have not returned to reviewing the WRC-23 agenda items that a member did a nice job with summarizing them at the end of  </a:t>
            </a:r>
            <a:r>
              <a:rPr lang="en-US" sz="1800" b="0" dirty="0">
                <a:hlinkClick r:id="rId3"/>
              </a:rPr>
              <a:t>&lt;18-19-0152&gt;</a:t>
            </a:r>
            <a:r>
              <a:rPr lang="en-US" sz="1800" b="0" dirty="0"/>
              <a:t>.   </a:t>
            </a:r>
            <a:endParaRPr lang="en-US" sz="1400" b="0" dirty="0"/>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The list is on the IUT-R website at: </a:t>
            </a:r>
          </a:p>
          <a:p>
            <a:pPr lvl="2">
              <a:spcBef>
                <a:spcPts val="0"/>
              </a:spcBef>
              <a:buFont typeface="Arial" panose="020B0604020202020204" pitchFamily="34" charset="0"/>
              <a:buChar char="•"/>
            </a:pPr>
            <a:r>
              <a:rPr lang="en-US" sz="1400" dirty="0">
                <a:hlinkClick r:id="rId4"/>
              </a:rPr>
              <a:t>https://www.itu.int/en/ITU-R/study-groups/rcpm/Pages/wrc-23-studies.aspx</a:t>
            </a:r>
            <a:r>
              <a:rPr lang="en-US" sz="1400" dirty="0">
                <a:solidFill>
                  <a:srgbClr val="00B0F0"/>
                </a:solidFill>
              </a:rPr>
              <a:t> </a:t>
            </a:r>
          </a:p>
          <a:p>
            <a:pPr lvl="2">
              <a:spcBef>
                <a:spcPts val="0"/>
              </a:spcBef>
              <a:buFont typeface="Arial" panose="020B0604020202020204" pitchFamily="34" charset="0"/>
              <a:buChar char="•"/>
            </a:pPr>
            <a:r>
              <a:rPr lang="en-US" sz="1400" dirty="0">
                <a:hlinkClick r:id="rId5"/>
              </a:rPr>
              <a:t>https://www.itu.int/dms_pub/itu-r/oth/0c/0a/R0C0A00000D0041PDFE.pdf</a:t>
            </a:r>
            <a:endParaRPr lang="en-US" sz="1400" dirty="0">
              <a:solidFill>
                <a:srgbClr val="00B0F0"/>
              </a:solidFill>
              <a:hlinkClick r:id="rId6"/>
            </a:endParaRPr>
          </a:p>
          <a:p>
            <a:pPr lvl="1">
              <a:spcBef>
                <a:spcPts val="0"/>
              </a:spcBef>
              <a:buFont typeface="Arial" panose="020B0604020202020204" pitchFamily="34" charset="0"/>
              <a:buChar char="•"/>
            </a:pPr>
            <a:r>
              <a:rPr lang="en-US" sz="1600" b="0" dirty="0">
                <a:solidFill>
                  <a:schemeClr val="tx1"/>
                </a:solidFill>
              </a:rPr>
              <a:t>On Mentor: </a:t>
            </a:r>
          </a:p>
          <a:p>
            <a:pPr lvl="2">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lvl="2">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600" b="0" dirty="0">
                <a:solidFill>
                  <a:schemeClr val="tx1"/>
                </a:solidFill>
              </a:rPr>
              <a:t>With Mentor Doc. 18-20/0107, we should be able to use it as an initial list of agenda items that .18 can work through to identify AIs we may have an interest in to form some viewpoints.     </a:t>
            </a:r>
          </a:p>
          <a:p>
            <a:pPr lvl="1">
              <a:spcBef>
                <a:spcPts val="0"/>
              </a:spcBef>
              <a:buFont typeface="Arial" panose="020B0604020202020204" pitchFamily="34" charset="0"/>
              <a:buChar char="•"/>
            </a:pPr>
            <a:r>
              <a:rPr lang="en-US" sz="1600" b="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b="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b="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b="1" u="sng" dirty="0"/>
              <a:t>Proceeding:</a:t>
            </a:r>
            <a:r>
              <a:rPr lang="en-US" sz="16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b="1"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a:buFont typeface="Arial" panose="020B0604020202020204" pitchFamily="34" charset="0"/>
              <a:buChar char="•"/>
            </a:pPr>
            <a:r>
              <a:rPr lang="en-US" sz="2000" b="0" dirty="0"/>
              <a:t>Many filings the past week, with reply comments and all.</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Multi-stake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b="1" dirty="0"/>
              <a:t>RR-TAG call on 06Aug20 will have more of MSG status.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66675" marR="0">
              <a:spcBef>
                <a:spcPts val="0"/>
              </a:spcBef>
              <a:spcAft>
                <a:spcPts val="0"/>
              </a:spcAft>
              <a:buFont typeface="Arial" panose="020B0604020202020204" pitchFamily="34" charset="0"/>
              <a:buChar char="•"/>
            </a:pPr>
            <a:r>
              <a:rPr lang="en-US" sz="1800" b="0" dirty="0">
                <a:solidFill>
                  <a:srgbClr val="191919"/>
                </a:solidFill>
                <a:effectLst/>
                <a:ea typeface="Times New Roman" panose="02020603050405020304" pitchFamily="18" charset="0"/>
              </a:rPr>
              <a:t>Note: the LMSC/EC did approve the FCC NPRM 70/80/90 GHz comments with one edit.  The .18 chair has the final pdf ready for the 802 chair to approve to upload next Monday.  (Deadline is Wednesday).</a:t>
            </a:r>
          </a:p>
          <a:p>
            <a:pPr marL="66675" marR="0">
              <a:spcBef>
                <a:spcPts val="0"/>
              </a:spcBef>
              <a:spcAft>
                <a:spcPts val="0"/>
              </a:spcAft>
              <a:buFont typeface="Arial" panose="020B0604020202020204" pitchFamily="34" charset="0"/>
              <a:buChar char="•"/>
            </a:pPr>
            <a:r>
              <a:rPr lang="en-US" sz="1800" b="0" dirty="0">
                <a:solidFill>
                  <a:srgbClr val="191919"/>
                </a:solidFill>
                <a:effectLst/>
                <a:ea typeface="Times New Roman" panose="02020603050405020304" pitchFamily="18" charset="0"/>
              </a:rPr>
              <a:t> </a:t>
            </a:r>
          </a:p>
          <a:p>
            <a:pPr marL="66675" marR="0">
              <a:spcBef>
                <a:spcPts val="0"/>
              </a:spcBef>
              <a:spcAft>
                <a:spcPts val="0"/>
              </a:spcAft>
              <a:buFont typeface="Arial" panose="020B0604020202020204" pitchFamily="34" charset="0"/>
              <a:buChar char="•"/>
            </a:pPr>
            <a:r>
              <a:rPr lang="en-US" sz="1800" dirty="0">
                <a:solidFill>
                  <a:srgbClr val="191919"/>
                </a:solidFill>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 ____</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0" indent="0"/>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t> </a:t>
            </a:r>
          </a:p>
          <a:p>
            <a:pPr marL="0" marR="0">
              <a:spcBef>
                <a:spcPts val="0"/>
              </a:spcBef>
              <a:spcAft>
                <a:spcPts val="0"/>
              </a:spcAft>
              <a:buFont typeface="Arial" panose="020B0604020202020204" pitchFamily="34" charset="0"/>
              <a:buChar char="•"/>
            </a:pPr>
            <a:r>
              <a:rPr lang="en-US" sz="1800" b="0" dirty="0">
                <a:solidFill>
                  <a:schemeClr val="bg1">
                    <a:lumMod val="75000"/>
                  </a:schemeClr>
                </a:solidFill>
              </a:rPr>
              <a:t> </a:t>
            </a: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06Aug20–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15:___________________________58et </a:t>
            </a:r>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46 (7 on LMSC)</a:t>
            </a:r>
            <a:r>
              <a:rPr lang="en-US" altLang="en-US" sz="1800" dirty="0">
                <a:solidFill>
                  <a:schemeClr val="tx1"/>
                </a:solidFill>
              </a:rPr>
              <a:t>;  Aspirant members: 22  </a:t>
            </a:r>
            <a:r>
              <a:rPr lang="en-US" altLang="en-US" sz="1200" dirty="0">
                <a:solidFill>
                  <a:schemeClr val="tx1"/>
                </a:solidFill>
              </a:rPr>
              <a:t>(before plenary)</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62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62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30Jul20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30Jul20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30Jul20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Peter</a:t>
            </a:r>
          </a:p>
          <a:p>
            <a:pPr lvl="1">
              <a:buFont typeface="Arial" panose="020B0604020202020204" pitchFamily="34" charset="0"/>
              <a:buChar char="•"/>
            </a:pPr>
            <a:r>
              <a:rPr lang="en-US" altLang="en-US" sz="1200" b="1" u="sng" dirty="0">
                <a:solidFill>
                  <a:schemeClr val="tx1"/>
                </a:solidFill>
              </a:rPr>
              <a:t>Attendance &amp; request queue in chat window, Stuart K </a:t>
            </a:r>
            <a:r>
              <a:rPr lang="en-US" altLang="en-US" sz="1200" dirty="0">
                <a:solidFill>
                  <a:schemeClr val="tx1"/>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endParaRPr 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70/80/90 GHz comments approved by LMSC/EC</a:t>
            </a:r>
            <a:endParaRPr lang="en-US" altLang="en-US" sz="1400" b="0" kern="0" dirty="0">
              <a:solidFill>
                <a:schemeClr val="tx1"/>
              </a:solidFill>
            </a:endParaRP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Vijay A.</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09 July 2020 in document </a:t>
            </a:r>
            <a:r>
              <a:rPr lang="en-GB" sz="1800" b="0" u="sng" dirty="0">
                <a:solidFill>
                  <a:srgbClr val="0000FF"/>
                </a:solidFill>
                <a:effectLst/>
                <a:ea typeface="SimSun" panose="02010600030101010101" pitchFamily="2" charset="-122"/>
              </a:rPr>
              <a:t>https://mentor.ieee.org/802.18/dcn/20/18-20-0101-00-0000-minutes-09jul20-rrtag-teleconference.docx</a:t>
            </a:r>
            <a:r>
              <a:rPr lang="en-GB" sz="1800" b="0" dirty="0">
                <a:effectLst/>
                <a:ea typeface="SimSun" panose="02010600030101010101" pitchFamily="2" charset="-122"/>
              </a:rPr>
              <a:t>   </a:t>
            </a:r>
            <a:r>
              <a:rPr lang="en-US" sz="1800" b="0" i="0" dirty="0">
                <a:solidFill>
                  <a:srgbClr val="000000"/>
                </a:solidFill>
                <a:effectLst/>
              </a:rPr>
              <a:t>10-Jul-2020 20:33:42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marL="0" indent="0">
              <a:spcBef>
                <a:spcPts val="0"/>
              </a:spcBef>
            </a:pPr>
            <a:r>
              <a:rPr lang="en-US" altLang="en-US" sz="1600" b="0" dirty="0">
                <a:solidFill>
                  <a:schemeClr val="bg1">
                    <a:lumMod val="75000"/>
                  </a:schemeClr>
                </a:solidFill>
              </a:rPr>
              <a:t>	Seconded by:	Vijay A. </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p>
        </p:txBody>
      </p:sp>
      <p:sp>
        <p:nvSpPr>
          <p:cNvPr id="16387" name="Content Placeholder 2"/>
          <p:cNvSpPr>
            <a:spLocks noGrp="1"/>
          </p:cNvSpPr>
          <p:nvPr>
            <p:ph idx="1"/>
          </p:nvPr>
        </p:nvSpPr>
        <p:spPr>
          <a:xfrm>
            <a:off x="685799" y="808037"/>
            <a:ext cx="8229602"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endParaRPr lang="en-US" altLang="en-US" sz="1800" dirty="0">
              <a:solidFill>
                <a:schemeClr val="tx1"/>
              </a:solidFill>
            </a:endParaRPr>
          </a:p>
          <a:p>
            <a:pPr marL="685800" lvl="1">
              <a:spcBef>
                <a:spcPts val="400"/>
              </a:spcBef>
              <a:buFont typeface="Arial" panose="020B0604020202020204" pitchFamily="34" charset="0"/>
              <a:buChar char="•"/>
            </a:pPr>
            <a:r>
              <a:rPr lang="en-US" altLang="en-US" sz="1800" dirty="0">
                <a:solidFill>
                  <a:schemeClr val="tx1"/>
                </a:solidFill>
              </a:rPr>
              <a:t>A ballot just passed by LMSC/EC to approve to have the November Plenary electronic from Friday 30Oct20 to Friday 13Nov20.  </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30Jul20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51046</TotalTime>
  <Words>6491</Words>
  <Application>Microsoft Office PowerPoint</Application>
  <PresentationFormat>On-screen Show (4:3)</PresentationFormat>
  <Paragraphs>708</Paragraphs>
  <Slides>31</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2"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ITU-R items to share </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3029</cp:revision>
  <cp:lastPrinted>1601-01-01T00:00:00Z</cp:lastPrinted>
  <dcterms:created xsi:type="dcterms:W3CDTF">2016-03-03T14:54:45Z</dcterms:created>
  <dcterms:modified xsi:type="dcterms:W3CDTF">2020-07-30T12:05:20Z</dcterms:modified>
</cp:coreProperties>
</file>