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341" r:id="rId3"/>
    <p:sldId id="329" r:id="rId4"/>
    <p:sldId id="604" r:id="rId5"/>
    <p:sldId id="624" r:id="rId6"/>
    <p:sldId id="605" r:id="rId7"/>
    <p:sldId id="516" r:id="rId8"/>
    <p:sldId id="733" r:id="rId9"/>
    <p:sldId id="734" r:id="rId10"/>
    <p:sldId id="735" r:id="rId11"/>
    <p:sldId id="650" r:id="rId12"/>
    <p:sldId id="498" r:id="rId13"/>
    <p:sldId id="736" r:id="rId14"/>
    <p:sldId id="403" r:id="rId15"/>
    <p:sldId id="670" r:id="rId16"/>
    <p:sldId id="689" r:id="rId17"/>
    <p:sldId id="662" r:id="rId18"/>
    <p:sldId id="737"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D5F4FF"/>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833" autoAdjust="0"/>
    <p:restoredTop sz="96314" autoAdjust="0"/>
  </p:normalViewPr>
  <p:slideViewPr>
    <p:cSldViewPr>
      <p:cViewPr varScale="1">
        <p:scale>
          <a:sx n="86" d="100"/>
          <a:sy n="86" d="100"/>
        </p:scale>
        <p:origin x="96" y="7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78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22-Jul-20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dirty="0">
                <a:solidFill>
                  <a:srgbClr val="000000"/>
                </a:solidFill>
                <a:effectLst/>
                <a:ea typeface="Times New Roman" panose="02020603050405020304" pitchFamily="18" charset="0"/>
              </a:rPr>
              <a:t>Abstract: In this document, the Commission </a:t>
            </a:r>
            <a:r>
              <a:rPr lang="en-US" sz="1200" i="1" u="sng" dirty="0">
                <a:solidFill>
                  <a:srgbClr val="000000"/>
                </a:solidFill>
                <a:effectLst/>
                <a:ea typeface="Times New Roman" panose="02020603050405020304" pitchFamily="18" charset="0"/>
              </a:rPr>
              <a:t>seeks comment to explore innovative new uses of the 71-76 GHz</a:t>
            </a:r>
            <a:r>
              <a:rPr lang="en-US" sz="1200" b="0" dirty="0">
                <a:solidFill>
                  <a:srgbClr val="000000"/>
                </a:solidFill>
                <a:effectLst/>
                <a:ea typeface="Times New Roman" panose="02020603050405020304" pitchFamily="18" charset="0"/>
              </a:rPr>
              <a:t>, 81-86 GHz, 92-94 GHz, and 94.1-95 GHz bands (collectively, the ``70/80/90 GHz bands''). In particular, the Commission seeks comment on potential rule changes for non-Federal users to facilitate the provision of wireless backhaul for 5G, as well as the deployment of broadband services to aircraft and ships, while protecting incumbent operations in the 70/80/90 GHz bands. The Commission seeks to </a:t>
            </a:r>
            <a:r>
              <a:rPr lang="en-US" sz="1200" b="0" i="0" dirty="0">
                <a:solidFill>
                  <a:srgbClr val="333333"/>
                </a:solidFill>
                <a:effectLst/>
              </a:rPr>
              <a:t>promote expanded use of this co-primary millimeter-wave spectrum for a myriad of innovative services by commercial industry, and in particular, the Commission seeks to take advantage of the highly directional signal characteristics of these bands, which may permit the co-existence of multiple types of deployments. The Commission also denies two requests for partial waiver of the antenna standards for the 71-76 and 81-86 GHz bands. Because this is co-primary spectrum for Federal and non-Federal users, the Commission will coordinate any proposed rule changes with the affected agencies and the National Telecommunications and Information Administration (NTIA). This is consistent with established practice, in that, when evaluating any band that includes a shared allocation for Federal use, the FCC will work with NTIA to evaluate potential impacts associated with any new or expanded non-Federal use of shared allocations.</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517623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4184898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6291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808654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&amp; 22 Jul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21 &amp; 22 Jul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 &amp; 22 Jul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4810180" y="352231"/>
            <a:ext cx="369091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802.18-20/0109r01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0/18-20-0108-00-0000-comments-ieee802-fcc-nprm-20-133-70-80-90ghz-bands-expand-access.doc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hyperlink" Target="https://mentor.ieee.org/802.18/dcn/20/18-20-0108-01-0000-comments-ieee802-fcc-nprm-20-133-70-80-90ghz-bands-expand-access.doc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ieee802.my.webex.com/ieee802.my/j.php?MTID=m9f99a72a0130ab9c299bdc62828ddfae" TargetMode="External"/><Relationship Id="rId2" Type="http://schemas.openxmlformats.org/officeDocument/2006/relationships/hyperlink" Target="https://ieee802.my.webex.com/ieee802.my/j.php?MTID=meb942403b98bea4c01fb93cfe0e47203"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ogle.com/url?q=https://ieee802.my.webex.com/ieee802.my/j.php?MTID%3Dmeb942403b98bea4c01fb93cfe0e47203&amp;sa=D&amp;source=calendar&amp;ust=1595382290376000&amp;usg=AOvVaw1_nlgYBIYSNIW9sV9Oao6o" TargetMode="External"/><Relationship Id="rId2" Type="http://schemas.openxmlformats.org/officeDocument/2006/relationships/hyperlink" Target="https://ieee802.my.webex.com/ieee802.my/j.php?MTID=meb942403b98bea4c01fb93cfe0e47203" TargetMode="External"/><Relationship Id="rId1" Type="http://schemas.openxmlformats.org/officeDocument/2006/relationships/slideLayout" Target="../slideLayouts/slideLayout2.xml"/><Relationship Id="rId5" Type="http://schemas.openxmlformats.org/officeDocument/2006/relationships/hyperlink" Target="https://www.google.com/url?q=https://collaborationhelp.cisco.com/article/WBX000029055&amp;sa=D&amp;source=calendar&amp;ust=1595382290376000&amp;usg=AOvVaw252AcgeeuwzOIVm2GQiTKI" TargetMode="External"/><Relationship Id="rId4" Type="http://schemas.openxmlformats.org/officeDocument/2006/relationships/hyperlink" Target="https://www.google.com/url?q=https://ieee802.my.webex.com/ieee802.my/globalcallin.php?MTID%3Dm651a113ea21b543c487c55cf3fca4034&amp;sa=D&amp;source=calendar&amp;ust=1595382290376000&amp;usg=AOvVaw3L800JyFX77wf90mdHMrK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ieee802.my.webex.com/ieee802.my/j.php?MTID=m9f99a72a0130ab9c299bdc62828ddfae" TargetMode="External"/><Relationship Id="rId7" Type="http://schemas.openxmlformats.org/officeDocument/2006/relationships/hyperlink" Target="https://calendar.google.com/calendar/r/eventedit/copy/MGRodmwzamRmZ2N2bWluZHVycDg0bzhkYW9fMjAyMDA3MTZUMTkwMDAwWiBjMmdlZHR0YWJ0Ymo0YnBzMjNqNDg0NzAwNEBn"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google.com/calendar/event?eid=MGRodmwzamRmZ2N2bWluZHVycDg0bzhkYW9fMjAyMDA3MTZUMTkwMDAwWiBjMmdlZHR0YWJ0Ymo0YnBzMjNqNDg0NzAwNEBn&amp;ctz=America/New_York" TargetMode="External"/><Relationship Id="rId5" Type="http://schemas.openxmlformats.org/officeDocument/2006/relationships/hyperlink" Target="https://collaborationhelp.cisco.com/article/WBX000029055" TargetMode="External"/><Relationship Id="rId4" Type="http://schemas.openxmlformats.org/officeDocument/2006/relationships/hyperlink" Target="https://maps.google.com/maps?hl=en&amp;q=https%3A%2F%2Fieee802.my.webex.com%2Fieee802.my%2Fj.php%3FMTID%3Dm9f99a72a0130ab9c299bdc62828ddfae%2C%2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6-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s://calendar.google.com/calendar/embed?src=c2gedttabtbj4bps23j4847004%40group.calendar.google.com&amp;ctz=America%2FNew_York"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urldefense.com/v3/__https:/www.federalregister.gov/documents/2020/07/06/2020-14064/modernizing-and-expanding-access-to-the-708090-ghz-bands?utm_source=federalregister.gov&amp;utm_medium=email&amp;utm_campaign=subscription*mailing*list__;Kys!!F7jv3iA!nIcp48IVEbmOjFtfVgW6hZlsx465QVQqCgqcvGnho_5_9iusXKvmDnxJ446zt_D9dA$" TargetMode="External"/><Relationship Id="rId7" Type="http://schemas.openxmlformats.org/officeDocument/2006/relationships/hyperlink" Target="https://mentor.ieee.org/802.18/dcn/20/18-20-0104-02-0000-fcc-proposed-rule-modernizing-and-expanding-access-to-the-70-80-90-ghz-bands.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fcc.gov/ecfs/search/filings?proceedings_name=20-133&amp;sort=date_disseminated,DESC" TargetMode="External"/><Relationship Id="rId5" Type="http://schemas.openxmlformats.org/officeDocument/2006/relationships/hyperlink" Target="https://urldefense.com/v3/__https:/www.federalregister.gov/d/2020-14064?utm_medium=email&amp;utm_campaign=subscription*mailing*list&amp;utm_source=federalregister.gov__;Kys!!F7jv3iA!nIcp48IVEbmOjFtfVgW6hZlsx465QVQqCgqcvGnho_5_9iusXKvmDnxJ447oinZQTg$" TargetMode="External"/><Relationship Id="rId4" Type="http://schemas.openxmlformats.org/officeDocument/2006/relationships/hyperlink" Target="https://urldefense.com/v3/__https:/www.govinfo.gov/content/pkg/FR-2020-07-06/pdf/2020-14064.pdf?utm_campaign=subscription*mailing*list&amp;utm_source=federalregister.gov&amp;utm_medium=email__;Kys!!F7jv3iA!nIcp48IVEbmOjFtfVgW6hZlsx465QVQqCgqcvGnho_5_9iusXKvmDnxJ444UBbFZGw$"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0/18-20-0105-01-0000-introduction-to-fcc-20-76-a1-modernizing-and-expanding-access-to-the-70-80-90-ghz-bands.ppt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21 &amp; 22 Jul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Ad </a:t>
            </a:r>
            <a:r>
              <a:rPr lang="en-US">
                <a:latin typeface="Times New Roman" charset="0"/>
              </a:rPr>
              <a:t>Hoc Agendas</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21 &amp; 22 July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41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2" name="TextBox 1">
            <a:extLst>
              <a:ext uri="{FF2B5EF4-FFF2-40B4-BE49-F238E27FC236}">
                <a16:creationId xmlns:a16="http://schemas.microsoft.com/office/drawing/2014/main" id="{226934D0-6F73-4D56-9E11-1C552BB67AF5}"/>
              </a:ext>
            </a:extLst>
          </p:cNvPr>
          <p:cNvSpPr txBox="1"/>
          <p:nvPr/>
        </p:nvSpPr>
        <p:spPr>
          <a:xfrm>
            <a:off x="6858000" y="1524000"/>
            <a:ext cx="184731" cy="461665"/>
          </a:xfrm>
          <a:prstGeom prst="rect">
            <a:avLst/>
          </a:prstGeom>
          <a:noFill/>
        </p:spPr>
        <p:txBody>
          <a:bodyPr wrap="none" rtlCol="0">
            <a:spAutoFit/>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lvl="3">
              <a:buFont typeface="Arial" panose="020B0604020202020204" pitchFamily="34" charset="0"/>
              <a:buChar char="•"/>
            </a:pPr>
            <a:endParaRPr lang="en-US" sz="1000" b="0" dirty="0">
              <a:solidFill>
                <a:srgbClr val="333333"/>
              </a:solidFill>
            </a:endParaRPr>
          </a:p>
          <a:p>
            <a:pPr algn="l" fontAlgn="base">
              <a:buFont typeface="Arial" panose="020B0604020202020204" pitchFamily="34" charset="0"/>
              <a:buChar char="•"/>
            </a:pPr>
            <a:r>
              <a:rPr lang="en-US" sz="1800" b="0" dirty="0">
                <a:solidFill>
                  <a:srgbClr val="333333"/>
                </a:solidFill>
              </a:rPr>
              <a:t>Could start with suggestion to start with 57-71 GHz rules and move up. </a:t>
            </a:r>
          </a:p>
          <a:p>
            <a:pPr algn="l" fontAlgn="base">
              <a:buFont typeface="Arial" panose="020B0604020202020204" pitchFamily="34" charset="0"/>
              <a:buChar char="•"/>
            </a:pPr>
            <a:r>
              <a:rPr lang="en-US" sz="1800" b="0" dirty="0">
                <a:solidFill>
                  <a:srgbClr val="333333"/>
                </a:solidFill>
              </a:rPr>
              <a:t>A more harmonized channel plan to extend the channelization above 71GHz, e.g. for aircraft. </a:t>
            </a:r>
          </a:p>
          <a:p>
            <a:pPr lvl="3">
              <a:buFont typeface="Arial" panose="020B0604020202020204" pitchFamily="34" charset="0"/>
              <a:buChar char="•"/>
            </a:pPr>
            <a:endParaRPr lang="en-US" sz="1000" b="0" dirty="0">
              <a:solidFill>
                <a:srgbClr val="00B0F0"/>
              </a:solidFill>
            </a:endParaRPr>
          </a:p>
          <a:p>
            <a:pPr>
              <a:buFont typeface="Arial" panose="020B0604020202020204" pitchFamily="34" charset="0"/>
              <a:buChar char="•"/>
            </a:pPr>
            <a:r>
              <a:rPr lang="en-US" sz="1800" b="0" dirty="0">
                <a:solidFill>
                  <a:schemeClr val="tx1"/>
                </a:solidFill>
              </a:rPr>
              <a:t>Here is an initial draft to work from and edit.</a:t>
            </a:r>
          </a:p>
          <a:p>
            <a:pPr>
              <a:buFont typeface="Arial" panose="020B0604020202020204" pitchFamily="34" charset="0"/>
              <a:buChar char="•"/>
            </a:pPr>
            <a:r>
              <a:rPr lang="en-US" sz="1600" b="0" dirty="0">
                <a:solidFill>
                  <a:srgbClr val="00B0F0"/>
                </a:solidFill>
                <a:hlinkClick r:id="rId3"/>
              </a:rPr>
              <a:t>https://mentor.ieee.org/802.18/dcn/20/18-20-0108-00-0000-comments-ieee802-fcc-nprm-20-133-70-80-90ghz-bands-expand-access.docx</a:t>
            </a:r>
            <a:r>
              <a:rPr lang="en-US" sz="1600" b="0" dirty="0">
                <a:solidFill>
                  <a:srgbClr val="00B0F0"/>
                </a:solidFill>
              </a:rPr>
              <a:t>  </a:t>
            </a:r>
            <a:endParaRPr lang="en-US" sz="1600" b="0" dirty="0">
              <a:solidFill>
                <a:srgbClr val="333333"/>
              </a:solidFill>
            </a:endParaRPr>
          </a:p>
          <a:p>
            <a:pPr lvl="3">
              <a:buFont typeface="Arial" panose="020B0604020202020204" pitchFamily="34" charset="0"/>
              <a:buChar char="•"/>
            </a:pPr>
            <a:endParaRPr lang="en-US" sz="600" b="0" i="0" dirty="0">
              <a:solidFill>
                <a:srgbClr val="333333"/>
              </a:solidFill>
              <a:effectLst/>
            </a:endParaRPr>
          </a:p>
          <a:p>
            <a:pPr algn="l" fontAlgn="base">
              <a:buFont typeface="Arial" panose="020B0604020202020204" pitchFamily="34" charset="0"/>
              <a:buChar char="•"/>
            </a:pPr>
            <a:r>
              <a:rPr lang="en-US" sz="1800" b="0" i="0" dirty="0">
                <a:solidFill>
                  <a:srgbClr val="333333"/>
                </a:solidFill>
                <a:effectLst/>
              </a:rPr>
              <a:t>Tuesday 21July20 we did a few edits and added more to the conclusion.</a:t>
            </a:r>
          </a:p>
          <a:p>
            <a:pPr algn="l" fontAlgn="base">
              <a:buFont typeface="Arial" panose="020B0604020202020204" pitchFamily="34" charset="0"/>
              <a:buChar char="•"/>
            </a:pPr>
            <a:r>
              <a:rPr lang="en-US" sz="1600" b="0" i="0" dirty="0">
                <a:solidFill>
                  <a:srgbClr val="333333"/>
                </a:solidFill>
                <a:effectLst/>
                <a:hlinkClick r:id="rId4"/>
              </a:rPr>
              <a:t>https://mentor.ieee.org/802.18/dcn/20/18-20-0108-01-0000-comments-ieee802-fcc-nprm-20-133-70-80-90ghz-bands-expand-access.docx</a:t>
            </a:r>
            <a:r>
              <a:rPr lang="en-US" sz="1600" b="0" dirty="0">
                <a:solidFill>
                  <a:srgbClr val="333333"/>
                </a:solidFill>
              </a:rPr>
              <a:t> </a:t>
            </a:r>
          </a:p>
          <a:p>
            <a:pPr lvl="3">
              <a:buFont typeface="Arial" panose="020B0604020202020204" pitchFamily="34" charset="0"/>
              <a:buChar char="•"/>
            </a:pPr>
            <a:endParaRPr lang="en-US" sz="800" b="0" i="0" dirty="0">
              <a:solidFill>
                <a:srgbClr val="333333"/>
              </a:solidFill>
              <a:effectLst/>
            </a:endParaRPr>
          </a:p>
          <a:p>
            <a:pPr algn="l" fontAlgn="base">
              <a:buFont typeface="Arial" panose="020B0604020202020204" pitchFamily="34" charset="0"/>
              <a:buChar char="•"/>
            </a:pPr>
            <a:r>
              <a:rPr lang="en-US" sz="1800" b="0" dirty="0">
                <a:solidFill>
                  <a:srgbClr val="333333"/>
                </a:solidFill>
              </a:rPr>
              <a:t>Wednesday 22July20 will review for any final cleanup and prepare the doc for full RR-TAG vote on Thursday 23July20. </a:t>
            </a:r>
          </a:p>
          <a:p>
            <a:pPr lvl="1">
              <a:buFont typeface="Arial" panose="020B0604020202020204" pitchFamily="34" charset="0"/>
              <a:buChar char="•"/>
            </a:pPr>
            <a:r>
              <a:rPr lang="en-US" sz="1400" dirty="0">
                <a:solidFill>
                  <a:srgbClr val="333333"/>
                </a:solidFill>
              </a:rPr>
              <a:t>Nothing new was brought up, the rev 01 is good to take to RR-TAG meeting Thursday (23Jul20) and vote on.</a:t>
            </a:r>
          </a:p>
          <a:p>
            <a:pPr lvl="1">
              <a:buFont typeface="Arial" panose="020B0604020202020204" pitchFamily="34" charset="0"/>
              <a:buChar char="•"/>
            </a:pPr>
            <a:r>
              <a:rPr lang="en-US" sz="1400" b="0" dirty="0">
                <a:solidFill>
                  <a:srgbClr val="333333"/>
                </a:solidFill>
              </a:rPr>
              <a:t>The Chair will make a ‘clean’ r02 to take to the RR-TAG</a:t>
            </a:r>
          </a:p>
          <a:p>
            <a:pPr algn="l" fontAlgn="base">
              <a:buFont typeface="Arial" panose="020B0604020202020204" pitchFamily="34" charset="0"/>
              <a:buChar char="•"/>
            </a:pPr>
            <a:r>
              <a:rPr lang="en-US" sz="1800" b="0" i="0" dirty="0">
                <a:solidFill>
                  <a:srgbClr val="333333"/>
                </a:solidFill>
                <a:effectLst/>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21 &amp; 22 Jul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(3 of 3)</a:t>
            </a:r>
            <a:endParaRPr lang="en-US" sz="2000" dirty="0"/>
          </a:p>
        </p:txBody>
      </p:sp>
    </p:spTree>
    <p:extLst>
      <p:ext uri="{BB962C8B-B14F-4D97-AF65-F5344CB8AC3E}">
        <p14:creationId xmlns:p14="http://schemas.microsoft.com/office/powerpoint/2010/main" val="3821321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400050">
              <a:buFont typeface="Wingdings" panose="05000000000000000000" pitchFamily="2" charset="2"/>
              <a:buChar char="q"/>
            </a:pPr>
            <a:endParaRPr lang="en-US" altLang="en-US" sz="1800" dirty="0">
              <a:solidFill>
                <a:srgbClr val="00B0F0"/>
              </a:solidFill>
            </a:endParaRPr>
          </a:p>
          <a:p>
            <a:pPr marL="400050">
              <a:buFont typeface="Wingdings" panose="05000000000000000000" pitchFamily="2" charset="2"/>
              <a:buChar char="q"/>
            </a:pPr>
            <a:r>
              <a:rPr lang="en-US" altLang="en-US" sz="1800" dirty="0">
                <a:solidFill>
                  <a:srgbClr val="00B0F0"/>
                </a:solidFill>
              </a:rPr>
              <a:t>Review and inputs, adds, edits to the comments.</a:t>
            </a:r>
            <a:endParaRPr lang="en-US" sz="1800" dirty="0">
              <a:solidFill>
                <a:srgbClr val="00B0F0"/>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21 &amp; 22 Jul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n/a</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21 &amp; 22 Jul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b="0" dirty="0">
                <a:solidFill>
                  <a:schemeClr val="tx1"/>
                </a:solidFill>
              </a:rPr>
              <a:t>Present on-line Tues//Wed: 6/4		and voters on-line:  6/4</a:t>
            </a:r>
          </a:p>
          <a:p>
            <a:pPr>
              <a:buFont typeface="Arial" panose="020B0604020202020204" pitchFamily="34" charset="0"/>
              <a:buChar char="•"/>
            </a:pPr>
            <a:r>
              <a:rPr lang="en-US" sz="2000" dirty="0"/>
              <a:t>Next ad hoc teleconference Wednesday 22Jul20–</a:t>
            </a:r>
            <a:r>
              <a:rPr lang="en-US" sz="2000" i="1" u="sng" dirty="0"/>
              <a:t>15:00–&lt;17:00</a:t>
            </a:r>
            <a:r>
              <a:rPr lang="en-US" sz="2000" dirty="0"/>
              <a:t> ET</a:t>
            </a:r>
          </a:p>
          <a:p>
            <a:pPr>
              <a:spcBef>
                <a:spcPts val="0"/>
              </a:spcBef>
              <a:buFont typeface="Arial" panose="020B0604020202020204" pitchFamily="34" charset="0"/>
              <a:buChar char="•"/>
            </a:pPr>
            <a:r>
              <a:rPr lang="en-US" sz="1400" u="sng" dirty="0">
                <a:solidFill>
                  <a:srgbClr val="000000"/>
                </a:solidFill>
                <a:effectLst/>
                <a:latin typeface="+mn-lt"/>
                <a:ea typeface="Calibri" panose="020F0502020204030204" pitchFamily="34" charset="0"/>
                <a:hlinkClick r:id="rId2"/>
              </a:rPr>
              <a:t>https://ieee802.my.webex.com/ieee802.my/j.php?MTID=meb942403b98bea4c01fb93cfe0e47203</a:t>
            </a:r>
            <a:endParaRPr lang="en-US" sz="1400" dirty="0">
              <a:effectLst/>
              <a:latin typeface="+mn-lt"/>
              <a:ea typeface="Calibri" panose="020F0502020204030204" pitchFamily="34" charset="0"/>
            </a:endParaRPr>
          </a:p>
          <a:p>
            <a:pPr>
              <a:buFont typeface="Arial" panose="020B0604020202020204" pitchFamily="34" charset="0"/>
              <a:buChar char="•"/>
            </a:pPr>
            <a:r>
              <a:rPr lang="en-US" sz="1800" dirty="0"/>
              <a:t>Next RR-TAG teleconference Thursday 23Jul20-15:00-17:00ET</a:t>
            </a:r>
          </a:p>
          <a:p>
            <a:pPr>
              <a:spcBef>
                <a:spcPts val="0"/>
              </a:spcBef>
              <a:buFont typeface="Arial" panose="020B0604020202020204" pitchFamily="34" charset="0"/>
              <a:buChar char="•"/>
            </a:pPr>
            <a:r>
              <a:rPr lang="en-US" sz="1400" u="sng" dirty="0">
                <a:hlinkClick r:id="rId3"/>
              </a:rPr>
              <a:t>https://ieee802.my.webex.com/ieee802.my/j.php?MTID=m9f99a72a0130ab9c299bdc62828ddfae</a:t>
            </a:r>
            <a:endParaRPr lang="en-US" sz="1400" dirty="0"/>
          </a:p>
          <a:p>
            <a:pPr lvl="2">
              <a:buFont typeface="Arial" panose="020B0604020202020204" pitchFamily="34" charset="0"/>
              <a:buChar char="•"/>
            </a:pPr>
            <a:r>
              <a:rPr lang="en-US" altLang="en-US" dirty="0"/>
              <a:t>Also, see back up slides in this agenda.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4"/>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5"/>
              </a:rPr>
              <a:t>IEEE 802.18 TAG Calendar</a:t>
            </a:r>
            <a:endParaRPr lang="en-US" sz="1800" b="1" u="sng" dirty="0">
              <a:solidFill>
                <a:schemeClr val="accent1">
                  <a:lumMod val="50000"/>
                </a:schemeClr>
              </a:solidFill>
            </a:endParaRP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Tuesday: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Tuesday </a:t>
            </a:r>
            <a:r>
              <a:rPr lang="en-US" sz="1800" dirty="0"/>
              <a:t>we are Adjourned at 15:33et </a:t>
            </a:r>
          </a:p>
          <a:p>
            <a:pPr>
              <a:buFont typeface="Arial" panose="020B0604020202020204" pitchFamily="34" charset="0"/>
              <a:buChar char="•"/>
            </a:pPr>
            <a:r>
              <a:rPr lang="en-US" sz="2000" dirty="0"/>
              <a:t>Adjourn, Wednesday: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Tuesday </a:t>
            </a:r>
            <a:r>
              <a:rPr lang="en-US" sz="1800" dirty="0"/>
              <a:t>we are Adjourned at 15:15                         33et </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&amp; 22 Jul 20</a:t>
            </a:r>
            <a:endParaRPr lang="en-GB" dirty="0"/>
          </a:p>
        </p:txBody>
      </p:sp>
    </p:spTree>
    <p:extLst>
      <p:ext uri="{BB962C8B-B14F-4D97-AF65-F5344CB8AC3E}">
        <p14:creationId xmlns:p14="http://schemas.microsoft.com/office/powerpoint/2010/main" val="249205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 &amp; 22 Jul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14</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 &amp; 22 Jul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15</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64254" y="685800"/>
            <a:ext cx="5355545" cy="400110"/>
          </a:xfrm>
          <a:prstGeom prst="rect">
            <a:avLst/>
          </a:prstGeom>
          <a:noFill/>
        </p:spPr>
        <p:txBody>
          <a:bodyPr wrap="square" rtlCol="0">
            <a:spAutoFit/>
          </a:bodyPr>
          <a:lstStyle/>
          <a:p>
            <a:pPr marL="400050">
              <a:spcBef>
                <a:spcPts val="0"/>
              </a:spcBef>
              <a:buFont typeface="Arial" panose="020B0604020202020204" pitchFamily="34" charset="0"/>
              <a:buChar char="•"/>
            </a:pPr>
            <a:r>
              <a:rPr lang="en-US" sz="2000" dirty="0">
                <a:solidFill>
                  <a:schemeClr val="tx1"/>
                </a:solidFill>
              </a:rPr>
              <a:t>Wednesday 22jul20- 	3pm–et-2hr</a:t>
            </a:r>
          </a:p>
        </p:txBody>
      </p:sp>
      <p:sp>
        <p:nvSpPr>
          <p:cNvPr id="6" name="Rectangle 5">
            <a:extLst>
              <a:ext uri="{FF2B5EF4-FFF2-40B4-BE49-F238E27FC236}">
                <a16:creationId xmlns:a16="http://schemas.microsoft.com/office/drawing/2014/main" id="{A63BC088-C187-4368-8FB0-1E85B47E8BB1}"/>
              </a:ext>
            </a:extLst>
          </p:cNvPr>
          <p:cNvSpPr/>
          <p:nvPr/>
        </p:nvSpPr>
        <p:spPr>
          <a:xfrm>
            <a:off x="381000" y="1295400"/>
            <a:ext cx="8537575" cy="5047536"/>
          </a:xfrm>
          <a:prstGeom prst="rect">
            <a:avLst/>
          </a:prstGeom>
        </p:spPr>
        <p:txBody>
          <a:bodyPr wrap="square">
            <a:spAutoFit/>
          </a:bodyPr>
          <a:lstStyle/>
          <a:p>
            <a:pPr marL="0" marR="0">
              <a:spcBef>
                <a:spcPts val="0"/>
              </a:spcBef>
              <a:spcAft>
                <a:spcPts val="0"/>
              </a:spcAft>
            </a:pPr>
            <a:r>
              <a:rPr lang="en-US" sz="1400" dirty="0">
                <a:solidFill>
                  <a:srgbClr val="3C4043"/>
                </a:solidFill>
                <a:effectLst/>
                <a:latin typeface="+mn-lt"/>
                <a:ea typeface="Calibri" panose="020F0502020204030204" pitchFamily="34" charset="0"/>
              </a:rPr>
              <a:t>Seat4-802.18-ad hoc 70/80/90</a:t>
            </a:r>
            <a:endParaRPr lang="en-US" sz="1400" dirty="0">
              <a:effectLst/>
              <a:latin typeface="+mn-lt"/>
              <a:ea typeface="Calibri" panose="020F0502020204030204" pitchFamily="34" charset="0"/>
            </a:endParaRPr>
          </a:p>
          <a:p>
            <a:pPr marL="0" marR="0">
              <a:spcBef>
                <a:spcPts val="0"/>
              </a:spcBef>
              <a:spcAft>
                <a:spcPts val="0"/>
              </a:spcAft>
            </a:pPr>
            <a:r>
              <a:rPr lang="en-US" sz="1400" dirty="0">
                <a:solidFill>
                  <a:srgbClr val="3C4043"/>
                </a:solidFill>
                <a:effectLst/>
                <a:latin typeface="+mn-lt"/>
                <a:ea typeface="Calibri" panose="020F0502020204030204" pitchFamily="34" charset="0"/>
              </a:rPr>
              <a:t>Tuesday, July 21</a:t>
            </a:r>
            <a:r>
              <a:rPr lang="en-US" sz="1400" b="1" dirty="0">
                <a:solidFill>
                  <a:srgbClr val="3C4043"/>
                </a:solidFill>
                <a:effectLst/>
                <a:latin typeface="+mn-lt"/>
                <a:ea typeface="Calibri" panose="020F0502020204030204" pitchFamily="34" charset="0"/>
                <a:cs typeface="Cambria Math" panose="02040503050406030204" pitchFamily="18" charset="0"/>
              </a:rPr>
              <a:t>⋅</a:t>
            </a:r>
            <a:r>
              <a:rPr lang="en-US" sz="1400" dirty="0">
                <a:solidFill>
                  <a:srgbClr val="3C4043"/>
                </a:solidFill>
                <a:effectLst/>
                <a:latin typeface="+mn-lt"/>
                <a:ea typeface="Calibri" panose="020F0502020204030204" pitchFamily="34" charset="0"/>
              </a:rPr>
              <a:t>12:00 – 2:00pm</a:t>
            </a:r>
            <a:endParaRPr lang="en-US" sz="1400" dirty="0">
              <a:effectLst/>
              <a:latin typeface="+mn-lt"/>
              <a:ea typeface="Calibri" panose="020F0502020204030204" pitchFamily="34" charset="0"/>
            </a:endParaRPr>
          </a:p>
          <a:p>
            <a:pPr marL="0" marR="0">
              <a:spcBef>
                <a:spcPts val="0"/>
              </a:spcBef>
              <a:spcAft>
                <a:spcPts val="0"/>
              </a:spcAft>
            </a:pPr>
            <a:r>
              <a:rPr lang="en-US" sz="1400" dirty="0">
                <a:solidFill>
                  <a:srgbClr val="3C4043"/>
                </a:solidFill>
                <a:effectLst/>
                <a:latin typeface="+mn-lt"/>
                <a:ea typeface="Calibri" panose="020F0502020204030204" pitchFamily="34" charset="0"/>
              </a:rPr>
              <a:t>Daily, until Jul 22, 2020</a:t>
            </a:r>
            <a:endParaRPr lang="en-US" sz="1400" dirty="0">
              <a:effectLst/>
              <a:latin typeface="+mn-lt"/>
              <a:ea typeface="Calibri" panose="020F0502020204030204" pitchFamily="34" charset="0"/>
            </a:endParaRPr>
          </a:p>
          <a:p>
            <a:pPr marL="0" marR="0">
              <a:spcBef>
                <a:spcPts val="0"/>
              </a:spcBef>
              <a:spcAft>
                <a:spcPts val="0"/>
              </a:spcAft>
            </a:pPr>
            <a:r>
              <a:rPr lang="en-US" sz="1400" u="sng" dirty="0">
                <a:solidFill>
                  <a:srgbClr val="000000"/>
                </a:solidFill>
                <a:effectLst/>
                <a:latin typeface="+mn-lt"/>
                <a:ea typeface="Calibri" panose="020F0502020204030204" pitchFamily="34" charset="0"/>
                <a:hlinkClick r:id="rId2"/>
              </a:rPr>
              <a:t>https://ieee802.my.webex.com/ieee802.my/j.php?MTID=meb942403b98bea4c01fb93cfe0e47203</a:t>
            </a:r>
            <a:endParaRPr lang="en-US" sz="1400" dirty="0">
              <a:effectLst/>
              <a:latin typeface="+mn-lt"/>
              <a:ea typeface="Calibri" panose="020F0502020204030204" pitchFamily="34" charset="0"/>
            </a:endParaRPr>
          </a:p>
          <a:p>
            <a:pPr marL="0" marR="0">
              <a:spcBef>
                <a:spcPts val="0"/>
              </a:spcBef>
              <a:spcAft>
                <a:spcPts val="0"/>
              </a:spcAft>
            </a:pPr>
            <a:endParaRPr lang="en-US" sz="1400" dirty="0">
              <a:solidFill>
                <a:srgbClr val="3C4043"/>
              </a:solidFill>
              <a:effectLst/>
              <a:latin typeface="+mn-lt"/>
              <a:ea typeface="Calibri" panose="020F0502020204030204" pitchFamily="34" charset="0"/>
            </a:endParaRPr>
          </a:p>
          <a:p>
            <a:pPr marL="0" marR="0">
              <a:spcBef>
                <a:spcPts val="0"/>
              </a:spcBef>
              <a:spcAft>
                <a:spcPts val="0"/>
              </a:spcAft>
            </a:pPr>
            <a:r>
              <a:rPr lang="en-US" sz="1400" dirty="0">
                <a:solidFill>
                  <a:srgbClr val="3C4043"/>
                </a:solidFill>
                <a:effectLst/>
                <a:latin typeface="+mn-lt"/>
                <a:ea typeface="Calibri" panose="020F0502020204030204" pitchFamily="34" charset="0"/>
              </a:rPr>
              <a:t>Description: JOIN WEBEX MEETING </a:t>
            </a:r>
            <a:r>
              <a:rPr lang="en-US" sz="1400" u="sng" dirty="0">
                <a:solidFill>
                  <a:srgbClr val="1A73E8"/>
                </a:solidFill>
                <a:effectLst/>
                <a:latin typeface="+mn-lt"/>
                <a:ea typeface="Calibri" panose="020F0502020204030204" pitchFamily="34" charset="0"/>
                <a:hlinkClick r:id="rId3"/>
              </a:rPr>
              <a:t>https://ieee802.my.webex.com/ieee802.my/j.php?MTID=meb942403b98bea4c01fb93cfe0e47203</a:t>
            </a:r>
            <a:r>
              <a:rPr lang="en-US" sz="1400" dirty="0">
                <a:solidFill>
                  <a:srgbClr val="3C4043"/>
                </a:solidFill>
                <a:effectLst/>
                <a:latin typeface="+mn-lt"/>
                <a:ea typeface="Calibri" panose="020F0502020204030204" pitchFamily="34" charset="0"/>
              </a:rPr>
              <a:t> </a:t>
            </a:r>
          </a:p>
          <a:p>
            <a:pPr marL="0" marR="0">
              <a:spcBef>
                <a:spcPts val="0"/>
              </a:spcBef>
              <a:spcAft>
                <a:spcPts val="0"/>
              </a:spcAft>
            </a:pPr>
            <a:endParaRPr lang="en-US" sz="1400" dirty="0">
              <a:solidFill>
                <a:srgbClr val="3C4043"/>
              </a:solidFill>
              <a:effectLst/>
              <a:latin typeface="+mn-lt"/>
              <a:ea typeface="Calibri" panose="020F0502020204030204" pitchFamily="34" charset="0"/>
            </a:endParaRPr>
          </a:p>
          <a:p>
            <a:pPr marL="0" marR="0">
              <a:spcBef>
                <a:spcPts val="0"/>
              </a:spcBef>
              <a:spcAft>
                <a:spcPts val="0"/>
              </a:spcAft>
            </a:pPr>
            <a:r>
              <a:rPr lang="en-US" sz="1400" dirty="0">
                <a:solidFill>
                  <a:srgbClr val="3C4043"/>
                </a:solidFill>
                <a:effectLst/>
                <a:latin typeface="+mn-lt"/>
                <a:ea typeface="Calibri" panose="020F0502020204030204" pitchFamily="34" charset="0"/>
              </a:rPr>
              <a:t>Meeting number (access code): 132 877 4085 </a:t>
            </a:r>
          </a:p>
          <a:p>
            <a:pPr marL="0" marR="0">
              <a:spcBef>
                <a:spcPts val="0"/>
              </a:spcBef>
              <a:spcAft>
                <a:spcPts val="0"/>
              </a:spcAft>
            </a:pPr>
            <a:r>
              <a:rPr lang="en-US" sz="1400" dirty="0">
                <a:solidFill>
                  <a:srgbClr val="3C4043"/>
                </a:solidFill>
                <a:effectLst/>
                <a:latin typeface="+mn-lt"/>
                <a:ea typeface="Calibri" panose="020F0502020204030204" pitchFamily="34" charset="0"/>
              </a:rPr>
              <a:t>Meeting password: 708090 </a:t>
            </a:r>
          </a:p>
          <a:p>
            <a:pPr marL="0" marR="0">
              <a:spcBef>
                <a:spcPts val="0"/>
              </a:spcBef>
              <a:spcAft>
                <a:spcPts val="0"/>
              </a:spcAft>
            </a:pPr>
            <a:endParaRPr lang="en-US" sz="1400" dirty="0">
              <a:solidFill>
                <a:srgbClr val="3C4043"/>
              </a:solidFill>
              <a:effectLst/>
              <a:latin typeface="+mn-lt"/>
              <a:ea typeface="Calibri" panose="020F0502020204030204" pitchFamily="34" charset="0"/>
            </a:endParaRPr>
          </a:p>
          <a:p>
            <a:pPr marL="0" marR="0">
              <a:spcBef>
                <a:spcPts val="0"/>
              </a:spcBef>
              <a:spcAft>
                <a:spcPts val="0"/>
              </a:spcAft>
            </a:pPr>
            <a:r>
              <a:rPr lang="en-US" sz="1400" dirty="0">
                <a:solidFill>
                  <a:srgbClr val="3C4043"/>
                </a:solidFill>
                <a:effectLst/>
                <a:latin typeface="+mn-lt"/>
                <a:ea typeface="Calibri" panose="020F0502020204030204" pitchFamily="34" charset="0"/>
              </a:rPr>
              <a:t>TAP TO JOIN FROM A MOBILE DEVICE (ATTENDEES ONLY) +1-510-338-9438,,1328774085#708090# </a:t>
            </a:r>
            <a:r>
              <a:rPr lang="en-US" sz="1400" dirty="0" err="1">
                <a:solidFill>
                  <a:srgbClr val="3C4043"/>
                </a:solidFill>
                <a:effectLst/>
                <a:latin typeface="+mn-lt"/>
                <a:ea typeface="Calibri" panose="020F0502020204030204" pitchFamily="34" charset="0"/>
              </a:rPr>
              <a:t>tel</a:t>
            </a:r>
            <a:r>
              <a:rPr lang="en-US" sz="1400" dirty="0">
                <a:solidFill>
                  <a:srgbClr val="3C4043"/>
                </a:solidFill>
                <a:effectLst/>
                <a:latin typeface="+mn-lt"/>
                <a:ea typeface="Calibri" panose="020F0502020204030204" pitchFamily="34" charset="0"/>
              </a:rPr>
              <a:t>:%2B1-510-338-9438,,*01*1328774085%23708090%23*01* USA Toll +44-20-3198-8144,,1328774085#708090# </a:t>
            </a:r>
            <a:r>
              <a:rPr lang="en-US" sz="1400" dirty="0" err="1">
                <a:solidFill>
                  <a:srgbClr val="3C4043"/>
                </a:solidFill>
                <a:effectLst/>
                <a:latin typeface="+mn-lt"/>
                <a:ea typeface="Calibri" panose="020F0502020204030204" pitchFamily="34" charset="0"/>
              </a:rPr>
              <a:t>tel</a:t>
            </a:r>
            <a:r>
              <a:rPr lang="en-US" sz="1400" dirty="0">
                <a:solidFill>
                  <a:srgbClr val="3C4043"/>
                </a:solidFill>
                <a:effectLst/>
                <a:latin typeface="+mn-lt"/>
                <a:ea typeface="Calibri" panose="020F0502020204030204" pitchFamily="34" charset="0"/>
              </a:rPr>
              <a:t>:%2B44-20-3198-8144,,*01*1328774085%23708090%23*01* UK Toll Some mobile devices may ask attendees to enter a numeric meeting password. JOIN BY PHONE +1-510-338-9438 USA Toll +44-20-3198-8144 UK Toll Global call-in numbers </a:t>
            </a:r>
            <a:r>
              <a:rPr lang="en-US" sz="1400" u="sng" dirty="0">
                <a:solidFill>
                  <a:srgbClr val="1A73E8"/>
                </a:solidFill>
                <a:effectLst/>
                <a:latin typeface="+mn-lt"/>
                <a:ea typeface="Calibri" panose="020F0502020204030204" pitchFamily="34" charset="0"/>
                <a:hlinkClick r:id="rId4"/>
              </a:rPr>
              <a:t>https://ieee802.my.webex.com/ieee802.my/globalcallin.php?MTID=m651a113ea21b543c487c55cf3fca4034</a:t>
            </a:r>
            <a:r>
              <a:rPr lang="en-US" sz="1400" dirty="0">
                <a:solidFill>
                  <a:srgbClr val="3C4043"/>
                </a:solidFill>
                <a:effectLst/>
                <a:latin typeface="+mn-lt"/>
                <a:ea typeface="Calibri" panose="020F0502020204030204" pitchFamily="34" charset="0"/>
              </a:rPr>
              <a:t> Can't join the meeting? </a:t>
            </a:r>
            <a:r>
              <a:rPr lang="en-US" sz="1400" u="sng" dirty="0">
                <a:solidFill>
                  <a:srgbClr val="1A73E8"/>
                </a:solidFill>
                <a:effectLst/>
                <a:latin typeface="+mn-lt"/>
                <a:ea typeface="Calibri" panose="020F0502020204030204" pitchFamily="34" charset="0"/>
                <a:hlinkClick r:id="rId5"/>
              </a:rPr>
              <a:t>https://collaborationhelp.cisco.com/article/WBX000029055</a:t>
            </a:r>
            <a:r>
              <a:rPr lang="en-US" sz="1400" dirty="0">
                <a:solidFill>
                  <a:srgbClr val="3C4043"/>
                </a:solidFill>
                <a:effectLst/>
                <a:latin typeface="+mn-lt"/>
                <a:ea typeface="Calibri" panose="020F0502020204030204" pitchFamily="34" charset="0"/>
              </a:rPr>
              <a:t> IMPORTANT NOTICE: Please note that this </a:t>
            </a:r>
            <a:r>
              <a:rPr lang="en-US" sz="1400" dirty="0" err="1">
                <a:solidFill>
                  <a:srgbClr val="3C4043"/>
                </a:solidFill>
                <a:effectLst/>
                <a:latin typeface="+mn-lt"/>
                <a:ea typeface="Calibri" panose="020F0502020204030204" pitchFamily="34" charset="0"/>
              </a:rPr>
              <a:t>Webex</a:t>
            </a:r>
            <a:r>
              <a:rPr lang="en-US" sz="1400" dirty="0">
                <a:solidFill>
                  <a:srgbClr val="3C4043"/>
                </a:solidFill>
                <a:effectLst/>
                <a:latin typeface="+mn-lt"/>
                <a:ea typeface="Calibri" panose="020F0502020204030204" pitchFamily="34"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 </a:t>
            </a:r>
            <a:endParaRPr lang="en-US" sz="1400" dirty="0">
              <a:effectLst/>
              <a:latin typeface="+mn-lt"/>
              <a:ea typeface="Calibri" panose="020F0502020204030204" pitchFamily="34" charset="0"/>
            </a:endParaRPr>
          </a:p>
          <a:p>
            <a:pPr marL="342900" marR="0" lvl="0" indent="-342900">
              <a:spcBef>
                <a:spcPts val="0"/>
              </a:spcBef>
              <a:spcAft>
                <a:spcPts val="0"/>
              </a:spcAft>
              <a:tabLst>
                <a:tab pos="457200" algn="l"/>
              </a:tabLst>
            </a:pPr>
            <a:r>
              <a:rPr lang="en-US" sz="1400" dirty="0">
                <a:solidFill>
                  <a:srgbClr val="3C4043"/>
                </a:solidFill>
                <a:effectLst/>
                <a:latin typeface="+mn-lt"/>
                <a:ea typeface="Calibri" panose="020F0502020204030204" pitchFamily="34" charset="0"/>
              </a:rPr>
              <a:t>10 minutes before</a:t>
            </a:r>
            <a:endParaRPr lang="en-US" sz="1400" dirty="0">
              <a:effectLst/>
              <a:latin typeface="+mn-lt"/>
              <a:ea typeface="Calibri" panose="020F0502020204030204" pitchFamily="34" charset="0"/>
            </a:endParaRPr>
          </a:p>
          <a:p>
            <a:pPr marL="0" marR="0">
              <a:spcBef>
                <a:spcPts val="0"/>
              </a:spcBef>
              <a:spcAft>
                <a:spcPts val="0"/>
              </a:spcAft>
            </a:pPr>
            <a:r>
              <a:rPr lang="en-US" sz="1400" dirty="0">
                <a:solidFill>
                  <a:srgbClr val="3C4043"/>
                </a:solidFill>
                <a:effectLst/>
                <a:latin typeface="+mn-lt"/>
                <a:ea typeface="Calibri" panose="020F0502020204030204" pitchFamily="34" charset="0"/>
              </a:rPr>
              <a:t>Organizer: Seat4 802Webex</a:t>
            </a:r>
            <a:endParaRPr lang="en-US" sz="1400" dirty="0">
              <a:effectLst/>
              <a:latin typeface="+mn-lt"/>
              <a:ea typeface="Calibri" panose="020F0502020204030204" pitchFamily="34" charset="0"/>
            </a:endParaRPr>
          </a:p>
        </p:txBody>
      </p:sp>
    </p:spTree>
    <p:extLst>
      <p:ext uri="{BB962C8B-B14F-4D97-AF65-F5344CB8AC3E}">
        <p14:creationId xmlns:p14="http://schemas.microsoft.com/office/powerpoint/2010/main" val="40934843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 &amp; 22 Jul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latin typeface="Times New Roman" pitchFamily="16" charset="0"/>
              </a:rPr>
              <a:t>Seat4-802.18_plenary_16&amp;23july20 </a:t>
            </a:r>
            <a:r>
              <a:rPr lang="en-US" sz="2000" dirty="0"/>
              <a:t>call-in, </a:t>
            </a:r>
            <a:r>
              <a:rPr lang="en-US" sz="2000" dirty="0">
                <a:highlight>
                  <a:srgbClr val="00FF00"/>
                </a:highlight>
              </a:rPr>
              <a:t>for just 16 &amp; 23Jul20 </a:t>
            </a:r>
          </a:p>
          <a:p>
            <a:r>
              <a:rPr lang="en-US" sz="1400" dirty="0">
                <a:latin typeface="Times New Roman" pitchFamily="16" charset="0"/>
              </a:rPr>
              <a:t>When	Thu, July 16 &amp; 23,   3pm – 5pm - et</a:t>
            </a:r>
          </a:p>
          <a:p>
            <a:r>
              <a:rPr lang="en-US" sz="1400" dirty="0">
                <a:latin typeface="Times New Roman" pitchFamily="16" charset="0"/>
              </a:rPr>
              <a:t>Where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 (</a:t>
            </a:r>
            <a:r>
              <a:rPr lang="en-US" sz="1400" u="sng" dirty="0">
                <a:latin typeface="Times New Roman" pitchFamily="16" charset="0"/>
                <a:hlinkClick r:id="rId4"/>
              </a:rPr>
              <a:t>map</a:t>
            </a:r>
            <a:r>
              <a:rPr lang="en-US" sz="1400" dirty="0">
                <a:latin typeface="Times New Roman" pitchFamily="16" charset="0"/>
              </a:rPr>
              <a:t>) </a:t>
            </a:r>
          </a:p>
          <a:p>
            <a:pPr>
              <a:spcBef>
                <a:spcPts val="0"/>
              </a:spcBef>
            </a:pPr>
            <a:r>
              <a:rPr lang="en-US" sz="1400" dirty="0">
                <a:latin typeface="Times New Roman" pitchFamily="16" charset="0"/>
              </a:rPr>
              <a:t>Description JOIN WEBEX MEETING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a:t>
            </a:r>
          </a:p>
          <a:p>
            <a:r>
              <a:rPr lang="en-US" sz="1000" dirty="0">
                <a:latin typeface="Times New Roman" pitchFamily="16" charset="0"/>
              </a:rPr>
              <a:t>			</a:t>
            </a:r>
          </a:p>
          <a:p>
            <a:r>
              <a:rPr lang="en-US" sz="1400" dirty="0">
                <a:latin typeface="Times New Roman" pitchFamily="16" charset="0"/>
              </a:rPr>
              <a:t>Meeting number (access code): 132 016 8425 </a:t>
            </a:r>
          </a:p>
          <a:p>
            <a:r>
              <a:rPr lang="en-US" sz="1400" dirty="0">
                <a:latin typeface="Times New Roman" pitchFamily="16" charset="0"/>
              </a:rPr>
              <a:t>Meeting password: rrtag2007 (77824200 from phones) </a:t>
            </a:r>
          </a:p>
          <a:p>
            <a:pPr>
              <a:spcBef>
                <a:spcPts val="0"/>
              </a:spcBef>
            </a:pPr>
            <a:r>
              <a:rPr lang="en-US" sz="1400" dirty="0">
                <a:latin typeface="Times New Roman" pitchFamily="16" charset="0"/>
              </a:rPr>
              <a:t> </a:t>
            </a:r>
            <a:r>
              <a:rPr lang="en-US" sz="1000" dirty="0">
                <a:latin typeface="Times New Roman" pitchFamily="16" charset="0"/>
              </a:rPr>
              <a:t>			</a:t>
            </a:r>
            <a:endParaRPr lang="en-US" sz="1400" dirty="0">
              <a:latin typeface="Times New Roman" pitchFamily="16" charset="0"/>
            </a:endParaRPr>
          </a:p>
          <a:p>
            <a:r>
              <a:rPr lang="en-US" sz="1400" dirty="0">
                <a:latin typeface="Times New Roman" pitchFamily="16" charset="0"/>
              </a:rPr>
              <a:t>JOIN BY PHONE +1-510-338-9438 USA Toll Tap here to call (mobile phones only, hosts not supported): </a:t>
            </a:r>
            <a:r>
              <a:rPr lang="en-US" sz="1400" dirty="0" err="1">
                <a:latin typeface="Times New Roman" pitchFamily="16" charset="0"/>
              </a:rPr>
              <a:t>tel</a:t>
            </a:r>
            <a:r>
              <a:rPr lang="en-US" sz="1400" dirty="0">
                <a:latin typeface="Times New Roman" pitchFamily="16" charset="0"/>
              </a:rPr>
              <a:t>:%2B1-510-338-9438,,*01*1320168425%2377824200%23*01* +44-20-3198-8144 UK Toll Tap here to call (mobile phones only, hosts not supported): </a:t>
            </a:r>
            <a:r>
              <a:rPr lang="en-US" sz="1400" dirty="0" err="1">
                <a:latin typeface="Times New Roman" pitchFamily="16" charset="0"/>
              </a:rPr>
              <a:t>tel</a:t>
            </a:r>
            <a:r>
              <a:rPr lang="en-US" sz="1400" dirty="0">
                <a:latin typeface="Times New Roman" pitchFamily="16" charset="0"/>
              </a:rPr>
              <a:t>:%2B44-20-3198-8144,,*01*1320168425%2377824200%23*01* </a:t>
            </a:r>
          </a:p>
          <a:p>
            <a:r>
              <a:rPr lang="en-US" sz="1400" dirty="0">
                <a:latin typeface="Times New Roman" pitchFamily="16" charset="0"/>
              </a:rPr>
              <a:t> Global call-in numbers https://ieee802.my.webex.com/ieee802.my/globalcallin.php?MTID=m0b9118497d61a45ac482add86ab4d710 Can't join the meeting? </a:t>
            </a:r>
            <a:r>
              <a:rPr lang="en-US" sz="1400" u="sng" dirty="0">
                <a:latin typeface="Times New Roman" pitchFamily="16" charset="0"/>
                <a:hlinkClick r:id="rId5"/>
              </a:rPr>
              <a:t>https://collaborationhelp.cisco.com/article/WBX000029055</a:t>
            </a:r>
            <a:r>
              <a:rPr lang="en-US" sz="1400" dirty="0">
                <a:latin typeface="Times New Roman" pitchFamily="16" charset="0"/>
              </a:rPr>
              <a:t> </a:t>
            </a:r>
          </a:p>
          <a:p>
            <a:pPr>
              <a:spcBef>
                <a:spcPts val="0"/>
              </a:spcBef>
            </a:pPr>
            <a:r>
              <a:rPr lang="en-US" sz="1400" dirty="0">
                <a:latin typeface="Times New Roman" pitchFamily="16" charset="0"/>
              </a:rPr>
              <a:t> </a:t>
            </a:r>
          </a:p>
          <a:p>
            <a:r>
              <a:rPr lang="en-US" sz="1400" dirty="0">
                <a:latin typeface="Times New Roman" pitchFamily="16" charset="0"/>
              </a:rPr>
              <a:t>IMPORTANT NOTICE: Please note that this </a:t>
            </a:r>
            <a:r>
              <a:rPr lang="en-US" sz="1400" dirty="0" err="1">
                <a:latin typeface="Times New Roman" pitchFamily="16" charset="0"/>
              </a:rPr>
              <a:t>Webex</a:t>
            </a:r>
            <a:r>
              <a:rPr lang="en-US" sz="14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400" dirty="0">
                <a:latin typeface="Times New Roman" pitchFamily="16" charset="0"/>
              </a:rPr>
              <a:t> </a:t>
            </a:r>
            <a:r>
              <a:rPr lang="en-US" sz="1400" u="sng" dirty="0">
                <a:latin typeface="Times New Roman" pitchFamily="16" charset="0"/>
                <a:hlinkClick r:id="rId6"/>
              </a:rPr>
              <a:t>more details»</a:t>
            </a:r>
            <a:r>
              <a:rPr lang="en-US" sz="1400" dirty="0">
                <a:latin typeface="Times New Roman" pitchFamily="16" charset="0"/>
              </a:rPr>
              <a:t>  </a:t>
            </a:r>
            <a:r>
              <a:rPr lang="en-US" sz="1400" u="sng" dirty="0">
                <a:latin typeface="Times New Roman" pitchFamily="16" charset="0"/>
                <a:hlinkClick r:id="rId7"/>
              </a:rPr>
              <a:t>copy to my calendar»</a:t>
            </a:r>
            <a:endParaRPr lang="en-US" sz="1400" dirty="0"/>
          </a:p>
          <a:p>
            <a:pPr>
              <a:spcBef>
                <a:spcPts val="0"/>
              </a:spcBef>
            </a:pPr>
            <a:endParaRPr lang="en-US" sz="1800" kern="0" dirty="0"/>
          </a:p>
        </p:txBody>
      </p:sp>
    </p:spTree>
    <p:extLst>
      <p:ext uri="{BB962C8B-B14F-4D97-AF65-F5344CB8AC3E}">
        <p14:creationId xmlns:p14="http://schemas.microsoft.com/office/powerpoint/2010/main" val="13029630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21 &amp; 22 Jul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3228497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b="0" dirty="0">
                <a:solidFill>
                  <a:schemeClr val="tx1"/>
                </a:solidFill>
              </a:rPr>
              <a:t>Present on-line today: 			and voters on-line: </a:t>
            </a:r>
          </a:p>
          <a:p>
            <a:pPr>
              <a:buFont typeface="Arial" panose="020B0604020202020204" pitchFamily="34" charset="0"/>
              <a:buChar char="•"/>
            </a:pPr>
            <a:r>
              <a:rPr lang="en-US" sz="2000" dirty="0"/>
              <a:t>Next “weekly” teleconference </a:t>
            </a:r>
            <a:r>
              <a:rPr lang="en-US" sz="1400" dirty="0"/>
              <a:t>(</a:t>
            </a:r>
            <a:r>
              <a:rPr lang="en-US" sz="1400" dirty="0" err="1"/>
              <a:t>sched’d</a:t>
            </a:r>
            <a:r>
              <a:rPr lang="en-US" sz="1400" dirty="0"/>
              <a:t> to </a:t>
            </a:r>
            <a:r>
              <a:rPr lang="en-US" sz="1400" dirty="0">
                <a:solidFill>
                  <a:schemeClr val="tx1"/>
                </a:solidFill>
              </a:rPr>
              <a:t>07jan21</a:t>
            </a:r>
            <a:r>
              <a:rPr lang="en-US" sz="1400" dirty="0">
                <a:solidFill>
                  <a:schemeClr val="bg1">
                    <a:lumMod val="85000"/>
                  </a:schemeClr>
                </a:solidFill>
              </a:rPr>
              <a:t>)</a:t>
            </a:r>
            <a:r>
              <a:rPr lang="en-US" sz="2000" dirty="0"/>
              <a:t>: 30Jul20–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https://mentor.ieee.org/802.18/dcn/16/18-16-0038-16-0000-teleconference-call-in-info.pptx</a:t>
            </a:r>
            <a:r>
              <a:rPr lang="en-US" sz="1800" dirty="0"/>
              <a:t>  </a:t>
            </a:r>
            <a:r>
              <a:rPr lang="en-US" altLang="en-US" sz="1200" dirty="0"/>
              <a:t>(</a:t>
            </a:r>
            <a:r>
              <a:rPr lang="en-US" altLang="en-US" sz="1200" i="1" u="sng" dirty="0"/>
              <a:t>or latest)</a:t>
            </a:r>
            <a:r>
              <a:rPr lang="en-US" altLang="en-US" sz="1200" i="1" dirty="0"/>
              <a:t>  </a:t>
            </a:r>
            <a:r>
              <a:rPr lang="en-US" altLang="en-US" sz="1800" b="1" i="1" dirty="0"/>
              <a:t>(new weekly call in starts 30jul20)</a:t>
            </a:r>
          </a:p>
          <a:p>
            <a:pPr lvl="2">
              <a:buFont typeface="Arial" panose="020B0604020202020204" pitchFamily="34" charset="0"/>
              <a:buChar char="•"/>
            </a:pPr>
            <a:r>
              <a:rPr lang="en-US" altLang="en-US" dirty="0"/>
              <a:t>Also, see back up slide in this agenda.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r>
              <a:rPr lang="en-US" sz="1800" dirty="0"/>
              <a:t>Overall IEEE 802 schedule: </a:t>
            </a:r>
            <a:r>
              <a:rPr lang="en-US" sz="1800" dirty="0">
                <a:hlinkClick r:id="rId3"/>
              </a:rPr>
              <a:t>http://ieee802.org/802tele_calendar.html</a:t>
            </a:r>
            <a:endParaRPr lang="en-US" sz="1800" dirty="0"/>
          </a:p>
          <a:p>
            <a:pPr lvl="1">
              <a:buFont typeface="Arial" panose="020B0604020202020204" pitchFamily="34" charset="0"/>
              <a:buChar char="•"/>
            </a:pPr>
            <a:r>
              <a:rPr lang="en-US" sz="1800" dirty="0"/>
              <a:t>or only 802.18:  </a:t>
            </a:r>
            <a:r>
              <a:rPr lang="en-US" sz="1800" dirty="0">
                <a:hlinkClick r:id="rId4"/>
              </a:rPr>
              <a:t>IEEE 802.18 TAG Calendar</a:t>
            </a:r>
            <a:endParaRPr lang="en-US" sz="1800" dirty="0"/>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16:__________________32et </a:t>
            </a:r>
          </a:p>
          <a:p>
            <a:pPr>
              <a:buFont typeface="Arial" panose="020B0604020202020204" pitchFamily="34" charset="0"/>
              <a:buChar char="•"/>
            </a:pPr>
            <a:endParaRPr lang="en-US" sz="1800" u="sng" dirty="0"/>
          </a:p>
          <a:p>
            <a:pPr>
              <a:buFont typeface="Arial" panose="020B0604020202020204" pitchFamily="34" charset="0"/>
              <a:buChar char="•"/>
            </a:pPr>
            <a:r>
              <a:rPr lang="en-US" sz="1800" u="sng" dirty="0"/>
              <a:t>The next (electronic) Plenary is currently being considered in November 2020   </a:t>
            </a:r>
          </a:p>
          <a:p>
            <a:pPr>
              <a:buFont typeface="Arial" panose="020B0604020202020204" pitchFamily="34" charset="0"/>
              <a:buChar char="•"/>
            </a:pPr>
            <a:r>
              <a:rPr lang="en-US" sz="2000" dirty="0"/>
              <a:t>Thank You – Please stay safe.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&amp; 22 Jul 20</a:t>
            </a:r>
            <a:endParaRPr lang="en-GB" dirty="0"/>
          </a:p>
        </p:txBody>
      </p:sp>
    </p:spTree>
    <p:extLst>
      <p:ext uri="{BB962C8B-B14F-4D97-AF65-F5344CB8AC3E}">
        <p14:creationId xmlns:p14="http://schemas.microsoft.com/office/powerpoint/2010/main" val="3173670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46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bg1"/>
                </a:solidFill>
              </a:rPr>
              <a:t>A quorum is met since this meeting was announced more then 45 days ago.</a:t>
            </a:r>
          </a:p>
          <a:p>
            <a:pPr lvl="1">
              <a:buFont typeface="Arial" panose="020B0604020202020204" pitchFamily="34" charset="0"/>
              <a:buChar char="•"/>
            </a:pPr>
            <a:endParaRPr lang="en-US" sz="1400" dirty="0">
              <a:solidFill>
                <a:schemeClr val="bg1"/>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21 &amp; 22 Jul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674"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675"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21 &amp; 22 Jul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&amp; 22 Jul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&amp; 22 Jul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 &amp; 22 Jul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13796" y="613591"/>
            <a:ext cx="7770813" cy="609600"/>
          </a:xfrm>
        </p:spPr>
        <p:txBody>
          <a:bodyPr/>
          <a:lstStyle/>
          <a:p>
            <a:pPr eaLnBrk="1" hangingPunct="1"/>
            <a:r>
              <a:rPr lang="en-US" sz="2400" dirty="0">
                <a:latin typeface="Times New Roman" charset="0"/>
              </a:rPr>
              <a:t>Ad hoc 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21 &amp; 22 Jul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1037411"/>
            <a:ext cx="4114850" cy="5438001"/>
          </a:xfrm>
        </p:spPr>
        <p:txBody>
          <a:bodyPr/>
          <a:lstStyle/>
          <a:p>
            <a:pPr eaLnBrk="0" hangingPunct="0">
              <a:spcBef>
                <a:spcPct val="0"/>
              </a:spcBef>
              <a:buFont typeface="Arial" panose="020B0604020202020204" pitchFamily="34" charset="0"/>
              <a:buChar char="•"/>
            </a:pPr>
            <a:r>
              <a:rPr lang="en-US" altLang="en-US" sz="1600" b="0" kern="1200" dirty="0">
                <a:solidFill>
                  <a:schemeClr val="tx1"/>
                </a:solidFill>
                <a:ea typeface="MS Gothic" charset="-128"/>
              </a:rPr>
              <a:t>Call to Order (Tue21Jul20)</a:t>
            </a:r>
          </a:p>
          <a:p>
            <a:pPr lvl="1">
              <a:buFont typeface="Arial" panose="020B0604020202020204" pitchFamily="34" charset="0"/>
              <a:buChar char="•"/>
            </a:pPr>
            <a:r>
              <a:rPr lang="en-US" altLang="en-US" sz="1400" u="sng" dirty="0">
                <a:solidFill>
                  <a:schemeClr val="bg1"/>
                </a:solidFill>
              </a:rPr>
              <a:t>Attendance server is open</a:t>
            </a:r>
          </a:p>
          <a:p>
            <a:pPr>
              <a:buFont typeface="Arial" panose="020B0604020202020204" pitchFamily="34" charset="0"/>
              <a:buChar char="•"/>
            </a:pPr>
            <a:r>
              <a:rPr lang="en-US" altLang="en-US" sz="1600" b="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jay . </a:t>
            </a:r>
          </a:p>
          <a:p>
            <a:pPr lvl="1">
              <a:spcBef>
                <a:spcPts val="0"/>
              </a:spcBef>
              <a:buFont typeface="Arial" panose="020B0604020202020204" pitchFamily="34" charset="0"/>
              <a:buChar char="•"/>
            </a:pPr>
            <a:r>
              <a:rPr lang="en-US" altLang="en-US" sz="1200" dirty="0">
                <a:solidFill>
                  <a:schemeClr val="tx1"/>
                </a:solidFill>
              </a:rPr>
              <a:t>Attendance and request queue in chat window, Stuart K </a:t>
            </a:r>
          </a:p>
          <a:p>
            <a:pPr lvl="1">
              <a:spcBef>
                <a:spcPts val="0"/>
              </a:spcBef>
              <a:buFont typeface="Arial" panose="020B0604020202020204" pitchFamily="34" charset="0"/>
              <a:buChar char="•"/>
            </a:pPr>
            <a:endParaRPr lang="en-US" altLang="en-US" sz="1200" dirty="0">
              <a:solidFill>
                <a:schemeClr val="tx1"/>
              </a:solidFill>
            </a:endParaRPr>
          </a:p>
          <a:p>
            <a:pPr>
              <a:buFont typeface="Arial" panose="020B0604020202020204" pitchFamily="34" charset="0"/>
              <a:buChar char="•"/>
            </a:pPr>
            <a:r>
              <a:rPr lang="en-US" altLang="en-US" sz="1600" b="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70/80/90 GHz NPRM</a:t>
            </a:r>
          </a:p>
          <a:p>
            <a:pPr lvl="1">
              <a:spcBef>
                <a:spcPts val="0"/>
              </a:spcBef>
              <a:buFont typeface="Arial" panose="020B0604020202020204" pitchFamily="34" charset="0"/>
              <a:buChar char="•"/>
            </a:pPr>
            <a:r>
              <a:rPr lang="en-US" altLang="en-US" sz="1400" dirty="0">
                <a:solidFill>
                  <a:schemeClr val="bg1">
                    <a:lumMod val="85000"/>
                  </a:schemeClr>
                </a:solidFill>
              </a:rPr>
              <a:t>General Discussion Items</a:t>
            </a:r>
          </a:p>
          <a:p>
            <a:pPr lvl="4">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b="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70/80/90 GHz NPRM</a:t>
            </a:r>
          </a:p>
          <a:p>
            <a:pPr lvl="1">
              <a:spcBef>
                <a:spcPts val="0"/>
              </a:spcBef>
              <a:buFont typeface="Arial" panose="020B0604020202020204" pitchFamily="34" charset="0"/>
              <a:buChar char="•"/>
            </a:pPr>
            <a:r>
              <a:rPr lang="en-US" altLang="en-US" sz="1400" dirty="0">
                <a:solidFill>
                  <a:schemeClr val="tx1"/>
                </a:solidFill>
              </a:rPr>
              <a:t>contributions</a:t>
            </a:r>
          </a:p>
          <a:p>
            <a:pPr lvl="1">
              <a:spcBef>
                <a:spcPts val="0"/>
              </a:spcBef>
              <a:buFont typeface="Arial" panose="020B0604020202020204" pitchFamily="34" charset="0"/>
              <a:buChar char="•"/>
            </a:pPr>
            <a:r>
              <a:rPr lang="en-US" altLang="en-US" sz="1400" dirty="0">
                <a:solidFill>
                  <a:schemeClr val="tx1"/>
                </a:solidFill>
              </a:rPr>
              <a:t>Anything new today	</a:t>
            </a:r>
          </a:p>
          <a:p>
            <a:pPr lvl="2">
              <a:buFont typeface="Arial" panose="020B0604020202020204" pitchFamily="34" charset="0"/>
              <a:buChar char="•"/>
            </a:pPr>
            <a:endParaRPr lang="en-US" altLang="en-US" sz="1000" b="0" u="sng" dirty="0"/>
          </a:p>
          <a:p>
            <a:pPr>
              <a:buFont typeface="Arial" panose="020B0604020202020204" pitchFamily="34" charset="0"/>
              <a:buChar char="•"/>
            </a:pPr>
            <a:r>
              <a:rPr lang="en-US" altLang="en-US" sz="1600" b="0" dirty="0">
                <a:solidFill>
                  <a:schemeClr val="tx1"/>
                </a:solidFill>
              </a:rPr>
              <a:t>AOB and Adjourn</a:t>
            </a:r>
          </a:p>
          <a:p>
            <a:pPr>
              <a:spcBef>
                <a:spcPts val="0"/>
              </a:spcBef>
              <a:buFont typeface="Arial" panose="020B0604020202020204" pitchFamily="34" charset="0"/>
              <a:buChar char="•"/>
            </a:pPr>
            <a:endParaRPr lang="en-US" altLang="en-US" sz="1600" b="0" dirty="0">
              <a:solidFill>
                <a:schemeClr val="tx1"/>
              </a:solidFill>
            </a:endParaRPr>
          </a:p>
          <a:p>
            <a:pPr>
              <a:spcBef>
                <a:spcPts val="0"/>
              </a:spcBef>
              <a:buFont typeface="Arial" panose="020B0604020202020204" pitchFamily="34" charset="0"/>
              <a:buChar char="•"/>
            </a:pPr>
            <a:r>
              <a:rPr lang="en-US" altLang="en-US" sz="1600" b="0" u="sng" dirty="0"/>
              <a:t>Motion:</a:t>
            </a:r>
            <a:r>
              <a:rPr lang="en-US" altLang="en-US" sz="1600" b="0" dirty="0"/>
              <a:t> </a:t>
            </a:r>
            <a:r>
              <a:rPr lang="en-US" altLang="en-US" sz="1600" b="0" dirty="0">
                <a:solidFill>
                  <a:schemeClr val="tx1"/>
                </a:solidFill>
              </a:rPr>
              <a:t>Any objection to approving the agenda as presented?  None heard.</a:t>
            </a:r>
          </a:p>
          <a:p>
            <a:pPr>
              <a:spcBef>
                <a:spcPts val="0"/>
              </a:spcBef>
              <a:buFont typeface="Arial" panose="020B0604020202020204" pitchFamily="34" charset="0"/>
              <a:buChar char="•"/>
            </a:pPr>
            <a:r>
              <a:rPr lang="en-US" altLang="en-US" sz="1600" b="0" dirty="0">
                <a:solidFill>
                  <a:schemeClr val="tx1"/>
                </a:solidFill>
              </a:rPr>
              <a:t>Vote:  Approved by unanimous consent</a:t>
            </a:r>
          </a:p>
          <a:p>
            <a:pPr>
              <a:buFont typeface="Arial" panose="020B0604020202020204" pitchFamily="34" charset="0"/>
              <a:buChar char="•"/>
            </a:pPr>
            <a:endParaRPr lang="en-US" altLang="en-US" sz="1200" dirty="0">
              <a:solidFill>
                <a:schemeClr val="tx1"/>
              </a:solidFill>
            </a:endParaRPr>
          </a:p>
        </p:txBody>
      </p:sp>
      <p:sp>
        <p:nvSpPr>
          <p:cNvPr id="5" name="TextBox 4">
            <a:extLst>
              <a:ext uri="{FF2B5EF4-FFF2-40B4-BE49-F238E27FC236}">
                <a16:creationId xmlns:a16="http://schemas.microsoft.com/office/drawing/2014/main" id="{24FEE6A3-1EC2-4AE2-938E-4CFD526B60BF}"/>
              </a:ext>
            </a:extLst>
          </p:cNvPr>
          <p:cNvSpPr txBox="1"/>
          <p:nvPr/>
        </p:nvSpPr>
        <p:spPr>
          <a:xfrm>
            <a:off x="4820594" y="1143000"/>
            <a:ext cx="3691730" cy="5016758"/>
          </a:xfrm>
          <a:prstGeom prst="rect">
            <a:avLst/>
          </a:prstGeom>
          <a:noFill/>
        </p:spPr>
        <p:txBody>
          <a:bodyPr wrap="square" rtlCol="0">
            <a:spAutoFit/>
          </a:bodyPr>
          <a:lstStyle/>
          <a:p>
            <a:pPr>
              <a:buFont typeface="Arial" panose="020B0604020202020204" pitchFamily="34" charset="0"/>
              <a:buChar char="•"/>
            </a:pPr>
            <a:r>
              <a:rPr lang="en-US" altLang="en-US" sz="1600" b="1" u="sng" dirty="0">
                <a:solidFill>
                  <a:schemeClr val="tx1"/>
                </a:solidFill>
                <a:latin typeface="+mn-lt"/>
              </a:rPr>
              <a:t>Call to Order (Wed22Jul20)</a:t>
            </a:r>
          </a:p>
          <a:p>
            <a:pPr lvl="1">
              <a:buFont typeface="Arial" panose="020B0604020202020204" pitchFamily="34" charset="0"/>
              <a:buChar char="•"/>
            </a:pPr>
            <a:r>
              <a:rPr lang="en-US" altLang="en-US" sz="1600" b="1" u="sng" dirty="0">
                <a:solidFill>
                  <a:schemeClr val="bg1"/>
                </a:solidFill>
                <a:latin typeface="+mn-lt"/>
              </a:rPr>
              <a:t>Attendance server is open</a:t>
            </a:r>
          </a:p>
          <a:p>
            <a:pPr>
              <a:buFont typeface="Arial" panose="020B0604020202020204" pitchFamily="34" charset="0"/>
              <a:buChar char="•"/>
            </a:pPr>
            <a:r>
              <a:rPr lang="en-US" altLang="en-US" sz="1600" dirty="0">
                <a:solidFill>
                  <a:schemeClr val="tx1"/>
                </a:solidFill>
                <a:latin typeface="+mn-lt"/>
              </a:rPr>
              <a:t>Administrative items</a:t>
            </a:r>
          </a:p>
          <a:p>
            <a:pPr lvl="1" eaLnBrk="1" hangingPunct="1">
              <a:buFont typeface="Arial" panose="020B0604020202020204" pitchFamily="34" charset="0"/>
              <a:buChar char="•"/>
            </a:pPr>
            <a:r>
              <a:rPr lang="en-US" altLang="en-US" sz="1400" dirty="0">
                <a:solidFill>
                  <a:schemeClr val="tx1"/>
                </a:solidFill>
                <a:latin typeface="+mn-lt"/>
                <a:ea typeface="+mn-ea"/>
              </a:rPr>
              <a:t>Some one to take some notes, jay</a:t>
            </a:r>
          </a:p>
          <a:p>
            <a:pPr lvl="1" eaLnBrk="1" hangingPunct="1">
              <a:spcBef>
                <a:spcPts val="0"/>
              </a:spcBef>
              <a:buFont typeface="Arial" panose="020B0604020202020204" pitchFamily="34" charset="0"/>
              <a:buChar char="•"/>
            </a:pPr>
            <a:r>
              <a:rPr lang="en-US" altLang="en-US" sz="1400" dirty="0">
                <a:solidFill>
                  <a:schemeClr val="tx1"/>
                </a:solidFill>
                <a:latin typeface="+mn-lt"/>
                <a:ea typeface="+mn-ea"/>
              </a:rPr>
              <a:t>Attendance and request queue in chat window, Stuart K </a:t>
            </a:r>
          </a:p>
          <a:p>
            <a:pPr lvl="1" eaLnBrk="1" hangingPunct="1">
              <a:spcBef>
                <a:spcPts val="0"/>
              </a:spcBef>
              <a:buFont typeface="Arial" panose="020B0604020202020204" pitchFamily="34" charset="0"/>
              <a:buChar char="•"/>
            </a:pPr>
            <a:endParaRPr lang="en-US" altLang="en-US" sz="1600" dirty="0">
              <a:solidFill>
                <a:schemeClr val="tx1"/>
              </a:solidFill>
              <a:latin typeface="+mn-lt"/>
            </a:endParaRPr>
          </a:p>
          <a:p>
            <a:pPr>
              <a:buFont typeface="Arial" panose="020B0604020202020204" pitchFamily="34" charset="0"/>
              <a:buChar char="•"/>
            </a:pPr>
            <a:r>
              <a:rPr lang="en-US" altLang="en-US" sz="1600" dirty="0">
                <a:solidFill>
                  <a:schemeClr val="tx1"/>
                </a:solidFill>
                <a:latin typeface="+mn-lt"/>
              </a:rPr>
              <a:t>Discussion items</a:t>
            </a:r>
          </a:p>
          <a:p>
            <a:pPr lvl="1">
              <a:spcBef>
                <a:spcPts val="0"/>
              </a:spcBef>
              <a:buFont typeface="Arial" panose="020B0604020202020204" pitchFamily="34" charset="0"/>
              <a:buChar char="•"/>
            </a:pPr>
            <a:r>
              <a:rPr lang="en-US" altLang="en-US" sz="1400" dirty="0">
                <a:solidFill>
                  <a:schemeClr val="tx1"/>
                </a:solidFill>
                <a:latin typeface="+mn-lt"/>
              </a:rPr>
              <a:t>70/80/90 GHz NPRM</a:t>
            </a:r>
          </a:p>
          <a:p>
            <a:pPr lvl="1">
              <a:spcBef>
                <a:spcPts val="0"/>
              </a:spcBef>
              <a:buFont typeface="Arial" panose="020B0604020202020204" pitchFamily="34" charset="0"/>
              <a:buChar char="•"/>
            </a:pPr>
            <a:r>
              <a:rPr lang="en-US" altLang="en-US" sz="1400" dirty="0">
                <a:solidFill>
                  <a:schemeClr val="bg1">
                    <a:lumMod val="85000"/>
                  </a:schemeClr>
                </a:solidFill>
                <a:latin typeface="+mn-lt"/>
              </a:rPr>
              <a:t>General Discussion Items</a:t>
            </a:r>
          </a:p>
          <a:p>
            <a:pPr lvl="3">
              <a:buFont typeface="Arial" panose="020B0604020202020204" pitchFamily="34" charset="0"/>
              <a:buChar char="•"/>
            </a:pPr>
            <a:endParaRPr lang="en-US" altLang="en-US" sz="1600" dirty="0">
              <a:solidFill>
                <a:schemeClr val="tx1"/>
              </a:solidFill>
              <a:latin typeface="+mn-lt"/>
            </a:endParaRPr>
          </a:p>
          <a:p>
            <a:pPr>
              <a:buFont typeface="Arial" panose="020B0604020202020204" pitchFamily="34" charset="0"/>
              <a:buChar char="•"/>
            </a:pPr>
            <a:r>
              <a:rPr lang="en-US" altLang="en-US" sz="1600" dirty="0">
                <a:solidFill>
                  <a:schemeClr val="tx1"/>
                </a:solidFill>
                <a:latin typeface="+mn-lt"/>
              </a:rPr>
              <a:t>Actions required</a:t>
            </a:r>
          </a:p>
          <a:p>
            <a:pPr lvl="1">
              <a:buFont typeface="Arial" panose="020B0604020202020204" pitchFamily="34" charset="0"/>
              <a:buChar char="•"/>
            </a:pPr>
            <a:r>
              <a:rPr lang="en-US" altLang="en-US" sz="1400" dirty="0">
                <a:solidFill>
                  <a:schemeClr val="tx1"/>
                </a:solidFill>
                <a:latin typeface="+mn-lt"/>
              </a:rPr>
              <a:t>70/80/90 GHz NPRM</a:t>
            </a:r>
          </a:p>
          <a:p>
            <a:pPr lvl="2">
              <a:buFont typeface="Arial" panose="020B0604020202020204" pitchFamily="34" charset="0"/>
              <a:buChar char="•"/>
            </a:pPr>
            <a:r>
              <a:rPr lang="en-US" altLang="en-US" sz="1400" dirty="0">
                <a:solidFill>
                  <a:schemeClr val="tx1"/>
                </a:solidFill>
                <a:latin typeface="+mn-lt"/>
              </a:rPr>
              <a:t>Final clean up if any</a:t>
            </a:r>
          </a:p>
          <a:p>
            <a:pPr lvl="1">
              <a:buFont typeface="Arial" panose="020B0604020202020204" pitchFamily="34" charset="0"/>
              <a:buChar char="•"/>
            </a:pPr>
            <a:r>
              <a:rPr lang="en-US" altLang="en-US" sz="1400" dirty="0">
                <a:solidFill>
                  <a:schemeClr val="tx1"/>
                </a:solidFill>
                <a:latin typeface="+mn-lt"/>
              </a:rPr>
              <a:t>Anything new today	</a:t>
            </a:r>
          </a:p>
          <a:p>
            <a:pPr>
              <a:buFont typeface="Arial" panose="020B0604020202020204" pitchFamily="34" charset="0"/>
              <a:buChar char="•"/>
            </a:pPr>
            <a:endParaRPr lang="en-US" altLang="en-US" sz="1600" u="sng" dirty="0">
              <a:latin typeface="+mn-lt"/>
            </a:endParaRPr>
          </a:p>
          <a:p>
            <a:pPr>
              <a:buFont typeface="Arial" panose="020B0604020202020204" pitchFamily="34" charset="0"/>
              <a:buChar char="•"/>
            </a:pPr>
            <a:r>
              <a:rPr lang="en-US" altLang="en-US" sz="1600" dirty="0">
                <a:solidFill>
                  <a:schemeClr val="tx1"/>
                </a:solidFill>
                <a:latin typeface="+mn-lt"/>
              </a:rPr>
              <a:t>AOB and Adjourn</a:t>
            </a:r>
          </a:p>
          <a:p>
            <a:pPr>
              <a:buFont typeface="Arial" panose="020B0604020202020204" pitchFamily="34" charset="0"/>
              <a:buChar char="•"/>
            </a:pPr>
            <a:endParaRPr lang="en-US" altLang="en-US" sz="1600" dirty="0">
              <a:solidFill>
                <a:schemeClr val="tx1"/>
              </a:solidFill>
              <a:latin typeface="+mn-lt"/>
            </a:endParaRPr>
          </a:p>
          <a:p>
            <a:pPr>
              <a:buFont typeface="Arial" panose="020B0604020202020204" pitchFamily="34" charset="0"/>
              <a:buChar char="•"/>
            </a:pPr>
            <a:r>
              <a:rPr lang="en-US" altLang="en-US" sz="1600" u="sng" dirty="0">
                <a:solidFill>
                  <a:schemeClr val="tx1"/>
                </a:solidFill>
                <a:latin typeface="+mn-lt"/>
              </a:rPr>
              <a:t>Motion:</a:t>
            </a:r>
            <a:r>
              <a:rPr lang="en-US" altLang="en-US" sz="1600" dirty="0">
                <a:solidFill>
                  <a:schemeClr val="tx1"/>
                </a:solidFill>
                <a:latin typeface="+mn-lt"/>
              </a:rPr>
              <a:t> Any objection to approving the agenda as presented?  None heard.</a:t>
            </a:r>
          </a:p>
          <a:p>
            <a:pPr>
              <a:buFont typeface="Arial" panose="020B0604020202020204" pitchFamily="34" charset="0"/>
              <a:buChar char="•"/>
            </a:pPr>
            <a:r>
              <a:rPr lang="en-US" altLang="en-US" sz="1600" dirty="0">
                <a:solidFill>
                  <a:schemeClr val="tx1"/>
                </a:solidFill>
                <a:latin typeface="+mn-lt"/>
              </a:rPr>
              <a:t>Vote:  Approved by unanimous consent</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(1 of 3)</a:t>
            </a:r>
            <a:endParaRPr lang="en-US" sz="2000" dirty="0"/>
          </a:p>
        </p:txBody>
      </p:sp>
      <p:sp>
        <p:nvSpPr>
          <p:cNvPr id="3" name="Content Placeholder 2"/>
          <p:cNvSpPr>
            <a:spLocks noGrp="1"/>
          </p:cNvSpPr>
          <p:nvPr>
            <p:ph idx="1"/>
          </p:nvPr>
        </p:nvSpPr>
        <p:spPr>
          <a:xfrm>
            <a:off x="685800" y="1096022"/>
            <a:ext cx="8153400" cy="5512522"/>
          </a:xfrm>
        </p:spPr>
        <p:txBody>
          <a:bodyPr/>
          <a:lstStyle/>
          <a:p>
            <a:pPr marL="1352550" lvl="3">
              <a:spcBef>
                <a:spcPts val="0"/>
              </a:spcBef>
              <a:spcAft>
                <a:spcPts val="0"/>
              </a:spcAft>
              <a:buFont typeface="Arial" panose="020B0604020202020204" pitchFamily="34" charset="0"/>
              <a:buChar char="•"/>
            </a:pPr>
            <a:endParaRPr lang="en-US" sz="1000" b="1" dirty="0">
              <a:effectLst/>
              <a:ea typeface="Times New Roman" panose="02020603050405020304" pitchFamily="18" charset="0"/>
            </a:endParaRPr>
          </a:p>
          <a:p>
            <a:pPr marL="95250" marR="0">
              <a:spcBef>
                <a:spcPts val="0"/>
              </a:spcBef>
              <a:spcAft>
                <a:spcPts val="0"/>
              </a:spcAft>
              <a:buFont typeface="Arial" panose="020B0604020202020204" pitchFamily="34" charset="0"/>
              <a:buChar char="•"/>
            </a:pPr>
            <a:r>
              <a:rPr lang="en-US" sz="1800" b="1" dirty="0">
                <a:effectLst/>
                <a:ea typeface="Times New Roman" panose="02020603050405020304" pitchFamily="18"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3"/>
              </a:rPr>
              <a:t>2020-14064</a:t>
            </a:r>
            <a:r>
              <a:rPr lang="en-US" sz="1800" dirty="0">
                <a:solidFill>
                  <a:srgbClr val="000000"/>
                </a:solidFill>
                <a:effectLst/>
                <a:ea typeface="Times New Roman" panose="02020603050405020304" pitchFamily="18" charset="0"/>
              </a:rPr>
              <a:t>   </a:t>
            </a:r>
            <a:r>
              <a:rPr lang="en-US" sz="1800" b="1" dirty="0">
                <a:solidFill>
                  <a:srgbClr val="000000"/>
                </a:solidFill>
                <a:effectLst/>
                <a:ea typeface="Times New Roman" panose="02020603050405020304" pitchFamily="18" charset="0"/>
              </a:rPr>
              <a:t>Citation:</a:t>
            </a:r>
            <a:r>
              <a:rPr lang="en-US" sz="1800" dirty="0">
                <a:solidFill>
                  <a:srgbClr val="000000"/>
                </a:solidFill>
                <a:effectLst/>
                <a:ea typeface="Times New Roman" panose="02020603050405020304" pitchFamily="18" charset="0"/>
              </a:rPr>
              <a:t> 85 FR 40168   </a:t>
            </a:r>
            <a:r>
              <a:rPr lang="en-US" sz="1800" b="0" u="sng" dirty="0">
                <a:solidFill>
                  <a:srgbClr val="3071A9"/>
                </a:solidFill>
                <a:effectLst/>
                <a:ea typeface="Times New Roman" panose="02020603050405020304" pitchFamily="18" charset="0"/>
                <a:hlinkClick r:id="rId4"/>
              </a:rPr>
              <a:t>PDF</a:t>
            </a:r>
            <a:r>
              <a:rPr lang="en-US" sz="1800" b="1" dirty="0">
                <a:solidFill>
                  <a:srgbClr val="000000"/>
                </a:solidFill>
                <a:effectLst/>
                <a:ea typeface="Times New Roman" panose="02020603050405020304" pitchFamily="18" charset="0"/>
              </a:rPr>
              <a:t> </a:t>
            </a:r>
            <a:r>
              <a:rPr lang="en-US" sz="1800" dirty="0">
                <a:solidFill>
                  <a:srgbClr val="000000"/>
                </a:solidFill>
                <a:effectLst/>
                <a:ea typeface="Times New Roman" panose="02020603050405020304" pitchFamily="18" charset="0"/>
              </a:rPr>
              <a:t>Pages 40168-40181 </a:t>
            </a:r>
            <a:r>
              <a:rPr lang="en-US" sz="1800" i="1" dirty="0">
                <a:solidFill>
                  <a:srgbClr val="000000"/>
                </a:solidFill>
                <a:effectLst/>
                <a:ea typeface="Times New Roman" panose="02020603050405020304" pitchFamily="18" charset="0"/>
              </a:rPr>
              <a:t>(14 pages)</a:t>
            </a:r>
            <a:r>
              <a:rPr lang="en-US" sz="1800" dirty="0">
                <a:solidFill>
                  <a:srgbClr val="000000"/>
                </a:solidFill>
                <a:effectLst/>
                <a:ea typeface="Times New Roman" panose="02020603050405020304" pitchFamily="18" charset="0"/>
              </a:rPr>
              <a:t>  </a:t>
            </a:r>
            <a:r>
              <a:rPr lang="en-US" sz="1800" b="0" u="sng" dirty="0">
                <a:solidFill>
                  <a:srgbClr val="3071A9"/>
                </a:solidFill>
                <a:effectLst/>
                <a:ea typeface="Times New Roman" panose="02020603050405020304" pitchFamily="18" charset="0"/>
                <a:hlinkClick r:id="rId5"/>
              </a:rPr>
              <a:t>Permalink</a:t>
            </a:r>
            <a:r>
              <a:rPr lang="en-US" sz="1800" b="1" dirty="0">
                <a:solidFill>
                  <a:srgbClr val="000000"/>
                </a:solidFill>
                <a:effectLst/>
                <a:ea typeface="Times New Roman" panose="02020603050405020304" pitchFamily="18" charset="0"/>
              </a:rPr>
              <a:t> </a:t>
            </a:r>
            <a:endParaRPr lang="en-US" sz="1800" b="0" dirty="0">
              <a:ea typeface="Times New Roman" panose="02020603050405020304" pitchFamily="18" charset="0"/>
            </a:endParaRPr>
          </a:p>
          <a:p>
            <a:pPr>
              <a:buFont typeface="Arial" panose="020B0604020202020204" pitchFamily="34" charset="0"/>
              <a:buChar char="•"/>
            </a:pPr>
            <a:r>
              <a:rPr lang="en-US" sz="1600" i="0" dirty="0">
                <a:solidFill>
                  <a:srgbClr val="333333"/>
                </a:solidFill>
                <a:effectLst/>
              </a:rPr>
              <a:t>Proceeding 20-133:</a:t>
            </a:r>
            <a:r>
              <a:rPr lang="en-US" sz="1600" b="0" i="0" dirty="0">
                <a:solidFill>
                  <a:srgbClr val="333333"/>
                </a:solidFill>
                <a:effectLst/>
              </a:rPr>
              <a:t>  </a:t>
            </a:r>
            <a:r>
              <a:rPr lang="en-US" sz="1600" dirty="0">
                <a:effectLst/>
                <a:latin typeface="Consolas" panose="020B0609020204030204" pitchFamily="49" charset="0"/>
              </a:rPr>
              <a:t> </a:t>
            </a:r>
            <a:r>
              <a:rPr lang="en-US" sz="1600" b="0" u="sng" dirty="0">
                <a:solidFill>
                  <a:srgbClr val="0000FF"/>
                </a:solidFill>
                <a:effectLst/>
                <a:latin typeface="Calibri" panose="020F0502020204030204" pitchFamily="34" charset="0"/>
                <a:ea typeface="Calibri" panose="020F0502020204030204" pitchFamily="34" charset="0"/>
                <a:hlinkClick r:id="rId6"/>
              </a:rPr>
              <a:t>https://www.fcc.gov/ecfs/search/filings?proceedings_name=20-133&amp;sort=date_disseminated,DESC</a:t>
            </a:r>
            <a:endParaRPr lang="en-US" sz="1600" b="0" i="0" dirty="0">
              <a:solidFill>
                <a:srgbClr val="333333"/>
              </a:solidFill>
              <a:effectLst/>
            </a:endParaRPr>
          </a:p>
          <a:p>
            <a:pPr marL="1371600" lvl="3" indent="0"/>
            <a:endParaRPr lang="en-US" sz="800" b="1" i="0" dirty="0">
              <a:solidFill>
                <a:srgbClr val="333333"/>
              </a:solidFill>
              <a:effectLst/>
            </a:endParaRPr>
          </a:p>
          <a:p>
            <a:pPr algn="l" fontAlgn="base">
              <a:buFont typeface="Arial" panose="020B0604020202020204" pitchFamily="34" charset="0"/>
              <a:buChar char="•"/>
            </a:pPr>
            <a:r>
              <a:rPr lang="en-US" sz="1600" b="1" i="0" dirty="0">
                <a:solidFill>
                  <a:srgbClr val="333333"/>
                </a:solidFill>
                <a:effectLst/>
              </a:rPr>
              <a:t>DATES:</a:t>
            </a:r>
          </a:p>
          <a:p>
            <a:pPr>
              <a:buFont typeface="Arial" panose="020B0604020202020204" pitchFamily="34" charset="0"/>
              <a:buChar char="•"/>
            </a:pPr>
            <a:r>
              <a:rPr lang="en-US" sz="1800" b="0" i="0" dirty="0">
                <a:solidFill>
                  <a:srgbClr val="333333"/>
                </a:solidFill>
                <a:effectLst/>
              </a:rPr>
              <a:t>Comments are due on or before August 5, 2020. </a:t>
            </a:r>
          </a:p>
          <a:p>
            <a:pPr lvl="1">
              <a:buFont typeface="Arial" panose="020B0604020202020204" pitchFamily="34" charset="0"/>
              <a:buChar char="•"/>
            </a:pPr>
            <a:r>
              <a:rPr lang="en-US" sz="1600" b="0" dirty="0">
                <a:solidFill>
                  <a:srgbClr val="333333"/>
                </a:solidFill>
              </a:rPr>
              <a:t>.18 would have to approve – 23July20.</a:t>
            </a:r>
            <a:endParaRPr lang="en-US" sz="1000" b="0" i="0" dirty="0">
              <a:solidFill>
                <a:srgbClr val="333333"/>
              </a:solidFill>
              <a:effectLst/>
            </a:endParaRPr>
          </a:p>
          <a:p>
            <a:pPr algn="l" fontAlgn="base">
              <a:buFont typeface="Arial" panose="020B0604020202020204" pitchFamily="34" charset="0"/>
              <a:buChar char="•"/>
            </a:pPr>
            <a:r>
              <a:rPr lang="en-US" sz="1800" b="0" i="0" dirty="0">
                <a:solidFill>
                  <a:srgbClr val="333333"/>
                </a:solidFill>
                <a:effectLst/>
              </a:rPr>
              <a:t>Reply comments on or before September 4, 2020.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600" b="0" dirty="0">
                <a:solidFill>
                  <a:srgbClr val="333333"/>
                </a:solidFill>
              </a:rPr>
              <a:t>Proposed rule:  </a:t>
            </a:r>
            <a:r>
              <a:rPr lang="en-US" sz="1600" b="0" dirty="0">
                <a:solidFill>
                  <a:srgbClr val="333333"/>
                </a:solidFill>
                <a:hlinkClick r:id="rId7"/>
              </a:rPr>
              <a:t>https://mentor.ieee.org/802.18/dcn/20/18-20-0104-02-0000-fcc-proposed-rule-modernizing-and-expanding-access-to-the-70-80-90-ghz-bands.docx</a:t>
            </a:r>
            <a:r>
              <a:rPr lang="en-US" sz="1600" b="0" dirty="0">
                <a:solidFill>
                  <a:srgbClr val="333333"/>
                </a:solidFill>
              </a:rPr>
              <a:t> </a:t>
            </a:r>
          </a:p>
          <a:p>
            <a:pPr lvl="1">
              <a:buFont typeface="Arial" panose="020B0604020202020204" pitchFamily="34" charset="0"/>
              <a:buChar char="•"/>
            </a:pPr>
            <a:r>
              <a:rPr lang="en-US" sz="1600" b="0" dirty="0">
                <a:solidFill>
                  <a:srgbClr val="333333"/>
                </a:solidFill>
              </a:rPr>
              <a:t>Uses both seek and seeks comments</a:t>
            </a:r>
            <a:r>
              <a:rPr lang="en-US" sz="1600" dirty="0">
                <a:solidFill>
                  <a:srgbClr val="333333"/>
                </a:solidFill>
              </a:rPr>
              <a:t>, so 63 places for these combined. </a:t>
            </a:r>
          </a:p>
          <a:p>
            <a:pPr lvl="1">
              <a:buFont typeface="Arial" panose="020B0604020202020204" pitchFamily="34" charset="0"/>
              <a:buChar char="•"/>
            </a:pPr>
            <a:r>
              <a:rPr lang="en-US" sz="1600" b="0" dirty="0">
                <a:solidFill>
                  <a:srgbClr val="333333"/>
                </a:solidFill>
              </a:rPr>
              <a:t>Found a version of NPRM that is a more readable format, see r02 on mentor. </a:t>
            </a:r>
          </a:p>
          <a:p>
            <a:pPr lvl="3">
              <a:buFont typeface="Arial" panose="020B0604020202020204" pitchFamily="34" charset="0"/>
              <a:buChar char="•"/>
            </a:pPr>
            <a:endParaRPr lang="en-US" sz="800" b="0" dirty="0">
              <a:solidFill>
                <a:srgbClr val="333333"/>
              </a:solidFill>
            </a:endParaRPr>
          </a:p>
          <a:p>
            <a:pPr algn="l" fontAlgn="base">
              <a:buFont typeface="Arial" panose="020B0604020202020204" pitchFamily="34" charset="0"/>
              <a:buChar char="•"/>
            </a:pPr>
            <a:r>
              <a:rPr lang="en-US" sz="1800" b="0" dirty="0">
                <a:solidFill>
                  <a:srgbClr val="333333"/>
                </a:solidFill>
              </a:rPr>
              <a:t>See next slides, initial feedback from RR-TAG is we need to look at this more and maybe comment.</a:t>
            </a:r>
            <a:endParaRPr lang="en-US" sz="800" b="0" dirty="0">
              <a:solidFill>
                <a:srgbClr val="333333"/>
              </a:solidFill>
            </a:endParaRPr>
          </a:p>
          <a:p>
            <a:pPr algn="l" fontAlgn="base">
              <a:buFont typeface="Arial" panose="020B0604020202020204" pitchFamily="34" charset="0"/>
              <a:buChar char="•"/>
            </a:pPr>
            <a:endParaRPr lang="en-US" sz="1600" b="0" dirty="0">
              <a:solidFill>
                <a:srgbClr val="333333"/>
              </a:solidFill>
            </a:endParaRPr>
          </a:p>
          <a:p>
            <a:pPr algn="l" fontAlgn="base">
              <a:buFont typeface="Arial" panose="020B0604020202020204" pitchFamily="34" charset="0"/>
              <a:buChar char="•"/>
            </a:pPr>
            <a:endParaRPr lang="en-US" sz="20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8</a:t>
            </a:fld>
            <a:endParaRPr lang="en-US" altLang="en-US" dirty="0"/>
          </a:p>
        </p:txBody>
      </p:sp>
      <p:sp>
        <p:nvSpPr>
          <p:cNvPr id="7" name="Date Placeholder 6"/>
          <p:cNvSpPr>
            <a:spLocks noGrp="1"/>
          </p:cNvSpPr>
          <p:nvPr>
            <p:ph type="dt" idx="15"/>
          </p:nvPr>
        </p:nvSpPr>
        <p:spPr/>
        <p:txBody>
          <a:bodyPr/>
          <a:lstStyle/>
          <a:p>
            <a:r>
              <a:rPr lang="en-US"/>
              <a:t>21 &amp; 22 Jul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15850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96022"/>
            <a:ext cx="8153400" cy="5512522"/>
          </a:xfrm>
        </p:spPr>
        <p:txBody>
          <a:bodyPr/>
          <a:lstStyle/>
          <a:p>
            <a:pPr algn="l" fontAlgn="base">
              <a:buFont typeface="Arial" panose="020B0604020202020204" pitchFamily="34" charset="0"/>
              <a:buChar char="•"/>
            </a:pPr>
            <a:r>
              <a:rPr lang="en-US" sz="1600" b="0" dirty="0">
                <a:solidFill>
                  <a:srgbClr val="333333"/>
                </a:solidFill>
              </a:rPr>
              <a:t>This is E-Band ;  </a:t>
            </a:r>
            <a:r>
              <a:rPr lang="en-US" sz="1600" b="0" dirty="0">
                <a:solidFill>
                  <a:srgbClr val="333333"/>
                </a:solidFill>
                <a:effectLst/>
              </a:rPr>
              <a:t>With new technologies on sharing (from original plans </a:t>
            </a:r>
            <a:r>
              <a:rPr lang="en-US" sz="1600" b="0" dirty="0">
                <a:solidFill>
                  <a:srgbClr val="333333"/>
                </a:solidFill>
              </a:rPr>
              <a:t>in</a:t>
            </a:r>
            <a:r>
              <a:rPr lang="en-US" sz="1600" b="0" dirty="0">
                <a:solidFill>
                  <a:srgbClr val="333333"/>
                </a:solidFill>
                <a:effectLst/>
              </a:rPr>
              <a:t> 2005), could something be done in these three bands</a:t>
            </a:r>
            <a:r>
              <a:rPr lang="en-US" sz="1600" b="0" dirty="0">
                <a:solidFill>
                  <a:srgbClr val="333333"/>
                </a:solidFill>
              </a:rPr>
              <a:t>?</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rPr>
              <a:t>Could we look to expand our standards above 71 GHz, e.g. in P802.11ay?  </a:t>
            </a:r>
          </a:p>
          <a:p>
            <a:pPr lvl="1">
              <a:buFont typeface="Arial" panose="020B0604020202020204" pitchFamily="34" charset="0"/>
              <a:buChar char="•"/>
            </a:pPr>
            <a:r>
              <a:rPr lang="en-US" sz="1600" b="0" dirty="0">
                <a:solidFill>
                  <a:srgbClr val="333333"/>
                </a:solidFill>
              </a:rPr>
              <a:t>Would only be a maintenance activity  </a:t>
            </a:r>
          </a:p>
          <a:p>
            <a:pPr algn="l" fontAlgn="base">
              <a:buFont typeface="Arial" panose="020B0604020202020204" pitchFamily="34" charset="0"/>
              <a:buChar char="•"/>
            </a:pPr>
            <a:r>
              <a:rPr lang="en-US" sz="1600" b="0" dirty="0">
                <a:solidFill>
                  <a:srgbClr val="333333"/>
                </a:solidFill>
              </a:rPr>
              <a:t>802.15.3e would be able to add channels also as a maintenance effort. </a:t>
            </a:r>
          </a:p>
          <a:p>
            <a:pPr algn="l" fontAlgn="base">
              <a:buFont typeface="Arial" panose="020B0604020202020204" pitchFamily="34" charset="0"/>
              <a:buChar char="•"/>
            </a:pPr>
            <a:r>
              <a:rPr lang="en-US" sz="1600" b="0" dirty="0">
                <a:solidFill>
                  <a:srgbClr val="333333"/>
                </a:solidFill>
              </a:rPr>
              <a:t>An opinion is so far it seems the FCC is not favoring IEEE 802 standards; we should review further and speak up. </a:t>
            </a:r>
          </a:p>
          <a:p>
            <a:pPr algn="l" fontAlgn="base">
              <a:buFont typeface="Arial" panose="020B0604020202020204" pitchFamily="34" charset="0"/>
              <a:buChar char="•"/>
            </a:pPr>
            <a:r>
              <a:rPr lang="en-US" sz="1600" dirty="0">
                <a:solidFill>
                  <a:srgbClr val="333333"/>
                </a:solidFill>
                <a:effectLst/>
              </a:rPr>
              <a:t>Note, a member has done an excellent summary of the band, rules and etc. </a:t>
            </a:r>
            <a:r>
              <a:rPr lang="en-US" sz="1600" dirty="0">
                <a:solidFill>
                  <a:srgbClr val="333333"/>
                </a:solidFill>
              </a:rPr>
              <a:t> It</a:t>
            </a:r>
            <a:r>
              <a:rPr lang="en-US" sz="1600" dirty="0">
                <a:solidFill>
                  <a:srgbClr val="333333"/>
                </a:solidFill>
                <a:effectLst/>
              </a:rPr>
              <a:t> can greatly help guide us if we can get some comments together.  We can step through it.</a:t>
            </a:r>
          </a:p>
          <a:p>
            <a:pPr algn="l" fontAlgn="base">
              <a:buFont typeface="Arial" panose="020B0604020202020204" pitchFamily="34" charset="0"/>
              <a:buChar char="•"/>
            </a:pPr>
            <a:r>
              <a:rPr lang="en-US" sz="1600" dirty="0">
                <a:solidFill>
                  <a:srgbClr val="333333"/>
                </a:solidFill>
                <a:effectLst/>
                <a:hlinkClick r:id="rId3"/>
              </a:rPr>
              <a:t>https://mentor.ieee.org/802.18/dcn/20/18-20-0105-01-0000-introduction-to-fcc-20-76-a1-modernizing-and-expanding-access-to-the-70-80-90-ghz-bands.pptx</a:t>
            </a:r>
            <a:r>
              <a:rPr lang="en-US" sz="1600" dirty="0">
                <a:solidFill>
                  <a:srgbClr val="333333"/>
                </a:solidFill>
                <a:effectLst/>
              </a:rPr>
              <a:t> </a:t>
            </a:r>
          </a:p>
          <a:p>
            <a:pPr algn="l" fontAlgn="base">
              <a:buFont typeface="Arial" panose="020B0604020202020204" pitchFamily="34" charset="0"/>
              <a:buChar char="•"/>
            </a:pP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effectLst/>
              </a:rPr>
              <a:t>Federal Mobile includes aero and helicopters, </a:t>
            </a:r>
          </a:p>
          <a:p>
            <a:pPr algn="l" fontAlgn="base">
              <a:buFont typeface="Arial" panose="020B0604020202020204" pitchFamily="34" charset="0"/>
              <a:buChar char="•"/>
            </a:pPr>
            <a:r>
              <a:rPr lang="en-US" sz="1600" b="0" dirty="0">
                <a:solidFill>
                  <a:srgbClr val="333333"/>
                </a:solidFill>
                <a:effectLst/>
              </a:rPr>
              <a:t>NTIA coordination might take six months for any link.</a:t>
            </a:r>
          </a:p>
          <a:p>
            <a:pPr lvl="1">
              <a:buFont typeface="Arial" panose="020B0604020202020204" pitchFamily="34" charset="0"/>
              <a:buChar char="•"/>
            </a:pPr>
            <a:r>
              <a:rPr lang="en-US" sz="1600" b="0" dirty="0">
                <a:solidFill>
                  <a:srgbClr val="333333"/>
                </a:solidFill>
              </a:rPr>
              <a:t>Coordination is complicated</a:t>
            </a:r>
            <a:endParaRPr lang="en-US" sz="1600" b="0" dirty="0">
              <a:solidFill>
                <a:srgbClr val="333333"/>
              </a:solidFill>
              <a:effectLst/>
            </a:endParaRPr>
          </a:p>
          <a:p>
            <a:pPr algn="l" fontAlgn="base">
              <a:buFont typeface="Arial" panose="020B0604020202020204" pitchFamily="34" charset="0"/>
              <a:buChar char="•"/>
            </a:pPr>
            <a:r>
              <a:rPr lang="en-US" sz="1600" b="0" dirty="0">
                <a:solidFill>
                  <a:srgbClr val="333333"/>
                </a:solidFill>
                <a:effectLst/>
              </a:rPr>
              <a:t>FCC 05-45 was the rule</a:t>
            </a:r>
          </a:p>
          <a:p>
            <a:pPr algn="l" fontAlgn="base">
              <a:buFont typeface="Arial" panose="020B0604020202020204" pitchFamily="34" charset="0"/>
              <a:buChar char="•"/>
            </a:pPr>
            <a:endParaRPr lang="en-US" sz="1600" b="0" dirty="0">
              <a:solidFill>
                <a:srgbClr val="333333"/>
              </a:solidFill>
            </a:endParaRPr>
          </a:p>
          <a:p>
            <a:pPr algn="l" fontAlgn="base">
              <a:buFont typeface="Arial" panose="020B0604020202020204" pitchFamily="34" charset="0"/>
              <a:buChar char="•"/>
            </a:pPr>
            <a:r>
              <a:rPr lang="en-US" sz="1600" b="0" dirty="0">
                <a:solidFill>
                  <a:srgbClr val="333333"/>
                </a:solidFill>
              </a:rPr>
              <a:t>Radiolocation – very open  e.g. radio imaging from helicopters, some types like radar</a:t>
            </a:r>
          </a:p>
          <a:p>
            <a:pPr algn="l" fontAlgn="base">
              <a:buFont typeface="Arial" panose="020B0604020202020204" pitchFamily="34" charset="0"/>
              <a:buChar char="•"/>
            </a:pPr>
            <a:endParaRPr lang="en-US" sz="1600" b="0" dirty="0">
              <a:solidFill>
                <a:srgbClr val="333333"/>
              </a:solidFill>
              <a:effectLst/>
            </a:endParaRPr>
          </a:p>
          <a:p>
            <a:pPr algn="l" fontAlgn="base">
              <a:buFont typeface="Arial" panose="020B0604020202020204" pitchFamily="34" charset="0"/>
              <a:buChar char="•"/>
            </a:pPr>
            <a:endParaRPr lang="en-US" sz="1400" b="0" i="0" dirty="0">
              <a:solidFill>
                <a:srgbClr val="333333"/>
              </a:solidFill>
              <a:effectLst/>
              <a:latin typeface="Georgia" panose="02040502050405020303"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a:t>21 &amp; 22 Jul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698889" y="631899"/>
            <a:ext cx="7843449" cy="464123"/>
          </a:xfrm>
        </p:spPr>
        <p:txBody>
          <a:bodyPr/>
          <a:lstStyle/>
          <a:p>
            <a:r>
              <a:rPr lang="en-US" sz="2000" b="1" dirty="0">
                <a:solidFill>
                  <a:srgbClr val="333333"/>
                </a:solidFill>
                <a:effectLst/>
                <a:ea typeface="Times New Roman" panose="02020603050405020304" pitchFamily="18" charset="0"/>
              </a:rPr>
              <a:t>Modernizing and Expanding Access to the 70/80/90 GHz Bands  </a:t>
            </a:r>
            <a:r>
              <a:rPr lang="en-US" sz="1600" b="1" dirty="0">
                <a:solidFill>
                  <a:srgbClr val="333333"/>
                </a:solidFill>
                <a:effectLst/>
                <a:ea typeface="Times New Roman" panose="02020603050405020304" pitchFamily="18" charset="0"/>
              </a:rPr>
              <a:t>(2 of 3)</a:t>
            </a:r>
            <a:endParaRPr lang="en-US" sz="2000" dirty="0"/>
          </a:p>
        </p:txBody>
      </p:sp>
    </p:spTree>
    <p:extLst>
      <p:ext uri="{BB962C8B-B14F-4D97-AF65-F5344CB8AC3E}">
        <p14:creationId xmlns:p14="http://schemas.microsoft.com/office/powerpoint/2010/main" val="322141346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45971</TotalTime>
  <Words>2938</Words>
  <Application>Microsoft Office PowerPoint</Application>
  <PresentationFormat>On-screen Show (4:3)</PresentationFormat>
  <Paragraphs>319</Paragraphs>
  <Slides>18</Slides>
  <Notes>7</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18</vt:i4>
      </vt:variant>
    </vt:vector>
  </HeadingPairs>
  <TitlesOfParts>
    <vt:vector size="29" baseType="lpstr">
      <vt:lpstr>Arial</vt:lpstr>
      <vt:lpstr>Calibri</vt:lpstr>
      <vt:lpstr>Consolas</vt:lpstr>
      <vt:lpstr>Georgia</vt:lpstr>
      <vt:lpstr>Helvetica</vt:lpstr>
      <vt:lpstr>Monotype Sorts</vt:lpstr>
      <vt:lpstr>Times New Roman</vt:lpstr>
      <vt:lpstr>Wingdings</vt:lpstr>
      <vt:lpstr>Office Theme</vt:lpstr>
      <vt:lpstr>Document</vt:lpstr>
      <vt:lpstr>Packager Shell Object</vt:lpstr>
      <vt:lpstr>IEEE 802.18 RR-TAG Ad Hoc Agendas</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 hoc Agenda</vt:lpstr>
      <vt:lpstr>Modernizing and Expanding Access to the 70/80/90 GHz Bands  (1 of 3)</vt:lpstr>
      <vt:lpstr>Modernizing and Expanding Access to the 70/80/90 GHz Bands  (2 of 3)</vt:lpstr>
      <vt:lpstr>Modernizing and Expanding Access to the 70/80/90 GHz Bands  (3 of 3)</vt:lpstr>
      <vt:lpstr>Actions Required</vt:lpstr>
      <vt:lpstr>Any Other Business</vt:lpstr>
      <vt:lpstr>Adjourn</vt:lpstr>
      <vt:lpstr>PowerPoint Presentation</vt:lpstr>
      <vt:lpstr>PowerPoint Presentation</vt:lpstr>
      <vt:lpstr>PowerPoint Presentation</vt:lpstr>
      <vt:lpstr>PowerPoint Presentation</vt:lpstr>
      <vt:lpstr>Adjourn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2469</cp:revision>
  <cp:lastPrinted>1601-01-01T00:00:00Z</cp:lastPrinted>
  <dcterms:created xsi:type="dcterms:W3CDTF">2016-03-03T14:54:45Z</dcterms:created>
  <dcterms:modified xsi:type="dcterms:W3CDTF">2020-07-22T20:22:26Z</dcterms:modified>
</cp:coreProperties>
</file>