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733" r:id="rId9"/>
    <p:sldId id="734" r:id="rId10"/>
    <p:sldId id="735" r:id="rId11"/>
    <p:sldId id="650" r:id="rId12"/>
    <p:sldId id="498" r:id="rId13"/>
    <p:sldId id="736" r:id="rId14"/>
    <p:sldId id="403" r:id="rId15"/>
    <p:sldId id="670" r:id="rId16"/>
    <p:sldId id="689" r:id="rId17"/>
    <p:sldId id="662" r:id="rId18"/>
    <p:sldId id="73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314" autoAdjust="0"/>
  </p:normalViewPr>
  <p:slideViewPr>
    <p:cSldViewPr>
      <p:cViewPr varScale="1">
        <p:scale>
          <a:sx n="86" d="100"/>
          <a:sy n="86" d="100"/>
        </p:scale>
        <p:origin x="96"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08654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&amp; 22 Jul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&amp; 22 Jul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&amp; 22 Jul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0/18-20-0108-00-0000-comments-ieee802-fcc-nprm-20-133-70-80-90ghz-bands-expand-acces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20/18-20-0108-01-0000-comments-ieee802-fcc-nprm-20-133-70-80-90ghz-bands-expand-acces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2" Type="http://schemas.openxmlformats.org/officeDocument/2006/relationships/hyperlink" Target="https://ieee802.my.webex.com/ieee802.my/j.php?MTID=meb942403b98bea4c01fb93cfe0e47203"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eb942403b98bea4c01fb93cfe0e47203&amp;sa=D&amp;source=calendar&amp;ust=1595382290376000&amp;usg=AOvVaw1_nlgYBIYSNIW9sV9Oao6o" TargetMode="External"/><Relationship Id="rId2" Type="http://schemas.openxmlformats.org/officeDocument/2006/relationships/hyperlink" Target="https://ieee802.my.webex.com/ieee802.my/j.php?MTID=meb942403b98bea4c01fb93cfe0e47203" TargetMode="External"/><Relationship Id="rId1" Type="http://schemas.openxmlformats.org/officeDocument/2006/relationships/slideLayout" Target="../slideLayouts/slideLayout2.xml"/><Relationship Id="rId5" Type="http://schemas.openxmlformats.org/officeDocument/2006/relationships/hyperlink" Target="https://www.google.com/url?q=https://collaborationhelp.cisco.com/article/WBX000029055&amp;sa=D&amp;source=calendar&amp;ust=1595382290376000&amp;usg=AOvVaw252AcgeeuwzOIVm2GQiTKI" TargetMode="External"/><Relationship Id="rId4" Type="http://schemas.openxmlformats.org/officeDocument/2006/relationships/hyperlink" Target="https://www.google.com/url?q=https://ieee802.my.webex.com/ieee802.my/globalcallin.php?MTID%3Dm651a113ea21b543c487c55cf3fca4034&amp;sa=D&amp;source=calendar&amp;ust=1595382290376000&amp;usg=AOvVaw3L800JyFX77wf90mdHMrK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&amp; 22 Jul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a:t>
            </a:r>
            <a:r>
              <a:rPr lang="en-US">
                <a:latin typeface="Times New Roman" charset="0"/>
              </a:rPr>
              <a:t>Hoc Agendas</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&amp; 22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226934D0-6F73-4D56-9E11-1C552BB67AF5}"/>
              </a:ext>
            </a:extLst>
          </p:cNvPr>
          <p:cNvSpPr txBox="1"/>
          <p:nvPr/>
        </p:nvSpPr>
        <p:spPr>
          <a:xfrm>
            <a:off x="6858000" y="1524000"/>
            <a:ext cx="184731" cy="461665"/>
          </a:xfrm>
          <a:prstGeom prst="rect">
            <a:avLst/>
          </a:prstGeom>
          <a:noFill/>
        </p:spPr>
        <p:txBody>
          <a:bodyPr wrap="none" rtlCol="0">
            <a:spAutoFit/>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lvl="3">
              <a:buFont typeface="Arial" panose="020B0604020202020204" pitchFamily="34" charset="0"/>
              <a:buChar char="•"/>
            </a:pPr>
            <a:endParaRPr lang="en-US" sz="10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A more harmonized channel plan to extend the channelization above 71GHz, e.g. for aircraft. </a:t>
            </a:r>
          </a:p>
          <a:p>
            <a:pPr lvl="3">
              <a:buFont typeface="Arial" panose="020B0604020202020204" pitchFamily="34" charset="0"/>
              <a:buChar char="•"/>
            </a:pPr>
            <a:endParaRPr lang="en-US" sz="1000" b="0" dirty="0">
              <a:solidFill>
                <a:srgbClr val="00B0F0"/>
              </a:solidFill>
            </a:endParaRPr>
          </a:p>
          <a:p>
            <a:pPr>
              <a:buFont typeface="Arial" panose="020B0604020202020204" pitchFamily="34" charset="0"/>
              <a:buChar char="•"/>
            </a:pPr>
            <a:r>
              <a:rPr lang="en-US" sz="1800" b="0" dirty="0">
                <a:solidFill>
                  <a:schemeClr val="tx1"/>
                </a:solidFill>
              </a:rPr>
              <a:t>Here is an initial draft to work from and edit.</a:t>
            </a:r>
          </a:p>
          <a:p>
            <a:pPr>
              <a:buFont typeface="Arial" panose="020B0604020202020204" pitchFamily="34" charset="0"/>
              <a:buChar char="•"/>
            </a:pPr>
            <a:r>
              <a:rPr lang="en-US" sz="1600" b="0" dirty="0">
                <a:solidFill>
                  <a:srgbClr val="00B0F0"/>
                </a:solidFill>
                <a:hlinkClick r:id="rId3"/>
              </a:rPr>
              <a:t>https://mentor.ieee.org/802.18/dcn/20/18-20-0108-00-0000-comments-ieee802-fcc-nprm-20-133-70-80-90ghz-bands-expand-access.docx</a:t>
            </a:r>
            <a:r>
              <a:rPr lang="en-US" sz="1600" b="0" dirty="0">
                <a:solidFill>
                  <a:srgbClr val="00B0F0"/>
                </a:solidFill>
              </a:rPr>
              <a:t>  </a:t>
            </a:r>
            <a:endParaRPr lang="en-US" sz="1600" b="0" dirty="0">
              <a:solidFill>
                <a:srgbClr val="333333"/>
              </a:solidFill>
            </a:endParaRPr>
          </a:p>
          <a:p>
            <a:pPr lvl="3">
              <a:buFont typeface="Arial" panose="020B0604020202020204" pitchFamily="34" charset="0"/>
              <a:buChar char="•"/>
            </a:pPr>
            <a:endParaRPr lang="en-US" sz="6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Tuesday 21July20 we did a few edits and added more to the conclusion.</a:t>
            </a:r>
          </a:p>
          <a:p>
            <a:pPr algn="l" fontAlgn="base">
              <a:buFont typeface="Arial" panose="020B0604020202020204" pitchFamily="34" charset="0"/>
              <a:buChar char="•"/>
            </a:pPr>
            <a:r>
              <a:rPr lang="en-US" sz="1600" b="0" i="0" dirty="0">
                <a:solidFill>
                  <a:srgbClr val="333333"/>
                </a:solidFill>
                <a:effectLst/>
                <a:hlinkClick r:id="rId4"/>
              </a:rPr>
              <a:t>https://mentor.ieee.org/802.18/dcn/20/18-20-0108-01-0000-comments-ieee802-fcc-nprm-20-133-70-80-90ghz-bands-expand-access.docx</a:t>
            </a:r>
            <a:r>
              <a:rPr lang="en-US" sz="1600" b="0" dirty="0">
                <a:solidFill>
                  <a:srgbClr val="333333"/>
                </a:solidFill>
              </a:rPr>
              <a:t> </a:t>
            </a:r>
          </a:p>
          <a:p>
            <a:pPr lvl="3">
              <a:buFont typeface="Arial" panose="020B0604020202020204" pitchFamily="34" charset="0"/>
              <a:buChar char="•"/>
            </a:pPr>
            <a:endParaRPr lang="en-US" sz="800" b="0" i="0" dirty="0">
              <a:solidFill>
                <a:srgbClr val="333333"/>
              </a:solidFill>
              <a:effectLst/>
            </a:endParaRPr>
          </a:p>
          <a:p>
            <a:pPr algn="l" fontAlgn="base">
              <a:buFont typeface="Arial" panose="020B0604020202020204" pitchFamily="34" charset="0"/>
              <a:buChar char="•"/>
            </a:pPr>
            <a:r>
              <a:rPr lang="en-US" sz="1800" b="0" dirty="0">
                <a:solidFill>
                  <a:srgbClr val="333333"/>
                </a:solidFill>
              </a:rPr>
              <a:t>Wednesday 22July20 will review for any final cleanup and prepare the doc for full RR-TAG vote on Thursday 23July20. </a:t>
            </a:r>
          </a:p>
          <a:p>
            <a:pPr lvl="1">
              <a:buFont typeface="Arial" panose="020B0604020202020204" pitchFamily="34" charset="0"/>
              <a:buChar char="•"/>
            </a:pPr>
            <a:r>
              <a:rPr lang="en-US" sz="1400" dirty="0">
                <a:solidFill>
                  <a:srgbClr val="333333"/>
                </a:solidFill>
              </a:rPr>
              <a:t>Nothing new was brought up, the rev 01 is good to take to RR-TAG meeting Thursday (23Jul20) and vote on.</a:t>
            </a:r>
          </a:p>
          <a:p>
            <a:pPr lvl="1">
              <a:buFont typeface="Arial" panose="020B0604020202020204" pitchFamily="34" charset="0"/>
              <a:buChar char="•"/>
            </a:pPr>
            <a:r>
              <a:rPr lang="en-US" sz="1400" b="0" dirty="0">
                <a:solidFill>
                  <a:srgbClr val="333333"/>
                </a:solidFill>
              </a:rPr>
              <a:t>The Chair will make a ‘clean’ r02 to take to the RR-TAG</a:t>
            </a:r>
          </a:p>
          <a:p>
            <a:pPr algn="l" fontAlgn="base">
              <a:buFont typeface="Arial" panose="020B0604020202020204" pitchFamily="34" charset="0"/>
              <a:buChar char="•"/>
            </a:pPr>
            <a:r>
              <a:rPr lang="en-US" sz="1800" b="0" i="0" dirty="0">
                <a:solidFill>
                  <a:srgbClr val="333333"/>
                </a:solidFill>
                <a:effectLst/>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21 &amp; 22 Jul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382132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Review and inputs, adds, edits to the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21 &amp; 22 Jul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n/a</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&amp; 22 Jul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Tues//Wed: 6/4		and voters on-line:  6/4</a:t>
            </a:r>
          </a:p>
          <a:p>
            <a:pPr>
              <a:buFont typeface="Arial" panose="020B0604020202020204" pitchFamily="34" charset="0"/>
              <a:buChar char="•"/>
            </a:pPr>
            <a:r>
              <a:rPr lang="en-US" sz="2000" dirty="0"/>
              <a:t>Next ad hoc teleconference Wednesday 22Jul20–</a:t>
            </a:r>
            <a:r>
              <a:rPr lang="en-US" sz="2000" i="1" u="sng" dirty="0"/>
              <a:t>15:00–&lt;17:00</a:t>
            </a:r>
            <a:r>
              <a:rPr lang="en-US" sz="2000" dirty="0"/>
              <a:t> ET</a:t>
            </a:r>
          </a:p>
          <a:p>
            <a:pPr>
              <a:spcBef>
                <a:spcPts val="0"/>
              </a:spcBef>
              <a:buFont typeface="Arial" panose="020B0604020202020204" pitchFamily="34" charset="0"/>
              <a:buChar char="•"/>
            </a:pPr>
            <a:r>
              <a:rPr lang="en-US" sz="1400" u="sng" dirty="0">
                <a:solidFill>
                  <a:srgbClr val="000000"/>
                </a:solidFill>
                <a:effectLst/>
                <a:latin typeface="+mn-lt"/>
                <a:ea typeface="Calibri" panose="020F0502020204030204" pitchFamily="34" charset="0"/>
                <a:hlinkClick r:id="rId2"/>
              </a:rPr>
              <a:t>https://ieee802.my.webex.com/ieee802.my/j.php?MTID=meb942403b98bea4c01fb93cfe0e47203</a:t>
            </a:r>
            <a:endParaRPr lang="en-US" sz="1400" dirty="0">
              <a:effectLst/>
              <a:latin typeface="+mn-lt"/>
              <a:ea typeface="Calibri" panose="020F0502020204030204" pitchFamily="34" charset="0"/>
            </a:endParaRPr>
          </a:p>
          <a:p>
            <a:pPr>
              <a:buFont typeface="Arial" panose="020B0604020202020204" pitchFamily="34" charset="0"/>
              <a:buChar char="•"/>
            </a:pPr>
            <a:r>
              <a:rPr lang="en-US" sz="1800" dirty="0"/>
              <a:t>Next RR-TAG teleconference Thursday 23Jul20-15:00-17:00ET</a:t>
            </a:r>
          </a:p>
          <a:p>
            <a:pPr>
              <a:spcBef>
                <a:spcPts val="0"/>
              </a:spcBef>
              <a:buFont typeface="Arial" panose="020B0604020202020204" pitchFamily="34" charset="0"/>
              <a:buChar char="•"/>
            </a:pPr>
            <a:r>
              <a:rPr lang="en-US" sz="1400" u="sng" dirty="0">
                <a:hlinkClick r:id="rId3"/>
              </a:rPr>
              <a:t>https://ieee802.my.webex.com/ieee802.my/j.php?MTID=m9f99a72a0130ab9c299bdc62828ddfae</a:t>
            </a:r>
            <a:endParaRPr lang="en-US" sz="1400" dirty="0"/>
          </a:p>
          <a:p>
            <a:pPr lvl="2">
              <a:buFont typeface="Arial" panose="020B0604020202020204" pitchFamily="34" charset="0"/>
              <a:buChar char="•"/>
            </a:pPr>
            <a:r>
              <a:rPr lang="en-US" altLang="en-US" dirty="0"/>
              <a:t>Also, see back up slides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b="1" u="sng" dirty="0">
              <a:solidFill>
                <a:schemeClr val="accent1">
                  <a:lumMod val="5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Tuesday: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Tuesday </a:t>
            </a:r>
            <a:r>
              <a:rPr lang="en-US" sz="1800" dirty="0"/>
              <a:t>we are Adjourned at 15:33et </a:t>
            </a:r>
          </a:p>
          <a:p>
            <a:pPr>
              <a:buFont typeface="Arial" panose="020B0604020202020204" pitchFamily="34" charset="0"/>
              <a:buChar char="•"/>
            </a:pPr>
            <a:r>
              <a:rPr lang="en-US" sz="2000" dirty="0"/>
              <a:t>Adjourn, Wednesday: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Tuesday </a:t>
            </a:r>
            <a:r>
              <a:rPr lang="en-US" sz="1800" dirty="0"/>
              <a:t>we are Adjourned at 15:15                         33et </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&amp; 22 Jul 20</a:t>
            </a:r>
            <a:endParaRPr lang="en-GB" dirty="0"/>
          </a:p>
        </p:txBody>
      </p:sp>
    </p:spTree>
    <p:extLst>
      <p:ext uri="{BB962C8B-B14F-4D97-AF65-F5344CB8AC3E}">
        <p14:creationId xmlns:p14="http://schemas.microsoft.com/office/powerpoint/2010/main" val="24920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&amp; 22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&amp; 22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22jul20-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pPr marL="0" marR="0">
              <a:spcBef>
                <a:spcPts val="0"/>
              </a:spcBef>
              <a:spcAft>
                <a:spcPts val="0"/>
              </a:spcAft>
            </a:pPr>
            <a:r>
              <a:rPr lang="en-US" sz="1400" dirty="0">
                <a:solidFill>
                  <a:srgbClr val="3C4043"/>
                </a:solidFill>
                <a:effectLst/>
                <a:latin typeface="+mn-lt"/>
                <a:ea typeface="Calibri" panose="020F0502020204030204" pitchFamily="34" charset="0"/>
              </a:rPr>
              <a:t>Seat4-802.18-ad hoc 70/80/90</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Tuesday, July 21</a:t>
            </a:r>
            <a:r>
              <a:rPr lang="en-US" sz="1400" b="1" dirty="0">
                <a:solidFill>
                  <a:srgbClr val="3C4043"/>
                </a:solidFill>
                <a:effectLst/>
                <a:latin typeface="+mn-lt"/>
                <a:ea typeface="Calibri" panose="020F0502020204030204" pitchFamily="34" charset="0"/>
                <a:cs typeface="Cambria Math" panose="02040503050406030204" pitchFamily="18" charset="0"/>
              </a:rPr>
              <a:t>⋅</a:t>
            </a:r>
            <a:r>
              <a:rPr lang="en-US" sz="1400" dirty="0">
                <a:solidFill>
                  <a:srgbClr val="3C4043"/>
                </a:solidFill>
                <a:effectLst/>
                <a:latin typeface="+mn-lt"/>
                <a:ea typeface="Calibri" panose="020F0502020204030204" pitchFamily="34" charset="0"/>
              </a:rPr>
              <a:t>12:00 – 2:00pm</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Daily, until Jul 22, 2020</a:t>
            </a:r>
            <a:endParaRPr lang="en-US" sz="1400" dirty="0">
              <a:effectLst/>
              <a:latin typeface="+mn-lt"/>
              <a:ea typeface="Calibri" panose="020F0502020204030204" pitchFamily="34" charset="0"/>
            </a:endParaRPr>
          </a:p>
          <a:p>
            <a:pPr marL="0" marR="0">
              <a:spcBef>
                <a:spcPts val="0"/>
              </a:spcBef>
              <a:spcAft>
                <a:spcPts val="0"/>
              </a:spcAft>
            </a:pPr>
            <a:r>
              <a:rPr lang="en-US" sz="1400" u="sng" dirty="0">
                <a:solidFill>
                  <a:srgbClr val="000000"/>
                </a:solidFill>
                <a:effectLst/>
                <a:latin typeface="+mn-lt"/>
                <a:ea typeface="Calibri" panose="020F0502020204030204" pitchFamily="34" charset="0"/>
                <a:hlinkClick r:id="rId2"/>
              </a:rPr>
              <a:t>https://ieee802.my.webex.com/ieee802.my/j.php?MTID=meb942403b98bea4c01fb93cfe0e47203</a:t>
            </a:r>
            <a:endParaRPr lang="en-US" sz="1400" dirty="0">
              <a:effectLst/>
              <a:latin typeface="+mn-lt"/>
              <a:ea typeface="Calibri" panose="020F0502020204030204" pitchFamily="34" charset="0"/>
            </a:endParaRP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Description: JOIN WEBEX MEETING </a:t>
            </a:r>
            <a:r>
              <a:rPr lang="en-US" sz="1400" u="sng" dirty="0">
                <a:solidFill>
                  <a:srgbClr val="1A73E8"/>
                </a:solidFill>
                <a:effectLst/>
                <a:latin typeface="+mn-lt"/>
                <a:ea typeface="Calibri" panose="020F0502020204030204" pitchFamily="34" charset="0"/>
                <a:hlinkClick r:id="rId3"/>
              </a:rPr>
              <a:t>https://ieee802.my.webex.com/ieee802.my/j.php?MTID=meb942403b98bea4c01fb93cfe0e47203</a:t>
            </a:r>
            <a:r>
              <a:rPr lang="en-US" sz="1400" dirty="0">
                <a:solidFill>
                  <a:srgbClr val="3C4043"/>
                </a:solidFill>
                <a:effectLst/>
                <a:latin typeface="+mn-lt"/>
                <a:ea typeface="Calibri" panose="020F0502020204030204" pitchFamily="34" charset="0"/>
              </a:rPr>
              <a:t> </a:t>
            </a: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Meeting number (access code): 132 877 4085 </a:t>
            </a:r>
          </a:p>
          <a:p>
            <a:pPr marL="0" marR="0">
              <a:spcBef>
                <a:spcPts val="0"/>
              </a:spcBef>
              <a:spcAft>
                <a:spcPts val="0"/>
              </a:spcAft>
            </a:pPr>
            <a:r>
              <a:rPr lang="en-US" sz="1400" dirty="0">
                <a:solidFill>
                  <a:srgbClr val="3C4043"/>
                </a:solidFill>
                <a:effectLst/>
                <a:latin typeface="+mn-lt"/>
                <a:ea typeface="Calibri" panose="020F0502020204030204" pitchFamily="34" charset="0"/>
              </a:rPr>
              <a:t>Meeting password: 708090 </a:t>
            </a: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TAP TO JOIN FROM A MOBILE DEVICE (ATTENDEES ONLY) +1-510-338-9438,,1328774085#708090# </a:t>
            </a:r>
            <a:r>
              <a:rPr lang="en-US" sz="1400" dirty="0" err="1">
                <a:solidFill>
                  <a:srgbClr val="3C4043"/>
                </a:solidFill>
                <a:effectLst/>
                <a:latin typeface="+mn-lt"/>
                <a:ea typeface="Calibri" panose="020F0502020204030204" pitchFamily="34" charset="0"/>
              </a:rPr>
              <a:t>tel</a:t>
            </a:r>
            <a:r>
              <a:rPr lang="en-US" sz="1400" dirty="0">
                <a:solidFill>
                  <a:srgbClr val="3C4043"/>
                </a:solidFill>
                <a:effectLst/>
                <a:latin typeface="+mn-lt"/>
                <a:ea typeface="Calibri" panose="020F0502020204030204" pitchFamily="34" charset="0"/>
              </a:rPr>
              <a:t>:%2B1-510-338-9438,,*01*1328774085%23708090%23*01* USA Toll +44-20-3198-8144,,1328774085#708090# </a:t>
            </a:r>
            <a:r>
              <a:rPr lang="en-US" sz="1400" dirty="0" err="1">
                <a:solidFill>
                  <a:srgbClr val="3C4043"/>
                </a:solidFill>
                <a:effectLst/>
                <a:latin typeface="+mn-lt"/>
                <a:ea typeface="Calibri" panose="020F0502020204030204" pitchFamily="34" charset="0"/>
              </a:rPr>
              <a:t>tel</a:t>
            </a:r>
            <a:r>
              <a:rPr lang="en-US" sz="1400" dirty="0">
                <a:solidFill>
                  <a:srgbClr val="3C4043"/>
                </a:solidFill>
                <a:effectLst/>
                <a:latin typeface="+mn-lt"/>
                <a:ea typeface="Calibri" panose="020F0502020204030204" pitchFamily="34" charset="0"/>
              </a:rPr>
              <a:t>:%2B44-20-3198-8144,,*01*1328774085%23708090%23*01* UK Toll Some mobile devices may ask attendees to enter a numeric meeting password. JOIN BY PHONE +1-510-338-9438 USA Toll +44-20-3198-8144 UK Toll Global call-in numbers </a:t>
            </a:r>
            <a:r>
              <a:rPr lang="en-US" sz="1400" u="sng" dirty="0">
                <a:solidFill>
                  <a:srgbClr val="1A73E8"/>
                </a:solidFill>
                <a:effectLst/>
                <a:latin typeface="+mn-lt"/>
                <a:ea typeface="Calibri" panose="020F0502020204030204" pitchFamily="34" charset="0"/>
                <a:hlinkClick r:id="rId4"/>
              </a:rPr>
              <a:t>https://ieee802.my.webex.com/ieee802.my/globalcallin.php?MTID=m651a113ea21b543c487c55cf3fca4034</a:t>
            </a:r>
            <a:r>
              <a:rPr lang="en-US" sz="1400" dirty="0">
                <a:solidFill>
                  <a:srgbClr val="3C4043"/>
                </a:solidFill>
                <a:effectLst/>
                <a:latin typeface="+mn-lt"/>
                <a:ea typeface="Calibri" panose="020F0502020204030204" pitchFamily="34" charset="0"/>
              </a:rPr>
              <a:t> Can't join the meeting? </a:t>
            </a:r>
            <a:r>
              <a:rPr lang="en-US" sz="1400" u="sng" dirty="0">
                <a:solidFill>
                  <a:srgbClr val="1A73E8"/>
                </a:solidFill>
                <a:effectLst/>
                <a:latin typeface="+mn-lt"/>
                <a:ea typeface="Calibri" panose="020F0502020204030204" pitchFamily="34" charset="0"/>
                <a:hlinkClick r:id="rId5"/>
              </a:rPr>
              <a:t>https://collaborationhelp.cisco.com/article/WBX000029055</a:t>
            </a:r>
            <a:r>
              <a:rPr lang="en-US" sz="1400" dirty="0">
                <a:solidFill>
                  <a:srgbClr val="3C4043"/>
                </a:solidFill>
                <a:effectLst/>
                <a:latin typeface="+mn-lt"/>
                <a:ea typeface="Calibri" panose="020F0502020204030204" pitchFamily="34" charset="0"/>
              </a:rPr>
              <a:t> IMPORTANT NOTICE: Please note that this </a:t>
            </a:r>
            <a:r>
              <a:rPr lang="en-US" sz="1400" dirty="0" err="1">
                <a:solidFill>
                  <a:srgbClr val="3C4043"/>
                </a:solidFill>
                <a:effectLst/>
                <a:latin typeface="+mn-lt"/>
                <a:ea typeface="Calibri" panose="020F0502020204030204" pitchFamily="34" charset="0"/>
              </a:rPr>
              <a:t>Webex</a:t>
            </a:r>
            <a:r>
              <a:rPr lang="en-US" sz="1400" dirty="0">
                <a:solidFill>
                  <a:srgbClr val="3C4043"/>
                </a:solidFill>
                <a:effectLst/>
                <a:latin typeface="+mn-lt"/>
                <a:ea typeface="Calibri" panose="020F0502020204030204" pitchFamily="34"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 </a:t>
            </a:r>
            <a:endParaRPr lang="en-US" sz="1400" dirty="0">
              <a:effectLst/>
              <a:latin typeface="+mn-lt"/>
              <a:ea typeface="Calibri" panose="020F0502020204030204" pitchFamily="34" charset="0"/>
            </a:endParaRPr>
          </a:p>
          <a:p>
            <a:pPr marL="342900" marR="0" lvl="0" indent="-342900">
              <a:spcBef>
                <a:spcPts val="0"/>
              </a:spcBef>
              <a:spcAft>
                <a:spcPts val="0"/>
              </a:spcAft>
              <a:tabLst>
                <a:tab pos="457200" algn="l"/>
              </a:tabLst>
            </a:pPr>
            <a:r>
              <a:rPr lang="en-US" sz="1400" dirty="0">
                <a:solidFill>
                  <a:srgbClr val="3C4043"/>
                </a:solidFill>
                <a:effectLst/>
                <a:latin typeface="+mn-lt"/>
                <a:ea typeface="Calibri" panose="020F0502020204030204" pitchFamily="34" charset="0"/>
              </a:rPr>
              <a:t>10 minutes before</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Organizer: Seat4 802Webex</a:t>
            </a:r>
            <a:endParaRPr lang="en-US" sz="1400" dirty="0">
              <a:effectLst/>
              <a:latin typeface="+mn-lt"/>
              <a:ea typeface="Calibri" panose="020F0502020204030204" pitchFamily="34" charset="0"/>
            </a:endParaRPr>
          </a:p>
        </p:txBody>
      </p:sp>
    </p:spTree>
    <p:extLst>
      <p:ext uri="{BB962C8B-B14F-4D97-AF65-F5344CB8AC3E}">
        <p14:creationId xmlns:p14="http://schemas.microsoft.com/office/powerpoint/2010/main" val="409348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&amp; 22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1302963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&amp; 22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tx1"/>
                </a:solidFill>
              </a:rPr>
              <a:t>07jan21</a:t>
            </a:r>
            <a:r>
              <a:rPr lang="en-US" sz="1400" dirty="0">
                <a:solidFill>
                  <a:schemeClr val="bg1">
                    <a:lumMod val="85000"/>
                  </a:schemeClr>
                </a:solidFill>
              </a:rPr>
              <a:t>)</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&amp; 22 Jul 20</a:t>
            </a:r>
            <a:endParaRPr lang="en-GB" dirty="0"/>
          </a:p>
        </p:txBody>
      </p:sp>
    </p:spTree>
    <p:extLst>
      <p:ext uri="{BB962C8B-B14F-4D97-AF65-F5344CB8AC3E}">
        <p14:creationId xmlns:p14="http://schemas.microsoft.com/office/powerpoint/2010/main" val="317367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&amp; 22 Jul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7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7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&amp; 22 Jul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&amp; 22 Jul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&amp; 22 Jul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&amp; 22 Jul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&amp; 22 Jul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4114850" cy="5438001"/>
          </a:xfrm>
        </p:spPr>
        <p:txBody>
          <a:bodyPr/>
          <a:lstStyle/>
          <a:p>
            <a:pPr eaLnBrk="0" hangingPunct="0">
              <a:spcBef>
                <a:spcPct val="0"/>
              </a:spcBef>
              <a:buFont typeface="Arial" panose="020B0604020202020204" pitchFamily="34" charset="0"/>
              <a:buChar char="•"/>
            </a:pPr>
            <a:r>
              <a:rPr lang="en-US" altLang="en-US" sz="1600" b="0" kern="1200" dirty="0">
                <a:solidFill>
                  <a:schemeClr val="tx1"/>
                </a:solidFill>
                <a:ea typeface="MS Gothic" charset="-128"/>
              </a:rPr>
              <a:t>Call to Order (Tue21Jul20)</a:t>
            </a:r>
          </a:p>
          <a:p>
            <a:pPr lvl="1">
              <a:buFont typeface="Arial" panose="020B0604020202020204" pitchFamily="34" charset="0"/>
              <a:buChar char="•"/>
            </a:pPr>
            <a:r>
              <a:rPr lang="en-US" altLang="en-US" sz="1400" u="sng" dirty="0">
                <a:solidFill>
                  <a:schemeClr val="bg1"/>
                </a:solidFill>
              </a:rPr>
              <a:t>Attendance server is open</a:t>
            </a:r>
          </a:p>
          <a:p>
            <a:pPr>
              <a:buFont typeface="Arial" panose="020B0604020202020204" pitchFamily="34" charset="0"/>
              <a:buChar char="•"/>
            </a:pPr>
            <a:r>
              <a:rPr lang="en-US" altLang="en-US" sz="1600" b="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lvl="1">
              <a:spcBef>
                <a:spcPts val="0"/>
              </a:spcBef>
              <a:buFont typeface="Arial" panose="020B0604020202020204" pitchFamily="34" charset="0"/>
              <a:buChar char="•"/>
            </a:pPr>
            <a:r>
              <a:rPr lang="en-US" altLang="en-US" sz="1200" dirty="0">
                <a:solidFill>
                  <a:schemeClr val="tx1"/>
                </a:solidFill>
              </a:rPr>
              <a:t>Attendance and request queue in chat window, Stuart K </a:t>
            </a:r>
          </a:p>
          <a:p>
            <a:pPr lvl="1">
              <a:spcBef>
                <a:spcPts val="0"/>
              </a:spcBef>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600" b="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70/80/90 GHz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b="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70/80/90 GHz NPRM</a:t>
            </a:r>
          </a:p>
          <a:p>
            <a:pPr lvl="1">
              <a:spcBef>
                <a:spcPts val="0"/>
              </a:spcBef>
              <a:buFont typeface="Arial" panose="020B0604020202020204" pitchFamily="34" charset="0"/>
              <a:buChar char="•"/>
            </a:pPr>
            <a:r>
              <a:rPr lang="en-US" altLang="en-US" sz="1400" dirty="0">
                <a:solidFill>
                  <a:schemeClr val="tx1"/>
                </a:solidFill>
              </a:rPr>
              <a:t>contributions</a:t>
            </a:r>
          </a:p>
          <a:p>
            <a:pPr lvl="1">
              <a:spcBef>
                <a:spcPts val="0"/>
              </a:spcBef>
              <a:buFont typeface="Arial" panose="020B0604020202020204" pitchFamily="34" charset="0"/>
              <a:buChar char="•"/>
            </a:pPr>
            <a:r>
              <a:rPr lang="en-US" altLang="en-US" sz="1400" dirty="0">
                <a:solidFill>
                  <a:schemeClr val="tx1"/>
                </a:solidFill>
              </a:rPr>
              <a:t>Anything new today	</a:t>
            </a:r>
          </a:p>
          <a:p>
            <a:pPr lvl="2">
              <a:buFont typeface="Arial" panose="020B0604020202020204" pitchFamily="34" charset="0"/>
              <a:buChar char="•"/>
            </a:pPr>
            <a:endParaRPr lang="en-US" altLang="en-US" sz="1000" b="0" u="sng" dirty="0"/>
          </a:p>
          <a:p>
            <a:pPr>
              <a:buFont typeface="Arial" panose="020B0604020202020204" pitchFamily="34" charset="0"/>
              <a:buChar char="•"/>
            </a:pPr>
            <a:r>
              <a:rPr lang="en-US" altLang="en-US" sz="1600" b="0" dirty="0">
                <a:solidFill>
                  <a:schemeClr val="tx1"/>
                </a:solidFill>
              </a:rPr>
              <a:t>AOB and Adjourn</a:t>
            </a:r>
          </a:p>
          <a:p>
            <a:pPr>
              <a:spcBef>
                <a:spcPts val="0"/>
              </a:spcBef>
              <a:buFont typeface="Arial" panose="020B0604020202020204" pitchFamily="34" charset="0"/>
              <a:buChar char="•"/>
            </a:pPr>
            <a:endParaRPr lang="en-US" altLang="en-US" sz="1600" b="0" dirty="0">
              <a:solidFill>
                <a:schemeClr val="tx1"/>
              </a:solidFill>
            </a:endParaRPr>
          </a:p>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a:spcBef>
                <a:spcPts val="0"/>
              </a:spcBef>
              <a:buFont typeface="Arial" panose="020B0604020202020204" pitchFamily="34" charset="0"/>
              <a:buChar char="•"/>
            </a:pPr>
            <a:r>
              <a:rPr lang="en-US" altLang="en-US" sz="1600" b="0"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820594" y="1143000"/>
            <a:ext cx="3691730" cy="5016758"/>
          </a:xfrm>
          <a:prstGeom prst="rect">
            <a:avLst/>
          </a:prstGeom>
          <a:noFill/>
        </p:spPr>
        <p:txBody>
          <a:bodyPr wrap="square" rtlCol="0">
            <a:spAutoFit/>
          </a:bodyPr>
          <a:lstStyle/>
          <a:p>
            <a:pPr>
              <a:buFont typeface="Arial" panose="020B0604020202020204" pitchFamily="34" charset="0"/>
              <a:buChar char="•"/>
            </a:pPr>
            <a:r>
              <a:rPr lang="en-US" altLang="en-US" sz="1600" b="1" u="sng" dirty="0">
                <a:solidFill>
                  <a:schemeClr val="tx1"/>
                </a:solidFill>
                <a:latin typeface="+mn-lt"/>
              </a:rPr>
              <a:t>Call to Order (Wed22Jul20)</a:t>
            </a:r>
          </a:p>
          <a:p>
            <a:pPr lvl="1">
              <a:buFont typeface="Arial" panose="020B0604020202020204" pitchFamily="34" charset="0"/>
              <a:buChar char="•"/>
            </a:pPr>
            <a:r>
              <a:rPr lang="en-US" altLang="en-US" sz="1600" b="1" u="sng" dirty="0">
                <a:solidFill>
                  <a:schemeClr val="bg1"/>
                </a:solidFill>
                <a:latin typeface="+mn-lt"/>
              </a:rPr>
              <a:t>Attendance server is open</a:t>
            </a:r>
          </a:p>
          <a:p>
            <a:pPr>
              <a:buFont typeface="Arial" panose="020B0604020202020204" pitchFamily="34" charset="0"/>
              <a:buChar char="•"/>
            </a:pPr>
            <a:r>
              <a:rPr lang="en-US" altLang="en-US" sz="1600" dirty="0">
                <a:solidFill>
                  <a:schemeClr val="tx1"/>
                </a:solidFill>
                <a:latin typeface="+mn-lt"/>
              </a:rPr>
              <a:t>Administrative items</a:t>
            </a:r>
          </a:p>
          <a:p>
            <a:pPr lvl="1" eaLnBrk="1" hangingPunct="1">
              <a:buFont typeface="Arial" panose="020B0604020202020204" pitchFamily="34" charset="0"/>
              <a:buChar char="•"/>
            </a:pPr>
            <a:r>
              <a:rPr lang="en-US" altLang="en-US" sz="1400" dirty="0">
                <a:solidFill>
                  <a:schemeClr val="tx1"/>
                </a:solidFill>
                <a:latin typeface="+mn-lt"/>
                <a:ea typeface="+mn-ea"/>
              </a:rPr>
              <a:t>Some one to take some notes, jay</a:t>
            </a:r>
          </a:p>
          <a:p>
            <a:pPr lvl="1" eaLnBrk="1" hangingPunct="1">
              <a:spcBef>
                <a:spcPts val="0"/>
              </a:spcBef>
              <a:buFont typeface="Arial" panose="020B0604020202020204" pitchFamily="34" charset="0"/>
              <a:buChar char="•"/>
            </a:pPr>
            <a:r>
              <a:rPr lang="en-US" altLang="en-US" sz="1400" dirty="0">
                <a:solidFill>
                  <a:schemeClr val="tx1"/>
                </a:solidFill>
                <a:latin typeface="+mn-lt"/>
                <a:ea typeface="+mn-ea"/>
              </a:rPr>
              <a:t>Attendance and request queue in chat window, Stuart K </a:t>
            </a:r>
          </a:p>
          <a:p>
            <a:pPr lvl="1" eaLnBrk="1" hangingPunct="1">
              <a:spcBef>
                <a:spcPts val="0"/>
              </a:spcBef>
              <a:buFont typeface="Arial" panose="020B0604020202020204" pitchFamily="34" charset="0"/>
              <a:buChar char="•"/>
            </a:pPr>
            <a:endParaRPr lang="en-US" altLang="en-US" sz="1600" dirty="0">
              <a:solidFill>
                <a:schemeClr val="tx1"/>
              </a:solidFill>
              <a:latin typeface="+mn-lt"/>
            </a:endParaRPr>
          </a:p>
          <a:p>
            <a:pPr>
              <a:buFont typeface="Arial" panose="020B0604020202020204" pitchFamily="34" charset="0"/>
              <a:buChar char="•"/>
            </a:pPr>
            <a:r>
              <a:rPr lang="en-US" altLang="en-US" sz="1600" dirty="0">
                <a:solidFill>
                  <a:schemeClr val="tx1"/>
                </a:solidFill>
                <a:latin typeface="+mn-lt"/>
              </a:rPr>
              <a:t>Discussion items</a:t>
            </a:r>
          </a:p>
          <a:p>
            <a:pPr lvl="1">
              <a:spcBef>
                <a:spcPts val="0"/>
              </a:spcBef>
              <a:buFont typeface="Arial" panose="020B0604020202020204" pitchFamily="34" charset="0"/>
              <a:buChar char="•"/>
            </a:pPr>
            <a:r>
              <a:rPr lang="en-US" altLang="en-US" sz="1400" dirty="0">
                <a:solidFill>
                  <a:schemeClr val="tx1"/>
                </a:solidFill>
                <a:latin typeface="+mn-lt"/>
              </a:rPr>
              <a:t>70/80/90 GHz NPRM</a:t>
            </a:r>
          </a:p>
          <a:p>
            <a:pPr lvl="1">
              <a:spcBef>
                <a:spcPts val="0"/>
              </a:spcBef>
              <a:buFont typeface="Arial" panose="020B0604020202020204" pitchFamily="34" charset="0"/>
              <a:buChar char="•"/>
            </a:pPr>
            <a:r>
              <a:rPr lang="en-US" altLang="en-US" sz="1400" dirty="0">
                <a:solidFill>
                  <a:schemeClr val="bg1">
                    <a:lumMod val="85000"/>
                  </a:schemeClr>
                </a:solidFill>
                <a:latin typeface="+mn-lt"/>
              </a:rPr>
              <a:t>General Discussion Items</a:t>
            </a:r>
          </a:p>
          <a:p>
            <a:pPr lvl="3">
              <a:buFont typeface="Arial" panose="020B0604020202020204" pitchFamily="34" charset="0"/>
              <a:buChar char="•"/>
            </a:pPr>
            <a:endParaRPr lang="en-US" altLang="en-US" sz="1600" dirty="0">
              <a:solidFill>
                <a:schemeClr val="tx1"/>
              </a:solidFill>
              <a:latin typeface="+mn-lt"/>
            </a:endParaRPr>
          </a:p>
          <a:p>
            <a:pPr>
              <a:buFont typeface="Arial" panose="020B0604020202020204" pitchFamily="34" charset="0"/>
              <a:buChar char="•"/>
            </a:pPr>
            <a:r>
              <a:rPr lang="en-US" altLang="en-US" sz="1600" dirty="0">
                <a:solidFill>
                  <a:schemeClr val="tx1"/>
                </a:solidFill>
                <a:latin typeface="+mn-lt"/>
              </a:rPr>
              <a:t>Actions required</a:t>
            </a:r>
          </a:p>
          <a:p>
            <a:pPr lvl="1">
              <a:buFont typeface="Arial" panose="020B0604020202020204" pitchFamily="34" charset="0"/>
              <a:buChar char="•"/>
            </a:pPr>
            <a:r>
              <a:rPr lang="en-US" altLang="en-US" sz="1400" dirty="0">
                <a:solidFill>
                  <a:schemeClr val="tx1"/>
                </a:solidFill>
                <a:latin typeface="+mn-lt"/>
              </a:rPr>
              <a:t>70/80/90 GHz NPRM</a:t>
            </a:r>
          </a:p>
          <a:p>
            <a:pPr lvl="2">
              <a:buFont typeface="Arial" panose="020B0604020202020204" pitchFamily="34" charset="0"/>
              <a:buChar char="•"/>
            </a:pPr>
            <a:r>
              <a:rPr lang="en-US" altLang="en-US" sz="1400" dirty="0">
                <a:solidFill>
                  <a:schemeClr val="tx1"/>
                </a:solidFill>
                <a:latin typeface="+mn-lt"/>
              </a:rPr>
              <a:t>Final clean up if any</a:t>
            </a:r>
          </a:p>
          <a:p>
            <a:pPr lvl="1">
              <a:buFont typeface="Arial" panose="020B0604020202020204" pitchFamily="34" charset="0"/>
              <a:buChar char="•"/>
            </a:pPr>
            <a:r>
              <a:rPr lang="en-US" altLang="en-US" sz="1400" dirty="0">
                <a:solidFill>
                  <a:schemeClr val="tx1"/>
                </a:solidFill>
                <a:latin typeface="+mn-lt"/>
              </a:rPr>
              <a:t>Anything new today	</a:t>
            </a:r>
          </a:p>
          <a:p>
            <a:pPr>
              <a:buFont typeface="Arial" panose="020B0604020202020204" pitchFamily="34" charset="0"/>
              <a:buChar char="•"/>
            </a:pPr>
            <a:endParaRPr lang="en-US" altLang="en-US" sz="1600" u="sng" dirty="0">
              <a:latin typeface="+mn-lt"/>
            </a:endParaRPr>
          </a:p>
          <a:p>
            <a:pPr>
              <a:buFont typeface="Arial" panose="020B0604020202020204" pitchFamily="34" charset="0"/>
              <a:buChar char="•"/>
            </a:pPr>
            <a:r>
              <a:rPr lang="en-US" altLang="en-US" sz="1600" dirty="0">
                <a:solidFill>
                  <a:schemeClr val="tx1"/>
                </a:solidFill>
                <a:latin typeface="+mn-lt"/>
              </a:rPr>
              <a:t>AOB and Adjourn</a:t>
            </a:r>
          </a:p>
          <a:p>
            <a:pPr>
              <a:buFont typeface="Arial" panose="020B0604020202020204" pitchFamily="34" charset="0"/>
              <a:buChar char="•"/>
            </a:pPr>
            <a:endParaRPr lang="en-US" altLang="en-US" sz="1600" dirty="0">
              <a:solidFill>
                <a:schemeClr val="tx1"/>
              </a:solidFill>
              <a:latin typeface="+mn-lt"/>
            </a:endParaRPr>
          </a:p>
          <a:p>
            <a:pPr>
              <a:buFont typeface="Arial" panose="020B0604020202020204" pitchFamily="34" charset="0"/>
              <a:buChar char="•"/>
            </a:pPr>
            <a:r>
              <a:rPr lang="en-US" altLang="en-US" sz="1600" u="sng" dirty="0">
                <a:solidFill>
                  <a:schemeClr val="tx1"/>
                </a:solidFill>
                <a:latin typeface="+mn-lt"/>
              </a:rPr>
              <a:t>Motion:</a:t>
            </a:r>
            <a:r>
              <a:rPr lang="en-US" altLang="en-US" sz="1600" dirty="0">
                <a:solidFill>
                  <a:schemeClr val="tx1"/>
                </a:solidFill>
                <a:latin typeface="+mn-lt"/>
              </a:rPr>
              <a:t> Any objection to approving the agenda as presented?  None heard.</a:t>
            </a:r>
          </a:p>
          <a:p>
            <a:pPr>
              <a:buFont typeface="Arial" panose="020B0604020202020204" pitchFamily="34" charset="0"/>
              <a:buChar char="•"/>
            </a:pPr>
            <a:r>
              <a:rPr lang="en-US" altLang="en-US" sz="1600" dirty="0">
                <a:solidFill>
                  <a:schemeClr val="tx1"/>
                </a:solidFill>
                <a:latin typeface="+mn-lt"/>
              </a:rPr>
              <a:t>Vote:  Approved by unanimous consent</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21 &amp; 22 Jul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5850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like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 &amp; 22 Jul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22141346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45971</TotalTime>
  <Words>2938</Words>
  <Application>Microsoft Office PowerPoint</Application>
  <PresentationFormat>On-screen Show (4:3)</PresentationFormat>
  <Paragraphs>319</Paragraphs>
  <Slides>18</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9"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Ad Hoc Agendas</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Modernizing and Expanding Access to the 70/80/90 GHz Bands  (1 of 3)</vt:lpstr>
      <vt:lpstr>Modernizing and Expanding Access to the 70/80/90 GHz Bands  (2 of 3)</vt:lpstr>
      <vt:lpstr>Modernizing and Expanding Access to the 70/80/90 GHz Bands  (3 of 3)</vt:lpstr>
      <vt:lpstr>Actions Required</vt:lpstr>
      <vt:lpstr>Any Other Business</vt:lpstr>
      <vt:lpstr>Adjourn</vt:lpstr>
      <vt:lpstr>PowerPoint Presentation</vt:lpstr>
      <vt:lpstr>PowerPoint Presentation</vt:lpstr>
      <vt:lpstr>PowerPoint Presentation</vt:lpstr>
      <vt:lpstr>PowerPoint Presentation</vt:lpstr>
      <vt:lpstr>Adjourn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2469</cp:revision>
  <cp:lastPrinted>1601-01-01T00:00:00Z</cp:lastPrinted>
  <dcterms:created xsi:type="dcterms:W3CDTF">2016-03-03T14:54:45Z</dcterms:created>
  <dcterms:modified xsi:type="dcterms:W3CDTF">2020-07-22T20:22:26Z</dcterms:modified>
</cp:coreProperties>
</file>