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604" r:id="rId5"/>
    <p:sldId id="624" r:id="rId6"/>
    <p:sldId id="605" r:id="rId7"/>
    <p:sldId id="516" r:id="rId8"/>
    <p:sldId id="733" r:id="rId9"/>
    <p:sldId id="734" r:id="rId10"/>
    <p:sldId id="735" r:id="rId11"/>
    <p:sldId id="650" r:id="rId12"/>
    <p:sldId id="498" r:id="rId13"/>
    <p:sldId id="736" r:id="rId14"/>
    <p:sldId id="403" r:id="rId15"/>
    <p:sldId id="670" r:id="rId16"/>
    <p:sldId id="662" r:id="rId17"/>
    <p:sldId id="737"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3" autoAdjust="0"/>
    <p:restoredTop sz="93946" autoAdjust="0"/>
  </p:normalViewPr>
  <p:slideViewPr>
    <p:cSldViewPr>
      <p:cViewPr varScale="1">
        <p:scale>
          <a:sx n="101" d="100"/>
          <a:sy n="101" d="100"/>
        </p:scale>
        <p:origin x="582"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dirty="0">
                <a:solidFill>
                  <a:srgbClr val="000000"/>
                </a:solidFill>
                <a:effectLst/>
                <a:ea typeface="Times New Roman" panose="02020603050405020304" pitchFamily="18" charset="0"/>
              </a:rPr>
              <a:t>Abstract: In this document, the Commission </a:t>
            </a:r>
            <a:r>
              <a:rPr lang="en-US" sz="1200" i="1" u="sng" dirty="0">
                <a:solidFill>
                  <a:srgbClr val="000000"/>
                </a:solidFill>
                <a:effectLst/>
                <a:ea typeface="Times New Roman" panose="02020603050405020304" pitchFamily="18" charset="0"/>
              </a:rPr>
              <a:t>seeks comment to explore innovative new uses of the 71-76 GHz</a:t>
            </a:r>
            <a:r>
              <a:rPr lang="en-US" sz="12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2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623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84898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29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Jul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Jul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Jul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0/18-20-0108-00-0000-comments-ieee802-fcc-nprm-20-133-70-80-90ghz-bands-expand-access.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ieee802.my.webex.com/ieee802.my/j.php?MTID=meb942403b98bea4c01fb93cfe0e47203"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j.php?MTID%3Dmeb942403b98bea4c01fb93cfe0e47203&amp;sa=D&amp;source=calendar&amp;ust=1595382290376000&amp;usg=AOvVaw1_nlgYBIYSNIW9sV9Oao6o" TargetMode="External"/><Relationship Id="rId2" Type="http://schemas.openxmlformats.org/officeDocument/2006/relationships/hyperlink" Target="https://ieee802.my.webex.com/ieee802.my/j.php?MTID=meb942403b98bea4c01fb93cfe0e47203" TargetMode="External"/><Relationship Id="rId1" Type="http://schemas.openxmlformats.org/officeDocument/2006/relationships/slideLayout" Target="../slideLayouts/slideLayout2.xml"/><Relationship Id="rId5" Type="http://schemas.openxmlformats.org/officeDocument/2006/relationships/hyperlink" Target="https://www.google.com/url?q=https://collaborationhelp.cisco.com/article/WBX000029055&amp;sa=D&amp;source=calendar&amp;ust=1595382290376000&amp;usg=AOvVaw252AcgeeuwzOIVm2GQiTKI" TargetMode="External"/><Relationship Id="rId4" Type="http://schemas.openxmlformats.org/officeDocument/2006/relationships/hyperlink" Target="https://www.google.com/url?q=https://ieee802.my.webex.com/ieee802.my/globalcallin.php?MTID%3Dm651a113ea21b543c487c55cf3fca4034&amp;sa=D&amp;source=calendar&amp;ust=1595382290376000&amp;usg=AOvVaw3L800JyFX77wf90mdHMrK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7" Type="http://schemas.openxmlformats.org/officeDocument/2006/relationships/hyperlink" Target="https://mentor.ieee.org/802.18/dcn/20/18-20-0104-02-0000-fcc-proposed-rule-modernizing-and-expanding-access-to-the-70-80-90-ghz-bands.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www.fcc.gov/ecfs/search/filings?proceedings_name=20-133&amp;sort=date_disseminated,DESC" TargetMode="Externa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105-01-0000-introduction-to-fcc-20-76-a1-modernizing-and-expanding-access-to-the-70-80-90-ghz-bands.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Jul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0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endParaRPr lang="en-US" sz="1800" b="0" dirty="0">
              <a:solidFill>
                <a:srgbClr val="333333"/>
              </a:solidFill>
            </a:endParaRPr>
          </a:p>
          <a:p>
            <a:pPr algn="l" fontAlgn="base">
              <a:buFont typeface="Arial" panose="020B0604020202020204" pitchFamily="34" charset="0"/>
              <a:buChar char="•"/>
            </a:pPr>
            <a:r>
              <a:rPr lang="en-US" sz="1800" b="0" dirty="0">
                <a:solidFill>
                  <a:srgbClr val="333333"/>
                </a:solidFill>
              </a:rPr>
              <a:t>Could start with suggestion to start with 57-71 GHz rules and move up. </a:t>
            </a:r>
          </a:p>
          <a:p>
            <a:pPr algn="l" fontAlgn="base">
              <a:buFont typeface="Arial" panose="020B0604020202020204" pitchFamily="34" charset="0"/>
              <a:buChar char="•"/>
            </a:pPr>
            <a:r>
              <a:rPr lang="en-US" sz="1800" b="0" dirty="0">
                <a:solidFill>
                  <a:srgbClr val="333333"/>
                </a:solidFill>
              </a:rPr>
              <a:t>A more harmonized channel plan to extend the channelization above 71GHz, e.g. for aircraft.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chemeClr val="tx1"/>
                </a:solidFill>
              </a:rPr>
              <a:t>Here is an initial draft to work from and edit.</a:t>
            </a:r>
          </a:p>
          <a:p>
            <a:pPr>
              <a:buFont typeface="Arial" panose="020B0604020202020204" pitchFamily="34" charset="0"/>
              <a:buChar char="•"/>
            </a:pPr>
            <a:r>
              <a:rPr lang="en-US" sz="1800" b="0" dirty="0">
                <a:solidFill>
                  <a:srgbClr val="00B0F0"/>
                </a:solidFill>
                <a:hlinkClick r:id="rId3"/>
              </a:rPr>
              <a:t>https://mentor.ieee.org/802.18/dcn/20/18-20-0108-00-0000-comments-ieee802-fcc-nprm-20-133-70-80-90ghz-bands-expand-access.docx</a:t>
            </a:r>
            <a:r>
              <a:rPr lang="en-US" sz="1800" b="0" dirty="0">
                <a:solidFill>
                  <a:srgbClr val="00B0F0"/>
                </a:solidFill>
              </a:rPr>
              <a:t>  </a:t>
            </a:r>
            <a:endParaRPr lang="en-US" sz="1800" b="0" dirty="0">
              <a:solidFill>
                <a:srgbClr val="333333"/>
              </a:solidFill>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(3 of 3)</a:t>
            </a:r>
            <a:endParaRPr lang="en-US" sz="2000" dirty="0"/>
          </a:p>
        </p:txBody>
      </p:sp>
    </p:spTree>
    <p:extLst>
      <p:ext uri="{BB962C8B-B14F-4D97-AF65-F5344CB8AC3E}">
        <p14:creationId xmlns:p14="http://schemas.microsoft.com/office/powerpoint/2010/main" val="3821321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Review and inputs, adds, edits to the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21 Jul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Did not have time.</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Jul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sz="2000" dirty="0"/>
              <a:t>Next ad hoc teleconference Wednesday 22Jul20–</a:t>
            </a:r>
            <a:r>
              <a:rPr lang="en-US" sz="2000" i="1" u="sng" dirty="0"/>
              <a:t>15:00–&lt;17:00</a:t>
            </a:r>
            <a:r>
              <a:rPr lang="en-US" sz="2000" dirty="0"/>
              <a:t> ET</a:t>
            </a:r>
          </a:p>
          <a:p>
            <a:pPr>
              <a:buFont typeface="Arial" panose="020B0604020202020204" pitchFamily="34" charset="0"/>
              <a:buChar char="•"/>
            </a:pPr>
            <a:r>
              <a:rPr lang="en-US" sz="2000" u="sng" dirty="0">
                <a:solidFill>
                  <a:srgbClr val="000000"/>
                </a:solidFill>
                <a:effectLst/>
                <a:latin typeface="+mn-lt"/>
                <a:ea typeface="Calibri" panose="020F0502020204030204" pitchFamily="34" charset="0"/>
                <a:hlinkClick r:id="rId2"/>
              </a:rPr>
              <a:t>https://ieee802.my.webex.com/ieee802.my/j.php?MTID=meb942403b98bea4c01fb93cfe0e47203</a:t>
            </a:r>
            <a:endParaRPr lang="en-US" sz="2000" dirty="0">
              <a:effectLst/>
              <a:latin typeface="+mn-lt"/>
              <a:ea typeface="Calibri" panose="020F0502020204030204" pitchFamily="34" charset="0"/>
            </a:endParaRP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249205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22jul20-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5047536"/>
          </a:xfrm>
          <a:prstGeom prst="rect">
            <a:avLst/>
          </a:prstGeom>
        </p:spPr>
        <p:txBody>
          <a:bodyPr wrap="square">
            <a:spAutoFit/>
          </a:bodyPr>
          <a:lstStyle/>
          <a:p>
            <a:pPr marL="0" marR="0">
              <a:spcBef>
                <a:spcPts val="0"/>
              </a:spcBef>
              <a:spcAft>
                <a:spcPts val="0"/>
              </a:spcAft>
            </a:pPr>
            <a:r>
              <a:rPr lang="en-US" sz="1400" dirty="0">
                <a:solidFill>
                  <a:srgbClr val="3C4043"/>
                </a:solidFill>
                <a:effectLst/>
                <a:latin typeface="+mn-lt"/>
                <a:ea typeface="Calibri" panose="020F0502020204030204" pitchFamily="34" charset="0"/>
              </a:rPr>
              <a:t>Seat4-802.18-ad hoc 70/80/90</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Tuesday, July 21</a:t>
            </a:r>
            <a:r>
              <a:rPr lang="en-US" sz="1400" b="1" dirty="0">
                <a:solidFill>
                  <a:srgbClr val="3C4043"/>
                </a:solidFill>
                <a:effectLst/>
                <a:latin typeface="+mn-lt"/>
                <a:ea typeface="Calibri" panose="020F0502020204030204" pitchFamily="34" charset="0"/>
                <a:cs typeface="Cambria Math" panose="02040503050406030204" pitchFamily="18" charset="0"/>
              </a:rPr>
              <a:t>⋅</a:t>
            </a:r>
            <a:r>
              <a:rPr lang="en-US" sz="1400" dirty="0">
                <a:solidFill>
                  <a:srgbClr val="3C4043"/>
                </a:solidFill>
                <a:effectLst/>
                <a:latin typeface="+mn-lt"/>
                <a:ea typeface="Calibri" panose="020F0502020204030204" pitchFamily="34" charset="0"/>
              </a:rPr>
              <a:t>12:00 – 2:00pm</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Daily, until Jul 22, 2020</a:t>
            </a:r>
            <a:endParaRPr lang="en-US" sz="1400" dirty="0">
              <a:effectLst/>
              <a:latin typeface="+mn-lt"/>
              <a:ea typeface="Calibri" panose="020F0502020204030204" pitchFamily="34" charset="0"/>
            </a:endParaRPr>
          </a:p>
          <a:p>
            <a:pPr marL="0" marR="0">
              <a:spcBef>
                <a:spcPts val="0"/>
              </a:spcBef>
              <a:spcAft>
                <a:spcPts val="0"/>
              </a:spcAft>
            </a:pPr>
            <a:r>
              <a:rPr lang="en-US" sz="1400" u="sng" dirty="0">
                <a:solidFill>
                  <a:srgbClr val="000000"/>
                </a:solidFill>
                <a:effectLst/>
                <a:latin typeface="+mn-lt"/>
                <a:ea typeface="Calibri" panose="020F0502020204030204" pitchFamily="34" charset="0"/>
                <a:hlinkClick r:id="rId2"/>
              </a:rPr>
              <a:t>https://ieee802.my.webex.com/ieee802.my/j.php?MTID=meb942403b98bea4c01fb93cfe0e47203</a:t>
            </a:r>
            <a:endParaRPr lang="en-US" sz="1400" dirty="0">
              <a:effectLst/>
              <a:latin typeface="+mn-lt"/>
              <a:ea typeface="Calibri" panose="020F0502020204030204" pitchFamily="34" charset="0"/>
            </a:endParaRP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Description: JOIN WEBEX MEETING </a:t>
            </a:r>
            <a:r>
              <a:rPr lang="en-US" sz="1400" u="sng" dirty="0">
                <a:solidFill>
                  <a:srgbClr val="1A73E8"/>
                </a:solidFill>
                <a:effectLst/>
                <a:latin typeface="+mn-lt"/>
                <a:ea typeface="Calibri" panose="020F0502020204030204" pitchFamily="34" charset="0"/>
                <a:hlinkClick r:id="rId3"/>
              </a:rPr>
              <a:t>https://ieee802.my.webex.com/ieee802.my/j.php?MTID=meb942403b98bea4c01fb93cfe0e47203</a:t>
            </a:r>
            <a:r>
              <a:rPr lang="en-US" sz="1400" dirty="0">
                <a:solidFill>
                  <a:srgbClr val="3C4043"/>
                </a:solidFill>
                <a:effectLst/>
                <a:latin typeface="+mn-lt"/>
                <a:ea typeface="Calibri" panose="020F0502020204030204" pitchFamily="34" charset="0"/>
              </a:rPr>
              <a:t> </a:t>
            </a: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Meeting number (access code): 132 877 4085 </a:t>
            </a:r>
          </a:p>
          <a:p>
            <a:pPr marL="0" marR="0">
              <a:spcBef>
                <a:spcPts val="0"/>
              </a:spcBef>
              <a:spcAft>
                <a:spcPts val="0"/>
              </a:spcAft>
            </a:pPr>
            <a:r>
              <a:rPr lang="en-US" sz="1400" dirty="0">
                <a:solidFill>
                  <a:srgbClr val="3C4043"/>
                </a:solidFill>
                <a:effectLst/>
                <a:latin typeface="+mn-lt"/>
                <a:ea typeface="Calibri" panose="020F0502020204030204" pitchFamily="34" charset="0"/>
              </a:rPr>
              <a:t>Meeting password: 708090 </a:t>
            </a:r>
          </a:p>
          <a:p>
            <a:pPr marL="0" marR="0">
              <a:spcBef>
                <a:spcPts val="0"/>
              </a:spcBef>
              <a:spcAft>
                <a:spcPts val="0"/>
              </a:spcAft>
            </a:pPr>
            <a:endParaRPr lang="en-US" sz="1400" dirty="0">
              <a:solidFill>
                <a:srgbClr val="3C4043"/>
              </a:solidFill>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TAP TO JOIN FROM A MOBILE DEVICE (ATTENDEES ONLY) +1-510-338-9438,,1328774085#708090# </a:t>
            </a:r>
            <a:r>
              <a:rPr lang="en-US" sz="1400" dirty="0" err="1">
                <a:solidFill>
                  <a:srgbClr val="3C4043"/>
                </a:solidFill>
                <a:effectLst/>
                <a:latin typeface="+mn-lt"/>
                <a:ea typeface="Calibri" panose="020F0502020204030204" pitchFamily="34" charset="0"/>
              </a:rPr>
              <a:t>tel</a:t>
            </a:r>
            <a:r>
              <a:rPr lang="en-US" sz="1400" dirty="0">
                <a:solidFill>
                  <a:srgbClr val="3C4043"/>
                </a:solidFill>
                <a:effectLst/>
                <a:latin typeface="+mn-lt"/>
                <a:ea typeface="Calibri" panose="020F0502020204030204" pitchFamily="34" charset="0"/>
              </a:rPr>
              <a:t>:%2B1-510-338-9438,,*01*1328774085%23708090%23*01* USA Toll +44-20-3198-8144,,1328774085#708090# </a:t>
            </a:r>
            <a:r>
              <a:rPr lang="en-US" sz="1400" dirty="0" err="1">
                <a:solidFill>
                  <a:srgbClr val="3C4043"/>
                </a:solidFill>
                <a:effectLst/>
                <a:latin typeface="+mn-lt"/>
                <a:ea typeface="Calibri" panose="020F0502020204030204" pitchFamily="34" charset="0"/>
              </a:rPr>
              <a:t>tel</a:t>
            </a:r>
            <a:r>
              <a:rPr lang="en-US" sz="1400" dirty="0">
                <a:solidFill>
                  <a:srgbClr val="3C4043"/>
                </a:solidFill>
                <a:effectLst/>
                <a:latin typeface="+mn-lt"/>
                <a:ea typeface="Calibri" panose="020F0502020204030204" pitchFamily="34" charset="0"/>
              </a:rPr>
              <a:t>:%2B44-20-3198-8144,,*01*1328774085%23708090%23*01* UK Toll Some mobile devices may ask attendees to enter a numeric meeting password. JOIN BY PHONE +1-510-338-9438 USA Toll +44-20-3198-8144 UK Toll Global call-in numbers </a:t>
            </a:r>
            <a:r>
              <a:rPr lang="en-US" sz="1400" u="sng" dirty="0">
                <a:solidFill>
                  <a:srgbClr val="1A73E8"/>
                </a:solidFill>
                <a:effectLst/>
                <a:latin typeface="+mn-lt"/>
                <a:ea typeface="Calibri" panose="020F0502020204030204" pitchFamily="34" charset="0"/>
                <a:hlinkClick r:id="rId4"/>
              </a:rPr>
              <a:t>https://ieee802.my.webex.com/ieee802.my/globalcallin.php?MTID=m651a113ea21b543c487c55cf3fca4034</a:t>
            </a:r>
            <a:r>
              <a:rPr lang="en-US" sz="1400" dirty="0">
                <a:solidFill>
                  <a:srgbClr val="3C4043"/>
                </a:solidFill>
                <a:effectLst/>
                <a:latin typeface="+mn-lt"/>
                <a:ea typeface="Calibri" panose="020F0502020204030204" pitchFamily="34" charset="0"/>
              </a:rPr>
              <a:t> Can't join the meeting? </a:t>
            </a:r>
            <a:r>
              <a:rPr lang="en-US" sz="1400" u="sng" dirty="0">
                <a:solidFill>
                  <a:srgbClr val="1A73E8"/>
                </a:solidFill>
                <a:effectLst/>
                <a:latin typeface="+mn-lt"/>
                <a:ea typeface="Calibri" panose="020F0502020204030204" pitchFamily="34" charset="0"/>
                <a:hlinkClick r:id="rId5"/>
              </a:rPr>
              <a:t>https://collaborationhelp.cisco.com/article/WBX000029055</a:t>
            </a:r>
            <a:r>
              <a:rPr lang="en-US" sz="1400" dirty="0">
                <a:solidFill>
                  <a:srgbClr val="3C4043"/>
                </a:solidFill>
                <a:effectLst/>
                <a:latin typeface="+mn-lt"/>
                <a:ea typeface="Calibri" panose="020F0502020204030204" pitchFamily="34" charset="0"/>
              </a:rPr>
              <a:t> IMPORTANT NOTICE: Please note that this </a:t>
            </a:r>
            <a:r>
              <a:rPr lang="en-US" sz="1400" dirty="0" err="1">
                <a:solidFill>
                  <a:srgbClr val="3C4043"/>
                </a:solidFill>
                <a:effectLst/>
                <a:latin typeface="+mn-lt"/>
                <a:ea typeface="Calibri" panose="020F0502020204030204" pitchFamily="34" charset="0"/>
              </a:rPr>
              <a:t>Webex</a:t>
            </a:r>
            <a:r>
              <a:rPr lang="en-US" sz="1400" dirty="0">
                <a:solidFill>
                  <a:srgbClr val="3C4043"/>
                </a:solidFill>
                <a:effectLst/>
                <a:latin typeface="+mn-lt"/>
                <a:ea typeface="Calibri" panose="020F0502020204030204" pitchFamily="34"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 </a:t>
            </a:r>
            <a:endParaRPr lang="en-US" sz="1400" dirty="0">
              <a:effectLst/>
              <a:latin typeface="+mn-lt"/>
              <a:ea typeface="Calibri" panose="020F0502020204030204" pitchFamily="34" charset="0"/>
            </a:endParaRPr>
          </a:p>
          <a:p>
            <a:pPr marL="342900" marR="0" lvl="0" indent="-342900">
              <a:spcBef>
                <a:spcPts val="0"/>
              </a:spcBef>
              <a:spcAft>
                <a:spcPts val="0"/>
              </a:spcAft>
              <a:tabLst>
                <a:tab pos="457200" algn="l"/>
              </a:tabLst>
            </a:pPr>
            <a:r>
              <a:rPr lang="en-US" sz="1400" dirty="0">
                <a:solidFill>
                  <a:srgbClr val="3C4043"/>
                </a:solidFill>
                <a:effectLst/>
                <a:latin typeface="+mn-lt"/>
                <a:ea typeface="Calibri" panose="020F0502020204030204" pitchFamily="34" charset="0"/>
              </a:rPr>
              <a:t>10 minutes before</a:t>
            </a:r>
            <a:endParaRPr lang="en-US" sz="1400" dirty="0">
              <a:effectLst/>
              <a:latin typeface="+mn-lt"/>
              <a:ea typeface="Calibri" panose="020F0502020204030204" pitchFamily="34" charset="0"/>
            </a:endParaRPr>
          </a:p>
          <a:p>
            <a:pPr marL="0" marR="0">
              <a:spcBef>
                <a:spcPts val="0"/>
              </a:spcBef>
              <a:spcAft>
                <a:spcPts val="0"/>
              </a:spcAft>
            </a:pPr>
            <a:r>
              <a:rPr lang="en-US" sz="1400" dirty="0">
                <a:solidFill>
                  <a:srgbClr val="3C4043"/>
                </a:solidFill>
                <a:effectLst/>
                <a:latin typeface="+mn-lt"/>
                <a:ea typeface="Calibri" panose="020F0502020204030204" pitchFamily="34" charset="0"/>
              </a:rPr>
              <a:t>Organizer: Seat4 802Webex</a:t>
            </a:r>
            <a:endParaRPr lang="en-US" sz="1400" dirty="0">
              <a:effectLst/>
              <a:latin typeface="+mn-lt"/>
              <a:ea typeface="Calibri" panose="020F0502020204030204" pitchFamily="34" charset="0"/>
            </a:endParaRPr>
          </a:p>
        </p:txBody>
      </p:sp>
    </p:spTree>
    <p:extLst>
      <p:ext uri="{BB962C8B-B14F-4D97-AF65-F5344CB8AC3E}">
        <p14:creationId xmlns:p14="http://schemas.microsoft.com/office/powerpoint/2010/main" val="409348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Jul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a:buFont typeface="Arial" panose="020B0604020202020204" pitchFamily="34" charset="0"/>
              <a:buChar char="•"/>
            </a:pPr>
            <a:r>
              <a:rPr lang="en-US" sz="2000" b="0" dirty="0">
                <a:solidFill>
                  <a:schemeClr val="tx1"/>
                </a:solidFill>
              </a:rPr>
              <a:t>Present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a:t>
            </a:r>
            <a:r>
              <a:rPr lang="en-US" sz="1400" dirty="0">
                <a:solidFill>
                  <a:schemeClr val="tx1"/>
                </a:solidFill>
              </a:rPr>
              <a:t>07jan21</a:t>
            </a:r>
            <a:r>
              <a:rPr lang="en-US" sz="1400" dirty="0">
                <a:solidFill>
                  <a:schemeClr val="bg1">
                    <a:lumMod val="85000"/>
                  </a:schemeClr>
                </a:solidFill>
              </a:rPr>
              <a:t>)</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back up slide in this agenda.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4"/>
              </a:rPr>
              <a:t>IEEE 802.18 TAG Calendar</a:t>
            </a:r>
            <a:endParaRPr lang="en-US" sz="18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16:__________________32et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(electronic) Plenary is currently being considered in November 2020   </a:t>
            </a:r>
          </a:p>
          <a:p>
            <a:pPr>
              <a:buFont typeface="Arial" panose="020B0604020202020204" pitchFamily="34" charset="0"/>
              <a:buChar char="•"/>
            </a:pPr>
            <a:r>
              <a:rPr lang="en-US" sz="2000" dirty="0"/>
              <a:t>Thank You – Please stay safe.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16-23Jul20</a:t>
            </a:r>
            <a:endParaRPr lang="en-GB" dirty="0"/>
          </a:p>
        </p:txBody>
      </p:sp>
    </p:spTree>
    <p:extLst>
      <p:ext uri="{BB962C8B-B14F-4D97-AF65-F5344CB8AC3E}">
        <p14:creationId xmlns:p14="http://schemas.microsoft.com/office/powerpoint/2010/main" val="3173670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46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Jul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5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5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Jul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Jul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Jul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Jul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Jul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70/80/90 GHz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70/80/90 GHz NPRM</a:t>
            </a:r>
          </a:p>
          <a:p>
            <a:pPr lvl="1">
              <a:buFont typeface="Arial" panose="020B0604020202020204" pitchFamily="34" charset="0"/>
              <a:buChar char="•"/>
            </a:pPr>
            <a:r>
              <a:rPr lang="en-US" altLang="en-US" sz="1400" dirty="0">
                <a:solidFill>
                  <a:schemeClr val="tx1"/>
                </a:solidFill>
              </a:rPr>
              <a:t>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(1 of 3)</a:t>
            </a:r>
            <a:endParaRPr lang="en-US" sz="2000" dirty="0"/>
          </a:p>
        </p:txBody>
      </p:sp>
      <p:sp>
        <p:nvSpPr>
          <p:cNvPr id="3" name="Content Placeholder 2"/>
          <p:cNvSpPr>
            <a:spLocks noGrp="1"/>
          </p:cNvSpPr>
          <p:nvPr>
            <p:ph idx="1"/>
          </p:nvPr>
        </p:nvSpPr>
        <p:spPr>
          <a:xfrm>
            <a:off x="685800" y="1096022"/>
            <a:ext cx="8153400" cy="5512522"/>
          </a:xfrm>
        </p:spPr>
        <p:txBody>
          <a:bodyPr/>
          <a:lstStyle/>
          <a:p>
            <a:pPr marL="1352550" lvl="3">
              <a:spcBef>
                <a:spcPts val="0"/>
              </a:spcBef>
              <a:spcAft>
                <a:spcPts val="0"/>
              </a:spcAft>
              <a:buFont typeface="Arial" panose="020B0604020202020204" pitchFamily="34" charset="0"/>
              <a:buChar char="•"/>
            </a:pPr>
            <a:endParaRPr lang="en-US" sz="10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b="0" dirty="0">
              <a:ea typeface="Times New Roman" panose="02020603050405020304" pitchFamily="18" charset="0"/>
            </a:endParaRPr>
          </a:p>
          <a:p>
            <a:pPr>
              <a:buFont typeface="Arial" panose="020B0604020202020204" pitchFamily="34" charset="0"/>
              <a:buChar char="•"/>
            </a:pPr>
            <a:r>
              <a:rPr lang="en-US" sz="1600" i="0" dirty="0">
                <a:solidFill>
                  <a:srgbClr val="333333"/>
                </a:solidFill>
                <a:effectLst/>
              </a:rPr>
              <a:t>Proceeding 20-133:</a:t>
            </a:r>
            <a:r>
              <a:rPr lang="en-US" sz="1600" b="0" i="0" dirty="0">
                <a:solidFill>
                  <a:srgbClr val="333333"/>
                </a:solidFill>
                <a:effectLst/>
              </a:rPr>
              <a:t>  </a:t>
            </a:r>
            <a:r>
              <a:rPr lang="en-US" sz="1600" dirty="0">
                <a:effectLst/>
                <a:latin typeface="Consolas" panose="020B0609020204030204" pitchFamily="49" charset="0"/>
              </a:rPr>
              <a:t> </a:t>
            </a:r>
            <a:r>
              <a:rPr lang="en-US" sz="1600" b="0" u="sng" dirty="0">
                <a:solidFill>
                  <a:srgbClr val="0000FF"/>
                </a:solidFill>
                <a:effectLst/>
                <a:latin typeface="Calibri" panose="020F0502020204030204" pitchFamily="34" charset="0"/>
                <a:ea typeface="Calibri" panose="020F0502020204030204" pitchFamily="34" charset="0"/>
                <a:hlinkClick r:id="rId6"/>
              </a:rPr>
              <a:t>https://www.fcc.gov/ecfs/search/filings?proceedings_name=20-133&amp;sort=date_disseminated,DESC</a:t>
            </a:r>
            <a:endParaRPr lang="en-US" sz="1600" b="0" i="0" dirty="0">
              <a:solidFill>
                <a:srgbClr val="333333"/>
              </a:solidFill>
              <a:effectLst/>
            </a:endParaRPr>
          </a:p>
          <a:p>
            <a:pPr marL="1371600" lvl="3" indent="0"/>
            <a:endParaRPr lang="en-US" sz="8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a:t>
            </a:r>
            <a:r>
              <a:rPr lang="en-US" sz="1600" dirty="0">
                <a:solidFill>
                  <a:srgbClr val="333333"/>
                </a:solidFill>
              </a:rPr>
              <a:t>today</a:t>
            </a:r>
            <a:r>
              <a:rPr lang="en-US" sz="1600" b="0" dirty="0">
                <a:solidFill>
                  <a:srgbClr val="333333"/>
                </a:solidFill>
              </a:rPr>
              <a:t> – 23July20.</a:t>
            </a:r>
            <a:endParaRPr lang="en-US" sz="10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600" b="0" dirty="0">
                <a:solidFill>
                  <a:srgbClr val="333333"/>
                </a:solidFill>
              </a:rPr>
              <a:t>Proposed rule:  </a:t>
            </a:r>
            <a:r>
              <a:rPr lang="en-US" sz="1600" b="0" dirty="0">
                <a:solidFill>
                  <a:srgbClr val="333333"/>
                </a:solidFill>
                <a:hlinkClick r:id="rId7"/>
              </a:rPr>
              <a:t>https://mentor.ieee.org/802.18/dcn/20/18-20-0104-02-0000-fcc-proposed-rule-modernizing-and-expanding-access-to-the-70-80-90-ghz-bands.docx</a:t>
            </a:r>
            <a:r>
              <a:rPr lang="en-US" sz="1600" b="0" dirty="0">
                <a:solidFill>
                  <a:srgbClr val="333333"/>
                </a:solidFill>
              </a:rPr>
              <a:t> </a:t>
            </a:r>
          </a:p>
          <a:p>
            <a:pPr lvl="1">
              <a:buFont typeface="Arial" panose="020B0604020202020204" pitchFamily="34" charset="0"/>
              <a:buChar char="•"/>
            </a:pPr>
            <a:r>
              <a:rPr lang="en-US" sz="1600" b="0" dirty="0">
                <a:solidFill>
                  <a:srgbClr val="333333"/>
                </a:solidFill>
              </a:rPr>
              <a:t>Uses both seek and seeks comments</a:t>
            </a:r>
            <a:r>
              <a:rPr lang="en-US" sz="1600" dirty="0">
                <a:solidFill>
                  <a:srgbClr val="333333"/>
                </a:solidFill>
              </a:rPr>
              <a:t>, so 63 places for these combined. </a:t>
            </a:r>
          </a:p>
          <a:p>
            <a:pPr lvl="1">
              <a:buFont typeface="Arial" panose="020B0604020202020204" pitchFamily="34" charset="0"/>
              <a:buChar char="•"/>
            </a:pPr>
            <a:r>
              <a:rPr lang="en-US" sz="1600" b="0" dirty="0">
                <a:solidFill>
                  <a:srgbClr val="333333"/>
                </a:solidFill>
              </a:rPr>
              <a:t>Found a version of NPRM that is a more readable format, see r02 on mentor. </a:t>
            </a:r>
          </a:p>
          <a:p>
            <a:pPr lvl="3">
              <a:buFont typeface="Arial" panose="020B0604020202020204" pitchFamily="34" charset="0"/>
              <a:buChar char="•"/>
            </a:pPr>
            <a:endParaRPr lang="en-US" sz="800" b="0" dirty="0">
              <a:solidFill>
                <a:srgbClr val="333333"/>
              </a:solidFill>
            </a:endParaRPr>
          </a:p>
          <a:p>
            <a:pPr algn="l" fontAlgn="base">
              <a:buFont typeface="Arial" panose="020B0604020202020204" pitchFamily="34" charset="0"/>
              <a:buChar char="•"/>
            </a:pPr>
            <a:r>
              <a:rPr lang="en-US" sz="1800" b="0" dirty="0">
                <a:solidFill>
                  <a:srgbClr val="333333"/>
                </a:solidFill>
              </a:rPr>
              <a:t>See next slides, initial feedback from RR-TAG is we need to look at this more and maybe comment.</a:t>
            </a:r>
            <a:endParaRPr lang="en-US" sz="800" b="0" dirty="0">
              <a:solidFill>
                <a:srgbClr val="333333"/>
              </a:solidFill>
            </a:endParaRP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5850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333333"/>
                </a:solidFill>
              </a:rPr>
              <a:t>This is E-Band ;  </a:t>
            </a:r>
            <a:r>
              <a:rPr lang="en-US" sz="1600" b="0" dirty="0">
                <a:solidFill>
                  <a:srgbClr val="333333"/>
                </a:solidFill>
                <a:effectLst/>
              </a:rPr>
              <a:t>With new technologies on sharing (from original plans </a:t>
            </a:r>
            <a:r>
              <a:rPr lang="en-US" sz="1600" b="0" dirty="0">
                <a:solidFill>
                  <a:srgbClr val="333333"/>
                </a:solidFill>
              </a:rPr>
              <a:t>in</a:t>
            </a:r>
            <a:r>
              <a:rPr lang="en-US" sz="1600" b="0" dirty="0">
                <a:solidFill>
                  <a:srgbClr val="333333"/>
                </a:solidFill>
                <a:effectLst/>
              </a:rPr>
              <a:t> 2005), could something be done in these three bands</a:t>
            </a:r>
            <a:r>
              <a:rPr lang="en-US" sz="1600" b="0" dirty="0">
                <a:solidFill>
                  <a:srgbClr val="333333"/>
                </a:solidFill>
              </a:rPr>
              <a:t>?</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rPr>
              <a:t>Could we look to expand our standards above 71 GHz, e.g. in P802.11ay?  </a:t>
            </a:r>
          </a:p>
          <a:p>
            <a:pPr lvl="1">
              <a:buFont typeface="Arial" panose="020B0604020202020204" pitchFamily="34" charset="0"/>
              <a:buChar char="•"/>
            </a:pPr>
            <a:r>
              <a:rPr lang="en-US" sz="1600" b="0" dirty="0">
                <a:solidFill>
                  <a:srgbClr val="333333"/>
                </a:solidFill>
              </a:rPr>
              <a:t>Would only be a maintenance activity  </a:t>
            </a:r>
          </a:p>
          <a:p>
            <a:pPr algn="l" fontAlgn="base">
              <a:buFont typeface="Arial" panose="020B0604020202020204" pitchFamily="34" charset="0"/>
              <a:buChar char="•"/>
            </a:pPr>
            <a:r>
              <a:rPr lang="en-US" sz="1600" b="0" dirty="0">
                <a:solidFill>
                  <a:srgbClr val="333333"/>
                </a:solidFill>
              </a:rPr>
              <a:t>802.15.3e would be able to add channels also as a maintenance effort. </a:t>
            </a:r>
          </a:p>
          <a:p>
            <a:pPr algn="l" fontAlgn="base">
              <a:buFont typeface="Arial" panose="020B0604020202020204" pitchFamily="34" charset="0"/>
              <a:buChar char="•"/>
            </a:pPr>
            <a:r>
              <a:rPr lang="en-US" sz="1600" b="0" dirty="0">
                <a:solidFill>
                  <a:srgbClr val="333333"/>
                </a:solidFill>
              </a:rPr>
              <a:t>An opinion is so far it seems the FCC is not favoring IEEE 802 standards; we should review further and speak up. </a:t>
            </a:r>
          </a:p>
          <a:p>
            <a:pPr algn="l" fontAlgn="base">
              <a:buFont typeface="Arial" panose="020B0604020202020204" pitchFamily="34" charset="0"/>
              <a:buChar char="•"/>
            </a:pPr>
            <a:r>
              <a:rPr lang="en-US" sz="1600" dirty="0">
                <a:solidFill>
                  <a:srgbClr val="333333"/>
                </a:solidFill>
                <a:effectLst/>
              </a:rPr>
              <a:t>Note, a member has done an excellent summary of the band, rules and etc. </a:t>
            </a:r>
            <a:r>
              <a:rPr lang="en-US" sz="1600" dirty="0">
                <a:solidFill>
                  <a:srgbClr val="333333"/>
                </a:solidFill>
              </a:rPr>
              <a:t> It</a:t>
            </a:r>
            <a:r>
              <a:rPr lang="en-US" sz="1600" dirty="0">
                <a:solidFill>
                  <a:srgbClr val="333333"/>
                </a:solidFill>
                <a:effectLst/>
              </a:rPr>
              <a:t> can greatly help guide us if we can get some comments together.  We can step through it.</a:t>
            </a:r>
          </a:p>
          <a:p>
            <a:pPr algn="l" fontAlgn="base">
              <a:buFont typeface="Arial" panose="020B0604020202020204" pitchFamily="34" charset="0"/>
              <a:buChar char="•"/>
            </a:pPr>
            <a:r>
              <a:rPr lang="en-US" sz="1600" dirty="0">
                <a:solidFill>
                  <a:srgbClr val="333333"/>
                </a:solidFill>
                <a:effectLst/>
                <a:hlinkClick r:id="rId3"/>
              </a:rPr>
              <a:t>https://mentor.ieee.org/802.18/dcn/20/18-20-0105-01-0000-introduction-to-fcc-20-76-a1-modernizing-and-expanding-access-to-the-70-80-90-ghz-bands.pptx</a:t>
            </a:r>
            <a:r>
              <a:rPr lang="en-US" sz="1600" dirty="0">
                <a:solidFill>
                  <a:srgbClr val="333333"/>
                </a:solidFill>
                <a:effectLst/>
              </a:rPr>
              <a:t> </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Federal Mobile includes aero and helicopters, </a:t>
            </a:r>
          </a:p>
          <a:p>
            <a:pPr algn="l" fontAlgn="base">
              <a:buFont typeface="Arial" panose="020B0604020202020204" pitchFamily="34" charset="0"/>
              <a:buChar char="•"/>
            </a:pPr>
            <a:r>
              <a:rPr lang="en-US" sz="1600" b="0" dirty="0">
                <a:solidFill>
                  <a:srgbClr val="333333"/>
                </a:solidFill>
                <a:effectLst/>
              </a:rPr>
              <a:t>NTIA coordination might take six months for any link.</a:t>
            </a:r>
          </a:p>
          <a:p>
            <a:pPr lvl="1">
              <a:buFont typeface="Arial" panose="020B0604020202020204" pitchFamily="34" charset="0"/>
              <a:buChar char="•"/>
            </a:pPr>
            <a:r>
              <a:rPr lang="en-US" sz="1600" b="0" dirty="0">
                <a:solidFill>
                  <a:srgbClr val="333333"/>
                </a:solidFill>
              </a:rPr>
              <a:t>Coordination is complicated</a:t>
            </a:r>
            <a:endParaRPr lang="en-US" sz="1600" b="0" dirty="0">
              <a:solidFill>
                <a:srgbClr val="333333"/>
              </a:solidFill>
              <a:effectLst/>
            </a:endParaRPr>
          </a:p>
          <a:p>
            <a:pPr algn="l" fontAlgn="base">
              <a:buFont typeface="Arial" panose="020B0604020202020204" pitchFamily="34" charset="0"/>
              <a:buChar char="•"/>
            </a:pPr>
            <a:r>
              <a:rPr lang="en-US" sz="1600" b="0" dirty="0">
                <a:solidFill>
                  <a:srgbClr val="333333"/>
                </a:solidFill>
                <a:effectLst/>
              </a:rPr>
              <a:t>FCC 05-45 was the rule</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Radiolocation – very open  e.g. radio imaging from helicopters, some types like radar</a:t>
            </a:r>
          </a:p>
          <a:p>
            <a:pPr algn="l" fontAlgn="base">
              <a:buFont typeface="Arial" panose="020B0604020202020204" pitchFamily="34" charset="0"/>
              <a:buChar char="•"/>
            </a:pPr>
            <a:endParaRPr lang="en-US" sz="16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16-23Jul20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Modernizing and Expanding Access to the 70/80/90 GHz Bands  </a:t>
            </a:r>
            <a:r>
              <a:rPr lang="en-US" sz="1600" b="1" dirty="0">
                <a:solidFill>
                  <a:srgbClr val="333333"/>
                </a:solidFill>
                <a:effectLst/>
                <a:ea typeface="Times New Roman" panose="02020603050405020304" pitchFamily="18" charset="0"/>
              </a:rPr>
              <a:t>(2 of 3)</a:t>
            </a:r>
            <a:endParaRPr lang="en-US" sz="2000" dirty="0"/>
          </a:p>
        </p:txBody>
      </p:sp>
    </p:spTree>
    <p:extLst>
      <p:ext uri="{BB962C8B-B14F-4D97-AF65-F5344CB8AC3E}">
        <p14:creationId xmlns:p14="http://schemas.microsoft.com/office/powerpoint/2010/main" val="322141346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45864</TotalTime>
  <Words>2377</Words>
  <Application>Microsoft Office PowerPoint</Application>
  <PresentationFormat>On-screen Show (4:3)</PresentationFormat>
  <Paragraphs>265</Paragraphs>
  <Slides>17</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8"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Modernizing and Expanding Access to the 70/80/90 GHz Bands  (1 of 3)</vt:lpstr>
      <vt:lpstr>Modernizing and Expanding Access to the 70/80/90 GHz Bands  (2 of 3)</vt:lpstr>
      <vt:lpstr>Modernizing and Expanding Access to the 70/80/90 GHz Bands  (3 of 3)</vt:lpstr>
      <vt:lpstr>Actions Required</vt:lpstr>
      <vt:lpstr>Any Other Business</vt:lpstr>
      <vt:lpstr>Adjourn</vt:lpstr>
      <vt:lpstr>PowerPoint Presentation</vt:lpstr>
      <vt:lpstr>PowerPoint Presentation</vt:lpstr>
      <vt:lpstr>PowerPoint Presentation</vt:lpstr>
      <vt:lpstr>Adjourn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2458</cp:revision>
  <cp:lastPrinted>1601-01-01T00:00:00Z</cp:lastPrinted>
  <dcterms:created xsi:type="dcterms:W3CDTF">2016-03-03T14:54:45Z</dcterms:created>
  <dcterms:modified xsi:type="dcterms:W3CDTF">2020-07-21T03:04:25Z</dcterms:modified>
</cp:coreProperties>
</file>