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341" r:id="rId3"/>
    <p:sldId id="329" r:id="rId4"/>
    <p:sldId id="604" r:id="rId5"/>
    <p:sldId id="624" r:id="rId6"/>
    <p:sldId id="605" r:id="rId7"/>
    <p:sldId id="516" r:id="rId8"/>
    <p:sldId id="733" r:id="rId9"/>
    <p:sldId id="734" r:id="rId10"/>
    <p:sldId id="735" r:id="rId11"/>
    <p:sldId id="650" r:id="rId12"/>
    <p:sldId id="498" r:id="rId13"/>
    <p:sldId id="736" r:id="rId14"/>
    <p:sldId id="403" r:id="rId15"/>
    <p:sldId id="670" r:id="rId16"/>
    <p:sldId id="662" r:id="rId17"/>
    <p:sldId id="737"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D5F4FF"/>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3" autoAdjust="0"/>
    <p:restoredTop sz="93946" autoAdjust="0"/>
  </p:normalViewPr>
  <p:slideViewPr>
    <p:cSldViewPr>
      <p:cViewPr varScale="1">
        <p:scale>
          <a:sx n="101" d="100"/>
          <a:sy n="101" d="100"/>
        </p:scale>
        <p:origin x="582"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78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20-Jul-20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dirty="0">
                <a:solidFill>
                  <a:srgbClr val="000000"/>
                </a:solidFill>
                <a:effectLst/>
                <a:ea typeface="Times New Roman" panose="02020603050405020304" pitchFamily="18" charset="0"/>
              </a:rPr>
              <a:t>Abstract: In this document, the Commission </a:t>
            </a:r>
            <a:r>
              <a:rPr lang="en-US" sz="1200" i="1" u="sng" dirty="0">
                <a:solidFill>
                  <a:srgbClr val="000000"/>
                </a:solidFill>
                <a:effectLst/>
                <a:ea typeface="Times New Roman" panose="02020603050405020304" pitchFamily="18" charset="0"/>
              </a:rPr>
              <a:t>seeks comment to explore innovative new uses of the 71-76 GHz</a:t>
            </a:r>
            <a:r>
              <a:rPr lang="en-US" sz="1200" b="0" dirty="0">
                <a:solidFill>
                  <a:srgbClr val="000000"/>
                </a:solidFill>
                <a:effectLst/>
                <a:ea typeface="Times New Roman" panose="02020603050405020304" pitchFamily="18" charset="0"/>
              </a:rPr>
              <a:t>, 81-86 GHz, 92-94 GHz, and 94.1-95 GHz bands (collectively, the ``70/80/90 GHz bands''). In particular, the Commission seeks comment on potential rule changes for non-Federal users to facilitate the provision of wireless backhaul for 5G, as well as the deployment of broadband services to aircraft and ships, while protecting incumbent operations in the 70/80/90 GHz bands. The Commission seeks to </a:t>
            </a:r>
            <a:r>
              <a:rPr lang="en-US" sz="1200" b="0" i="0" dirty="0">
                <a:solidFill>
                  <a:srgbClr val="333333"/>
                </a:solidFill>
                <a:effectLst/>
              </a:rPr>
              <a:t>promote expanded use of this co-primary millimeter-wave spectrum for a myriad of innovative services by commercial industry, and in particular, the Commission seeks to take advantage of the highly directional signal characteristics of these bands, which may permit the co-existence of multiple types of deployments. The Commission also denies two requests for partial waiver of the antenna standards for the 71-76 and 81-86 GHz bands. Because this is co-primary spectrum for Federal and non-Federal users, the Commission will coordinate any proposed rule changes with the affected agencies and the National Telecommunications and Information Administration (NTIA). This is consistent with established practice, in that, when evaluating any band that includes a shared allocation for Federal use, the FCC will work with NTIA to evaluate potential impacts associated with any new or expanded non-Federal use of shared allocations.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17623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184898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6291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 Jul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21 Jul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 Jul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810180" y="352231"/>
            <a:ext cx="369091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802.18-20/0109r00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0/18-20-0108-00-0000-comments-ieee802-fcc-nprm-20-133-70-80-90ghz-bands-expand-access.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ieee802.my.webex.com/ieee802.my/j.php?MTID=meb942403b98bea4c01fb93cfe0e47203"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ogle.com/url?q=https://ieee802.my.webex.com/ieee802.my/j.php?MTID%3Dmeb942403b98bea4c01fb93cfe0e47203&amp;sa=D&amp;source=calendar&amp;ust=1595382290376000&amp;usg=AOvVaw1_nlgYBIYSNIW9sV9Oao6o" TargetMode="External"/><Relationship Id="rId2" Type="http://schemas.openxmlformats.org/officeDocument/2006/relationships/hyperlink" Target="https://ieee802.my.webex.com/ieee802.my/j.php?MTID=meb942403b98bea4c01fb93cfe0e47203" TargetMode="External"/><Relationship Id="rId1" Type="http://schemas.openxmlformats.org/officeDocument/2006/relationships/slideLayout" Target="../slideLayouts/slideLayout2.xml"/><Relationship Id="rId5" Type="http://schemas.openxmlformats.org/officeDocument/2006/relationships/hyperlink" Target="https://www.google.com/url?q=https://collaborationhelp.cisco.com/article/WBX000029055&amp;sa=D&amp;source=calendar&amp;ust=1595382290376000&amp;usg=AOvVaw252AcgeeuwzOIVm2GQiTKI" TargetMode="External"/><Relationship Id="rId4" Type="http://schemas.openxmlformats.org/officeDocument/2006/relationships/hyperlink" Target="https://www.google.com/url?q=https://ieee802.my.webex.com/ieee802.my/globalcallin.php?MTID%3Dm651a113ea21b543c487c55cf3fca4034&amp;sa=D&amp;source=calendar&amp;ust=1595382290376000&amp;usg=AOvVaw3L800JyFX77wf90mdHMrK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7/06/2020-14064/modernizing-and-expanding-access-to-the-708090-ghz-bands?utm_source=federalregister.gov&amp;utm_medium=email&amp;utm_campaign=subscription*mailing*list__;Kys!!F7jv3iA!nIcp48IVEbmOjFtfVgW6hZlsx465QVQqCgqcvGnho_5_9iusXKvmDnxJ446zt_D9dA$" TargetMode="External"/><Relationship Id="rId7" Type="http://schemas.openxmlformats.org/officeDocument/2006/relationships/hyperlink" Target="https://mentor.ieee.org/802.18/dcn/20/18-20-0104-02-0000-fcc-proposed-rule-modernizing-and-expanding-access-to-the-70-80-90-ghz-bands.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fcc.gov/ecfs/search/filings?proceedings_name=20-133&amp;sort=date_disseminated,DESC" TargetMode="External"/><Relationship Id="rId5" Type="http://schemas.openxmlformats.org/officeDocument/2006/relationships/hyperlink" Target="https://urldefense.com/v3/__https:/www.federalregister.gov/d/2020-14064?utm_medium=email&amp;utm_campaign=subscription*mailing*list&amp;utm_source=federalregister.gov__;Kys!!F7jv3iA!nIcp48IVEbmOjFtfVgW6hZlsx465QVQqCgqcvGnho_5_9iusXKvmDnxJ447oinZQTg$" TargetMode="External"/><Relationship Id="rId4" Type="http://schemas.openxmlformats.org/officeDocument/2006/relationships/hyperlink" Target="https://urldefense.com/v3/__https:/www.govinfo.gov/content/pkg/FR-2020-07-06/pdf/2020-14064.pdf?utm_campaign=subscription*mailing*list&amp;utm_source=federalregister.gov&amp;utm_medium=email__;Kys!!F7jv3iA!nIcp48IVEbmOjFtfVgW6hZlsx465QVQqCgqcvGnho_5_9iusXKvmDnxJ444UBbFZGw$"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105-01-0000-introduction-to-fcc-20-76-a1-modernizing-and-expanding-access-to-the-70-80-90-ghz-bands.ppt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21 Jul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21 July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40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endParaRPr lang="en-US" sz="1800" b="0" dirty="0">
              <a:solidFill>
                <a:srgbClr val="333333"/>
              </a:solidFill>
            </a:endParaRPr>
          </a:p>
          <a:p>
            <a:pPr algn="l" fontAlgn="base">
              <a:buFont typeface="Arial" panose="020B0604020202020204" pitchFamily="34" charset="0"/>
              <a:buChar char="•"/>
            </a:pPr>
            <a:r>
              <a:rPr lang="en-US" sz="1800" b="0" dirty="0">
                <a:solidFill>
                  <a:srgbClr val="333333"/>
                </a:solidFill>
              </a:rPr>
              <a:t>Could start with suggestion to start with 57-71 GHz rules and move up. </a:t>
            </a:r>
          </a:p>
          <a:p>
            <a:pPr algn="l" fontAlgn="base">
              <a:buFont typeface="Arial" panose="020B0604020202020204" pitchFamily="34" charset="0"/>
              <a:buChar char="•"/>
            </a:pPr>
            <a:r>
              <a:rPr lang="en-US" sz="1800" b="0" dirty="0">
                <a:solidFill>
                  <a:srgbClr val="333333"/>
                </a:solidFill>
              </a:rPr>
              <a:t>A more harmonized channel plan to extend the channelization above 71GHz, e.g. for aircraft. </a:t>
            </a:r>
          </a:p>
          <a:p>
            <a:pPr>
              <a:buFont typeface="Arial" panose="020B0604020202020204" pitchFamily="34" charset="0"/>
              <a:buChar char="•"/>
            </a:pPr>
            <a:endParaRPr lang="en-US" sz="1800" b="0" dirty="0">
              <a:solidFill>
                <a:srgbClr val="00B0F0"/>
              </a:solidFill>
            </a:endParaRPr>
          </a:p>
          <a:p>
            <a:pPr>
              <a:buFont typeface="Arial" panose="020B0604020202020204" pitchFamily="34" charset="0"/>
              <a:buChar char="•"/>
            </a:pPr>
            <a:r>
              <a:rPr lang="en-US" sz="1800" b="0" dirty="0">
                <a:solidFill>
                  <a:schemeClr val="tx1"/>
                </a:solidFill>
              </a:rPr>
              <a:t>Here is an initial draft to work from and edit.</a:t>
            </a:r>
          </a:p>
          <a:p>
            <a:pPr>
              <a:buFont typeface="Arial" panose="020B0604020202020204" pitchFamily="34" charset="0"/>
              <a:buChar char="•"/>
            </a:pPr>
            <a:r>
              <a:rPr lang="en-US" sz="1800" b="0" dirty="0">
                <a:solidFill>
                  <a:srgbClr val="00B0F0"/>
                </a:solidFill>
                <a:hlinkClick r:id="rId3"/>
              </a:rPr>
              <a:t>https://mentor.ieee.org/802.18/dcn/20/18-20-0108-00-0000-comments-ieee802-fcc-nprm-20-133-70-80-90ghz-bands-expand-access.docx</a:t>
            </a:r>
            <a:r>
              <a:rPr lang="en-US" sz="1800" b="0" dirty="0">
                <a:solidFill>
                  <a:srgbClr val="00B0F0"/>
                </a:solidFill>
              </a:rPr>
              <a:t>  </a:t>
            </a:r>
            <a:endParaRPr lang="en-US" sz="1800" b="0" dirty="0">
              <a:solidFill>
                <a:srgbClr val="333333"/>
              </a:solidFill>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(3 of 3)</a:t>
            </a:r>
            <a:endParaRPr lang="en-US" sz="2000" dirty="0"/>
          </a:p>
        </p:txBody>
      </p:sp>
    </p:spTree>
    <p:extLst>
      <p:ext uri="{BB962C8B-B14F-4D97-AF65-F5344CB8AC3E}">
        <p14:creationId xmlns:p14="http://schemas.microsoft.com/office/powerpoint/2010/main" val="3821321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400050">
              <a:buFont typeface="Wingdings" panose="05000000000000000000" pitchFamily="2" charset="2"/>
              <a:buChar char="q"/>
            </a:pPr>
            <a:endParaRPr lang="en-US" altLang="en-US" sz="1800" dirty="0">
              <a:solidFill>
                <a:srgbClr val="00B0F0"/>
              </a:solidFill>
            </a:endParaRPr>
          </a:p>
          <a:p>
            <a:pPr marL="400050">
              <a:buFont typeface="Wingdings" panose="05000000000000000000" pitchFamily="2" charset="2"/>
              <a:buChar char="q"/>
            </a:pPr>
            <a:r>
              <a:rPr lang="en-US" altLang="en-US" sz="1800" dirty="0">
                <a:solidFill>
                  <a:srgbClr val="00B0F0"/>
                </a:solidFill>
              </a:rPr>
              <a:t>Review and inputs, adds, edits to the comments.</a:t>
            </a:r>
            <a:endParaRPr lang="en-US" sz="18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21 Jul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Did not have time.</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21 Jul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a:buFont typeface="Arial" panose="020B0604020202020204" pitchFamily="34" charset="0"/>
              <a:buChar char="•"/>
            </a:pPr>
            <a:r>
              <a:rPr lang="en-US" sz="2000" b="0" dirty="0">
                <a:solidFill>
                  <a:schemeClr val="tx1"/>
                </a:solidFill>
              </a:rPr>
              <a:t>Present on-line today: 			and voters on-line: </a:t>
            </a:r>
          </a:p>
          <a:p>
            <a:pPr>
              <a:buFont typeface="Arial" panose="020B0604020202020204" pitchFamily="34" charset="0"/>
              <a:buChar char="•"/>
            </a:pPr>
            <a:r>
              <a:rPr lang="en-US" sz="2000" dirty="0"/>
              <a:t>Next ad hoc teleconference Wednesday 22Jul20–</a:t>
            </a:r>
            <a:r>
              <a:rPr lang="en-US" sz="2000" i="1" u="sng" dirty="0"/>
              <a:t>15:00–&lt;17:00</a:t>
            </a:r>
            <a:r>
              <a:rPr lang="en-US" sz="2000" dirty="0"/>
              <a:t> ET</a:t>
            </a:r>
          </a:p>
          <a:p>
            <a:pPr>
              <a:buFont typeface="Arial" panose="020B0604020202020204" pitchFamily="34" charset="0"/>
              <a:buChar char="•"/>
            </a:pPr>
            <a:r>
              <a:rPr lang="en-US" sz="2000" u="sng" dirty="0">
                <a:solidFill>
                  <a:srgbClr val="000000"/>
                </a:solidFill>
                <a:effectLst/>
                <a:latin typeface="+mn-lt"/>
                <a:ea typeface="Calibri" panose="020F0502020204030204" pitchFamily="34" charset="0"/>
                <a:hlinkClick r:id="rId2"/>
              </a:rPr>
              <a:t>https://ieee802.my.webex.com/ieee802.my/j.php?MTID=meb942403b98bea4c01fb93cfe0e47203</a:t>
            </a:r>
            <a:endParaRPr lang="en-US" sz="2000" dirty="0">
              <a:effectLst/>
              <a:latin typeface="+mn-lt"/>
              <a:ea typeface="Calibri" panose="020F0502020204030204" pitchFamily="34" charset="0"/>
            </a:endParaRPr>
          </a:p>
          <a:p>
            <a:pPr lvl="2">
              <a:buFont typeface="Arial" panose="020B0604020202020204" pitchFamily="34" charset="0"/>
              <a:buChar char="•"/>
            </a:pPr>
            <a:r>
              <a:rPr lang="en-US" altLang="en-US" dirty="0"/>
              <a:t>Also, see back up slide in this agenda.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3"/>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4"/>
              </a:rPr>
              <a:t>IEEE 802.18 TAG Calendar</a:t>
            </a:r>
            <a:endParaRPr lang="en-US" sz="1800" dirty="0"/>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16:__________________32et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249205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 Jul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 Jul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22jul20-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pPr marL="0" marR="0">
              <a:spcBef>
                <a:spcPts val="0"/>
              </a:spcBef>
              <a:spcAft>
                <a:spcPts val="0"/>
              </a:spcAft>
            </a:pPr>
            <a:r>
              <a:rPr lang="en-US" sz="1400" dirty="0">
                <a:solidFill>
                  <a:srgbClr val="3C4043"/>
                </a:solidFill>
                <a:effectLst/>
                <a:latin typeface="+mn-lt"/>
                <a:ea typeface="Calibri" panose="020F0502020204030204" pitchFamily="34" charset="0"/>
              </a:rPr>
              <a:t>Seat4-802.18-ad hoc 70/80/90</a:t>
            </a:r>
            <a:endParaRPr lang="en-US" sz="1400" dirty="0">
              <a:effectLst/>
              <a:latin typeface="+mn-lt"/>
              <a:ea typeface="Calibri" panose="020F0502020204030204" pitchFamily="34" charset="0"/>
            </a:endParaRPr>
          </a:p>
          <a:p>
            <a:pPr marL="0" marR="0">
              <a:spcBef>
                <a:spcPts val="0"/>
              </a:spcBef>
              <a:spcAft>
                <a:spcPts val="0"/>
              </a:spcAft>
            </a:pPr>
            <a:r>
              <a:rPr lang="en-US" sz="1400" dirty="0">
                <a:solidFill>
                  <a:srgbClr val="3C4043"/>
                </a:solidFill>
                <a:effectLst/>
                <a:latin typeface="+mn-lt"/>
                <a:ea typeface="Calibri" panose="020F0502020204030204" pitchFamily="34" charset="0"/>
              </a:rPr>
              <a:t>Tuesday, July 21</a:t>
            </a:r>
            <a:r>
              <a:rPr lang="en-US" sz="1400" b="1" dirty="0">
                <a:solidFill>
                  <a:srgbClr val="3C4043"/>
                </a:solidFill>
                <a:effectLst/>
                <a:latin typeface="+mn-lt"/>
                <a:ea typeface="Calibri" panose="020F0502020204030204" pitchFamily="34" charset="0"/>
                <a:cs typeface="Cambria Math" panose="02040503050406030204" pitchFamily="18" charset="0"/>
              </a:rPr>
              <a:t>⋅</a:t>
            </a:r>
            <a:r>
              <a:rPr lang="en-US" sz="1400" dirty="0">
                <a:solidFill>
                  <a:srgbClr val="3C4043"/>
                </a:solidFill>
                <a:effectLst/>
                <a:latin typeface="+mn-lt"/>
                <a:ea typeface="Calibri" panose="020F0502020204030204" pitchFamily="34" charset="0"/>
              </a:rPr>
              <a:t>12:00 – 2:00pm</a:t>
            </a:r>
            <a:endParaRPr lang="en-US" sz="1400" dirty="0">
              <a:effectLst/>
              <a:latin typeface="+mn-lt"/>
              <a:ea typeface="Calibri" panose="020F0502020204030204" pitchFamily="34" charset="0"/>
            </a:endParaRPr>
          </a:p>
          <a:p>
            <a:pPr marL="0" marR="0">
              <a:spcBef>
                <a:spcPts val="0"/>
              </a:spcBef>
              <a:spcAft>
                <a:spcPts val="0"/>
              </a:spcAft>
            </a:pPr>
            <a:r>
              <a:rPr lang="en-US" sz="1400" dirty="0">
                <a:solidFill>
                  <a:srgbClr val="3C4043"/>
                </a:solidFill>
                <a:effectLst/>
                <a:latin typeface="+mn-lt"/>
                <a:ea typeface="Calibri" panose="020F0502020204030204" pitchFamily="34" charset="0"/>
              </a:rPr>
              <a:t>Daily, until Jul 22, 2020</a:t>
            </a:r>
            <a:endParaRPr lang="en-US" sz="1400" dirty="0">
              <a:effectLst/>
              <a:latin typeface="+mn-lt"/>
              <a:ea typeface="Calibri" panose="020F0502020204030204" pitchFamily="34" charset="0"/>
            </a:endParaRPr>
          </a:p>
          <a:p>
            <a:pPr marL="0" marR="0">
              <a:spcBef>
                <a:spcPts val="0"/>
              </a:spcBef>
              <a:spcAft>
                <a:spcPts val="0"/>
              </a:spcAft>
            </a:pPr>
            <a:r>
              <a:rPr lang="en-US" sz="1400" u="sng" dirty="0">
                <a:solidFill>
                  <a:srgbClr val="000000"/>
                </a:solidFill>
                <a:effectLst/>
                <a:latin typeface="+mn-lt"/>
                <a:ea typeface="Calibri" panose="020F0502020204030204" pitchFamily="34" charset="0"/>
                <a:hlinkClick r:id="rId2"/>
              </a:rPr>
              <a:t>https://ieee802.my.webex.com/ieee802.my/j.php?MTID=meb942403b98bea4c01fb93cfe0e47203</a:t>
            </a:r>
            <a:endParaRPr lang="en-US" sz="1400" dirty="0">
              <a:effectLst/>
              <a:latin typeface="+mn-lt"/>
              <a:ea typeface="Calibri" panose="020F0502020204030204" pitchFamily="34" charset="0"/>
            </a:endParaRPr>
          </a:p>
          <a:p>
            <a:pPr marL="0" marR="0">
              <a:spcBef>
                <a:spcPts val="0"/>
              </a:spcBef>
              <a:spcAft>
                <a:spcPts val="0"/>
              </a:spcAft>
            </a:pPr>
            <a:endParaRPr lang="en-US" sz="1400" dirty="0">
              <a:solidFill>
                <a:srgbClr val="3C4043"/>
              </a:solidFill>
              <a:effectLst/>
              <a:latin typeface="+mn-lt"/>
              <a:ea typeface="Calibri" panose="020F0502020204030204" pitchFamily="34" charset="0"/>
            </a:endParaRPr>
          </a:p>
          <a:p>
            <a:pPr marL="0" marR="0">
              <a:spcBef>
                <a:spcPts val="0"/>
              </a:spcBef>
              <a:spcAft>
                <a:spcPts val="0"/>
              </a:spcAft>
            </a:pPr>
            <a:r>
              <a:rPr lang="en-US" sz="1400" dirty="0">
                <a:solidFill>
                  <a:srgbClr val="3C4043"/>
                </a:solidFill>
                <a:effectLst/>
                <a:latin typeface="+mn-lt"/>
                <a:ea typeface="Calibri" panose="020F0502020204030204" pitchFamily="34" charset="0"/>
              </a:rPr>
              <a:t>Description: JOIN WEBEX MEETING </a:t>
            </a:r>
            <a:r>
              <a:rPr lang="en-US" sz="1400" u="sng" dirty="0">
                <a:solidFill>
                  <a:srgbClr val="1A73E8"/>
                </a:solidFill>
                <a:effectLst/>
                <a:latin typeface="+mn-lt"/>
                <a:ea typeface="Calibri" panose="020F0502020204030204" pitchFamily="34" charset="0"/>
                <a:hlinkClick r:id="rId3"/>
              </a:rPr>
              <a:t>https://ieee802.my.webex.com/ieee802.my/j.php?MTID=meb942403b98bea4c01fb93cfe0e47203</a:t>
            </a:r>
            <a:r>
              <a:rPr lang="en-US" sz="1400" dirty="0">
                <a:solidFill>
                  <a:srgbClr val="3C4043"/>
                </a:solidFill>
                <a:effectLst/>
                <a:latin typeface="+mn-lt"/>
                <a:ea typeface="Calibri" panose="020F0502020204030204" pitchFamily="34" charset="0"/>
              </a:rPr>
              <a:t> </a:t>
            </a:r>
          </a:p>
          <a:p>
            <a:pPr marL="0" marR="0">
              <a:spcBef>
                <a:spcPts val="0"/>
              </a:spcBef>
              <a:spcAft>
                <a:spcPts val="0"/>
              </a:spcAft>
            </a:pPr>
            <a:endParaRPr lang="en-US" sz="1400" dirty="0">
              <a:solidFill>
                <a:srgbClr val="3C4043"/>
              </a:solidFill>
              <a:effectLst/>
              <a:latin typeface="+mn-lt"/>
              <a:ea typeface="Calibri" panose="020F0502020204030204" pitchFamily="34" charset="0"/>
            </a:endParaRPr>
          </a:p>
          <a:p>
            <a:pPr marL="0" marR="0">
              <a:spcBef>
                <a:spcPts val="0"/>
              </a:spcBef>
              <a:spcAft>
                <a:spcPts val="0"/>
              </a:spcAft>
            </a:pPr>
            <a:r>
              <a:rPr lang="en-US" sz="1400" dirty="0">
                <a:solidFill>
                  <a:srgbClr val="3C4043"/>
                </a:solidFill>
                <a:effectLst/>
                <a:latin typeface="+mn-lt"/>
                <a:ea typeface="Calibri" panose="020F0502020204030204" pitchFamily="34" charset="0"/>
              </a:rPr>
              <a:t>Meeting number (access code): 132 877 4085 </a:t>
            </a:r>
          </a:p>
          <a:p>
            <a:pPr marL="0" marR="0">
              <a:spcBef>
                <a:spcPts val="0"/>
              </a:spcBef>
              <a:spcAft>
                <a:spcPts val="0"/>
              </a:spcAft>
            </a:pPr>
            <a:r>
              <a:rPr lang="en-US" sz="1400" dirty="0">
                <a:solidFill>
                  <a:srgbClr val="3C4043"/>
                </a:solidFill>
                <a:effectLst/>
                <a:latin typeface="+mn-lt"/>
                <a:ea typeface="Calibri" panose="020F0502020204030204" pitchFamily="34" charset="0"/>
              </a:rPr>
              <a:t>Meeting password: 708090 </a:t>
            </a:r>
          </a:p>
          <a:p>
            <a:pPr marL="0" marR="0">
              <a:spcBef>
                <a:spcPts val="0"/>
              </a:spcBef>
              <a:spcAft>
                <a:spcPts val="0"/>
              </a:spcAft>
            </a:pPr>
            <a:endParaRPr lang="en-US" sz="1400" dirty="0">
              <a:solidFill>
                <a:srgbClr val="3C4043"/>
              </a:solidFill>
              <a:effectLst/>
              <a:latin typeface="+mn-lt"/>
              <a:ea typeface="Calibri" panose="020F0502020204030204" pitchFamily="34" charset="0"/>
            </a:endParaRPr>
          </a:p>
          <a:p>
            <a:pPr marL="0" marR="0">
              <a:spcBef>
                <a:spcPts val="0"/>
              </a:spcBef>
              <a:spcAft>
                <a:spcPts val="0"/>
              </a:spcAft>
            </a:pPr>
            <a:r>
              <a:rPr lang="en-US" sz="1400" dirty="0">
                <a:solidFill>
                  <a:srgbClr val="3C4043"/>
                </a:solidFill>
                <a:effectLst/>
                <a:latin typeface="+mn-lt"/>
                <a:ea typeface="Calibri" panose="020F0502020204030204" pitchFamily="34" charset="0"/>
              </a:rPr>
              <a:t>TAP TO JOIN FROM A MOBILE DEVICE (ATTENDEES ONLY) +1-510-338-9438,,1328774085#708090# </a:t>
            </a:r>
            <a:r>
              <a:rPr lang="en-US" sz="1400" dirty="0" err="1">
                <a:solidFill>
                  <a:srgbClr val="3C4043"/>
                </a:solidFill>
                <a:effectLst/>
                <a:latin typeface="+mn-lt"/>
                <a:ea typeface="Calibri" panose="020F0502020204030204" pitchFamily="34" charset="0"/>
              </a:rPr>
              <a:t>tel</a:t>
            </a:r>
            <a:r>
              <a:rPr lang="en-US" sz="1400" dirty="0">
                <a:solidFill>
                  <a:srgbClr val="3C4043"/>
                </a:solidFill>
                <a:effectLst/>
                <a:latin typeface="+mn-lt"/>
                <a:ea typeface="Calibri" panose="020F0502020204030204" pitchFamily="34" charset="0"/>
              </a:rPr>
              <a:t>:%2B1-510-338-9438,,*01*1328774085%23708090%23*01* USA Toll +44-20-3198-8144,,1328774085#708090# </a:t>
            </a:r>
            <a:r>
              <a:rPr lang="en-US" sz="1400" dirty="0" err="1">
                <a:solidFill>
                  <a:srgbClr val="3C4043"/>
                </a:solidFill>
                <a:effectLst/>
                <a:latin typeface="+mn-lt"/>
                <a:ea typeface="Calibri" panose="020F0502020204030204" pitchFamily="34" charset="0"/>
              </a:rPr>
              <a:t>tel</a:t>
            </a:r>
            <a:r>
              <a:rPr lang="en-US" sz="1400" dirty="0">
                <a:solidFill>
                  <a:srgbClr val="3C4043"/>
                </a:solidFill>
                <a:effectLst/>
                <a:latin typeface="+mn-lt"/>
                <a:ea typeface="Calibri" panose="020F0502020204030204" pitchFamily="34" charset="0"/>
              </a:rPr>
              <a:t>:%2B44-20-3198-8144,,*01*1328774085%23708090%23*01* UK Toll Some mobile devices may ask attendees to enter a numeric meeting password. JOIN BY PHONE +1-510-338-9438 USA Toll +44-20-3198-8144 UK Toll Global call-in numbers </a:t>
            </a:r>
            <a:r>
              <a:rPr lang="en-US" sz="1400" u="sng" dirty="0">
                <a:solidFill>
                  <a:srgbClr val="1A73E8"/>
                </a:solidFill>
                <a:effectLst/>
                <a:latin typeface="+mn-lt"/>
                <a:ea typeface="Calibri" panose="020F0502020204030204" pitchFamily="34" charset="0"/>
                <a:hlinkClick r:id="rId4"/>
              </a:rPr>
              <a:t>https://ieee802.my.webex.com/ieee802.my/globalcallin.php?MTID=m651a113ea21b543c487c55cf3fca4034</a:t>
            </a:r>
            <a:r>
              <a:rPr lang="en-US" sz="1400" dirty="0">
                <a:solidFill>
                  <a:srgbClr val="3C4043"/>
                </a:solidFill>
                <a:effectLst/>
                <a:latin typeface="+mn-lt"/>
                <a:ea typeface="Calibri" panose="020F0502020204030204" pitchFamily="34" charset="0"/>
              </a:rPr>
              <a:t> Can't join the meeting? </a:t>
            </a:r>
            <a:r>
              <a:rPr lang="en-US" sz="1400" u="sng" dirty="0">
                <a:solidFill>
                  <a:srgbClr val="1A73E8"/>
                </a:solidFill>
                <a:effectLst/>
                <a:latin typeface="+mn-lt"/>
                <a:ea typeface="Calibri" panose="020F0502020204030204" pitchFamily="34" charset="0"/>
                <a:hlinkClick r:id="rId5"/>
              </a:rPr>
              <a:t>https://collaborationhelp.cisco.com/article/WBX000029055</a:t>
            </a:r>
            <a:r>
              <a:rPr lang="en-US" sz="1400" dirty="0">
                <a:solidFill>
                  <a:srgbClr val="3C4043"/>
                </a:solidFill>
                <a:effectLst/>
                <a:latin typeface="+mn-lt"/>
                <a:ea typeface="Calibri" panose="020F0502020204030204" pitchFamily="34" charset="0"/>
              </a:rPr>
              <a:t> IMPORTANT NOTICE: Please note that this </a:t>
            </a:r>
            <a:r>
              <a:rPr lang="en-US" sz="1400" dirty="0" err="1">
                <a:solidFill>
                  <a:srgbClr val="3C4043"/>
                </a:solidFill>
                <a:effectLst/>
                <a:latin typeface="+mn-lt"/>
                <a:ea typeface="Calibri" panose="020F0502020204030204" pitchFamily="34" charset="0"/>
              </a:rPr>
              <a:t>Webex</a:t>
            </a:r>
            <a:r>
              <a:rPr lang="en-US" sz="1400" dirty="0">
                <a:solidFill>
                  <a:srgbClr val="3C4043"/>
                </a:solidFill>
                <a:effectLst/>
                <a:latin typeface="+mn-lt"/>
                <a:ea typeface="Calibri" panose="020F0502020204030204" pitchFamily="34"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 </a:t>
            </a:r>
            <a:endParaRPr lang="en-US" sz="1400" dirty="0">
              <a:effectLst/>
              <a:latin typeface="+mn-lt"/>
              <a:ea typeface="Calibri" panose="020F0502020204030204" pitchFamily="34" charset="0"/>
            </a:endParaRPr>
          </a:p>
          <a:p>
            <a:pPr marL="342900" marR="0" lvl="0" indent="-342900">
              <a:spcBef>
                <a:spcPts val="0"/>
              </a:spcBef>
              <a:spcAft>
                <a:spcPts val="0"/>
              </a:spcAft>
              <a:tabLst>
                <a:tab pos="457200" algn="l"/>
              </a:tabLst>
            </a:pPr>
            <a:r>
              <a:rPr lang="en-US" sz="1400" dirty="0">
                <a:solidFill>
                  <a:srgbClr val="3C4043"/>
                </a:solidFill>
                <a:effectLst/>
                <a:latin typeface="+mn-lt"/>
                <a:ea typeface="Calibri" panose="020F0502020204030204" pitchFamily="34" charset="0"/>
              </a:rPr>
              <a:t>10 minutes before</a:t>
            </a:r>
            <a:endParaRPr lang="en-US" sz="1400" dirty="0">
              <a:effectLst/>
              <a:latin typeface="+mn-lt"/>
              <a:ea typeface="Calibri" panose="020F0502020204030204" pitchFamily="34" charset="0"/>
            </a:endParaRPr>
          </a:p>
          <a:p>
            <a:pPr marL="0" marR="0">
              <a:spcBef>
                <a:spcPts val="0"/>
              </a:spcBef>
              <a:spcAft>
                <a:spcPts val="0"/>
              </a:spcAft>
            </a:pPr>
            <a:r>
              <a:rPr lang="en-US" sz="1400" dirty="0">
                <a:solidFill>
                  <a:srgbClr val="3C4043"/>
                </a:solidFill>
                <a:effectLst/>
                <a:latin typeface="+mn-lt"/>
                <a:ea typeface="Calibri" panose="020F0502020204030204" pitchFamily="34" charset="0"/>
              </a:rPr>
              <a:t>Organizer: Seat4 802Webex</a:t>
            </a:r>
            <a:endParaRPr lang="en-US" sz="1400" dirty="0">
              <a:effectLst/>
              <a:latin typeface="+mn-lt"/>
              <a:ea typeface="Calibri" panose="020F0502020204030204" pitchFamily="34" charset="0"/>
            </a:endParaRPr>
          </a:p>
        </p:txBody>
      </p:sp>
    </p:spTree>
    <p:extLst>
      <p:ext uri="{BB962C8B-B14F-4D97-AF65-F5344CB8AC3E}">
        <p14:creationId xmlns:p14="http://schemas.microsoft.com/office/powerpoint/2010/main" val="4093484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 Jul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a:buFont typeface="Arial" panose="020B0604020202020204" pitchFamily="34" charset="0"/>
              <a:buChar char="•"/>
            </a:pPr>
            <a:r>
              <a:rPr lang="en-US" sz="2000" b="0" dirty="0">
                <a:solidFill>
                  <a:schemeClr val="tx1"/>
                </a:solidFill>
              </a:rPr>
              <a:t>Present on-line today: 			and voters on-line: </a:t>
            </a:r>
          </a:p>
          <a:p>
            <a:pPr>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a:t>
            </a:r>
            <a:r>
              <a:rPr lang="en-US" sz="1400" dirty="0">
                <a:solidFill>
                  <a:schemeClr val="tx1"/>
                </a:solidFill>
              </a:rPr>
              <a:t>07jan21</a:t>
            </a:r>
            <a:r>
              <a:rPr lang="en-US" sz="1400" dirty="0">
                <a:solidFill>
                  <a:schemeClr val="bg1">
                    <a:lumMod val="85000"/>
                  </a:schemeClr>
                </a:solidFill>
              </a:rPr>
              <a:t>)</a:t>
            </a:r>
            <a:r>
              <a:rPr lang="en-US" sz="2000" dirty="0"/>
              <a:t>: 30Jul20–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back up slide in this agenda.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3"/>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4"/>
              </a:rPr>
              <a:t>IEEE 802.18 TAG Calendar</a:t>
            </a:r>
            <a:endParaRPr lang="en-US" sz="1800" dirty="0"/>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16:__________________32et </a:t>
            </a:r>
          </a:p>
          <a:p>
            <a:pPr>
              <a:buFont typeface="Arial" panose="020B0604020202020204" pitchFamily="34" charset="0"/>
              <a:buChar char="•"/>
            </a:pPr>
            <a:endParaRPr lang="en-US" sz="1800" u="sng" dirty="0"/>
          </a:p>
          <a:p>
            <a:pPr>
              <a:buFont typeface="Arial" panose="020B0604020202020204" pitchFamily="34" charset="0"/>
              <a:buChar char="•"/>
            </a:pPr>
            <a:r>
              <a:rPr lang="en-US" sz="1800" u="sng" dirty="0"/>
              <a:t>The next (electronic) Plenary is currently being considered in November 2020   </a:t>
            </a:r>
          </a:p>
          <a:p>
            <a:pPr>
              <a:buFont typeface="Arial" panose="020B0604020202020204" pitchFamily="34" charset="0"/>
              <a:buChar char="•"/>
            </a:pPr>
            <a:r>
              <a:rPr lang="en-US" sz="2000" dirty="0"/>
              <a:t>Thank You – Please stay safe.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173670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46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21 Jul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650"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651"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21 Jul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Jul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Jul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Jul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13796" y="613591"/>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21 Jul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 .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70/80/90 GHz NPRM</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70/80/90 GHz NPRM</a:t>
            </a:r>
          </a:p>
          <a:p>
            <a:pPr lvl="1">
              <a:buFont typeface="Arial" panose="020B0604020202020204" pitchFamily="34" charset="0"/>
              <a:buChar char="•"/>
            </a:pPr>
            <a:r>
              <a:rPr lang="en-US" altLang="en-US" sz="1400" dirty="0">
                <a:solidFill>
                  <a:schemeClr val="tx1"/>
                </a:solidFill>
              </a:rPr>
              <a:t>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None heard.</a:t>
            </a:r>
          </a:p>
          <a:p>
            <a:pPr lvl="1"/>
            <a:r>
              <a:rPr lang="en-US" altLang="en-US" sz="1600" b="1" dirty="0">
                <a:solidFill>
                  <a:schemeClr val="tx1"/>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5" name="TextBox 4">
            <a:extLst>
              <a:ext uri="{FF2B5EF4-FFF2-40B4-BE49-F238E27FC236}">
                <a16:creationId xmlns:a16="http://schemas.microsoft.com/office/drawing/2014/main" id="{24FEE6A3-1EC2-4AE2-938E-4CFD526B60BF}"/>
              </a:ext>
            </a:extLst>
          </p:cNvPr>
          <p:cNvSpPr txBox="1"/>
          <p:nvPr/>
        </p:nvSpPr>
        <p:spPr>
          <a:xfrm>
            <a:off x="4746526" y="1752600"/>
            <a:ext cx="3691730" cy="461665"/>
          </a:xfrm>
          <a:prstGeom prst="rect">
            <a:avLst/>
          </a:prstGeom>
          <a:noFill/>
        </p:spPr>
        <p:txBody>
          <a:bodyPr wrap="square" rtlCol="0">
            <a:spAutoFit/>
          </a:bodyPr>
          <a:lstStyle/>
          <a:p>
            <a:r>
              <a:rPr lang="en-US" dirty="0">
                <a:solidFill>
                  <a:schemeClr val="tx1"/>
                </a:solidFill>
              </a:rPr>
              <a:t>..</a:t>
            </a:r>
            <a:r>
              <a:rPr lang="en-US"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(1 of 3)</a:t>
            </a:r>
            <a:endParaRPr lang="en-US" sz="2000" dirty="0"/>
          </a:p>
        </p:txBody>
      </p:sp>
      <p:sp>
        <p:nvSpPr>
          <p:cNvPr id="3" name="Content Placeholder 2"/>
          <p:cNvSpPr>
            <a:spLocks noGrp="1"/>
          </p:cNvSpPr>
          <p:nvPr>
            <p:ph idx="1"/>
          </p:nvPr>
        </p:nvSpPr>
        <p:spPr>
          <a:xfrm>
            <a:off x="685800" y="1096022"/>
            <a:ext cx="8153400" cy="5512522"/>
          </a:xfrm>
        </p:spPr>
        <p:txBody>
          <a:bodyPr/>
          <a:lstStyle/>
          <a:p>
            <a:pPr marL="1352550" lvl="3">
              <a:spcBef>
                <a:spcPts val="0"/>
              </a:spcBef>
              <a:spcAft>
                <a:spcPts val="0"/>
              </a:spcAft>
              <a:buFont typeface="Arial" panose="020B0604020202020204" pitchFamily="34" charset="0"/>
              <a:buChar char="•"/>
            </a:pPr>
            <a:endParaRPr lang="en-US" sz="1000" b="1" dirty="0">
              <a:effectLst/>
              <a:ea typeface="Times New Roman" panose="02020603050405020304" pitchFamily="18" charset="0"/>
            </a:endParaRPr>
          </a:p>
          <a:p>
            <a:pPr marL="95250" marR="0">
              <a:spcBef>
                <a:spcPts val="0"/>
              </a:spcBef>
              <a:spcAft>
                <a:spcPts val="0"/>
              </a:spcAft>
              <a:buFont typeface="Arial" panose="020B0604020202020204" pitchFamily="34" charset="0"/>
              <a:buChar char="•"/>
            </a:pPr>
            <a:r>
              <a:rPr lang="en-US" sz="1800" b="1" dirty="0">
                <a:effectLst/>
                <a:ea typeface="Times New Roman" panose="02020603050405020304" pitchFamily="18"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3"/>
              </a:rPr>
              <a:t>2020-14064</a:t>
            </a:r>
            <a:r>
              <a:rPr lang="en-US" sz="1800" dirty="0">
                <a:solidFill>
                  <a:srgbClr val="000000"/>
                </a:solidFill>
                <a:effectLst/>
                <a:ea typeface="Times New Roman" panose="02020603050405020304" pitchFamily="18" charset="0"/>
              </a:rPr>
              <a:t>   </a:t>
            </a:r>
            <a:r>
              <a:rPr lang="en-US" sz="1800" b="1" dirty="0">
                <a:solidFill>
                  <a:srgbClr val="000000"/>
                </a:solidFill>
                <a:effectLst/>
                <a:ea typeface="Times New Roman" panose="02020603050405020304" pitchFamily="18" charset="0"/>
              </a:rPr>
              <a:t>Citation:</a:t>
            </a:r>
            <a:r>
              <a:rPr lang="en-US" sz="1800" dirty="0">
                <a:solidFill>
                  <a:srgbClr val="000000"/>
                </a:solidFill>
                <a:effectLst/>
                <a:ea typeface="Times New Roman" panose="02020603050405020304" pitchFamily="18" charset="0"/>
              </a:rPr>
              <a:t> 85 FR 40168   </a:t>
            </a:r>
            <a:r>
              <a:rPr lang="en-US" sz="1800" b="0" u="sng" dirty="0">
                <a:solidFill>
                  <a:srgbClr val="3071A9"/>
                </a:solidFill>
                <a:effectLst/>
                <a:ea typeface="Times New Roman" panose="02020603050405020304" pitchFamily="18" charset="0"/>
                <a:hlinkClick r:id="rId4"/>
              </a:rPr>
              <a:t>PDF</a:t>
            </a:r>
            <a:r>
              <a:rPr lang="en-US" sz="1800" b="1" dirty="0">
                <a:solidFill>
                  <a:srgbClr val="000000"/>
                </a:solidFill>
                <a:effectLst/>
                <a:ea typeface="Times New Roman" panose="02020603050405020304" pitchFamily="18" charset="0"/>
              </a:rPr>
              <a:t> </a:t>
            </a:r>
            <a:r>
              <a:rPr lang="en-US" sz="1800" dirty="0">
                <a:solidFill>
                  <a:srgbClr val="000000"/>
                </a:solidFill>
                <a:effectLst/>
                <a:ea typeface="Times New Roman" panose="02020603050405020304" pitchFamily="18" charset="0"/>
              </a:rPr>
              <a:t>Pages 40168-40181 </a:t>
            </a:r>
            <a:r>
              <a:rPr lang="en-US" sz="1800" i="1" dirty="0">
                <a:solidFill>
                  <a:srgbClr val="000000"/>
                </a:solidFill>
                <a:effectLst/>
                <a:ea typeface="Times New Roman" panose="02020603050405020304" pitchFamily="18" charset="0"/>
              </a:rPr>
              <a:t>(14 pages)</a:t>
            </a:r>
            <a:r>
              <a:rPr lang="en-US" sz="180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hlinkClick r:id="rId5"/>
              </a:rPr>
              <a:t>Permalink</a:t>
            </a:r>
            <a:r>
              <a:rPr lang="en-US" sz="1800" b="1" dirty="0">
                <a:solidFill>
                  <a:srgbClr val="000000"/>
                </a:solidFill>
                <a:effectLst/>
                <a:ea typeface="Times New Roman" panose="02020603050405020304" pitchFamily="18" charset="0"/>
              </a:rPr>
              <a:t> </a:t>
            </a:r>
            <a:endParaRPr lang="en-US" sz="1800" b="0" dirty="0">
              <a:ea typeface="Times New Roman" panose="02020603050405020304" pitchFamily="18" charset="0"/>
            </a:endParaRPr>
          </a:p>
          <a:p>
            <a:pPr>
              <a:buFont typeface="Arial" panose="020B0604020202020204" pitchFamily="34" charset="0"/>
              <a:buChar char="•"/>
            </a:pPr>
            <a:r>
              <a:rPr lang="en-US" sz="1600" i="0" dirty="0">
                <a:solidFill>
                  <a:srgbClr val="333333"/>
                </a:solidFill>
                <a:effectLst/>
              </a:rPr>
              <a:t>Proceeding 20-133:</a:t>
            </a:r>
            <a:r>
              <a:rPr lang="en-US" sz="1600" b="0" i="0" dirty="0">
                <a:solidFill>
                  <a:srgbClr val="333333"/>
                </a:solidFill>
                <a:effectLst/>
              </a:rPr>
              <a:t>  </a:t>
            </a:r>
            <a:r>
              <a:rPr lang="en-US" sz="1600" dirty="0">
                <a:effectLst/>
                <a:latin typeface="Consolas" panose="020B0609020204030204" pitchFamily="49" charset="0"/>
              </a:rPr>
              <a:t> </a:t>
            </a:r>
            <a:r>
              <a:rPr lang="en-US" sz="1600" b="0" u="sng" dirty="0">
                <a:solidFill>
                  <a:srgbClr val="0000FF"/>
                </a:solidFill>
                <a:effectLst/>
                <a:latin typeface="Calibri" panose="020F0502020204030204" pitchFamily="34" charset="0"/>
                <a:ea typeface="Calibri" panose="020F0502020204030204" pitchFamily="34" charset="0"/>
                <a:hlinkClick r:id="rId6"/>
              </a:rPr>
              <a:t>https://www.fcc.gov/ecfs/search/filings?proceedings_name=20-133&amp;sort=date_disseminated,DESC</a:t>
            </a:r>
            <a:endParaRPr lang="en-US" sz="1600" b="0" i="0" dirty="0">
              <a:solidFill>
                <a:srgbClr val="333333"/>
              </a:solidFill>
              <a:effectLst/>
            </a:endParaRPr>
          </a:p>
          <a:p>
            <a:pPr marL="1371600" lvl="3" indent="0"/>
            <a:endParaRPr lang="en-US" sz="800" b="1" i="0" dirty="0">
              <a:solidFill>
                <a:srgbClr val="333333"/>
              </a:solidFill>
              <a:effectLst/>
            </a:endParaRPr>
          </a:p>
          <a:p>
            <a:pPr algn="l" fontAlgn="base">
              <a:buFont typeface="Arial" panose="020B0604020202020204" pitchFamily="34" charset="0"/>
              <a:buChar char="•"/>
            </a:pPr>
            <a:r>
              <a:rPr lang="en-US" sz="1600" b="1" i="0" dirty="0">
                <a:solidFill>
                  <a:srgbClr val="333333"/>
                </a:solidFill>
                <a:effectLst/>
              </a:rPr>
              <a:t>DATES:</a:t>
            </a:r>
          </a:p>
          <a:p>
            <a:pPr>
              <a:buFont typeface="Arial" panose="020B0604020202020204" pitchFamily="34" charset="0"/>
              <a:buChar char="•"/>
            </a:pPr>
            <a:r>
              <a:rPr lang="en-US" sz="1800" b="0" i="0" dirty="0">
                <a:solidFill>
                  <a:srgbClr val="333333"/>
                </a:solidFill>
                <a:effectLst/>
              </a:rPr>
              <a:t>Comments are due on or before August 5, 2020. </a:t>
            </a:r>
          </a:p>
          <a:p>
            <a:pPr lvl="1">
              <a:buFont typeface="Arial" panose="020B0604020202020204" pitchFamily="34" charset="0"/>
              <a:buChar char="•"/>
            </a:pPr>
            <a:r>
              <a:rPr lang="en-US" sz="1600" b="0" dirty="0">
                <a:solidFill>
                  <a:srgbClr val="333333"/>
                </a:solidFill>
              </a:rPr>
              <a:t>.18 would have to approve </a:t>
            </a:r>
            <a:r>
              <a:rPr lang="en-US" sz="1600" dirty="0">
                <a:solidFill>
                  <a:srgbClr val="333333"/>
                </a:solidFill>
              </a:rPr>
              <a:t>today</a:t>
            </a:r>
            <a:r>
              <a:rPr lang="en-US" sz="1600" b="0" dirty="0">
                <a:solidFill>
                  <a:srgbClr val="333333"/>
                </a:solidFill>
              </a:rPr>
              <a:t> – 23July20.</a:t>
            </a:r>
            <a:endParaRPr lang="en-US" sz="1000" b="0" i="0" dirty="0">
              <a:solidFill>
                <a:srgbClr val="333333"/>
              </a:solidFill>
              <a:effectLst/>
            </a:endParaRPr>
          </a:p>
          <a:p>
            <a:pPr algn="l" fontAlgn="base">
              <a:buFont typeface="Arial" panose="020B0604020202020204" pitchFamily="34" charset="0"/>
              <a:buChar char="•"/>
            </a:pPr>
            <a:r>
              <a:rPr lang="en-US" sz="1800" b="0" i="0" dirty="0">
                <a:solidFill>
                  <a:srgbClr val="333333"/>
                </a:solidFill>
                <a:effectLst/>
              </a:rPr>
              <a:t>Reply comments on or before September 4, 2020. </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600" b="0" dirty="0">
                <a:solidFill>
                  <a:srgbClr val="333333"/>
                </a:solidFill>
              </a:rPr>
              <a:t>Proposed rule:  </a:t>
            </a:r>
            <a:r>
              <a:rPr lang="en-US" sz="1600" b="0" dirty="0">
                <a:solidFill>
                  <a:srgbClr val="333333"/>
                </a:solidFill>
                <a:hlinkClick r:id="rId7"/>
              </a:rPr>
              <a:t>https://mentor.ieee.org/802.18/dcn/20/18-20-0104-02-0000-fcc-proposed-rule-modernizing-and-expanding-access-to-the-70-80-90-ghz-bands.docx</a:t>
            </a:r>
            <a:r>
              <a:rPr lang="en-US" sz="1600" b="0" dirty="0">
                <a:solidFill>
                  <a:srgbClr val="333333"/>
                </a:solidFill>
              </a:rPr>
              <a:t> </a:t>
            </a:r>
          </a:p>
          <a:p>
            <a:pPr lvl="1">
              <a:buFont typeface="Arial" panose="020B0604020202020204" pitchFamily="34" charset="0"/>
              <a:buChar char="•"/>
            </a:pPr>
            <a:r>
              <a:rPr lang="en-US" sz="1600" b="0" dirty="0">
                <a:solidFill>
                  <a:srgbClr val="333333"/>
                </a:solidFill>
              </a:rPr>
              <a:t>Uses both seek and seeks comments</a:t>
            </a:r>
            <a:r>
              <a:rPr lang="en-US" sz="1600" dirty="0">
                <a:solidFill>
                  <a:srgbClr val="333333"/>
                </a:solidFill>
              </a:rPr>
              <a:t>, so 63 places for these combined. </a:t>
            </a:r>
          </a:p>
          <a:p>
            <a:pPr lvl="1">
              <a:buFont typeface="Arial" panose="020B0604020202020204" pitchFamily="34" charset="0"/>
              <a:buChar char="•"/>
            </a:pPr>
            <a:r>
              <a:rPr lang="en-US" sz="1600" b="0" dirty="0">
                <a:solidFill>
                  <a:srgbClr val="333333"/>
                </a:solidFill>
              </a:rPr>
              <a:t>Found a version of NPRM that is a more readable format, see r02 on mentor. </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800" b="0" dirty="0">
                <a:solidFill>
                  <a:srgbClr val="333333"/>
                </a:solidFill>
              </a:rPr>
              <a:t>See next slides, initial feedback from RR-TAG is we need to look at this more and maybe comment.</a:t>
            </a:r>
            <a:endParaRPr lang="en-US" sz="800" b="0" dirty="0">
              <a:solidFill>
                <a:srgbClr val="333333"/>
              </a:solidFill>
            </a:endParaRPr>
          </a:p>
          <a:p>
            <a:pPr algn="l" fontAlgn="base">
              <a:buFont typeface="Arial" panose="020B0604020202020204" pitchFamily="34" charset="0"/>
              <a:buChar char="•"/>
            </a:pPr>
            <a:endParaRPr lang="en-US" sz="1600" b="0" dirty="0">
              <a:solidFill>
                <a:srgbClr val="333333"/>
              </a:solidFill>
            </a:endParaRPr>
          </a:p>
          <a:p>
            <a:pPr algn="l" fontAlgn="base">
              <a:buFont typeface="Arial" panose="020B0604020202020204" pitchFamily="34" charset="0"/>
              <a:buChar char="•"/>
            </a:pP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15850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r>
              <a:rPr lang="en-US" sz="1600" b="0" dirty="0">
                <a:solidFill>
                  <a:srgbClr val="333333"/>
                </a:solidFill>
              </a:rPr>
              <a:t>This is E-Band ;  </a:t>
            </a:r>
            <a:r>
              <a:rPr lang="en-US" sz="1600" b="0" dirty="0">
                <a:solidFill>
                  <a:srgbClr val="333333"/>
                </a:solidFill>
                <a:effectLst/>
              </a:rPr>
              <a:t>With new technologies on sharing (from original plans </a:t>
            </a:r>
            <a:r>
              <a:rPr lang="en-US" sz="1600" b="0" dirty="0">
                <a:solidFill>
                  <a:srgbClr val="333333"/>
                </a:solidFill>
              </a:rPr>
              <a:t>in</a:t>
            </a:r>
            <a:r>
              <a:rPr lang="en-US" sz="1600" b="0" dirty="0">
                <a:solidFill>
                  <a:srgbClr val="333333"/>
                </a:solidFill>
                <a:effectLst/>
              </a:rPr>
              <a:t> 2005), could something be done in these three bands</a:t>
            </a:r>
            <a:r>
              <a:rPr lang="en-US" sz="1600" b="0" dirty="0">
                <a:solidFill>
                  <a:srgbClr val="333333"/>
                </a:solidFill>
              </a:rPr>
              <a:t>?</a:t>
            </a: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rPr>
              <a:t>Could we look to expand our standards above 71 GHz, e.g. in P802.11ay?  </a:t>
            </a:r>
          </a:p>
          <a:p>
            <a:pPr lvl="1">
              <a:buFont typeface="Arial" panose="020B0604020202020204" pitchFamily="34" charset="0"/>
              <a:buChar char="•"/>
            </a:pPr>
            <a:r>
              <a:rPr lang="en-US" sz="1600" b="0" dirty="0">
                <a:solidFill>
                  <a:srgbClr val="333333"/>
                </a:solidFill>
              </a:rPr>
              <a:t>Would only be a maintenance activity  </a:t>
            </a:r>
          </a:p>
          <a:p>
            <a:pPr algn="l" fontAlgn="base">
              <a:buFont typeface="Arial" panose="020B0604020202020204" pitchFamily="34" charset="0"/>
              <a:buChar char="•"/>
            </a:pPr>
            <a:r>
              <a:rPr lang="en-US" sz="1600" b="0" dirty="0">
                <a:solidFill>
                  <a:srgbClr val="333333"/>
                </a:solidFill>
              </a:rPr>
              <a:t>802.15.3e would be able to add channels also as a maintenance effort. </a:t>
            </a:r>
          </a:p>
          <a:p>
            <a:pPr algn="l" fontAlgn="base">
              <a:buFont typeface="Arial" panose="020B0604020202020204" pitchFamily="34" charset="0"/>
              <a:buChar char="•"/>
            </a:pPr>
            <a:r>
              <a:rPr lang="en-US" sz="1600" b="0" dirty="0">
                <a:solidFill>
                  <a:srgbClr val="333333"/>
                </a:solidFill>
              </a:rPr>
              <a:t>An opinion is so far it seems the FCC is not favoring IEEE 802 standards; we should review further and speak up. </a:t>
            </a:r>
          </a:p>
          <a:p>
            <a:pPr algn="l" fontAlgn="base">
              <a:buFont typeface="Arial" panose="020B0604020202020204" pitchFamily="34" charset="0"/>
              <a:buChar char="•"/>
            </a:pPr>
            <a:r>
              <a:rPr lang="en-US" sz="1600" dirty="0">
                <a:solidFill>
                  <a:srgbClr val="333333"/>
                </a:solidFill>
                <a:effectLst/>
              </a:rPr>
              <a:t>Note, a member has done an excellent summary of the band, rules and etc. </a:t>
            </a:r>
            <a:r>
              <a:rPr lang="en-US" sz="1600" dirty="0">
                <a:solidFill>
                  <a:srgbClr val="333333"/>
                </a:solidFill>
              </a:rPr>
              <a:t> It</a:t>
            </a:r>
            <a:r>
              <a:rPr lang="en-US" sz="1600" dirty="0">
                <a:solidFill>
                  <a:srgbClr val="333333"/>
                </a:solidFill>
                <a:effectLst/>
              </a:rPr>
              <a:t> can greatly help guide us if we can get some comments together.  We can step through it.</a:t>
            </a:r>
          </a:p>
          <a:p>
            <a:pPr algn="l" fontAlgn="base">
              <a:buFont typeface="Arial" panose="020B0604020202020204" pitchFamily="34" charset="0"/>
              <a:buChar char="•"/>
            </a:pPr>
            <a:r>
              <a:rPr lang="en-US" sz="1600" dirty="0">
                <a:solidFill>
                  <a:srgbClr val="333333"/>
                </a:solidFill>
                <a:effectLst/>
                <a:hlinkClick r:id="rId3"/>
              </a:rPr>
              <a:t>https://mentor.ieee.org/802.18/dcn/20/18-20-0105-01-0000-introduction-to-fcc-20-76-a1-modernizing-and-expanding-access-to-the-70-80-90-ghz-bands.pptx</a:t>
            </a:r>
            <a:r>
              <a:rPr lang="en-US" sz="1600" dirty="0">
                <a:solidFill>
                  <a:srgbClr val="333333"/>
                </a:solidFill>
                <a:effectLst/>
              </a:rPr>
              <a:t> </a:t>
            </a:r>
          </a:p>
          <a:p>
            <a:pPr algn="l" fontAlgn="base">
              <a:buFont typeface="Arial" panose="020B0604020202020204" pitchFamily="34" charset="0"/>
              <a:buChar char="•"/>
            </a:pP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effectLst/>
              </a:rPr>
              <a:t>Federal Mobile includes aero and helicopters, </a:t>
            </a:r>
          </a:p>
          <a:p>
            <a:pPr algn="l" fontAlgn="base">
              <a:buFont typeface="Arial" panose="020B0604020202020204" pitchFamily="34" charset="0"/>
              <a:buChar char="•"/>
            </a:pPr>
            <a:r>
              <a:rPr lang="en-US" sz="1600" b="0" dirty="0">
                <a:solidFill>
                  <a:srgbClr val="333333"/>
                </a:solidFill>
                <a:effectLst/>
              </a:rPr>
              <a:t>NTIA coordination might take six months for any link.</a:t>
            </a:r>
          </a:p>
          <a:p>
            <a:pPr lvl="1">
              <a:buFont typeface="Arial" panose="020B0604020202020204" pitchFamily="34" charset="0"/>
              <a:buChar char="•"/>
            </a:pPr>
            <a:r>
              <a:rPr lang="en-US" sz="1600" b="0" dirty="0">
                <a:solidFill>
                  <a:srgbClr val="333333"/>
                </a:solidFill>
              </a:rPr>
              <a:t>Coordination is complicated</a:t>
            </a: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effectLst/>
              </a:rPr>
              <a:t>FCC 05-45 was the rule</a:t>
            </a:r>
          </a:p>
          <a:p>
            <a:pPr algn="l" fontAlgn="base">
              <a:buFont typeface="Arial" panose="020B0604020202020204" pitchFamily="34" charset="0"/>
              <a:buChar char="•"/>
            </a:pPr>
            <a:endParaRPr lang="en-US" sz="1600" b="0" dirty="0">
              <a:solidFill>
                <a:srgbClr val="333333"/>
              </a:solidFill>
            </a:endParaRPr>
          </a:p>
          <a:p>
            <a:pPr algn="l" fontAlgn="base">
              <a:buFont typeface="Arial" panose="020B0604020202020204" pitchFamily="34" charset="0"/>
              <a:buChar char="•"/>
            </a:pPr>
            <a:r>
              <a:rPr lang="en-US" sz="1600" b="0" dirty="0">
                <a:solidFill>
                  <a:srgbClr val="333333"/>
                </a:solidFill>
              </a:rPr>
              <a:t>Radiolocation – very open  e.g. radio imaging from helicopters, some types like radar</a:t>
            </a:r>
          </a:p>
          <a:p>
            <a:pPr algn="l" fontAlgn="base">
              <a:buFont typeface="Arial" panose="020B0604020202020204" pitchFamily="34" charset="0"/>
              <a:buChar char="•"/>
            </a:pPr>
            <a:endParaRPr lang="en-US" sz="16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(2 of 3)</a:t>
            </a:r>
            <a:endParaRPr lang="en-US" sz="2000" dirty="0"/>
          </a:p>
        </p:txBody>
      </p:sp>
    </p:spTree>
    <p:extLst>
      <p:ext uri="{BB962C8B-B14F-4D97-AF65-F5344CB8AC3E}">
        <p14:creationId xmlns:p14="http://schemas.microsoft.com/office/powerpoint/2010/main" val="322141346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45864</TotalTime>
  <Words>2377</Words>
  <Application>Microsoft Office PowerPoint</Application>
  <PresentationFormat>On-screen Show (4:3)</PresentationFormat>
  <Paragraphs>265</Paragraphs>
  <Slides>17</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8" baseType="lpstr">
      <vt:lpstr>Arial</vt:lpstr>
      <vt:lpstr>Calibri</vt:lpstr>
      <vt:lpstr>Consolas</vt:lpstr>
      <vt:lpstr>Georgia</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Modernizing and Expanding Access to the 70/80/90 GHz Bands  (1 of 3)</vt:lpstr>
      <vt:lpstr>Modernizing and Expanding Access to the 70/80/90 GHz Bands  (2 of 3)</vt:lpstr>
      <vt:lpstr>Modernizing and Expanding Access to the 70/80/90 GHz Bands  (3 of 3)</vt:lpstr>
      <vt:lpstr>Actions Required</vt:lpstr>
      <vt:lpstr>Any Other Business</vt:lpstr>
      <vt:lpstr>Adjourn</vt:lpstr>
      <vt:lpstr>PowerPoint Presentation</vt:lpstr>
      <vt:lpstr>PowerPoint Presentation</vt:lpstr>
      <vt:lpstr>PowerPoint Presentation</vt:lpstr>
      <vt:lpstr>Adjourn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2458</cp:revision>
  <cp:lastPrinted>1601-01-01T00:00:00Z</cp:lastPrinted>
  <dcterms:created xsi:type="dcterms:W3CDTF">2016-03-03T14:54:45Z</dcterms:created>
  <dcterms:modified xsi:type="dcterms:W3CDTF">2020-07-21T03:04:25Z</dcterms:modified>
</cp:coreProperties>
</file>