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1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64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58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88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1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5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1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7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062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86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02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1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tc.gov.tw/ch/home.jsp?id=15&amp;parentpath=0,2&amp;mcustomize=multimessages_view.jsp&amp;dataserno=202006180001&amp;aplistdn=ou=data,ou=bulletin,ou=chinese,ou=ap_root,o=motc,c=tw&amp;toolsflag=Y&amp;imgfolder=img%2Fstan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msip.go.kr/web/msipContents/contentsView.do?cateId=_law4&amp;artId=294226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msip.go.kr/web/msipContents/contentsView.do?cateId=_law4&amp;artId=294226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9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</a:t>
            </a:r>
            <a:r>
              <a:rPr lang="en-US" b="0" dirty="0" smtClean="0"/>
              <a:t>on considering 5925 – 7125 MHz as harmonized shared frequency bands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Comments due on August </a:t>
            </a:r>
            <a:r>
              <a:rPr lang="en-US" dirty="0"/>
              <a:t>7</a:t>
            </a:r>
            <a:r>
              <a:rPr lang="en-US" dirty="0" smtClean="0"/>
              <a:t>, </a:t>
            </a:r>
            <a:r>
              <a:rPr lang="en-US" dirty="0" smtClean="0"/>
              <a:t>2020.  For details: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www.motc.gov.tw/ch/home.jsp?id=15&amp;parentpath=0,2&amp;mcustomize=multimessages_view.jsp&amp;dataserno=202006180001&amp;aplistdn=ou=data,ou=bulletin,ou=chinese,ou=ap_root,o=motc,c=tw&amp;toolsflag=Y&amp;imgfolder=img%2Fstand</a:t>
            </a:r>
            <a:r>
              <a:rPr lang="en-US" dirty="0"/>
              <a:t> </a:t>
            </a: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marL="0" indent="0" algn="just"/>
            <a:r>
              <a:rPr lang="en-US" sz="2000" dirty="0"/>
              <a:t>Part 1: </a:t>
            </a:r>
            <a:r>
              <a:rPr lang="en-US" sz="2000" dirty="0" smtClean="0"/>
              <a:t>Wi-Fi </a:t>
            </a:r>
            <a:r>
              <a:rPr lang="en-US" sz="2000" dirty="0"/>
              <a:t>6E or 5G NR-U related spectrum planning, technology and wireless network equipment, </a:t>
            </a:r>
            <a:r>
              <a:rPr lang="en-US" sz="2000" dirty="0" smtClean="0"/>
              <a:t>chipset </a:t>
            </a:r>
            <a:r>
              <a:rPr lang="en-US" sz="2000" dirty="0"/>
              <a:t>and terminal product development </a:t>
            </a:r>
            <a:r>
              <a:rPr lang="en-US" sz="2000" dirty="0" smtClean="0"/>
              <a:t>roadmap</a:t>
            </a:r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 smtClean="0"/>
              <a:t>What </a:t>
            </a:r>
            <a:r>
              <a:rPr lang="en-US" sz="1600" b="0" dirty="0"/>
              <a:t>is the current status of international Wi-Fi 6E or 5G NR-U related technical standards? What is the spectrum planning </a:t>
            </a:r>
            <a:r>
              <a:rPr lang="en-US" sz="1600" b="0" dirty="0" smtClean="0"/>
              <a:t>roadmap </a:t>
            </a:r>
            <a:r>
              <a:rPr lang="en-US" sz="1600" b="0" dirty="0"/>
              <a:t>of major countries in the world</a:t>
            </a:r>
            <a:r>
              <a:rPr lang="en-US" sz="1600" b="0" dirty="0" smtClean="0"/>
              <a:t>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/>
              <a:t>What is the development </a:t>
            </a:r>
            <a:r>
              <a:rPr lang="en-US" sz="1600" b="0" dirty="0" smtClean="0"/>
              <a:t>status </a:t>
            </a:r>
            <a:r>
              <a:rPr lang="en-US" sz="1600" b="0" dirty="0"/>
              <a:t>of Wi-Fi 6E related wireless network equipment, communication chips and terminal products </a:t>
            </a:r>
            <a:r>
              <a:rPr lang="en-US" sz="1600" b="0" dirty="0" smtClean="0"/>
              <a:t>at home and abroad?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 smtClean="0"/>
              <a:t>What is the development status of 5G </a:t>
            </a:r>
            <a:r>
              <a:rPr lang="en-US" sz="1600" b="0" dirty="0"/>
              <a:t>NR-U LAA and Standalone technology related wireless network equipment (or base station equipment), communication chips and terminal </a:t>
            </a:r>
            <a:r>
              <a:rPr lang="en-US" sz="1600" b="0" dirty="0" smtClean="0"/>
              <a:t>products </a:t>
            </a:r>
            <a:r>
              <a:rPr lang="en-US" sz="1600" b="0" dirty="0"/>
              <a:t>at home and abroad</a:t>
            </a:r>
            <a:r>
              <a:rPr lang="en-US" sz="1600" b="0" dirty="0" smtClean="0"/>
              <a:t>?</a:t>
            </a:r>
            <a:endParaRPr lang="en-US" sz="1600" b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/>
              <a:t>What is the estimated time for major global manufacturers to </a:t>
            </a:r>
            <a:r>
              <a:rPr lang="en-US" sz="1600" b="0" dirty="0" smtClean="0"/>
              <a:t>have a mass production on </a:t>
            </a:r>
            <a:r>
              <a:rPr lang="en-US" sz="1600" b="0" dirty="0"/>
              <a:t>Wi-Fi 6E and 5G NR-U related wireless network equipment and terminal products, or to list them as standard functions of their </a:t>
            </a:r>
            <a:r>
              <a:rPr lang="en-US" sz="1600" b="0" dirty="0" smtClean="0"/>
              <a:t>products</a:t>
            </a:r>
            <a:r>
              <a:rPr lang="en-US" sz="1600" b="0" dirty="0"/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marL="0" indent="0" algn="just"/>
            <a:r>
              <a:rPr lang="en-US" sz="2000" dirty="0"/>
              <a:t>Part </a:t>
            </a:r>
            <a:r>
              <a:rPr lang="en-US" sz="2000" dirty="0" smtClean="0"/>
              <a:t>2: </a:t>
            </a:r>
            <a:r>
              <a:rPr lang="en-US" sz="2000" kern="1200" dirty="0" smtClean="0">
                <a:latin typeface="Times New Roman" pitchFamily="16" charset="0"/>
              </a:rPr>
              <a:t>Considering there is only a company using some of the 5925-6425 MHz bands while there are multiple companies using majority of the 6425-7125 MHz bands, if these bands are </a:t>
            </a:r>
            <a:r>
              <a:rPr lang="en-US" sz="2000" kern="1200" dirty="0">
                <a:latin typeface="Times New Roman" pitchFamily="16" charset="0"/>
              </a:rPr>
              <a:t>opened as a harmonious shared frequency </a:t>
            </a:r>
            <a:r>
              <a:rPr lang="en-US" sz="2000" kern="1200" dirty="0" smtClean="0">
                <a:latin typeface="Times New Roman" pitchFamily="16" charset="0"/>
              </a:rPr>
              <a:t>band </a:t>
            </a:r>
            <a:r>
              <a:rPr lang="en-US" sz="2000" kern="1200" dirty="0">
                <a:latin typeface="Times New Roman" pitchFamily="16" charset="0"/>
              </a:rPr>
              <a:t> </a:t>
            </a:r>
            <a:r>
              <a:rPr lang="en-US" sz="2000" kern="1200" dirty="0" smtClean="0">
                <a:latin typeface="Times New Roman" pitchFamily="16" charset="0"/>
              </a:rPr>
              <a:t>in </a:t>
            </a:r>
            <a:r>
              <a:rPr lang="en-US" sz="2000" kern="1200" dirty="0">
                <a:latin typeface="Times New Roman" pitchFamily="16" charset="0"/>
              </a:rPr>
              <a:t>the </a:t>
            </a:r>
            <a:r>
              <a:rPr lang="en-US" sz="2000" kern="1200" dirty="0" smtClean="0">
                <a:latin typeface="Times New Roman" pitchFamily="16" charset="0"/>
              </a:rPr>
              <a:t>future, </a:t>
            </a:r>
            <a:r>
              <a:rPr lang="en-US" sz="2000" kern="1200" dirty="0">
                <a:latin typeface="Times New Roman" pitchFamily="16" charset="0"/>
              </a:rPr>
              <a:t>it should avoid signal interference to existing </a:t>
            </a:r>
            <a:r>
              <a:rPr lang="en-US" sz="2000" kern="1200" dirty="0" smtClean="0">
                <a:latin typeface="Times New Roman" pitchFamily="16" charset="0"/>
              </a:rPr>
              <a:t>stations.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n-US" sz="1600" b="0" kern="1200" dirty="0" smtClean="0">
                <a:latin typeface="Times New Roman" pitchFamily="16" charset="0"/>
              </a:rPr>
              <a:t>If 5925-7125 MHz </a:t>
            </a:r>
            <a:r>
              <a:rPr lang="en-US" sz="1600" b="0" kern="1200" dirty="0">
                <a:latin typeface="Times New Roman" pitchFamily="16" charset="0"/>
              </a:rPr>
              <a:t>is opened as a harmonious shared frequency band, what is the impact of the interference of Wi-Fi 6E and 5G NR-U on existing </a:t>
            </a:r>
            <a:r>
              <a:rPr lang="en-US" sz="1600" b="0" kern="1200" dirty="0" smtClean="0">
                <a:latin typeface="Times New Roman" pitchFamily="16" charset="0"/>
              </a:rPr>
              <a:t>microwave relay </a:t>
            </a:r>
            <a:r>
              <a:rPr lang="en-US" sz="1600" b="0" kern="1200" dirty="0">
                <a:latin typeface="Times New Roman" pitchFamily="16" charset="0"/>
              </a:rPr>
              <a:t>stations? Is it necessary to conduct interference testing first? What is the reference basis</a:t>
            </a:r>
            <a:r>
              <a:rPr lang="en-US" sz="1600" b="0" kern="1200" dirty="0" smtClean="0">
                <a:latin typeface="Times New Roman" pitchFamily="16" charset="0"/>
              </a:rPr>
              <a:t>?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n-US" sz="1600" b="0" kern="1200" dirty="0">
                <a:latin typeface="Times New Roman" pitchFamily="16" charset="0"/>
              </a:rPr>
              <a:t>Can </a:t>
            </a:r>
            <a:r>
              <a:rPr lang="en-US" sz="1600" b="0" kern="1200" dirty="0" smtClean="0">
                <a:latin typeface="Times New Roman" pitchFamily="16" charset="0"/>
              </a:rPr>
              <a:t>the entire 5925-7125 MHz be open or should only </a:t>
            </a:r>
            <a:r>
              <a:rPr lang="en-US" sz="1600" b="0" kern="1200" dirty="0">
                <a:latin typeface="Times New Roman" pitchFamily="16" charset="0"/>
              </a:rPr>
              <a:t>part of the frequency </a:t>
            </a:r>
            <a:r>
              <a:rPr lang="en-US" sz="1600" b="0" kern="1200" dirty="0" smtClean="0">
                <a:latin typeface="Times New Roman" pitchFamily="16" charset="0"/>
              </a:rPr>
              <a:t>band be open for sharing? </a:t>
            </a:r>
            <a:r>
              <a:rPr lang="en-US" sz="1600" b="0" kern="1200" dirty="0">
                <a:latin typeface="Times New Roman" pitchFamily="16" charset="0"/>
              </a:rPr>
              <a:t>If it is recommended to open only part of the frequency band, what is the frequency range? What is the reference basis</a:t>
            </a:r>
            <a:r>
              <a:rPr lang="en-US" sz="1600" b="0" kern="1200" dirty="0" smtClean="0">
                <a:latin typeface="Times New Roman" pitchFamily="16" charset="0"/>
              </a:rPr>
              <a:t>?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n-US" sz="1600" b="0" kern="1200" dirty="0">
                <a:latin typeface="Times New Roman" pitchFamily="16" charset="0"/>
              </a:rPr>
              <a:t>Should 5925-7125MHz be restricted to indoor use only, </a:t>
            </a:r>
            <a:r>
              <a:rPr lang="en-US" sz="1600" b="0" kern="1200" dirty="0" smtClean="0">
                <a:latin typeface="Times New Roman" pitchFamily="16" charset="0"/>
              </a:rPr>
              <a:t>limited to the </a:t>
            </a:r>
            <a:r>
              <a:rPr lang="en-US" sz="1600" b="0" kern="1200" dirty="0">
                <a:latin typeface="Times New Roman" pitchFamily="16" charset="0"/>
              </a:rPr>
              <a:t>geographic distance from existing radio stations, or </a:t>
            </a:r>
            <a:r>
              <a:rPr lang="en-US" sz="1600" b="0" kern="1200" dirty="0" smtClean="0">
                <a:latin typeface="Times New Roman" pitchFamily="16" charset="0"/>
              </a:rPr>
              <a:t>specified with other </a:t>
            </a:r>
            <a:r>
              <a:rPr lang="en-US" sz="1600" b="0" kern="1200" dirty="0">
                <a:latin typeface="Times New Roman" pitchFamily="16" charset="0"/>
              </a:rPr>
              <a:t>interference protection mechanisms? What is the reference basis?</a:t>
            </a:r>
          </a:p>
          <a:p>
            <a:pPr marL="457200" indent="-457200" algn="just">
              <a:buFont typeface="+mj-lt"/>
              <a:buAutoNum type="arabicPeriod" startAt="5"/>
            </a:pPr>
            <a:endParaRPr lang="en-US" sz="1600" b="0" kern="1200" dirty="0" smtClean="0">
              <a:latin typeface="Times New Roman" pitchFamily="16" charset="0"/>
            </a:endParaRPr>
          </a:p>
          <a:p>
            <a:pPr marL="0" indent="0" algn="just"/>
            <a:endParaRPr lang="en-US" sz="2000" dirty="0"/>
          </a:p>
          <a:p>
            <a:pPr marL="0" indent="0" algn="just"/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5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marL="0" indent="0" algn="just"/>
            <a:r>
              <a:rPr lang="en-US" sz="2000" dirty="0"/>
              <a:t>Part </a:t>
            </a:r>
            <a:r>
              <a:rPr lang="en-US" sz="2000" dirty="0" smtClean="0"/>
              <a:t>2: </a:t>
            </a:r>
            <a:r>
              <a:rPr lang="en-US" sz="2000" kern="1200" dirty="0" smtClean="0">
                <a:latin typeface="Times New Roman" pitchFamily="16" charset="0"/>
              </a:rPr>
              <a:t>Considering there is only a company using some of the 5925-6425 MHz bands while there are multiple companies using majority of the 6425-7125 MHz bands, if these bands are </a:t>
            </a:r>
            <a:r>
              <a:rPr lang="en-US" sz="2000" kern="1200" dirty="0">
                <a:latin typeface="Times New Roman" pitchFamily="16" charset="0"/>
              </a:rPr>
              <a:t>opened as a harmonious shared frequency </a:t>
            </a:r>
            <a:r>
              <a:rPr lang="en-US" sz="2000" kern="1200" dirty="0" smtClean="0">
                <a:latin typeface="Times New Roman" pitchFamily="16" charset="0"/>
              </a:rPr>
              <a:t>band </a:t>
            </a:r>
            <a:r>
              <a:rPr lang="en-US" sz="2000" kern="1200" dirty="0">
                <a:latin typeface="Times New Roman" pitchFamily="16" charset="0"/>
              </a:rPr>
              <a:t> </a:t>
            </a:r>
            <a:r>
              <a:rPr lang="en-US" sz="2000" kern="1200" dirty="0" smtClean="0">
                <a:latin typeface="Times New Roman" pitchFamily="16" charset="0"/>
              </a:rPr>
              <a:t>in </a:t>
            </a:r>
            <a:r>
              <a:rPr lang="en-US" sz="2000" kern="1200" dirty="0">
                <a:latin typeface="Times New Roman" pitchFamily="16" charset="0"/>
              </a:rPr>
              <a:t>the </a:t>
            </a:r>
            <a:r>
              <a:rPr lang="en-US" sz="2000" kern="1200" dirty="0" smtClean="0">
                <a:latin typeface="Times New Roman" pitchFamily="16" charset="0"/>
              </a:rPr>
              <a:t>future, </a:t>
            </a:r>
            <a:r>
              <a:rPr lang="en-US" sz="2000" kern="1200" dirty="0">
                <a:latin typeface="Times New Roman" pitchFamily="16" charset="0"/>
              </a:rPr>
              <a:t>it should avoid signal interference to existing </a:t>
            </a:r>
            <a:r>
              <a:rPr lang="en-US" sz="2000" kern="1200" dirty="0" smtClean="0">
                <a:latin typeface="Times New Roman" pitchFamily="16" charset="0"/>
              </a:rPr>
              <a:t>stations. (Cont’d)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1600" b="0" kern="1200" dirty="0" smtClean="0">
                <a:latin typeface="Times New Roman" pitchFamily="16" charset="0"/>
              </a:rPr>
              <a:t>If 5925-7125 MHz </a:t>
            </a:r>
            <a:r>
              <a:rPr lang="en-US" sz="1600" b="0" kern="1200" dirty="0">
                <a:latin typeface="Times New Roman" pitchFamily="16" charset="0"/>
              </a:rPr>
              <a:t>is open for harmonious sharing, what are the individual transmit power limits of its equipment and products? What is its reference </a:t>
            </a:r>
            <a:r>
              <a:rPr lang="en-US" sz="1600" b="0" kern="1200" dirty="0" smtClean="0">
                <a:latin typeface="Times New Roman" pitchFamily="16" charset="0"/>
              </a:rPr>
              <a:t>basis?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1600" b="0" dirty="0" smtClean="0"/>
              <a:t>Are </a:t>
            </a:r>
            <a:r>
              <a:rPr lang="en-US" sz="1600" b="0" dirty="0"/>
              <a:t>there other recommended restrictions for opening </a:t>
            </a:r>
            <a:r>
              <a:rPr lang="en-US" sz="1600" b="0" dirty="0" smtClean="0"/>
              <a:t>5925-7125 MHz </a:t>
            </a:r>
            <a:r>
              <a:rPr lang="en-US" sz="1600" b="0" dirty="0"/>
              <a:t>as a harmonious shared frequency band? What is its reference basis</a:t>
            </a:r>
            <a:r>
              <a:rPr lang="en-US" sz="1600" b="0" dirty="0" smtClean="0"/>
              <a:t>?</a:t>
            </a:r>
          </a:p>
          <a:p>
            <a:pPr marL="0" indent="0" algn="just"/>
            <a:r>
              <a:rPr lang="en-US" sz="1600" b="0" dirty="0"/>
              <a:t/>
            </a:r>
            <a:br>
              <a:rPr lang="en-US" sz="1600" b="0" dirty="0"/>
            </a:br>
            <a:endParaRPr lang="en-US" sz="1600" b="0" dirty="0"/>
          </a:p>
          <a:p>
            <a:pPr marL="0" indent="0" algn="just"/>
            <a:endParaRPr lang="en-US" sz="2000" dirty="0" smtClean="0"/>
          </a:p>
          <a:p>
            <a:pPr marL="0" indent="0" algn="just"/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3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marL="0" indent="0" algn="just"/>
            <a:r>
              <a:rPr lang="en-US" sz="2000" dirty="0"/>
              <a:t>Part </a:t>
            </a:r>
            <a:r>
              <a:rPr lang="en-US" sz="2000" dirty="0" smtClean="0"/>
              <a:t>3: </a:t>
            </a:r>
            <a:r>
              <a:rPr lang="en-US" sz="2000" dirty="0"/>
              <a:t>The </a:t>
            </a:r>
            <a:r>
              <a:rPr lang="en-US" sz="2000" dirty="0" smtClean="0"/>
              <a:t>MOTC is expected </a:t>
            </a:r>
            <a:r>
              <a:rPr lang="en-US" sz="2000" dirty="0"/>
              <a:t>to include </a:t>
            </a:r>
            <a:r>
              <a:rPr lang="en-US" sz="2000" dirty="0" smtClean="0"/>
              <a:t>5925-7125 MHz </a:t>
            </a:r>
            <a:r>
              <a:rPr lang="en-US" sz="2000" dirty="0"/>
              <a:t>in the </a:t>
            </a:r>
            <a:r>
              <a:rPr lang="en-US" sz="2000" dirty="0" smtClean="0"/>
              <a:t>draft amendment “Radio </a:t>
            </a:r>
            <a:r>
              <a:rPr lang="en-US" sz="2000" dirty="0"/>
              <a:t>Frequency Supply </a:t>
            </a:r>
            <a:r>
              <a:rPr lang="en-US" sz="2000" dirty="0" smtClean="0"/>
              <a:t>Plan” </a:t>
            </a:r>
            <a:r>
              <a:rPr lang="en-US" sz="2000" dirty="0"/>
              <a:t>(hereinafter referred to as the Frequency Supply Plan) </a:t>
            </a:r>
            <a:r>
              <a:rPr lang="en-US" sz="2000" dirty="0" smtClean="0"/>
              <a:t>as </a:t>
            </a:r>
            <a:r>
              <a:rPr lang="en-US" sz="2000" dirty="0"/>
              <a:t>a basis for the harmonious sharing of frequency bands</a:t>
            </a:r>
            <a:r>
              <a:rPr lang="en-US" sz="2000" dirty="0" smtClean="0"/>
              <a:t>.</a:t>
            </a:r>
            <a:endParaRPr lang="en-US" sz="2000" kern="1200" dirty="0" smtClean="0">
              <a:latin typeface="Times New Roman" pitchFamily="16" charset="0"/>
            </a:endParaRPr>
          </a:p>
          <a:p>
            <a:pPr marL="457200" indent="-457200" algn="just">
              <a:buFont typeface="+mj-lt"/>
              <a:buAutoNum type="arabicPeriod" startAt="10"/>
            </a:pPr>
            <a:r>
              <a:rPr lang="en-US" sz="1600" b="0" dirty="0"/>
              <a:t>What is </a:t>
            </a:r>
            <a:r>
              <a:rPr lang="en-US" sz="1600" b="0" dirty="0" smtClean="0"/>
              <a:t>your suggestion on the </a:t>
            </a:r>
            <a:r>
              <a:rPr lang="en-US" sz="1600" b="0" dirty="0"/>
              <a:t>name of the proposed use of 5925-7125MHz? What are the reasons</a:t>
            </a:r>
            <a:r>
              <a:rPr lang="en-US" sz="1600" b="0" dirty="0" smtClean="0"/>
              <a:t>?</a:t>
            </a:r>
          </a:p>
          <a:p>
            <a:pPr marL="457200" indent="-457200" algn="just">
              <a:buFont typeface="+mj-lt"/>
              <a:buAutoNum type="arabicPeriod" startAt="10"/>
            </a:pPr>
            <a:r>
              <a:rPr lang="en-US" sz="1600" b="0" dirty="0" smtClean="0"/>
              <a:t>Can the telecom </a:t>
            </a:r>
            <a:r>
              <a:rPr lang="en-US" sz="1600" b="0" dirty="0"/>
              <a:t>operators start the </a:t>
            </a:r>
            <a:r>
              <a:rPr lang="en-US" sz="1600" b="0" dirty="0" smtClean="0"/>
              <a:t>certification </a:t>
            </a:r>
            <a:r>
              <a:rPr lang="en-US" sz="1600" b="0" dirty="0"/>
              <a:t>of related equipment and products and circulate freely in the market after obtaining </a:t>
            </a:r>
            <a:r>
              <a:rPr lang="en-US" sz="1600" b="0" dirty="0" smtClean="0"/>
              <a:t>certification after the draft amendment is announced? </a:t>
            </a:r>
            <a:r>
              <a:rPr lang="en-US" sz="1600" b="0" dirty="0"/>
              <a:t>Or can they only carry out related </a:t>
            </a:r>
            <a:r>
              <a:rPr lang="en-US" sz="1600" b="0" dirty="0" smtClean="0"/>
              <a:t>equipment and product </a:t>
            </a:r>
            <a:r>
              <a:rPr lang="en-US" sz="1600" b="0" dirty="0"/>
              <a:t>development and verification </a:t>
            </a:r>
            <a:r>
              <a:rPr lang="en-US" sz="1600" b="0" dirty="0" smtClean="0"/>
              <a:t>test before </a:t>
            </a:r>
            <a:r>
              <a:rPr lang="en-US" sz="1600" b="0" dirty="0"/>
              <a:t>mass </a:t>
            </a:r>
            <a:r>
              <a:rPr lang="en-US" sz="1600" b="0" dirty="0" smtClean="0"/>
              <a:t>production </a:t>
            </a:r>
            <a:r>
              <a:rPr lang="en-US" sz="1600" b="0" dirty="0"/>
              <a:t>in the </a:t>
            </a:r>
            <a:r>
              <a:rPr lang="en-US" sz="1600" b="0" dirty="0" smtClean="0"/>
              <a:t>factory? </a:t>
            </a:r>
            <a:r>
              <a:rPr lang="en-US" sz="1600" b="0" dirty="0"/>
              <a:t>What are the </a:t>
            </a:r>
            <a:r>
              <a:rPr lang="en-US" sz="1600" b="0" dirty="0" smtClean="0"/>
              <a:t>reasons?</a:t>
            </a:r>
          </a:p>
          <a:p>
            <a:pPr marL="457200" indent="-457200" algn="just">
              <a:buFont typeface="+mj-lt"/>
              <a:buAutoNum type="arabicPeriod" startAt="10"/>
            </a:pPr>
            <a:r>
              <a:rPr lang="en-US" sz="1600" b="0" kern="1200" dirty="0" smtClean="0">
                <a:latin typeface="Times New Roman" pitchFamily="16" charset="0"/>
              </a:rPr>
              <a:t>In </a:t>
            </a:r>
            <a:r>
              <a:rPr lang="en-US" sz="1600" b="0" kern="1200" dirty="0">
                <a:latin typeface="Times New Roman" pitchFamily="16" charset="0"/>
              </a:rPr>
              <a:t>addition, if </a:t>
            </a:r>
            <a:r>
              <a:rPr lang="en-US" sz="1600" b="0" kern="1200" dirty="0" smtClean="0">
                <a:latin typeface="Times New Roman" pitchFamily="16" charset="0"/>
              </a:rPr>
              <a:t>the certification </a:t>
            </a:r>
            <a:r>
              <a:rPr lang="en-US" sz="1600" b="0" kern="1200" dirty="0">
                <a:latin typeface="Times New Roman" pitchFamily="16" charset="0"/>
              </a:rPr>
              <a:t>of related equipment and products cannot be carried </a:t>
            </a:r>
            <a:r>
              <a:rPr lang="en-US" sz="1600" b="0" kern="1200" dirty="0" smtClean="0">
                <a:latin typeface="Times New Roman" pitchFamily="16" charset="0"/>
              </a:rPr>
              <a:t>out after the announcement, are </a:t>
            </a:r>
            <a:r>
              <a:rPr lang="en-US" sz="1600" b="0" kern="1200" dirty="0">
                <a:latin typeface="Times New Roman" pitchFamily="16" charset="0"/>
              </a:rPr>
              <a:t>there any other suggested open practices? What are the reasons</a:t>
            </a:r>
            <a:r>
              <a:rPr lang="en-US" sz="1600" b="0" kern="1200" dirty="0" smtClean="0">
                <a:latin typeface="Times New Roman" pitchFamily="16" charset="0"/>
              </a:rPr>
              <a:t>?</a:t>
            </a:r>
          </a:p>
          <a:p>
            <a:pPr marL="457200" indent="-457200" algn="just">
              <a:buFont typeface="+mj-lt"/>
              <a:buAutoNum type="arabicPeriod" startAt="10"/>
            </a:pPr>
            <a:r>
              <a:rPr lang="en-US" sz="1600" b="0" dirty="0"/>
              <a:t>If the frequency supply plan specifies </a:t>
            </a:r>
            <a:r>
              <a:rPr lang="en-US" sz="1600" b="0" dirty="0" smtClean="0"/>
              <a:t>5925-7125 MHz </a:t>
            </a:r>
            <a:r>
              <a:rPr lang="en-US" sz="1600" b="0" dirty="0"/>
              <a:t>as a harmonious shared frequency band, are there any other contents or remarks that are stated together? What are the reasons?</a:t>
            </a:r>
          </a:p>
          <a:p>
            <a:pPr marL="457200" indent="-457200" algn="just">
              <a:buFont typeface="+mj-lt"/>
              <a:buAutoNum type="arabicPeriod" startAt="10"/>
            </a:pPr>
            <a:endParaRPr lang="en-US" sz="1600" dirty="0"/>
          </a:p>
          <a:p>
            <a:pPr marL="457200" indent="-457200" algn="just">
              <a:buFont typeface="+mj-lt"/>
              <a:buAutoNum type="arabicPeriod" startAt="10"/>
            </a:pPr>
            <a:endParaRPr lang="en-US" sz="1600" b="0" dirty="0"/>
          </a:p>
          <a:p>
            <a:pPr marL="457200" indent="-457200" algn="just">
              <a:buFont typeface="+mj-lt"/>
              <a:buAutoNum type="arabicPeriod" startAt="10"/>
            </a:pPr>
            <a:endParaRPr lang="en-US" sz="1600" b="0" dirty="0" smtClean="0"/>
          </a:p>
          <a:p>
            <a:pPr marL="0" indent="0" algn="just"/>
            <a:r>
              <a:rPr lang="en-US" sz="1600" b="0" dirty="0"/>
              <a:t/>
            </a:r>
            <a:br>
              <a:rPr lang="en-US" sz="1600" b="0" dirty="0"/>
            </a:br>
            <a:endParaRPr lang="en-US" sz="1600" b="0" dirty="0"/>
          </a:p>
          <a:p>
            <a:pPr marL="0" indent="0" algn="just"/>
            <a:endParaRPr lang="en-US" sz="2000" dirty="0" smtClean="0"/>
          </a:p>
          <a:p>
            <a:pPr marL="0" indent="0" algn="just"/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0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Taiwan MOTC 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marL="0" indent="0" algn="just"/>
            <a:r>
              <a:rPr lang="en-US" sz="2000" dirty="0"/>
              <a:t>Part </a:t>
            </a:r>
            <a:r>
              <a:rPr lang="en-US" sz="2000" dirty="0" smtClean="0"/>
              <a:t>4: Others.</a:t>
            </a:r>
            <a:endParaRPr lang="en-US" sz="2000" kern="1200" dirty="0" smtClean="0">
              <a:latin typeface="Times New Roman" pitchFamily="16" charset="0"/>
            </a:endParaRPr>
          </a:p>
          <a:p>
            <a:pPr marL="457200" indent="-457200" algn="just">
              <a:buFont typeface="+mj-lt"/>
              <a:buAutoNum type="arabicPeriod" startAt="14"/>
            </a:pPr>
            <a:r>
              <a:rPr lang="en-US" sz="1600" b="0" kern="1200" smtClean="0">
                <a:latin typeface="Times New Roman" pitchFamily="16" charset="0"/>
              </a:rPr>
              <a:t>Are </a:t>
            </a:r>
            <a:r>
              <a:rPr lang="en-US" sz="1600" b="0" kern="1200" dirty="0">
                <a:latin typeface="Times New Roman" pitchFamily="16" charset="0"/>
              </a:rPr>
              <a:t>there any other suggestions for opening the 5925-7125MHz as a harmonious shared frequency band?</a:t>
            </a:r>
            <a:endParaRPr lang="en-US" sz="1600" b="0" dirty="0"/>
          </a:p>
          <a:p>
            <a:pPr marL="457200" indent="-457200" algn="just">
              <a:buFont typeface="+mj-lt"/>
              <a:buAutoNum type="arabicPeriod" startAt="14"/>
            </a:pPr>
            <a:endParaRPr lang="en-US" sz="1600" dirty="0"/>
          </a:p>
          <a:p>
            <a:pPr marL="457200" indent="-457200" algn="just">
              <a:buFont typeface="+mj-lt"/>
              <a:buAutoNum type="arabicPeriod" startAt="14"/>
            </a:pPr>
            <a:endParaRPr lang="en-US" sz="1600" b="0" dirty="0"/>
          </a:p>
          <a:p>
            <a:pPr marL="457200" indent="-457200" algn="just">
              <a:buFont typeface="+mj-lt"/>
              <a:buAutoNum type="arabicPeriod" startAt="14"/>
            </a:pPr>
            <a:endParaRPr lang="en-US" sz="1600" b="0" dirty="0" smtClean="0"/>
          </a:p>
          <a:p>
            <a:pPr marL="0" indent="0" algn="just"/>
            <a:r>
              <a:rPr lang="en-US" sz="1600" b="0" dirty="0"/>
              <a:t/>
            </a:r>
            <a:br>
              <a:rPr lang="en-US" sz="1600" b="0" dirty="0"/>
            </a:br>
            <a:endParaRPr lang="en-US" sz="1600" b="0" dirty="0"/>
          </a:p>
          <a:p>
            <a:pPr marL="0" indent="0" algn="just"/>
            <a:endParaRPr lang="en-US" sz="2000" dirty="0" smtClean="0"/>
          </a:p>
          <a:p>
            <a:pPr marL="0" indent="0" algn="just"/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800" b="0" dirty="0" smtClean="0"/>
          </a:p>
          <a:p>
            <a:pPr marL="457200" indent="-457200" algn="just">
              <a:buFont typeface="+mj-lt"/>
              <a:buAutoNum type="arabicPeriod"/>
            </a:pP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7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May and July 2020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Revision of the Table of Frequency Allocation on 5 GHz and 6 GHz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Comments due on August 24, 2020.  For details: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http://english.msip.go.kr/web/msipContents/contentsView.do?cateId=_</a:t>
            </a:r>
            <a:r>
              <a:rPr lang="en-US" dirty="0" smtClean="0">
                <a:hlinkClick r:id="rId3"/>
              </a:rPr>
              <a:t>law4&amp;artId=2942267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Motivation: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enable </a:t>
            </a:r>
            <a:r>
              <a:rPr lang="en-US" dirty="0"/>
              <a:t>high-quality data </a:t>
            </a:r>
            <a:r>
              <a:rPr lang="en-US" dirty="0" smtClean="0"/>
              <a:t>service </a:t>
            </a:r>
            <a:r>
              <a:rPr lang="en-US" dirty="0"/>
              <a:t>and accelerate the </a:t>
            </a:r>
            <a:r>
              <a:rPr lang="en-US" dirty="0" smtClean="0"/>
              <a:t>adoption of </a:t>
            </a:r>
            <a:r>
              <a:rPr lang="en-US" dirty="0"/>
              <a:t>5G convergence services </a:t>
            </a:r>
            <a:r>
              <a:rPr lang="en-US" dirty="0" smtClean="0"/>
              <a:t>using </a:t>
            </a:r>
            <a:r>
              <a:rPr lang="en-US" dirty="0"/>
              <a:t>5G-class unlicensed technology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/>
              <a:t>6E, 5G </a:t>
            </a:r>
            <a:r>
              <a:rPr lang="en-US" dirty="0" smtClean="0"/>
              <a:t>NR-U) </a:t>
            </a:r>
            <a:r>
              <a:rPr lang="en-US" dirty="0"/>
              <a:t>in the </a:t>
            </a:r>
            <a:r>
              <a:rPr lang="en-US" dirty="0" smtClean="0"/>
              <a:t>6 GHz band.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change: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/>
              <a:t>specific low-power wireless access systems including wireless LAN to be operated in the 5725-5850 MHz and 5925-712 MHz frequency bands by </a:t>
            </a:r>
            <a:r>
              <a:rPr lang="en-US" dirty="0" smtClean="0"/>
              <a:t>amending </a:t>
            </a:r>
            <a:r>
              <a:rPr lang="en-US" dirty="0"/>
              <a:t>K37E </a:t>
            </a:r>
            <a:r>
              <a:rPr lang="en-US" dirty="0" smtClean="0"/>
              <a:t>in </a:t>
            </a:r>
            <a:r>
              <a:rPr lang="en-US" dirty="0"/>
              <a:t>the Table of Frequency Allocation.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4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69387"/>
              </p:ext>
            </p:extLst>
          </p:nvPr>
        </p:nvGraphicFramePr>
        <p:xfrm>
          <a:off x="812100" y="1524000"/>
          <a:ext cx="7646100" cy="4790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45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Frequency band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Usage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5725-5850 MHz</a:t>
                      </a:r>
                    </a:p>
                    <a:p>
                      <a:r>
                        <a:rPr lang="en-US" sz="1600" dirty="0" smtClean="0"/>
                        <a:t>Fixed,</a:t>
                      </a:r>
                    </a:p>
                    <a:p>
                      <a:r>
                        <a:rPr lang="en-US" sz="1600" dirty="0" smtClean="0"/>
                        <a:t>Wireless</a:t>
                      </a:r>
                      <a:r>
                        <a:rPr lang="en-US" sz="1600" baseline="0" dirty="0" smtClean="0"/>
                        <a:t> detection,</a:t>
                      </a:r>
                    </a:p>
                    <a:p>
                      <a:r>
                        <a:rPr lang="en-US" sz="1600" baseline="0" dirty="0" smtClean="0"/>
                        <a:t>Mobile</a:t>
                      </a:r>
                    </a:p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5.150 5.453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power wireless data communication system K37F</a:t>
                      </a:r>
                    </a:p>
                    <a:p>
                      <a:r>
                        <a:rPr lang="en-US" sz="1600" dirty="0" smtClean="0"/>
                        <a:t>Object detection sensor K40A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wireless access system including wireless LAN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5925-6700 MHz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  <a:r>
                        <a:rPr lang="en-US" sz="1600" baseline="0" dirty="0" smtClean="0"/>
                        <a:t> satellite (Earth to Space)(Space to Earth)</a:t>
                      </a:r>
                    </a:p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5.441 5.458B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Broadcasting K151</a:t>
                      </a:r>
                    </a:p>
                    <a:p>
                      <a:r>
                        <a:rPr lang="en-US" sz="1600" dirty="0" smtClean="0"/>
                        <a:t>Fixed microwave relay K151A</a:t>
                      </a:r>
                    </a:p>
                    <a:p>
                      <a:r>
                        <a:rPr lang="en-US" sz="1600" dirty="0" smtClean="0"/>
                        <a:t>UWB K125B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w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ireless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access system including wireless LAN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</a:p>
                    <a:p>
                      <a:r>
                        <a:rPr lang="en-US" sz="1600" dirty="0" smtClean="0"/>
                        <a:t>K151D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7075-7190 MHz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</a:p>
                    <a:p>
                      <a:r>
                        <a:rPr lang="en-US" sz="1600" dirty="0" smtClean="0"/>
                        <a:t>Mobile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Broadcasting K151</a:t>
                      </a:r>
                    </a:p>
                    <a:p>
                      <a:r>
                        <a:rPr lang="en-US" sz="1600" dirty="0" smtClean="0"/>
                        <a:t>Fixed microwave relay K151A</a:t>
                      </a:r>
                    </a:p>
                    <a:p>
                      <a:r>
                        <a:rPr lang="en-US" sz="1600" dirty="0" smtClean="0"/>
                        <a:t>UWB K125B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w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ireless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access system including wireless LAN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</a:p>
                    <a:p>
                      <a:r>
                        <a:rPr lang="en-US" sz="1600" dirty="0" smtClean="0"/>
                        <a:t>K151D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4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4196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Revision of the Table of Frequency Allocation on 5 GHz and 6 GHz (cont’d)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Proposed change to K37E: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The frequency bands of 5150 to 5350 MHz, 5470 to 5850 MHz and 5925 to 7125 MHz are used as </a:t>
            </a:r>
            <a:r>
              <a:rPr lang="en-US" dirty="0" smtClean="0"/>
              <a:t>low power wireless </a:t>
            </a:r>
            <a:r>
              <a:rPr lang="en-US" dirty="0"/>
              <a:t>devices (for wireless access systems (WAS) including wireless LANs) and apply frequency sharing technology according to the relevant ITU-R recommendations.</a:t>
            </a:r>
            <a:endParaRPr lang="en-US" b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revised technical standards for radio equipment in 5 GHz and 6 GHz bands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Comments due on August 24, 2020.  For details: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://english.msip.go.kr/web/msipContents/contentsView.do?cateId=_law4&amp;artId=2942268</a:t>
            </a:r>
            <a:r>
              <a:rPr lang="en-US" dirty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Motivation: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To enable high-quality data service and accelerate the adoption of 5G convergence services using 5G-class unlicensed technology (</a:t>
            </a:r>
            <a:r>
              <a:rPr lang="en-US" dirty="0" err="1"/>
              <a:t>e.g</a:t>
            </a:r>
            <a:r>
              <a:rPr lang="en-US" dirty="0"/>
              <a:t>, </a:t>
            </a:r>
            <a:r>
              <a:rPr lang="en-US" dirty="0" err="1"/>
              <a:t>WiFi</a:t>
            </a:r>
            <a:r>
              <a:rPr lang="en-US" dirty="0"/>
              <a:t> 6E, 5G NR-U) in the 6 GHz band.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b="0" dirty="0" smtClean="0"/>
              <a:t>NOTE – the same motivation as the previous consultation.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572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For radio equipment in 5925-6425 MHz: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20409"/>
              </p:ext>
            </p:extLst>
          </p:nvPr>
        </p:nvGraphicFramePr>
        <p:xfrm>
          <a:off x="752113" y="2362200"/>
          <a:ext cx="7790225" cy="289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1087"/>
                <a:gridCol w="2342353"/>
                <a:gridCol w="3456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Occupied frequency bandwidth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density including absolute antenna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 MHz</a:t>
                      </a:r>
                      <a:r>
                        <a:rPr lang="en-US" sz="1600" baseline="0" dirty="0" smtClean="0"/>
                        <a:t> min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20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  <a:endParaRPr lang="en-US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The power density including the absolute gain of the antenna should be an average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Drones are</a:t>
                      </a:r>
                      <a:r>
                        <a:rPr lang="en-US" sz="1600" baseline="0" dirty="0" smtClean="0"/>
                        <a:t> prohibited</a:t>
                      </a:r>
                      <a:r>
                        <a:rPr lang="en-US" sz="1600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Built-in wireless devices used in automobiles are</a:t>
                      </a:r>
                      <a:r>
                        <a:rPr lang="en-US" sz="1600" baseline="0" dirty="0" smtClean="0"/>
                        <a:t> allowed to operate in </a:t>
                      </a:r>
                      <a:r>
                        <a:rPr lang="en-US" sz="1600" dirty="0" smtClean="0"/>
                        <a:t>6085-642</a:t>
                      </a:r>
                      <a:r>
                        <a:rPr lang="en-US" sz="1600" baseline="0" dirty="0" smtClean="0"/>
                        <a:t>5 </a:t>
                      </a:r>
                      <a:r>
                        <a:rPr lang="en-US" sz="1600" baseline="0" dirty="0" err="1" smtClean="0"/>
                        <a:t>MHz.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MHz min</a:t>
                      </a:r>
                    </a:p>
                    <a:p>
                      <a:pPr algn="ctr"/>
                      <a:r>
                        <a:rPr lang="en-US" sz="1600" dirty="0" smtClean="0"/>
                        <a:t>40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-2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MHz min</a:t>
                      </a:r>
                    </a:p>
                    <a:p>
                      <a:pPr algn="ctr"/>
                      <a:r>
                        <a:rPr lang="en-US" sz="1600" dirty="0" smtClean="0"/>
                        <a:t>80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-5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 MHz</a:t>
                      </a:r>
                      <a:r>
                        <a:rPr lang="en-US" sz="1600" baseline="0" dirty="0" smtClean="0"/>
                        <a:t> min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160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-8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3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572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For indoor wireless devices in 5925-7125 MHz: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345987"/>
              </p:ext>
            </p:extLst>
          </p:nvPr>
        </p:nvGraphicFramePr>
        <p:xfrm>
          <a:off x="752113" y="2362200"/>
          <a:ext cx="7790225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1087"/>
                <a:gridCol w="2342353"/>
                <a:gridCol w="3456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Occupied frequency bandwidth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density including absolute antenna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The power density including the absolute gain of the antenna should be an average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Limited to equipment that is installed and operated by being connected to the power in the building or connected</a:t>
                      </a:r>
                      <a:r>
                        <a:rPr lang="en-US" sz="1600" baseline="0" dirty="0" smtClean="0"/>
                        <a:t> to another </a:t>
                      </a:r>
                      <a:r>
                        <a:rPr lang="en-US" sz="1600" dirty="0" smtClean="0"/>
                        <a:t>equipment.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Prohibited use in vehicles such as automobiles, aircraft, railroads, ships, and drones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2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New conditions: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Frequency tolerance deviation should be </a:t>
            </a:r>
            <a:r>
              <a:rPr lang="en-US" dirty="0" smtClean="0"/>
              <a:t>within ±20×10</a:t>
            </a:r>
            <a:r>
              <a:rPr lang="en-US" baseline="30000" dirty="0" smtClean="0"/>
              <a:t>-6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Out-of-band emission </a:t>
            </a:r>
            <a:r>
              <a:rPr lang="en-US" dirty="0"/>
              <a:t>should have an average power density of </a:t>
            </a:r>
            <a:r>
              <a:rPr lang="en-US" dirty="0" smtClean="0"/>
              <a:t>  –</a:t>
            </a:r>
            <a:r>
              <a:rPr lang="en-US" dirty="0"/>
              <a:t>27 </a:t>
            </a:r>
            <a:r>
              <a:rPr lang="en-US" dirty="0" err="1"/>
              <a:t>dBm</a:t>
            </a:r>
            <a:r>
              <a:rPr lang="en-US" dirty="0"/>
              <a:t>/MHz or less, including the absolute antenna </a:t>
            </a:r>
            <a:r>
              <a:rPr lang="en-US" dirty="0" smtClean="0"/>
              <a:t>gain. For peak value, </a:t>
            </a:r>
            <a:r>
              <a:rPr lang="en-US" dirty="0"/>
              <a:t>it should be less than -34 </a:t>
            </a:r>
            <a:r>
              <a:rPr lang="en-US" dirty="0" err="1"/>
              <a:t>dBm</a:t>
            </a:r>
            <a:r>
              <a:rPr lang="en-US" dirty="0"/>
              <a:t>/MHz at a frequency outside the </a:t>
            </a:r>
            <a:r>
              <a:rPr lang="en-US" dirty="0" smtClean="0"/>
              <a:t>5925-6425 MHz </a:t>
            </a:r>
            <a:r>
              <a:rPr lang="en-US" dirty="0"/>
              <a:t>band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Modulation type should be </a:t>
            </a:r>
            <a:r>
              <a:rPr lang="en-US" dirty="0" smtClean="0"/>
              <a:t>digital.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Listen before talk should be used.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2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37178</TotalTime>
  <Words>1605</Words>
  <Application>Microsoft Office PowerPoint</Application>
  <PresentationFormat>On-screen Show (4:3)</PresentationFormat>
  <Paragraphs>253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July 2020</vt:lpstr>
      <vt:lpstr>Background</vt:lpstr>
      <vt:lpstr>Korea MSIT</vt:lpstr>
      <vt:lpstr>Korea MSIT</vt:lpstr>
      <vt:lpstr>Korea MSIT</vt:lpstr>
      <vt:lpstr>Korea MSIT</vt:lpstr>
      <vt:lpstr>Korea MSIT</vt:lpstr>
      <vt:lpstr>Korea MSIT</vt:lpstr>
      <vt:lpstr>Korea MSIT</vt:lpstr>
      <vt:lpstr>Taiwan MOTC </vt:lpstr>
      <vt:lpstr>Taiwan MOTC </vt:lpstr>
      <vt:lpstr>Taiwan MOTC </vt:lpstr>
      <vt:lpstr>Taiwan MOTC </vt:lpstr>
      <vt:lpstr>Taiwan MOTC </vt:lpstr>
      <vt:lpstr>Taiwan MOTC 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July 2020</dc:title>
  <dc:creator/>
  <cp:keywords>20/0106r1</cp:keywords>
  <cp:lastModifiedBy>Edward Au</cp:lastModifiedBy>
  <cp:revision>2131</cp:revision>
  <cp:lastPrinted>1601-01-01T00:00:00Z</cp:lastPrinted>
  <dcterms:created xsi:type="dcterms:W3CDTF">2016-03-03T14:54:45Z</dcterms:created>
  <dcterms:modified xsi:type="dcterms:W3CDTF">2020-07-17T17:33:57Z</dcterms:modified>
</cp:coreProperties>
</file>