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1" r:id="rId3"/>
    <p:sldId id="400" r:id="rId4"/>
    <p:sldId id="401" r:id="rId5"/>
    <p:sldId id="402" r:id="rId6"/>
    <p:sldId id="403" r:id="rId7"/>
    <p:sldId id="404" r:id="rId8"/>
    <p:sldId id="405" r:id="rId9"/>
    <p:sldId id="406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3108" autoAdjust="0"/>
  </p:normalViewPr>
  <p:slideViewPr>
    <p:cSldViewPr>
      <p:cViewPr varScale="1">
        <p:scale>
          <a:sx n="79" d="100"/>
          <a:sy n="79" d="100"/>
        </p:scale>
        <p:origin x="1810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01" y="37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55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62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61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371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062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86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402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0480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0480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802.18-20/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0106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glish.msip.go.kr/web/msipContents/contentsView.do?cateId=_law4&amp;artId=294226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glish.msip.go.kr/web/msipContents/contentsView.do?cateId=_law4&amp;artId=294226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APAC update – July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BatangChe" panose="02030609000101010101" pitchFamily="49" charset="-127"/>
              </a:rPr>
              <a:t>This slide deck </a:t>
            </a:r>
            <a:r>
              <a:rPr lang="en-GB" dirty="0" smtClean="0">
                <a:ea typeface="BatangChe" panose="02030609000101010101" pitchFamily="49" charset="-127"/>
              </a:rPr>
              <a:t>provides a high-level overview of the activities in APAC (related to Wi-Fi and WPAN) between May and July 2020</a:t>
            </a:r>
            <a:r>
              <a:rPr lang="en-GB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Revision of the Table of Frequency Allocation on 5 GHz and 6 GHz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Comments due on August 24, 2020.  For details: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http://english.msip.go.kr/web/msipContents/contentsView.do?cateId=_</a:t>
            </a:r>
            <a:r>
              <a:rPr lang="en-US" dirty="0" smtClean="0">
                <a:hlinkClick r:id="rId3"/>
              </a:rPr>
              <a:t>law4&amp;artId=2942267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Motivation: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To enable </a:t>
            </a:r>
            <a:r>
              <a:rPr lang="en-US" dirty="0"/>
              <a:t>high-quality data </a:t>
            </a:r>
            <a:r>
              <a:rPr lang="en-US" dirty="0" smtClean="0"/>
              <a:t>service </a:t>
            </a:r>
            <a:r>
              <a:rPr lang="en-US" dirty="0"/>
              <a:t>and accelerate the </a:t>
            </a:r>
            <a:r>
              <a:rPr lang="en-US" dirty="0" smtClean="0"/>
              <a:t>adoption of </a:t>
            </a:r>
            <a:r>
              <a:rPr lang="en-US" dirty="0"/>
              <a:t>5G convergence services </a:t>
            </a:r>
            <a:r>
              <a:rPr lang="en-US" dirty="0" smtClean="0"/>
              <a:t>using </a:t>
            </a:r>
            <a:r>
              <a:rPr lang="en-US" dirty="0"/>
              <a:t>5G-class unlicensed technology </a:t>
            </a:r>
            <a:r>
              <a:rPr lang="en-US" dirty="0" smtClean="0"/>
              <a:t>(</a:t>
            </a:r>
            <a:r>
              <a:rPr lang="en-US" dirty="0" err="1" smtClean="0"/>
              <a:t>e.g</a:t>
            </a:r>
            <a:r>
              <a:rPr lang="en-US" dirty="0" smtClean="0"/>
              <a:t>, </a:t>
            </a:r>
            <a:r>
              <a:rPr lang="en-US" dirty="0" err="1" smtClean="0"/>
              <a:t>WiFi</a:t>
            </a:r>
            <a:r>
              <a:rPr lang="en-US" dirty="0" smtClean="0"/>
              <a:t> </a:t>
            </a:r>
            <a:r>
              <a:rPr lang="en-US" dirty="0"/>
              <a:t>6E, 5G </a:t>
            </a:r>
            <a:r>
              <a:rPr lang="en-US" dirty="0" smtClean="0"/>
              <a:t>NR-U) </a:t>
            </a:r>
            <a:r>
              <a:rPr lang="en-US" dirty="0"/>
              <a:t>in the </a:t>
            </a:r>
            <a:r>
              <a:rPr lang="en-US" dirty="0" smtClean="0"/>
              <a:t>6 GHz band.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Proposed </a:t>
            </a:r>
            <a:r>
              <a:rPr lang="en-US" dirty="0" smtClean="0"/>
              <a:t>change: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Allow </a:t>
            </a:r>
            <a:r>
              <a:rPr lang="en-US" dirty="0"/>
              <a:t>specific low-power wireless access systems including wireless LAN to be operated in the 5725-5850 MHz and 5925-712 MHz frequency bands by </a:t>
            </a:r>
            <a:r>
              <a:rPr lang="en-US" dirty="0" smtClean="0"/>
              <a:t>amending </a:t>
            </a:r>
            <a:r>
              <a:rPr lang="en-US" dirty="0"/>
              <a:t>K37E </a:t>
            </a:r>
            <a:r>
              <a:rPr lang="en-US" dirty="0" smtClean="0"/>
              <a:t>in </a:t>
            </a:r>
            <a:r>
              <a:rPr lang="en-US" dirty="0"/>
              <a:t>the Table of Frequency Allocation.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40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869387"/>
              </p:ext>
            </p:extLst>
          </p:nvPr>
        </p:nvGraphicFramePr>
        <p:xfrm>
          <a:off x="812100" y="1524000"/>
          <a:ext cx="7646100" cy="4790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64500"/>
                <a:gridCol w="518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Frequency band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Usage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5725-5850 MHz</a:t>
                      </a:r>
                    </a:p>
                    <a:p>
                      <a:r>
                        <a:rPr lang="en-US" sz="1600" dirty="0" smtClean="0"/>
                        <a:t>Fixed,</a:t>
                      </a:r>
                    </a:p>
                    <a:p>
                      <a:r>
                        <a:rPr lang="en-US" sz="1600" dirty="0" smtClean="0"/>
                        <a:t>Wireless</a:t>
                      </a:r>
                      <a:r>
                        <a:rPr lang="en-US" sz="1600" baseline="0" dirty="0" smtClean="0"/>
                        <a:t> detection,</a:t>
                      </a:r>
                    </a:p>
                    <a:p>
                      <a:r>
                        <a:rPr lang="en-US" sz="1600" baseline="0" dirty="0" smtClean="0"/>
                        <a:t>Mobile</a:t>
                      </a:r>
                    </a:p>
                    <a:p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5.150 5.453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power wireless data communication system K37F</a:t>
                      </a:r>
                    </a:p>
                    <a:p>
                      <a:r>
                        <a:rPr lang="en-US" sz="1600" dirty="0" smtClean="0"/>
                        <a:t>Object detection sensor </a:t>
                      </a:r>
                      <a:r>
                        <a:rPr lang="en-US" sz="1600" dirty="0" smtClean="0"/>
                        <a:t>K40A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Low power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wireless access system including wireless LAN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K37E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5925-6700 MHz</a:t>
                      </a:r>
                    </a:p>
                    <a:p>
                      <a:r>
                        <a:rPr lang="en-US" sz="1600" dirty="0" smtClean="0"/>
                        <a:t>Fixed</a:t>
                      </a:r>
                    </a:p>
                    <a:p>
                      <a:r>
                        <a:rPr lang="en-US" sz="1600" dirty="0" smtClean="0"/>
                        <a:t>Fixed</a:t>
                      </a:r>
                      <a:r>
                        <a:rPr lang="en-US" sz="1600" baseline="0" dirty="0" smtClean="0"/>
                        <a:t> satellite (Earth to Space)(Space to Earth)</a:t>
                      </a:r>
                    </a:p>
                    <a:p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5.441 5.458B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Broadcasting K151</a:t>
                      </a:r>
                    </a:p>
                    <a:p>
                      <a:r>
                        <a:rPr lang="en-US" sz="1600" dirty="0" smtClean="0"/>
                        <a:t>Fixed microwave relay K151A</a:t>
                      </a:r>
                    </a:p>
                    <a:p>
                      <a:r>
                        <a:rPr lang="en-US" sz="1600" dirty="0" smtClean="0"/>
                        <a:t>UWB K125B 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Low power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w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ireless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access system including wireless LAN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K37E</a:t>
                      </a:r>
                    </a:p>
                    <a:p>
                      <a:r>
                        <a:rPr lang="en-US" sz="1600" dirty="0" smtClean="0"/>
                        <a:t>K151D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7075-7190 MHz</a:t>
                      </a:r>
                    </a:p>
                    <a:p>
                      <a:r>
                        <a:rPr lang="en-US" sz="1600" dirty="0" smtClean="0"/>
                        <a:t>Fixed</a:t>
                      </a:r>
                    </a:p>
                    <a:p>
                      <a:r>
                        <a:rPr lang="en-US" sz="1600" dirty="0" smtClean="0"/>
                        <a:t>Mobile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Broadcasting K151</a:t>
                      </a:r>
                    </a:p>
                    <a:p>
                      <a:r>
                        <a:rPr lang="en-US" sz="1600" dirty="0" smtClean="0"/>
                        <a:t>Fixed microwave relay K151A</a:t>
                      </a:r>
                    </a:p>
                    <a:p>
                      <a:r>
                        <a:rPr lang="en-US" sz="1600" dirty="0" smtClean="0"/>
                        <a:t>UWB K125B 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Low power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w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ireless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access system including wireless LAN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K37E</a:t>
                      </a:r>
                    </a:p>
                    <a:p>
                      <a:r>
                        <a:rPr lang="en-US" sz="1600" dirty="0" smtClean="0"/>
                        <a:t>K151D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41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4196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Revision of the Table of Frequency Allocation on 5 GHz and 6 GHz (cont’d)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Proposed change to K37E: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The frequency bands of 5150 to 5350 MHz, 5470 to 5850 MHz and 5925 to 7125 MHz are used as </a:t>
            </a:r>
            <a:r>
              <a:rPr lang="en-US" dirty="0" smtClean="0"/>
              <a:t>low power wireless </a:t>
            </a:r>
            <a:r>
              <a:rPr lang="en-US" dirty="0"/>
              <a:t>devices (for wireless access systems (WAS) including wireless LANs) and apply frequency sharing technology according to the relevant ITU-R recommendations.</a:t>
            </a:r>
            <a:endParaRPr lang="en-US" b="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17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revised technical standards for radio equipment in 5 GHz and 6 GHz bands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Comments due on August 24, 2020.  </a:t>
            </a:r>
            <a:r>
              <a:rPr lang="en-US" smtClean="0"/>
              <a:t>For details: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://english.msip.go.kr/web/msipContents/contentsView.do?cateId=_law4&amp;artId=2942268</a:t>
            </a:r>
            <a:r>
              <a:rPr lang="en-US" dirty="0"/>
              <a:t> 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Motivation: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To enable high-quality data service and accelerate the adoption of 5G convergence services using 5G-class unlicensed technology (</a:t>
            </a:r>
            <a:r>
              <a:rPr lang="en-US" dirty="0" err="1"/>
              <a:t>e.g</a:t>
            </a:r>
            <a:r>
              <a:rPr lang="en-US" dirty="0"/>
              <a:t>, </a:t>
            </a:r>
            <a:r>
              <a:rPr lang="en-US" dirty="0" err="1"/>
              <a:t>WiFi</a:t>
            </a:r>
            <a:r>
              <a:rPr lang="en-US" dirty="0"/>
              <a:t> 6E, 5G NR-U) in the 6 GHz band.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b="0" dirty="0" smtClean="0"/>
              <a:t>NOTE – the same motivation as the previous consultation.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572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For radio equipment in 5925-6425 MHz: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20409"/>
              </p:ext>
            </p:extLst>
          </p:nvPr>
        </p:nvGraphicFramePr>
        <p:xfrm>
          <a:off x="752113" y="2362200"/>
          <a:ext cx="7790225" cy="2895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91087"/>
                <a:gridCol w="2342353"/>
                <a:gridCol w="34567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Occupied frequency bandwidth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Power density including absolute antenna gain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Remarks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0.5 MHz</a:t>
                      </a:r>
                      <a:r>
                        <a:rPr lang="en-US" sz="1600" baseline="0" dirty="0" smtClean="0"/>
                        <a:t> min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20 MHz max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</a:t>
                      </a:r>
                      <a:r>
                        <a:rPr lang="en-US" sz="1600" dirty="0" err="1" smtClean="0"/>
                        <a:t>dBm</a:t>
                      </a:r>
                      <a:r>
                        <a:rPr lang="en-US" sz="1600" dirty="0" smtClean="0"/>
                        <a:t>/MHz or less</a:t>
                      </a:r>
                      <a:endParaRPr lang="en-US" sz="16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The power density including the absolute gain of the antenna should be an average value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Drones are</a:t>
                      </a:r>
                      <a:r>
                        <a:rPr lang="en-US" sz="1600" baseline="0" dirty="0" smtClean="0"/>
                        <a:t> prohibited</a:t>
                      </a:r>
                      <a:r>
                        <a:rPr lang="en-US" sz="1600" dirty="0" smtClean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Built-in wireless devices used in automobiles are</a:t>
                      </a:r>
                      <a:r>
                        <a:rPr lang="en-US" sz="1600" baseline="0" dirty="0" smtClean="0"/>
                        <a:t> allowed to operate in </a:t>
                      </a:r>
                      <a:r>
                        <a:rPr lang="en-US" sz="1600" dirty="0" smtClean="0"/>
                        <a:t>6085-642</a:t>
                      </a:r>
                      <a:r>
                        <a:rPr lang="en-US" sz="1600" baseline="0" dirty="0" smtClean="0"/>
                        <a:t>5 </a:t>
                      </a:r>
                      <a:r>
                        <a:rPr lang="en-US" sz="1600" baseline="0" dirty="0" err="1" smtClean="0"/>
                        <a:t>MHz.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 MHz min</a:t>
                      </a:r>
                    </a:p>
                    <a:p>
                      <a:pPr algn="ctr"/>
                      <a:r>
                        <a:rPr lang="en-US" sz="1600" dirty="0" smtClean="0"/>
                        <a:t>40 MHz max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-2 </a:t>
                      </a:r>
                      <a:r>
                        <a:rPr lang="en-US" sz="1600" dirty="0" err="1" smtClean="0"/>
                        <a:t>dBm</a:t>
                      </a:r>
                      <a:r>
                        <a:rPr lang="en-US" sz="1600" dirty="0" smtClean="0"/>
                        <a:t>/MHz or less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 MHz min</a:t>
                      </a:r>
                    </a:p>
                    <a:p>
                      <a:pPr algn="ctr"/>
                      <a:r>
                        <a:rPr lang="en-US" sz="1600" dirty="0" smtClean="0"/>
                        <a:t>80 MHz max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-5 </a:t>
                      </a:r>
                      <a:r>
                        <a:rPr lang="en-US" sz="1600" dirty="0" err="1" smtClean="0"/>
                        <a:t>dBm</a:t>
                      </a:r>
                      <a:r>
                        <a:rPr lang="en-US" sz="1600" dirty="0" smtClean="0"/>
                        <a:t>/MHz or less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 MHz</a:t>
                      </a:r>
                      <a:r>
                        <a:rPr lang="en-US" sz="1600" baseline="0" dirty="0" smtClean="0"/>
                        <a:t> min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160 MHz max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-8 </a:t>
                      </a:r>
                      <a:r>
                        <a:rPr lang="en-US" sz="1600" dirty="0" err="1" smtClean="0"/>
                        <a:t>dBm</a:t>
                      </a:r>
                      <a:r>
                        <a:rPr lang="en-US" sz="1600" dirty="0" smtClean="0"/>
                        <a:t>/MHz or less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3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572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For indoor wireless devices in 5925-7125 MHz: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345987"/>
              </p:ext>
            </p:extLst>
          </p:nvPr>
        </p:nvGraphicFramePr>
        <p:xfrm>
          <a:off x="752113" y="2362200"/>
          <a:ext cx="7790225" cy="3352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91087"/>
                <a:gridCol w="2342353"/>
                <a:gridCol w="34567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Occupied frequency bandwidth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Power density including absolute antenna gain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Remarks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160 MHz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</a:t>
                      </a:r>
                      <a:r>
                        <a:rPr lang="en-US" sz="1600" dirty="0" err="1" smtClean="0"/>
                        <a:t>dBm</a:t>
                      </a:r>
                      <a:r>
                        <a:rPr lang="en-US" sz="1600" dirty="0" smtClean="0"/>
                        <a:t>/MHz or less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The power density including the absolute gain of the antenna should be an average value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Limited to equipment that is installed and operated by being connected to the power in the building or connected</a:t>
                      </a:r>
                      <a:r>
                        <a:rPr lang="en-US" sz="1600" baseline="0" dirty="0" smtClean="0"/>
                        <a:t> to another </a:t>
                      </a:r>
                      <a:r>
                        <a:rPr lang="en-US" sz="1600" dirty="0" smtClean="0"/>
                        <a:t>equipment.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Prohibited use in vehicles such as automobiles, aircraft, railroads, ships, and drones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21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New conditions: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Frequency tolerance deviation should be </a:t>
            </a:r>
            <a:r>
              <a:rPr lang="en-US" dirty="0" smtClean="0"/>
              <a:t>within ±20×10</a:t>
            </a:r>
            <a:r>
              <a:rPr lang="en-US" baseline="30000" dirty="0" smtClean="0"/>
              <a:t>-6</a:t>
            </a:r>
            <a:r>
              <a:rPr lang="en-US" dirty="0" smtClean="0"/>
              <a:t>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Out-of-band emission </a:t>
            </a:r>
            <a:r>
              <a:rPr lang="en-US" dirty="0"/>
              <a:t>should have an average power density of </a:t>
            </a:r>
            <a:r>
              <a:rPr lang="en-US" dirty="0" smtClean="0"/>
              <a:t>  –</a:t>
            </a:r>
            <a:r>
              <a:rPr lang="en-US" dirty="0"/>
              <a:t>27 </a:t>
            </a:r>
            <a:r>
              <a:rPr lang="en-US" dirty="0" err="1"/>
              <a:t>dBm</a:t>
            </a:r>
            <a:r>
              <a:rPr lang="en-US" dirty="0"/>
              <a:t>/MHz or less, including the absolute antenna </a:t>
            </a:r>
            <a:r>
              <a:rPr lang="en-US" dirty="0" smtClean="0"/>
              <a:t>gain. For peak value, </a:t>
            </a:r>
            <a:r>
              <a:rPr lang="en-US" dirty="0"/>
              <a:t>it should be less than -34 </a:t>
            </a:r>
            <a:r>
              <a:rPr lang="en-US" dirty="0" err="1"/>
              <a:t>dBm</a:t>
            </a:r>
            <a:r>
              <a:rPr lang="en-US" dirty="0"/>
              <a:t>/MHz at a frequency outside the </a:t>
            </a:r>
            <a:r>
              <a:rPr lang="en-US" dirty="0" smtClean="0"/>
              <a:t>5925-6425 MHz </a:t>
            </a:r>
            <a:r>
              <a:rPr lang="en-US" dirty="0"/>
              <a:t>band</a:t>
            </a:r>
            <a:r>
              <a:rPr lang="en-US" dirty="0" smtClean="0"/>
              <a:t>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Modulation type should be </a:t>
            </a:r>
            <a:r>
              <a:rPr lang="en-US" dirty="0" smtClean="0"/>
              <a:t>digital.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Listen before talk should be used.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22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37147</TotalTime>
  <Words>805</Words>
  <Application>Microsoft Office PowerPoint</Application>
  <PresentationFormat>On-screen Show (4:3)</PresentationFormat>
  <Paragraphs>148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APAC update – July 2020</vt:lpstr>
      <vt:lpstr>Background</vt:lpstr>
      <vt:lpstr>Korea MSIT</vt:lpstr>
      <vt:lpstr>Korea MSIT</vt:lpstr>
      <vt:lpstr>Korea MSIT</vt:lpstr>
      <vt:lpstr>Korea MSIT</vt:lpstr>
      <vt:lpstr>Korea MSIT</vt:lpstr>
      <vt:lpstr>Korea MSIT</vt:lpstr>
      <vt:lpstr>Korea MSIT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 update - July 2020</dc:title>
  <dc:creator/>
  <cp:keywords>20/0106r0</cp:keywords>
  <cp:lastModifiedBy>Edward Au</cp:lastModifiedBy>
  <cp:revision>2096</cp:revision>
  <cp:lastPrinted>1601-01-01T00:00:00Z</cp:lastPrinted>
  <dcterms:created xsi:type="dcterms:W3CDTF">2016-03-03T14:54:45Z</dcterms:created>
  <dcterms:modified xsi:type="dcterms:W3CDTF">2020-07-15T06:10:41Z</dcterms:modified>
</cp:coreProperties>
</file>