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341" r:id="rId3"/>
    <p:sldId id="329" r:id="rId4"/>
    <p:sldId id="604" r:id="rId5"/>
    <p:sldId id="624" r:id="rId6"/>
    <p:sldId id="605" r:id="rId7"/>
    <p:sldId id="516" r:id="rId8"/>
    <p:sldId id="596" r:id="rId9"/>
    <p:sldId id="686" r:id="rId10"/>
    <p:sldId id="729" r:id="rId11"/>
    <p:sldId id="411" r:id="rId12"/>
    <p:sldId id="665" r:id="rId13"/>
    <p:sldId id="691" r:id="rId14"/>
    <p:sldId id="602" r:id="rId15"/>
    <p:sldId id="603" r:id="rId16"/>
    <p:sldId id="720" r:id="rId17"/>
    <p:sldId id="721" r:id="rId18"/>
    <p:sldId id="718" r:id="rId19"/>
    <p:sldId id="722" r:id="rId20"/>
    <p:sldId id="723" r:id="rId21"/>
    <p:sldId id="724" r:id="rId22"/>
    <p:sldId id="725" r:id="rId23"/>
    <p:sldId id="730" r:id="rId24"/>
    <p:sldId id="726" r:id="rId25"/>
    <p:sldId id="547" r:id="rId26"/>
    <p:sldId id="703" r:id="rId27"/>
    <p:sldId id="702" r:id="rId28"/>
    <p:sldId id="535" r:id="rId29"/>
    <p:sldId id="731" r:id="rId30"/>
    <p:sldId id="741" r:id="rId31"/>
    <p:sldId id="732" r:id="rId32"/>
    <p:sldId id="742" r:id="rId33"/>
    <p:sldId id="727" r:id="rId34"/>
    <p:sldId id="606" r:id="rId35"/>
    <p:sldId id="608" r:id="rId36"/>
    <p:sldId id="737" r:id="rId37"/>
    <p:sldId id="738" r:id="rId38"/>
    <p:sldId id="733" r:id="rId39"/>
    <p:sldId id="734" r:id="rId40"/>
    <p:sldId id="735" r:id="rId41"/>
    <p:sldId id="736" r:id="rId42"/>
    <p:sldId id="716" r:id="rId43"/>
    <p:sldId id="717" r:id="rId44"/>
    <p:sldId id="719" r:id="rId45"/>
    <p:sldId id="650" r:id="rId46"/>
    <p:sldId id="498" r:id="rId47"/>
    <p:sldId id="402" r:id="rId48"/>
    <p:sldId id="403" r:id="rId49"/>
    <p:sldId id="689" r:id="rId50"/>
    <p:sldId id="701" r:id="rId51"/>
    <p:sldId id="728" r:id="rId52"/>
    <p:sldId id="739" r:id="rId53"/>
    <p:sldId id="740" r:id="rId54"/>
    <p:sldId id="672" r:id="rId55"/>
    <p:sldId id="671" r:id="rId56"/>
    <p:sldId id="664" r:id="rId57"/>
    <p:sldId id="663" r:id="rId58"/>
    <p:sldId id="690" r:id="rId59"/>
    <p:sldId id="652" r:id="rId60"/>
    <p:sldId id="549" r:id="rId61"/>
    <p:sldId id="425" r:id="rId62"/>
    <p:sldId id="656" r:id="rId63"/>
    <p:sldId id="655"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3"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7" autoAdjust="0"/>
    <p:restoredTop sz="96314" autoAdjust="0"/>
  </p:normalViewPr>
  <p:slideViewPr>
    <p:cSldViewPr>
      <p:cViewPr varScale="1">
        <p:scale>
          <a:sx n="83" d="100"/>
          <a:sy n="83" d="100"/>
        </p:scale>
        <p:origin x="96" y="79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25" d="100"/>
        <a:sy n="125" d="100"/>
      </p:scale>
      <p:origin x="0" y="-329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33.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24.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25.xml.rels><?xml version="1.0" encoding="UTF-8" standalone="yes"?>
<Relationships xmlns="http://schemas.openxmlformats.org/package/2006/relationships"><Relationship Id="rId8" Type="http://schemas.openxmlformats.org/officeDocument/2006/relationships/hyperlink" Target="https://www.itu.int/go/ITU-R/wp5a"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2" Type="http://schemas.openxmlformats.org/officeDocument/2006/relationships/slide" Target="../slides/slide35.xml"/><Relationship Id="rId1" Type="http://schemas.openxmlformats.org/officeDocument/2006/relationships/notesMaster" Target="../notesMasters/notesMaster1.xml"/><Relationship Id="rId6" Type="http://schemas.openxmlformats.org/officeDocument/2006/relationships/hyperlink" Target="https://www.itu.int/go/ITU-R/wp1c"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5.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itu.int/go/ITU-R/wp1c"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47477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535662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86319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17623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84898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2910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31632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074733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631632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buFont typeface="Arial" panose="020B0604020202020204" pitchFamily="34" charset="0"/>
              <a:buNone/>
            </a:pPr>
            <a:r>
              <a:rPr lang="en-US" sz="1800" dirty="0">
                <a:solidFill>
                  <a:srgbClr val="000000"/>
                </a:solidFill>
                <a:effectLst/>
                <a:ea typeface="Times New Roman" panose="02020603050405020304" pitchFamily="18" charset="0"/>
              </a:rPr>
              <a:t>Original #2 -With 3 plenaries cancelled this year and </a:t>
            </a:r>
            <a:r>
              <a:rPr lang="en-US" sz="1800" dirty="0">
                <a:ea typeface="Times New Roman" panose="02020603050405020304" pitchFamily="18" charset="0"/>
              </a:rPr>
              <a:t>with CoVid-19 duration not 	known, the LMSC/EC is starting discussion on IEEE 802 finances overall. </a:t>
            </a:r>
            <a:r>
              <a:rPr lang="en-US" sz="1800" dirty="0">
                <a:solidFill>
                  <a:srgbClr val="000000"/>
                </a:solidFill>
                <a:effectLst/>
                <a:ea typeface="Times New Roman" panose="02020603050405020304" pitchFamily="18" charset="0"/>
              </a:rPr>
              <a:t>   </a:t>
            </a:r>
            <a:endParaRPr lang="en-US" sz="180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With that,  what is the w</a:t>
            </a:r>
            <a:r>
              <a:rPr lang="en-US" sz="1600" b="0" i="0" u="none" strike="noStrike" baseline="0" dirty="0">
                <a:solidFill>
                  <a:srgbClr val="000000"/>
                </a:solidFill>
              </a:rPr>
              <a:t>illingness to pay a registration fee  (&lt;$100) for participation in electronic meetings held in place of plenary and interim face-to-face meetings.     </a:t>
            </a:r>
            <a:endParaRPr lang="en-US" sz="1600" dirty="0">
              <a:ea typeface="Times New Roman" panose="02020603050405020304" pitchFamily="18" charset="0"/>
            </a:endParaRPr>
          </a:p>
          <a:p>
            <a:pPr marL="800100" lvl="2">
              <a:spcBef>
                <a:spcPts val="600"/>
              </a:spcBef>
              <a:spcAft>
                <a:spcPts val="0"/>
              </a:spcAft>
              <a:buFont typeface="Arial" panose="020B0604020202020204" pitchFamily="34" charset="0"/>
              <a:buChar char="•"/>
            </a:pPr>
            <a:r>
              <a:rPr lang="en-US" sz="1600" dirty="0">
                <a:ea typeface="Times New Roman" panose="02020603050405020304" pitchFamily="18" charset="0"/>
              </a:rPr>
              <a:t> Qualify with a range of $s.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12756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Original #3:</a:t>
            </a:r>
            <a:r>
              <a:rPr lang="en-US" sz="1800" dirty="0">
                <a:effectLst/>
              </a:rPr>
              <a:t> </a:t>
            </a:r>
            <a:r>
              <a:rPr lang="en-US" sz="1800" i="0" u="none" strike="noStrike" baseline="0" dirty="0">
                <a:solidFill>
                  <a:srgbClr val="000000"/>
                </a:solidFill>
              </a:rPr>
              <a:t>Once the pandemic situation has passed, what do you perceive as the reasonable number of face-to-face meetings per year, both plenary and interims? </a:t>
            </a:r>
          </a:p>
          <a:p>
            <a:pPr lvl="1">
              <a:buFont typeface="Arial" panose="020B0604020202020204" pitchFamily="34" charset="0"/>
              <a:buChar char="•"/>
            </a:pPr>
            <a:r>
              <a:rPr lang="en-US" sz="1600" b="1" dirty="0"/>
              <a:t>1 – as is, 3 plenaries and 3 interims</a:t>
            </a:r>
          </a:p>
          <a:p>
            <a:pPr lvl="1">
              <a:buFont typeface="Arial" panose="020B0604020202020204" pitchFamily="34" charset="0"/>
              <a:buChar char="•"/>
            </a:pPr>
            <a:r>
              <a:rPr lang="en-US" sz="1600" b="1" dirty="0"/>
              <a:t>2 - 2 plenary face-2-faces and 2 interim face-2-faces, then 1 electronic each.  </a:t>
            </a:r>
          </a:p>
          <a:p>
            <a:pPr lvl="1">
              <a:buFont typeface="Arial" panose="020B0604020202020204" pitchFamily="34" charset="0"/>
              <a:buChar char="•"/>
            </a:pPr>
            <a:r>
              <a:rPr lang="en-US" sz="1600" b="1" i="0" u="none" strike="noStrike" baseline="0" dirty="0">
                <a:solidFill>
                  <a:srgbClr val="000000"/>
                </a:solidFill>
              </a:rPr>
              <a:t> 3 - </a:t>
            </a:r>
            <a:r>
              <a:rPr lang="en-US" sz="1600" b="1" dirty="0"/>
              <a:t>1 plenary face-2-faces and 2 interim face-2-faces, then 2 electronic each. </a:t>
            </a:r>
            <a:endParaRPr lang="en-US" sz="1600" b="1" i="0" u="none" strike="noStrike" baseline="0" dirty="0">
              <a:solidFill>
                <a:srgbClr val="000000"/>
              </a:solidFill>
            </a:endParaRPr>
          </a:p>
          <a:p>
            <a:pPr lvl="1">
              <a:buFont typeface="Arial" panose="020B0604020202020204" pitchFamily="34" charset="0"/>
              <a:buChar char="•"/>
            </a:pPr>
            <a:r>
              <a:rPr lang="en-US" sz="1600" i="0" u="none" strike="noStrike" baseline="0" dirty="0">
                <a:solidFill>
                  <a:srgbClr val="000000"/>
                </a:solidFill>
              </a:rPr>
              <a:t> </a:t>
            </a:r>
            <a:r>
              <a:rPr lang="en-US" sz="1600" b="1" dirty="0"/>
              <a:t>– what about split, in previous attempts did not work well, before.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074733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0379690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666269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200" dirty="0"/>
              <a:t>Calendar: </a:t>
            </a:r>
            <a:r>
              <a:rPr lang="en-US" sz="1000" dirty="0">
                <a:hlinkClick r:id="rId3"/>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4"/>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5"/>
              </a:rPr>
              <a:t>Working Party 1A (WP 1A) - Spectrum engineering techniques</a:t>
            </a:r>
            <a:r>
              <a:rPr lang="en-US" sz="900" u="sng" dirty="0"/>
              <a:t>     and     </a:t>
            </a:r>
            <a:r>
              <a:rPr lang="en-US" sz="900" dirty="0">
                <a:hlinkClick r:id="rId6"/>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7"/>
              </a:rPr>
              <a:t>Study Group 5 (SG 5) Terrestrial </a:t>
            </a:r>
            <a:r>
              <a:rPr lang="en-US" sz="1050" b="0" dirty="0">
                <a:hlinkClick r:id="rId7"/>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8"/>
              </a:rPr>
              <a:t>Working Party 5A (WP 5A) - Land mobile service above 30 MHz* (excluding IMT); wireless access in the fixed service; amateur and amateur-satellite services</a:t>
            </a:r>
            <a:r>
              <a:rPr lang="en-US" sz="900" dirty="0"/>
              <a:t>  </a:t>
            </a:r>
            <a:endParaRPr lang="en-US" sz="900" dirty="0">
              <a:hlinkClick r:id="rId9"/>
            </a:endParaRPr>
          </a:p>
          <a:p>
            <a:pPr lvl="1">
              <a:spcBef>
                <a:spcPts val="0"/>
              </a:spcBef>
              <a:buFont typeface="Arial" panose="020B0604020202020204" pitchFamily="34" charset="0"/>
              <a:buChar char="•"/>
            </a:pPr>
            <a:r>
              <a:rPr lang="en-US" sz="900" dirty="0">
                <a:hlinkClick r:id="rId9"/>
              </a:rPr>
              <a:t>Working Party 5D (WP 5D) - IMT Systems</a:t>
            </a:r>
            <a:r>
              <a:rPr lang="en-US" sz="900" dirty="0"/>
              <a:t>       </a:t>
            </a:r>
            <a:r>
              <a:rPr lang="en-US" sz="700" dirty="0">
                <a:hlinkClick r:id="rId10"/>
              </a:rPr>
              <a:t>Monday 2019-12-09 - Friday 2019-12-13</a:t>
            </a:r>
            <a:endParaRPr lang="en-US" sz="7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5176231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1848987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91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500059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9672792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buFont typeface="Arial" panose="020B0604020202020204" pitchFamily="34" charset="0"/>
              <a:buNone/>
            </a:pPr>
            <a:r>
              <a:rPr lang="en-US" sz="1800" dirty="0">
                <a:solidFill>
                  <a:srgbClr val="000000"/>
                </a:solidFill>
                <a:effectLst/>
                <a:ea typeface="Times New Roman" panose="02020603050405020304" pitchFamily="18" charset="0"/>
              </a:rPr>
              <a:t>Original #2 -With 3 plenaries cancelled this year and </a:t>
            </a:r>
            <a:r>
              <a:rPr lang="en-US" sz="1800" dirty="0">
                <a:ea typeface="Times New Roman" panose="02020603050405020304" pitchFamily="18" charset="0"/>
              </a:rPr>
              <a:t>with CoVid-19 duration not 	known, the LMSC/EC is starting discussion on IEEE 802 finances overall. </a:t>
            </a:r>
            <a:r>
              <a:rPr lang="en-US" sz="1800" dirty="0">
                <a:solidFill>
                  <a:srgbClr val="000000"/>
                </a:solidFill>
                <a:effectLst/>
                <a:ea typeface="Times New Roman" panose="02020603050405020304" pitchFamily="18" charset="0"/>
              </a:rPr>
              <a:t>   </a:t>
            </a:r>
            <a:endParaRPr lang="en-US" sz="180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With that,  what is the w</a:t>
            </a:r>
            <a:r>
              <a:rPr lang="en-US" sz="1600" b="0" i="0" u="none" strike="noStrike" baseline="0" dirty="0">
                <a:solidFill>
                  <a:srgbClr val="000000"/>
                </a:solidFill>
              </a:rPr>
              <a:t>illingness to pay a registration fee  (&lt;$100) for participation in electronic meetings held in place of plenary and interim face-to-face meetings.     </a:t>
            </a:r>
            <a:endParaRPr lang="en-US" sz="1600" dirty="0">
              <a:ea typeface="Times New Roman" panose="02020603050405020304" pitchFamily="18" charset="0"/>
            </a:endParaRPr>
          </a:p>
          <a:p>
            <a:pPr marL="800100" lvl="2">
              <a:spcBef>
                <a:spcPts val="600"/>
              </a:spcBef>
              <a:spcAft>
                <a:spcPts val="0"/>
              </a:spcAft>
              <a:buFont typeface="Arial" panose="020B0604020202020204" pitchFamily="34" charset="0"/>
              <a:buChar char="•"/>
            </a:pPr>
            <a:r>
              <a:rPr lang="en-US" sz="1600" dirty="0">
                <a:ea typeface="Times New Roman" panose="02020603050405020304" pitchFamily="18" charset="0"/>
              </a:rPr>
              <a:t> Qualify with a range of $s.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18200307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Original #3:</a:t>
            </a:r>
            <a:r>
              <a:rPr lang="en-US" sz="1800" dirty="0">
                <a:effectLst/>
              </a:rPr>
              <a:t> </a:t>
            </a:r>
            <a:r>
              <a:rPr lang="en-US" sz="1800" i="0" u="none" strike="noStrike" baseline="0" dirty="0">
                <a:solidFill>
                  <a:srgbClr val="000000"/>
                </a:solidFill>
              </a:rPr>
              <a:t>Once the pandemic situation has passed, what do you perceive as the reasonable number of face-to-face meetings per year, both plenary and interims? </a:t>
            </a:r>
          </a:p>
          <a:p>
            <a:pPr lvl="1">
              <a:buFont typeface="Arial" panose="020B0604020202020204" pitchFamily="34" charset="0"/>
              <a:buChar char="•"/>
            </a:pPr>
            <a:r>
              <a:rPr lang="en-US" sz="1600" b="1" dirty="0"/>
              <a:t>1 – as is, 3 plenaries and 3 interims</a:t>
            </a:r>
          </a:p>
          <a:p>
            <a:pPr lvl="1">
              <a:buFont typeface="Arial" panose="020B0604020202020204" pitchFamily="34" charset="0"/>
              <a:buChar char="•"/>
            </a:pPr>
            <a:r>
              <a:rPr lang="en-US" sz="1600" b="1" dirty="0"/>
              <a:t>2 - 2 plenary face-2-faces and 2 interim face-2-faces, then 1 electronic each.  </a:t>
            </a:r>
          </a:p>
          <a:p>
            <a:pPr lvl="1">
              <a:buFont typeface="Arial" panose="020B0604020202020204" pitchFamily="34" charset="0"/>
              <a:buChar char="•"/>
            </a:pPr>
            <a:r>
              <a:rPr lang="en-US" sz="1600" b="1" i="0" u="none" strike="noStrike" baseline="0" dirty="0">
                <a:solidFill>
                  <a:srgbClr val="000000"/>
                </a:solidFill>
              </a:rPr>
              <a:t> 3 - </a:t>
            </a:r>
            <a:r>
              <a:rPr lang="en-US" sz="1600" b="1" dirty="0"/>
              <a:t>1 plenary face-2-faces and 2 interim face-2-faces, then 2 electronic each. </a:t>
            </a:r>
            <a:endParaRPr lang="en-US" sz="1600" b="1" i="0" u="none" strike="noStrike" baseline="0" dirty="0">
              <a:solidFill>
                <a:srgbClr val="000000"/>
              </a:solidFill>
            </a:endParaRPr>
          </a:p>
          <a:p>
            <a:pPr lvl="1">
              <a:buFont typeface="Arial" panose="020B0604020202020204" pitchFamily="34" charset="0"/>
              <a:buChar char="•"/>
            </a:pPr>
            <a:r>
              <a:rPr lang="en-US" sz="1600" i="0" u="none" strike="noStrike" baseline="0" dirty="0">
                <a:solidFill>
                  <a:srgbClr val="000000"/>
                </a:solidFill>
              </a:rPr>
              <a:t> </a:t>
            </a:r>
            <a:r>
              <a:rPr lang="en-US" sz="1600" b="1" dirty="0"/>
              <a:t>– what about split, in previous attempts did not work well, before.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2517719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9253429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55400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75% - f) </a:t>
            </a:r>
            <a:r>
              <a:rPr lang="en-US" sz="1200" b="0" i="0" u="none" strike="noStrike" baseline="0" dirty="0">
                <a:latin typeface="Times New Roman" panose="02020603050405020304" pitchFamily="18" charset="0"/>
              </a:rPr>
              <a:t>Initiate officer elections other than at the first plenary session of even numbered years.  So majority is all that is needed at first plenary of even numbered years.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153828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214420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200" dirty="0"/>
              <a:t>Calendar: </a:t>
            </a:r>
            <a:r>
              <a:rPr lang="en-US" sz="1000" dirty="0">
                <a:hlinkClick r:id="rId3"/>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4"/>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5"/>
              </a:rPr>
              <a:t>Working Party 1A (WP 1A) - Spectrum engineering techniques</a:t>
            </a:r>
            <a:r>
              <a:rPr lang="en-US" sz="900" u="sng" dirty="0"/>
              <a:t>     and     </a:t>
            </a:r>
            <a:r>
              <a:rPr lang="en-US" sz="900" dirty="0">
                <a:hlinkClick r:id="rId6"/>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7"/>
              </a:rPr>
              <a:t>Study Group 5 (SG 5) Terrestrial </a:t>
            </a:r>
            <a:r>
              <a:rPr lang="en-US" sz="1050" b="0" dirty="0">
                <a:hlinkClick r:id="rId7"/>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8"/>
              </a:rPr>
              <a:t>Working Party 5A (WP 5A) - Land mobile service above 30 MHz* (excluding IMT); wireless access in the fixed service; amateur and amateur-satellite services</a:t>
            </a:r>
            <a:r>
              <a:rPr lang="en-US" sz="900" dirty="0"/>
              <a:t>  </a:t>
            </a:r>
            <a:endParaRPr lang="en-US" sz="900" dirty="0">
              <a:hlinkClick r:id="rId9"/>
            </a:endParaRPr>
          </a:p>
          <a:p>
            <a:pPr lvl="1">
              <a:spcBef>
                <a:spcPts val="0"/>
              </a:spcBef>
              <a:buFont typeface="Arial" panose="020B0604020202020204" pitchFamily="34" charset="0"/>
              <a:buChar char="•"/>
            </a:pPr>
            <a:r>
              <a:rPr lang="en-US" sz="900" dirty="0">
                <a:hlinkClick r:id="rId9"/>
              </a:rPr>
              <a:t>Working Party 5D (WP 5D) - IMT Systems</a:t>
            </a:r>
            <a:r>
              <a:rPr lang="en-US" sz="900" dirty="0"/>
              <a:t>       </a:t>
            </a:r>
            <a:r>
              <a:rPr lang="en-US" sz="700" dirty="0">
                <a:hlinkClick r:id="rId10"/>
              </a:rPr>
              <a:t>Monday 2019-12-09 - Friday 2019-12-13</a:t>
            </a:r>
            <a:endParaRPr lang="en-US" sz="7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151009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16-23Jul20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802.18-20/0102r02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limacampagnamortuaries.com/obituaries/George-A-Vlantis?obId=16837510"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www.nbbclubsites.nl/club/2023/nieuws/110160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mentor.ieee.org/802.11/dcn/20/11-20-0861-06-coex-proposed-ls-to-etsi-erm-tg11-in-response-to-a-ls-wrt-ieee-802-11-section-in-tr-103-665-2-4-ghz-srdoc.docx__;!!F7jv3iA!hFN99vVTd6sO8BtDEooFCbyAQdn8cTQW8AC02pn2dLOUqHZJyTNRe6utAq5VhDxoYg$"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3" Type="http://schemas.openxmlformats.org/officeDocument/2006/relationships/hyperlink" Target="https://mentor.ieee.org/802.18/dcn/19/18-19-0152-00-0000-summary-of-the-decisions-of-selected-agenda-items-in-wrc-19.pptx" TargetMode="External"/><Relationship Id="rId7" Type="http://schemas.openxmlformats.org/officeDocument/2006/relationships/hyperlink" Target="https://www.itu.int/en/ITU-R/conferences/wrc/2019/Documents/PFA-WRC19-E.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5" Type="http://schemas.openxmlformats.org/officeDocument/2006/relationships/hyperlink" Target="https://cept.org/ecc/groups/ecc/cpg/page/weekly-report-from-wrc-19" TargetMode="External"/><Relationship Id="rId4"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motc.gov.tw/ch/home.jsp?id=15&amp;parentpath=0,2&amp;mcustomize=multimessages_view.jsp&amp;dataserno=202006180001&amp;aplistdn=ou=data,ou=bulletin,ou=chinese,ou=ap_root,o=motc,c=tw&amp;toolsflag=Y&amp;imgfolder=img%2Fstand" TargetMode="External"/><Relationship Id="rId2" Type="http://schemas.openxmlformats.org/officeDocument/2006/relationships/hyperlink" Target="https://mentor.ieee.org/802.18/dcn/20/18-20-0106-00-0000-apac-update-july-2020.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0/07/14/2020-14711/petitions-for-reconsideration-of-action-in-proceedings?utm_medium=email&amp;utm_campaign=subscription*mailing*list&amp;utm_source=federalregister.gov__;Kys!!F7jv3iA!l9xn6p39XXOuKE7KYtvi3qjt_DCUzFLaf6_pkC-ldXqy9hDrcDy9Hp5L6uqUaLkljw$" TargetMode="Externa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slide" Target="slide28.xm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7" Type="http://schemas.openxmlformats.org/officeDocument/2006/relationships/hyperlink" Target="https://mentor.ieee.org/802.18/dcn/20/18-20-0104-02-0000-fcc-proposed-rule-modernizing-and-expanding-access-to-the-70-80-90-ghz-bands.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fcc.gov/ecfs/search/filings?proceedings_name=20-133&amp;sort=date_disseminated,DESC"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20/18-20-0105-01-0000-introduction-to-fcc-20-76-a1-modernizing-and-expanding-access-to-the-70-80-90-ghz-bands.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hyperlink" Target="https://urldefense.com/v3/__https:/mentor.ieee.org/802.11/dcn/20/11-20-0861-06-coex-proposed-ls-to-etsi-erm-tg11-in-response-to-a-ls-wrt-ieee-802-11-section-in-tr-103-665-2-4-ghz-srdoc.docx__;!!F7jv3iA!hFN99vVTd6sO8BtDEooFCbyAQdn8cTQW8AC02pn2dLOUqHZJyTNRe6utAq5VhDxoYg$"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3" Type="http://schemas.openxmlformats.org/officeDocument/2006/relationships/hyperlink" Target="https://mentor.ieee.org/802.18/dcn/19/18-19-0152-00-0000-summary-of-the-decisions-of-selected-agenda-items-in-wrc-19.ppt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www.itu.int/dms_pub/itu-r/oth/0c/0a/R0C0A00000D0041PDFE.pdf" TargetMode="External"/><Relationship Id="rId10" Type="http://schemas.openxmlformats.org/officeDocument/2006/relationships/hyperlink" Target="https://www.itu.int/en/ITU-R/conferences/wrc/2019/Documents/PFA-WRC19-E.pdf" TargetMode="External"/><Relationship Id="rId4" Type="http://schemas.openxmlformats.org/officeDocument/2006/relationships/hyperlink" Target="https://www.itu.int/en/ITU-R/study-groups/rcpm/Pages/wrc-23-studies.aspx" TargetMode="External"/><Relationship Id="rId9" Type="http://schemas.openxmlformats.org/officeDocument/2006/relationships/hyperlink" Target="https://cept.org/ecc/groups/ecc/cpg/page/weekly-report-from-wrc-19/"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motc.gov.tw/ch/home.jsp?id=15&amp;parentpath=0,2&amp;mcustomize=multimessages_view.jsp&amp;dataserno=202006180001&amp;aplistdn=ou=data,ou=bulletin,ou=chinese,ou=ap_root,o=motc,c=tw&amp;toolsflag=Y&amp;imgfolder=img%2Fstand" TargetMode="External"/><Relationship Id="rId2" Type="http://schemas.openxmlformats.org/officeDocument/2006/relationships/hyperlink" Target="https://mentor.ieee.org/802.18/dcn/20/18-20-0106-01-0000-apac-update-july-2020.pptx"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urldefense.com/v3/__https:/www.acma.gov.au/consultations/2020-07/internet-things-applications-vhf-high-band-consultation-202020__;!!F7jv3iA!lDie2jbtEVMXsAUdIs_zQPrwuDJ1DmliHx4AKnjzH86N6sUrFusZo86g7wypStIhaA$"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7" Type="http://schemas.openxmlformats.org/officeDocument/2006/relationships/hyperlink" Target="https://mentor.ieee.org/802.18/dcn/20/18-20-0104-02-0000-fcc-proposed-rule-modernizing-and-expanding-access-to-the-70-80-90-ghz-band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www.fcc.gov/ecfs/search/filings?proceedings_name=20-133&amp;sort=date_disseminated,DESC"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20/18-20-0105-01-0000-introduction-to-fcc-20-76-a1-modernizing-and-expanding-access-to-the-70-80-90-ghz-bands.ppt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20/18-20-0108-00-0000-comments-ieee802-fcc-nprm-20-133-70-80-90ghz-bands-expand-access.doc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cn/20/18-20-0108-02-0000-comments-ieee802-fcc-nprm-20-133-70-80-90ghz-bands-expand-access.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13/2020-13611/bridging-the-digital-divide-for-low-income-consumers-lifeline-and-link-up-reform-and-modernization?utm_campaign=subscription*mailing*list&amp;utm_source=federalregister.gov&amp;utm_medium=email__;Kys!!F7jv3iA!iD62LVpCDJI0_oTedwqzCGNgVGRw30urV4MARt6rm9PmUiRcEyY63HnmwwppKP56bw$"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3611?utm_campaign=subscription*mailing*list&amp;utm_source=federalregister.gov&amp;utm_medium=email__;Kys!!F7jv3iA!iD62LVpCDJI0_oTedwqzCGNgVGRw30urV4MARt6rm9PmUiRcEyY63HnmwwoINN1PxQ$" TargetMode="External"/><Relationship Id="rId4" Type="http://schemas.openxmlformats.org/officeDocument/2006/relationships/hyperlink" Target="https://urldefense.com/v3/__https:/www.govinfo.gov/content/pkg/FR-2020-07-13/pdf/2020-13611.pdf?utm_campaign=subscription*mailing*list&amp;utm_source=federalregister.gov&amp;utm_medium=email__;Kys!!F7jv3iA!iD62LVpCDJI0_oTedwqzCGNgVGRw30urV4MARt6rm9PmUiRcEyY63Hnmwwqmhs6YYg$"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16/2020-11897/review-of-the-commissions-rules-governing-896-901935-940-mhz-band?utm_medium=email&amp;utm_campaign=subscription*mailing*list&amp;utm_source=federalregister.gov__;Kys!!F7jv3iA!jpViulQi9yhXNfrpRBMGcMQUR7I_fTZIJ73DmmZ_8gWZ5HCSH-BGVnFjcBUc18uNdA$"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1897?utm_campaign=subscription*mailing*list&amp;utm_source=federalregister.gov&amp;utm_medium=email__;Kys!!F7jv3iA!jpViulQi9yhXNfrpRBMGcMQUR7I_fTZIJ73DmmZ_8gWZ5HCSH-BGVnFjcBWvVrl_oA$" TargetMode="External"/><Relationship Id="rId4" Type="http://schemas.openxmlformats.org/officeDocument/2006/relationships/hyperlink" Target="https://urldefense.com/v3/__https:/www.govinfo.gov/content/pkg/FR-2020-07-16/pdf/2020-11897.pdf?utm_campaign=subscription*mailing*list&amp;utm_source=federalregister.gov&amp;utm_medium=email__;Kys!!F7jv3iA!jpViulQi9yhXNfrpRBMGcMQUR7I_fTZIJ73DmmZ_8gWZ5HCSH-BGVnFjcBVc7d7s2A$"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go/ITU-R/sg1" TargetMode="External"/><Relationship Id="rId18" Type="http://schemas.openxmlformats.org/officeDocument/2006/relationships/hyperlink" Target="https://www.itu.int/go/ITU-R/wp5d"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cept.org/ecc/groups/ecc/cpg/page/weekly-report-from-wrc-19" TargetMode="External"/><Relationship Id="rId12" Type="http://schemas.openxmlformats.org/officeDocument/2006/relationships/hyperlink" Target="https://www.itu.int/en/events/Pages/Calendar-Events.aspx?sector=ITU-R" TargetMode="External"/><Relationship Id="rId17" Type="http://schemas.openxmlformats.org/officeDocument/2006/relationships/hyperlink" Target="https://www.itu.int/go/ITU-R/wp5a" TargetMode="External"/><Relationship Id="rId2" Type="http://schemas.openxmlformats.org/officeDocument/2006/relationships/notesSlide" Target="../notesSlides/notesSlide36.xml"/><Relationship Id="rId16" Type="http://schemas.openxmlformats.org/officeDocument/2006/relationships/hyperlink" Target="https://www.itu.int/go/ITU-R/sg5"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1" Type="http://schemas.openxmlformats.org/officeDocument/2006/relationships/hyperlink" Target="https://mentor.ieee.org/802.18/dcn/19/18-19-0152-00-0000-summary-of-the-decisions-of-selected-agenda-items-in-wrc-19.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c" TargetMode="External"/><Relationship Id="rId10" Type="http://schemas.openxmlformats.org/officeDocument/2006/relationships/hyperlink" Target="https://mentor.ieee.org/802.18/dcn/17/18-17-0073-07-0000-ieee-802-viewpoints-on-wrc-19-agenda-items.pptx"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www.itu.int/en/ITU-R/conferences/wrc/2019/Documents/PFA-WRC19-E.pdf" TargetMode="External"/><Relationship Id="rId14" Type="http://schemas.openxmlformats.org/officeDocument/2006/relationships/hyperlink" Target="https://www.itu.int/go/ITU-R/wp1a"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04-00-0000-minutes-sna-interim-14-16jan2020-rr-tag.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0/ec-20-0114-02-00EC-ieee-802-session-attendee-survey-result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16-23Jul20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16-23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89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9" y="588629"/>
            <a:ext cx="7770813" cy="630571"/>
          </a:xfrm>
        </p:spPr>
        <p:txBody>
          <a:bodyPr/>
          <a:lstStyle/>
          <a:p>
            <a:r>
              <a:rPr lang="en-US" altLang="en-US" sz="2800" dirty="0"/>
              <a:t>In Memoriam</a:t>
            </a:r>
            <a:endParaRPr lang="en-US" altLang="en-US" sz="2800" b="0" dirty="0"/>
          </a:p>
        </p:txBody>
      </p:sp>
      <p:sp>
        <p:nvSpPr>
          <p:cNvPr id="16387" name="Content Placeholder 2"/>
          <p:cNvSpPr>
            <a:spLocks noGrp="1"/>
          </p:cNvSpPr>
          <p:nvPr>
            <p:ph idx="1"/>
          </p:nvPr>
        </p:nvSpPr>
        <p:spPr>
          <a:xfrm>
            <a:off x="685798" y="1004222"/>
            <a:ext cx="8229602" cy="5471191"/>
          </a:xfrm>
        </p:spPr>
        <p:txBody>
          <a:bodyPr/>
          <a:lstStyle/>
          <a:p>
            <a:pPr marL="2000250" lvl="4">
              <a:buFont typeface="Arial" panose="020B0604020202020204" pitchFamily="34" charset="0"/>
              <a:buChar char="•"/>
            </a:pPr>
            <a:endParaRPr lang="en-US" altLang="en-US" sz="1000" b="0" dirty="0">
              <a:solidFill>
                <a:schemeClr val="tx1"/>
              </a:solidFill>
            </a:endParaRPr>
          </a:p>
          <a:p>
            <a:pPr marL="2000250" lvl="4">
              <a:buFont typeface="Arial" panose="020B0604020202020204" pitchFamily="34" charset="0"/>
              <a:buChar char="•"/>
            </a:pPr>
            <a:endParaRPr lang="en-US" altLang="en-US" sz="1400" dirty="0">
              <a:solidFill>
                <a:schemeClr val="tx1"/>
              </a:solidFill>
            </a:endParaRPr>
          </a:p>
          <a:p>
            <a:pPr marL="285750">
              <a:spcBef>
                <a:spcPts val="400"/>
              </a:spcBef>
              <a:buFont typeface="Arial" panose="020B0604020202020204" pitchFamily="34" charset="0"/>
              <a:buChar char="•"/>
            </a:pPr>
            <a:r>
              <a:rPr lang="en-US" altLang="en-US" sz="2800" dirty="0">
                <a:solidFill>
                  <a:schemeClr val="tx1"/>
                </a:solidFill>
              </a:rPr>
              <a:t>A few moments for two IEEE 802 contributors, may they rest in peace.</a:t>
            </a:r>
            <a:endParaRPr lang="en-GB" altLang="en-US" dirty="0"/>
          </a:p>
          <a:p>
            <a:pPr marL="285750">
              <a:spcBef>
                <a:spcPts val="400"/>
              </a:spcBef>
              <a:buFont typeface="Arial" panose="020B0604020202020204" pitchFamily="34" charset="0"/>
              <a:buChar char="•"/>
            </a:pPr>
            <a:endParaRPr lang="en-GB" altLang="en-US" dirty="0"/>
          </a:p>
          <a:p>
            <a:pPr marL="285750">
              <a:spcBef>
                <a:spcPts val="400"/>
              </a:spcBef>
              <a:buFont typeface="Arial" panose="020B0604020202020204" pitchFamily="34" charset="0"/>
              <a:buChar char="•"/>
            </a:pPr>
            <a:r>
              <a:rPr lang="en-GB" altLang="en-US" dirty="0">
                <a:solidFill>
                  <a:schemeClr val="accent1">
                    <a:lumMod val="50000"/>
                  </a:schemeClr>
                </a:solidFill>
              </a:rPr>
              <a:t>George </a:t>
            </a:r>
            <a:r>
              <a:rPr lang="en-GB" altLang="en-US" dirty="0" err="1">
                <a:solidFill>
                  <a:schemeClr val="accent1">
                    <a:lumMod val="50000"/>
                  </a:schemeClr>
                </a:solidFill>
              </a:rPr>
              <a:t>Vlantis</a:t>
            </a:r>
            <a:r>
              <a:rPr lang="en-GB" altLang="en-US" dirty="0">
                <a:solidFill>
                  <a:schemeClr val="accent1">
                    <a:lumMod val="50000"/>
                  </a:schemeClr>
                </a:solidFill>
              </a:rPr>
              <a:t> was a contributor to 802.11 for many years, particularly PHY amendments and regulatory.</a:t>
            </a:r>
          </a:p>
          <a:p>
            <a:pPr lvl="1">
              <a:buFont typeface="Arial" panose="020B0604020202020204" pitchFamily="34" charset="0"/>
              <a:buChar char="•"/>
              <a:defRPr/>
            </a:pPr>
            <a:r>
              <a:rPr lang="en-GB" altLang="en-US" sz="1800" dirty="0">
                <a:hlinkClick r:id="rId3"/>
              </a:rPr>
              <a:t>https://www.legacy.com/obituaries/mercurynews/obituary.aspx?n=george-a-vlantis&amp;pid=196471001&amp;fhid=24141 </a:t>
            </a:r>
          </a:p>
          <a:p>
            <a:pPr lvl="1">
              <a:buFont typeface="Arial" panose="020B0604020202020204" pitchFamily="34" charset="0"/>
              <a:buChar char="•"/>
              <a:defRPr/>
            </a:pPr>
            <a:r>
              <a:rPr lang="en-GB" altLang="en-US" sz="1800" dirty="0">
                <a:hlinkClick r:id="rId3"/>
              </a:rPr>
              <a:t>https://www.limacampagnamortuaries.com/obituaries/George-A-Vlantis?obId=16837510</a:t>
            </a:r>
            <a:r>
              <a:rPr lang="en-GB" altLang="en-US" sz="1800" dirty="0"/>
              <a:t> </a:t>
            </a:r>
          </a:p>
          <a:p>
            <a:pPr marL="285750">
              <a:spcBef>
                <a:spcPts val="400"/>
              </a:spcBef>
              <a:buFont typeface="Arial" panose="020B0604020202020204" pitchFamily="34" charset="0"/>
              <a:buChar char="•"/>
            </a:pPr>
            <a:endParaRPr lang="en-GB" altLang="en-US" dirty="0">
              <a:solidFill>
                <a:schemeClr val="accent1">
                  <a:lumMod val="50000"/>
                </a:schemeClr>
              </a:solidFill>
            </a:endParaRPr>
          </a:p>
          <a:p>
            <a:pPr marL="285750">
              <a:spcBef>
                <a:spcPts val="400"/>
              </a:spcBef>
              <a:buFont typeface="Arial" panose="020B0604020202020204" pitchFamily="34" charset="0"/>
              <a:buChar char="•"/>
            </a:pPr>
            <a:r>
              <a:rPr lang="en-GB" altLang="en-US" dirty="0">
                <a:solidFill>
                  <a:schemeClr val="accent1">
                    <a:lumMod val="50000"/>
                  </a:schemeClr>
                </a:solidFill>
              </a:rPr>
              <a:t>Leo </a:t>
            </a:r>
            <a:r>
              <a:rPr lang="en-GB" altLang="en-US" dirty="0" err="1">
                <a:solidFill>
                  <a:schemeClr val="accent1">
                    <a:lumMod val="50000"/>
                  </a:schemeClr>
                </a:solidFill>
              </a:rPr>
              <a:t>Monteban</a:t>
            </a:r>
            <a:r>
              <a:rPr lang="en-GB" altLang="en-US" dirty="0">
                <a:solidFill>
                  <a:schemeClr val="accent1">
                    <a:lumMod val="50000"/>
                  </a:schemeClr>
                </a:solidFill>
              </a:rPr>
              <a:t> was a contributor in 802.11 early on in the ‘90s and early 2000s. </a:t>
            </a:r>
            <a:endParaRPr lang="en-US" altLang="en-US" dirty="0">
              <a:solidFill>
                <a:schemeClr val="accent1">
                  <a:lumMod val="50000"/>
                </a:schemeClr>
              </a:solidFill>
            </a:endParaRPr>
          </a:p>
          <a:p>
            <a:pPr marL="685800" lvl="1">
              <a:spcBef>
                <a:spcPts val="400"/>
              </a:spcBef>
              <a:buFont typeface="Arial" panose="020B0604020202020204" pitchFamily="34" charset="0"/>
              <a:buChar char="•"/>
            </a:pPr>
            <a:r>
              <a:rPr lang="en-GB" sz="1800" u="sng" dirty="0">
                <a:hlinkClick r:id="rId4"/>
              </a:rPr>
              <a:t>https://www.nbbclubsites.nl/club/2023/nieuws/1101604</a:t>
            </a:r>
            <a:endParaRPr lang="en-GB" altLang="en-US" sz="1800" dirty="0"/>
          </a:p>
          <a:p>
            <a:pPr marL="685800" lvl="1">
              <a:spcBef>
                <a:spcPts val="400"/>
              </a:spcBef>
              <a:buFont typeface="Arial" panose="020B0604020202020204" pitchFamily="34" charset="0"/>
              <a:buChar char="•"/>
            </a:pPr>
            <a:endParaRPr lang="en-US" altLang="en-US" sz="12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8355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-1</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379412" y="1148576"/>
            <a:ext cx="8382000" cy="5332413"/>
          </a:xfrm>
        </p:spPr>
        <p:txBody>
          <a:bodyPr/>
          <a:lstStyle/>
          <a:p>
            <a:pPr>
              <a:buFont typeface="Arial" panose="020B0604020202020204" pitchFamily="34" charset="0"/>
              <a:buChar char="•"/>
            </a:pPr>
            <a:r>
              <a:rPr lang="en-US" sz="1800" u="sng" dirty="0">
                <a:highlight>
                  <a:srgbClr val="00FFFF"/>
                </a:highlight>
              </a:rPr>
              <a:t>Mostly from January </a:t>
            </a:r>
            <a:r>
              <a:rPr lang="en-US" sz="1800" u="sng" dirty="0"/>
              <a:t>Wireless Interim </a:t>
            </a:r>
            <a:r>
              <a:rPr lang="en-US" sz="1800" u="sng" dirty="0">
                <a:solidFill>
                  <a:srgbClr val="0070C0"/>
                </a:solidFill>
              </a:rPr>
              <a:t>(Blue items added now): </a:t>
            </a:r>
          </a:p>
          <a:p>
            <a:pPr lvl="1">
              <a:buFont typeface="Arial" panose="020B0604020202020204" pitchFamily="34" charset="0"/>
              <a:buChar char="•"/>
            </a:pPr>
            <a:r>
              <a:rPr lang="en-US" sz="1800" dirty="0"/>
              <a:t>LMSC P&amp;P sections 3.1 and 4.0: 802 EC election/appointments</a:t>
            </a:r>
          </a:p>
          <a:p>
            <a:pPr lvl="2">
              <a:buFont typeface="Arial" panose="020B0604020202020204" pitchFamily="34" charset="0"/>
              <a:buChar char="•"/>
            </a:pPr>
            <a:r>
              <a:rPr lang="en-US" sz="1600" dirty="0"/>
              <a:t>all 802 executive committee members are elected or appointed and confirmed at the first Plenary session of each even numbered year. </a:t>
            </a:r>
          </a:p>
          <a:p>
            <a:pPr lvl="1">
              <a:buFont typeface="Arial" panose="020B0604020202020204" pitchFamily="34" charset="0"/>
              <a:buChar char="•"/>
            </a:pPr>
            <a:r>
              <a:rPr lang="en-US" sz="1800" dirty="0"/>
              <a:t>If anyone wishes to be considered for the 802.18 Chair, Vice Chair or the appointed positions</a:t>
            </a:r>
          </a:p>
          <a:p>
            <a:pPr lvl="2">
              <a:buFont typeface="Arial" panose="020B0604020202020204" pitchFamily="34" charset="0"/>
              <a:buChar char="•"/>
            </a:pPr>
            <a:r>
              <a:rPr lang="en-US" sz="1600" dirty="0"/>
              <a:t>Please send nominations to the Chair before Friday 13 March end of day ET.</a:t>
            </a:r>
          </a:p>
          <a:p>
            <a:pPr lvl="2">
              <a:buFont typeface="Arial" panose="020B0604020202020204" pitchFamily="34" charset="0"/>
              <a:buChar char="•"/>
            </a:pPr>
            <a:r>
              <a:rPr lang="en-US" sz="1600" dirty="0">
                <a:solidFill>
                  <a:srgbClr val="0070C0"/>
                </a:solidFill>
              </a:rPr>
              <a:t>(Note: the chair re-opened nominations from 15 June 20 to 01 July 20.) </a:t>
            </a:r>
          </a:p>
          <a:p>
            <a:pPr lvl="2">
              <a:buFont typeface="Arial" panose="020B0604020202020204" pitchFamily="34" charset="0"/>
              <a:buChar char="•"/>
            </a:pPr>
            <a:r>
              <a:rPr lang="en-US" sz="1600" dirty="0"/>
              <a:t>802.18 elections will be at the Tuesday meeting.  </a:t>
            </a:r>
            <a:r>
              <a:rPr lang="en-US" sz="1600" dirty="0">
                <a:solidFill>
                  <a:srgbClr val="0070C0"/>
                </a:solidFill>
              </a:rPr>
              <a:t>(The first meeting of the Plenary)</a:t>
            </a:r>
          </a:p>
          <a:p>
            <a:pPr lvl="1">
              <a:buFont typeface="Arial" panose="020B0604020202020204" pitchFamily="34" charset="0"/>
              <a:buChar char="•"/>
            </a:pPr>
            <a:r>
              <a:rPr lang="en-US" sz="1800" dirty="0"/>
              <a:t>All potential EC members, Chair and Vice Chairs</a:t>
            </a:r>
          </a:p>
          <a:p>
            <a:pPr lvl="2">
              <a:buFont typeface="Arial" panose="020B0604020202020204" pitchFamily="34" charset="0"/>
              <a:buChar char="•"/>
            </a:pPr>
            <a:r>
              <a:rPr lang="en-US" sz="1600" dirty="0"/>
              <a:t>Please remember to submit your letter of endorsement and disclosure of affiliation to the IEEE 802 Recording Secretary, John </a:t>
            </a:r>
            <a:r>
              <a:rPr lang="en-US" sz="1600" dirty="0" err="1"/>
              <a:t>D’Ambrosia</a:t>
            </a:r>
            <a:r>
              <a:rPr lang="en-US" sz="1600" dirty="0"/>
              <a:t>, as soon as possible, but no later than the call to order of the March 2020 opening EC meeting. </a:t>
            </a:r>
            <a:r>
              <a:rPr lang="en-US" sz="1600" dirty="0">
                <a:solidFill>
                  <a:srgbClr val="0070C0"/>
                </a:solidFill>
              </a:rPr>
              <a:t>(Will work this out.)</a:t>
            </a:r>
          </a:p>
          <a:p>
            <a:pPr lvl="1">
              <a:buFont typeface="Arial" panose="020B0604020202020204" pitchFamily="34" charset="0"/>
              <a:buChar char="•"/>
            </a:pPr>
            <a:r>
              <a:rPr lang="en-US" sz="1800" dirty="0"/>
              <a:t>For Chair, Vice Chair and Secretary, you need to be a member of the IEEE SA</a:t>
            </a:r>
          </a:p>
          <a:p>
            <a:pPr lvl="1">
              <a:buFont typeface="Arial" panose="020B0604020202020204" pitchFamily="34" charset="0"/>
              <a:buChar char="•"/>
            </a:pPr>
            <a:r>
              <a:rPr lang="en-US" dirty="0">
                <a:solidFill>
                  <a:srgbClr val="0070C0"/>
                </a:solidFill>
              </a:rPr>
              <a:t>Responsibilities / expectations for all offices are in the back up slides in this slide deck</a:t>
            </a:r>
            <a:endParaRPr lang="en-US" sz="1800" dirty="0"/>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Elections -2</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800" y="1066800"/>
            <a:ext cx="7770813" cy="5408613"/>
          </a:xfrm>
        </p:spPr>
        <p:txBody>
          <a:bodyPr/>
          <a:lstStyle/>
          <a:p>
            <a:pPr>
              <a:buFont typeface="Arial" panose="020B0604020202020204" pitchFamily="34" charset="0"/>
              <a:buChar char="•"/>
            </a:pPr>
            <a:r>
              <a:rPr lang="en-US" sz="2000" dirty="0"/>
              <a:t>Chair nominees</a:t>
            </a:r>
          </a:p>
          <a:p>
            <a:pPr lvl="1">
              <a:buFont typeface="Arial" panose="020B0604020202020204" pitchFamily="34" charset="0"/>
              <a:buChar char="•"/>
            </a:pPr>
            <a:r>
              <a:rPr lang="en-US" sz="1600" dirty="0"/>
              <a:t>Jay Holcomb (</a:t>
            </a:r>
            <a:r>
              <a:rPr lang="en-US" sz="1600" dirty="0" err="1"/>
              <a:t>Itron</a:t>
            </a:r>
            <a:r>
              <a:rPr lang="en-US" sz="1600" dirty="0"/>
              <a:t>)</a:t>
            </a:r>
          </a:p>
          <a:p>
            <a:pPr lvl="1">
              <a:buFont typeface="Arial" panose="020B0604020202020204" pitchFamily="34" charset="0"/>
              <a:buChar char="•"/>
            </a:pPr>
            <a:r>
              <a:rPr lang="en-US" sz="1600" dirty="0"/>
              <a:t>___</a:t>
            </a:r>
          </a:p>
          <a:p>
            <a:pPr>
              <a:buFont typeface="Arial" panose="020B0604020202020204" pitchFamily="34" charset="0"/>
              <a:buChar char="•"/>
            </a:pPr>
            <a:r>
              <a:rPr lang="en-US" sz="2000" dirty="0"/>
              <a:t>Vice-chair nominees</a:t>
            </a:r>
          </a:p>
          <a:p>
            <a:pPr lvl="1">
              <a:buFont typeface="Arial" panose="020B0604020202020204" pitchFamily="34" charset="0"/>
              <a:buChar char="•"/>
            </a:pPr>
            <a:r>
              <a:rPr lang="en-US" sz="1600" dirty="0"/>
              <a:t>With no nominees at this time, will open for VC nominations. </a:t>
            </a:r>
          </a:p>
          <a:p>
            <a:pPr lvl="1">
              <a:buFont typeface="Arial" panose="020B0604020202020204" pitchFamily="34" charset="0"/>
              <a:buChar char="•"/>
            </a:pPr>
            <a:r>
              <a:rPr lang="en-US" sz="1600" dirty="0"/>
              <a:t>None heard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Secretary volunteers, temporary acceptable.</a:t>
            </a:r>
          </a:p>
          <a:p>
            <a:pPr lvl="1">
              <a:buFont typeface="Arial" panose="020B0604020202020204" pitchFamily="34" charset="0"/>
              <a:buChar char="•"/>
            </a:pPr>
            <a:r>
              <a:rPr lang="en-US" sz="1600" dirty="0"/>
              <a:t>Any volunteers? </a:t>
            </a:r>
          </a:p>
          <a:p>
            <a:pPr lvl="1">
              <a:buFont typeface="Arial" panose="020B0604020202020204" pitchFamily="34" charset="0"/>
              <a:buChar char="•"/>
            </a:pPr>
            <a:r>
              <a:rPr lang="en-US" sz="1600" dirty="0"/>
              <a:t>None heard</a:t>
            </a:r>
          </a:p>
          <a:p>
            <a:pPr lvl="1">
              <a:buFont typeface="Arial" panose="020B0604020202020204" pitchFamily="34" charset="0"/>
              <a:buChar char="•"/>
            </a:pPr>
            <a:endParaRPr lang="en-US" sz="1200" dirty="0"/>
          </a:p>
          <a:p>
            <a:pPr lvl="1"/>
            <a:endParaRPr lang="en-US" altLang="en-US" sz="1600" b="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967401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-3</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005" y="763586"/>
            <a:ext cx="8306595" cy="5711827"/>
          </a:xfrm>
        </p:spPr>
        <p:txBody>
          <a:bodyPr/>
          <a:lstStyle/>
          <a:p>
            <a:pPr marL="457200" lvl="1" indent="0"/>
            <a:endParaRPr lang="en-US" sz="1200" dirty="0"/>
          </a:p>
          <a:p>
            <a:pPr lvl="2">
              <a:buFont typeface="Arial" panose="020B0604020202020204" pitchFamily="34" charset="0"/>
              <a:buChar char="•"/>
            </a:pPr>
            <a:endParaRPr lang="en-US" sz="1200" b="0" dirty="0">
              <a:solidFill>
                <a:schemeClr val="tx1"/>
              </a:solidFill>
            </a:endParaRPr>
          </a:p>
          <a:p>
            <a:pPr>
              <a:buFont typeface="Arial" panose="020B0604020202020204" pitchFamily="34" charset="0"/>
              <a:buChar char="•"/>
            </a:pPr>
            <a:r>
              <a:rPr lang="en-US" sz="1800" b="0" dirty="0">
                <a:solidFill>
                  <a:schemeClr val="tx1"/>
                </a:solidFill>
              </a:rPr>
              <a:t>Any objections to a roll call by voting members only,</a:t>
            </a:r>
          </a:p>
          <a:p>
            <a:pPr lvl="1">
              <a:buFont typeface="Arial" panose="020B0604020202020204" pitchFamily="34" charset="0"/>
              <a:buChar char="•"/>
            </a:pPr>
            <a:r>
              <a:rPr lang="en-US" sz="1800" b="0" dirty="0">
                <a:solidFill>
                  <a:schemeClr val="tx1"/>
                </a:solidFill>
              </a:rPr>
              <a:t>or do a private chat vote to Stuart Kerry as returning officer</a:t>
            </a:r>
            <a:r>
              <a:rPr lang="en-US" sz="1800" dirty="0">
                <a:solidFill>
                  <a:schemeClr val="tx1"/>
                </a:solidFill>
              </a:rPr>
              <a:t>.</a:t>
            </a:r>
            <a:endParaRPr lang="en-US" sz="1800" b="0" dirty="0">
              <a:solidFill>
                <a:schemeClr val="tx1"/>
              </a:solidFill>
            </a:endParaRPr>
          </a:p>
          <a:p>
            <a:pPr lvl="3">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Point of order, at this time Stuart Kerry (OK-Brit, Ruckus/CommScope) is delegated to run the ballot. </a:t>
            </a:r>
          </a:p>
          <a:p>
            <a:pPr lvl="1">
              <a:buFont typeface="Arial" panose="020B0604020202020204" pitchFamily="34" charset="0"/>
              <a:buChar char="•"/>
            </a:pPr>
            <a:r>
              <a:rPr lang="en-US" sz="1600" dirty="0">
                <a:solidFill>
                  <a:schemeClr val="tx1"/>
                </a:solidFill>
              </a:rPr>
              <a:t>802.18 Candidate(s) viewpoints on going forward &amp; answers any questions or suggestions</a:t>
            </a:r>
          </a:p>
          <a:p>
            <a:pPr lvl="3">
              <a:buFont typeface="Arial" panose="020B0604020202020204" pitchFamily="34" charset="0"/>
              <a:buChar char="•"/>
            </a:pPr>
            <a:endParaRPr lang="en-US" sz="14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Jay Holcomb (Itron) as Chair of the RR-TAG (IEEE 802.18) for the next two years, through the first IEEE 802 Plenary of 2022. </a:t>
            </a:r>
          </a:p>
          <a:p>
            <a:pPr marL="0" indent="0"/>
            <a:r>
              <a:rPr lang="en-US" altLang="en-US" sz="1800" dirty="0">
                <a:solidFill>
                  <a:schemeClr val="tx1"/>
                </a:solidFill>
              </a:rPr>
              <a:t>	</a:t>
            </a:r>
            <a:r>
              <a:rPr lang="en-US" altLang="en-US" sz="1600" dirty="0">
                <a:solidFill>
                  <a:schemeClr val="tx1"/>
                </a:solidFill>
              </a:rPr>
              <a:t>Moved by:  	 Peter Ecclesine  </a:t>
            </a:r>
          </a:p>
          <a:p>
            <a:pPr lvl="1"/>
            <a:r>
              <a:rPr lang="en-US" altLang="en-US" sz="1600" b="1" dirty="0">
                <a:solidFill>
                  <a:schemeClr val="tx1"/>
                </a:solidFill>
              </a:rPr>
              <a:t>Seconded by:  	 Stuart Kerry</a:t>
            </a:r>
          </a:p>
          <a:p>
            <a:pPr lvl="1"/>
            <a:r>
              <a:rPr lang="en-US" altLang="en-US" sz="1600" b="1" dirty="0">
                <a:solidFill>
                  <a:schemeClr val="tx1"/>
                </a:solidFill>
              </a:rPr>
              <a:t>Discussion?	None</a:t>
            </a:r>
          </a:p>
          <a:p>
            <a:pPr lvl="1"/>
            <a:r>
              <a:rPr lang="en-US" altLang="en-US" sz="1600" b="1" dirty="0">
                <a:solidFill>
                  <a:schemeClr val="tx1"/>
                </a:solidFill>
              </a:rPr>
              <a:t>Vote:  		_27__Y   /  _0__N   /  _0__A   / _19 (pool voters not present)	</a:t>
            </a:r>
          </a:p>
          <a:p>
            <a:pPr lvl="1"/>
            <a:r>
              <a:rPr lang="en-US" altLang="en-US" sz="1600" b="1" dirty="0">
                <a:solidFill>
                  <a:schemeClr val="tx1"/>
                </a:solidFill>
              </a:rPr>
              <a:t>Total # present at time of vote:  34</a:t>
            </a:r>
          </a:p>
          <a:p>
            <a:pPr lvl="1"/>
            <a:endParaRPr lang="en-US" altLang="en-US" sz="1600" b="1" dirty="0">
              <a:solidFill>
                <a:schemeClr val="tx1"/>
              </a:solidFill>
            </a:endParaRPr>
          </a:p>
          <a:p>
            <a:pPr>
              <a:buFont typeface="Arial" panose="020B0604020202020204" pitchFamily="34" charset="0"/>
              <a:buChar char="•"/>
            </a:pPr>
            <a:r>
              <a:rPr lang="en-US" sz="1800" b="0" dirty="0">
                <a:solidFill>
                  <a:schemeClr val="tx1"/>
                </a:solidFill>
              </a:rPr>
              <a:t>Point of order, at this time Jay Holcomb (Itron) will resume chair of the 802.18 Plenary sessions. </a:t>
            </a: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10071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07 January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Mike L. </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a:t>
            </a:r>
            <a:r>
              <a:rPr lang="en-US" sz="1800" dirty="0">
                <a:solidFill>
                  <a:schemeClr val="tx1"/>
                </a:solidFill>
                <a:highlight>
                  <a:srgbClr val="FFFF00"/>
                </a:highlight>
              </a:rPr>
              <a:t>24</a:t>
            </a:r>
            <a:r>
              <a:rPr lang="en-US" sz="1800" dirty="0">
                <a:solidFill>
                  <a:schemeClr val="tx1"/>
                </a:solidFill>
              </a:rPr>
              <a:t>Sep-02Oct20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802.11 has been sent a liaison on EN 303 687, compromise that a single Energy Detect defined, dependent on output power of the device. </a:t>
            </a:r>
          </a:p>
          <a:p>
            <a:pPr lvl="1">
              <a:spcBef>
                <a:spcPts val="0"/>
              </a:spcBef>
              <a:buFont typeface="Arial" panose="020B0604020202020204" pitchFamily="34" charset="0"/>
              <a:buChar char="•"/>
            </a:pPr>
            <a:r>
              <a:rPr lang="en-US" sz="1600" dirty="0">
                <a:solidFill>
                  <a:schemeClr val="tx1"/>
                </a:solidFill>
              </a:rPr>
              <a:t>2 new </a:t>
            </a:r>
            <a:r>
              <a:rPr lang="en-US" sz="1600" dirty="0" err="1">
                <a:solidFill>
                  <a:schemeClr val="tx1"/>
                </a:solidFill>
              </a:rPr>
              <a:t>Wis</a:t>
            </a:r>
            <a:r>
              <a:rPr lang="en-US" sz="1600" dirty="0">
                <a:solidFill>
                  <a:schemeClr val="tx1"/>
                </a:solidFill>
              </a:rPr>
              <a:t>: TS Doc. on multi-Access Point performance, and  </a:t>
            </a:r>
          </a:p>
          <a:p>
            <a:pPr lvl="2">
              <a:spcBef>
                <a:spcPts val="0"/>
              </a:spcBef>
              <a:buFont typeface="Arial" panose="020B0604020202020204" pitchFamily="34" charset="0"/>
              <a:buChar char="•"/>
            </a:pPr>
            <a:r>
              <a:rPr lang="en-US" sz="1400" dirty="0">
                <a:solidFill>
                  <a:schemeClr val="tx1"/>
                </a:solidFill>
              </a:rPr>
              <a:t>60 GHz which brought up some discussions. – there are 3 Harmonized Standards now,</a:t>
            </a:r>
          </a:p>
          <a:p>
            <a:pPr lvl="2">
              <a:spcBef>
                <a:spcPts val="0"/>
              </a:spcBef>
              <a:buFont typeface="Arial" panose="020B0604020202020204" pitchFamily="34" charset="0"/>
              <a:buChar char="•"/>
            </a:pPr>
            <a:r>
              <a:rPr lang="en-US" sz="1400" dirty="0">
                <a:solidFill>
                  <a:schemeClr val="tx1"/>
                </a:solidFill>
              </a:rPr>
              <a:t> One is to extend to 71GHz.</a:t>
            </a:r>
          </a:p>
          <a:p>
            <a:pPr lvl="1">
              <a:spcBef>
                <a:spcPts val="0"/>
              </a:spcBef>
              <a:buFont typeface="Arial" panose="020B0604020202020204" pitchFamily="34" charset="0"/>
              <a:buChar char="•"/>
            </a:pPr>
            <a:r>
              <a:rPr lang="en-US" sz="1600" dirty="0">
                <a:solidFill>
                  <a:schemeClr val="tx1"/>
                </a:solidFill>
              </a:rPr>
              <a:t>There will be some Go-To meetings coming up. </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Electronic meetings planned thru the end of the year.  </a:t>
            </a:r>
          </a:p>
          <a:p>
            <a:pPr lvl="2">
              <a:spcBef>
                <a:spcPts val="0"/>
              </a:spcBef>
              <a:buFont typeface="Arial" panose="020B0604020202020204" pitchFamily="34" charset="0"/>
              <a:buChar char="•"/>
            </a:pPr>
            <a:r>
              <a:rPr lang="en-US" sz="1400" dirty="0">
                <a:solidFill>
                  <a:schemeClr val="tx1"/>
                </a:solidFill>
              </a:rPr>
              <a:t>For now  next year planning is for face2face meeting, of course depending on conditions, membership and government restrictions</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200" b="1" dirty="0">
                <a:solidFill>
                  <a:schemeClr val="bg1">
                    <a:lumMod val="65000"/>
                  </a:schemeClr>
                </a:solidFill>
              </a:rPr>
              <a:t>nothing to share today</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SRDoc #12 - 30Jul20</a:t>
            </a:r>
          </a:p>
          <a:p>
            <a:pPr lvl="1">
              <a:spcBef>
                <a:spcPts val="0"/>
              </a:spcBef>
              <a:buFont typeface="Arial" panose="020B0604020202020204" pitchFamily="34" charset="0"/>
              <a:buChar char="•"/>
            </a:pPr>
            <a:r>
              <a:rPr lang="en-US" sz="1600" dirty="0">
                <a:effectLst/>
                <a:ea typeface="Calibri" panose="020F0502020204030204" pitchFamily="34" charset="0"/>
              </a:rPr>
              <a:t>802.11 </a:t>
            </a:r>
            <a:r>
              <a:rPr lang="en-US" sz="1600" dirty="0" err="1">
                <a:effectLst/>
                <a:ea typeface="Calibri" panose="020F0502020204030204" pitchFamily="34" charset="0"/>
              </a:rPr>
              <a:t>coex</a:t>
            </a:r>
            <a:r>
              <a:rPr lang="en-US" sz="1600" dirty="0">
                <a:effectLst/>
                <a:ea typeface="Calibri" panose="020F0502020204030204" pitchFamily="34" charset="0"/>
              </a:rPr>
              <a:t> SC LS response to ETSI ERM TG11 is in </a:t>
            </a:r>
            <a:r>
              <a:rPr lang="en-GB" sz="1600" u="sng" dirty="0">
                <a:solidFill>
                  <a:srgbClr val="0000FF"/>
                </a:solidFill>
                <a:effectLst/>
                <a:ea typeface="Calibri" panose="020F0502020204030204" pitchFamily="34" charset="0"/>
                <a:hlinkClick r:id="rId8"/>
              </a:rPr>
              <a:t>11-20-0861-06</a:t>
            </a:r>
            <a:r>
              <a:rPr lang="en-US" sz="1600" dirty="0">
                <a:effectLst/>
                <a:ea typeface="Calibri" panose="020F0502020204030204" pitchFamily="34" charset="0"/>
              </a:rPr>
              <a:t>. </a:t>
            </a:r>
            <a:r>
              <a:rPr lang="en-US" sz="1600" dirty="0">
                <a:solidFill>
                  <a:schemeClr val="tx1"/>
                </a:solidFill>
              </a:rPr>
              <a:t> </a:t>
            </a:r>
            <a:endParaRPr lang="en-US" sz="1600" dirty="0">
              <a:solidFill>
                <a:schemeClr val="bg1">
                  <a:lumMod val="65000"/>
                </a:schemeClr>
              </a:solidFill>
            </a:endParaRP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100" b="1" dirty="0">
                <a:solidFill>
                  <a:schemeClr val="bg1">
                    <a:lumMod val="65000"/>
                  </a:schemeClr>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call </a:t>
            </a:r>
            <a:r>
              <a:rPr lang="en-US" sz="1600" dirty="0"/>
              <a:t>#86,  28Sep-02Oct20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marL="457200" lvl="1" indent="0">
              <a:spcBef>
                <a:spcPts val="0"/>
              </a:spcBef>
            </a:pPr>
            <a:r>
              <a:rPr lang="en-US" sz="1600" dirty="0">
                <a:solidFill>
                  <a:schemeClr val="tx1"/>
                </a:solidFill>
              </a:rPr>
              <a:t>		</a:t>
            </a: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2">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600" dirty="0">
                <a:solidFill>
                  <a:schemeClr val="tx1"/>
                </a:solidFill>
              </a:rPr>
              <a:t>next meeting #97, 19-23Oct20; Dublin, Ireland</a:t>
            </a:r>
            <a:endParaRPr lang="en-US" alt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r>
              <a:rPr lang="en-US" sz="1600" dirty="0">
                <a:solidFill>
                  <a:schemeClr val="bg1">
                    <a:lumMod val="65000"/>
                  </a:schemeClr>
                </a:solidFill>
              </a:rPr>
              <a:t>nothing to share today</a:t>
            </a:r>
          </a:p>
          <a:p>
            <a:pPr lvl="3">
              <a:spcBef>
                <a:spcPts val="0"/>
              </a:spcBef>
              <a:buFont typeface="Arial" panose="020B0604020202020204" pitchFamily="34" charset="0"/>
              <a:buChar char="•"/>
            </a:pPr>
            <a:endParaRPr lang="en-US" sz="10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#12, 05-07 Oct20;  ECO office</a:t>
            </a:r>
            <a:endParaRPr lang="en-US" sz="1400" dirty="0"/>
          </a:p>
          <a:p>
            <a:pPr lvl="1">
              <a:buFont typeface="Arial" panose="020B0604020202020204" pitchFamily="34" charset="0"/>
              <a:buChar char="•"/>
            </a:pPr>
            <a:r>
              <a:rPr lang="en-US" sz="1600" dirty="0">
                <a:solidFill>
                  <a:schemeClr val="tx1"/>
                </a:solidFill>
              </a:rPr>
              <a:t>Working new </a:t>
            </a:r>
            <a:r>
              <a:rPr lang="en-US" sz="1600" dirty="0" err="1">
                <a:solidFill>
                  <a:schemeClr val="tx1"/>
                </a:solidFill>
              </a:rPr>
              <a:t>WIs.</a:t>
            </a:r>
            <a:r>
              <a:rPr lang="en-US" sz="1600" dirty="0">
                <a:solidFill>
                  <a:schemeClr val="tx1"/>
                </a:solidFill>
              </a:rPr>
              <a:t>  1) update 5 GHz   for  WRC-19  2) examine EC decision (04)08 RLAN to use 5150-5725,  3) 5.8 GHz band  4) ECC asking WGFM about </a:t>
            </a:r>
            <a:r>
              <a:rPr lang="en-US" sz="1600" i="1" u="sng" dirty="0">
                <a:solidFill>
                  <a:schemeClr val="tx1"/>
                </a:solidFill>
              </a:rPr>
              <a:t>protection to urban rail. </a:t>
            </a:r>
            <a:endParaRPr lang="en-US" sz="1600" i="1" u="sng" dirty="0">
              <a:solidFill>
                <a:schemeClr val="bg1">
                  <a:lumMod val="65000"/>
                </a:schemeClr>
              </a:solidFill>
            </a:endParaRPr>
          </a:p>
          <a:p>
            <a:pPr lvl="1">
              <a:buFont typeface="Arial" panose="020B0604020202020204" pitchFamily="34" charset="0"/>
              <a:buChar char="•"/>
            </a:pPr>
            <a:r>
              <a:rPr lang="en-US" sz="1600" dirty="0">
                <a:solidFill>
                  <a:schemeClr val="tx1"/>
                </a:solidFill>
              </a:rPr>
              <a:t>Moving to correspondence (with more in Sept) and working to address these for 05Oct20 call.  Time will be quick to finish up some by March of 2021.</a:t>
            </a:r>
          </a:p>
          <a:p>
            <a:pPr lvl="1">
              <a:buFont typeface="Arial" panose="020B0604020202020204" pitchFamily="34" charset="0"/>
              <a:buChar char="•"/>
            </a:pPr>
            <a:r>
              <a:rPr lang="en-US" sz="1600" dirty="0">
                <a:solidFill>
                  <a:schemeClr val="tx1"/>
                </a:solidFill>
              </a:rPr>
              <a:t>Public consultations are out now till 04 Sep.</a:t>
            </a:r>
          </a:p>
          <a:p>
            <a:pPr lvl="2">
              <a:buFont typeface="Arial" panose="020B0604020202020204" pitchFamily="34" charset="0"/>
              <a:buChar char="•"/>
            </a:pPr>
            <a:r>
              <a:rPr lang="en-US" sz="1600" dirty="0">
                <a:solidFill>
                  <a:schemeClr val="tx1"/>
                </a:solidFill>
              </a:rPr>
              <a:t>Draft CEPT report 75 (Report B) and ECC Decision (20)01 (rules of lower 6 GHz band) </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1251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10418"/>
            <a:ext cx="8353245" cy="5542782"/>
          </a:xfrm>
        </p:spPr>
        <p:txBody>
          <a:bodyPr/>
          <a:lstStyle/>
          <a:p>
            <a:pPr lvl="0">
              <a:buFont typeface="Arial" panose="020B0604020202020204" pitchFamily="34" charset="0"/>
              <a:buChar char="•"/>
            </a:pPr>
            <a:r>
              <a:rPr lang="en-US" sz="1800" b="0" dirty="0">
                <a:solidFill>
                  <a:schemeClr val="tx1"/>
                </a:solidFill>
              </a:rPr>
              <a:t>Meeting 36# of WP 5D planned on 5-16 October 2020, will be held electronically. </a:t>
            </a:r>
          </a:p>
          <a:p>
            <a:pPr lvl="1">
              <a:buFont typeface="Arial" panose="020B0604020202020204" pitchFamily="34" charset="0"/>
              <a:buChar char="•"/>
            </a:pPr>
            <a:r>
              <a:rPr lang="en-US" sz="1600" b="0" dirty="0">
                <a:solidFill>
                  <a:schemeClr val="tx1"/>
                </a:solidFill>
              </a:rPr>
              <a:t>It is also anticipated that meeting 36#bis of WP 5D planned for 17-19 November 2020 will also be a virtual meeting</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b="0" dirty="0">
                <a:solidFill>
                  <a:schemeClr val="tx1"/>
                </a:solidFill>
              </a:rPr>
              <a:t>We have not gotten back to reviewing the WRC-23 agenda items that a member did a nice job with summarizing them at the end of  </a:t>
            </a:r>
            <a:r>
              <a:rPr lang="en-US" sz="1800" b="0" dirty="0">
                <a:hlinkClick r:id="rId3"/>
              </a:rPr>
              <a:t>&lt;18-19-0152&gt;</a:t>
            </a:r>
            <a:r>
              <a:rPr lang="en-US" sz="1800" b="0" dirty="0"/>
              <a:t>.   </a:t>
            </a:r>
          </a:p>
          <a:p>
            <a:pPr lvl="1">
              <a:spcBef>
                <a:spcPts val="0"/>
              </a:spcBef>
              <a:buFont typeface="Arial" panose="020B0604020202020204" pitchFamily="34" charset="0"/>
              <a:buChar char="•"/>
            </a:pPr>
            <a:r>
              <a:rPr lang="en-US" sz="1600" b="0" dirty="0"/>
              <a:t>Is anyone available to start a focused document on these, and/or what is the timing we should target to work on them?  Never too early. </a:t>
            </a:r>
          </a:p>
          <a:p>
            <a:pPr lvl="1">
              <a:spcBef>
                <a:spcPts val="0"/>
              </a:spcBef>
              <a:buFont typeface="Arial" panose="020B0604020202020204" pitchFamily="34" charset="0"/>
              <a:buChar char="•"/>
            </a:pPr>
            <a:r>
              <a:rPr lang="en-US" sz="1600" b="0" dirty="0">
                <a:solidFill>
                  <a:srgbClr val="00B0F0"/>
                </a:solidFill>
              </a:rPr>
              <a:t>(Chair to confirm where WRC-23 agenda items are on the ITU Site, also)  </a:t>
            </a:r>
            <a:r>
              <a:rPr lang="en-US" sz="1600" dirty="0">
                <a:solidFill>
                  <a:srgbClr val="00B0F0"/>
                </a:solidFill>
              </a:rPr>
              <a:t> </a:t>
            </a:r>
          </a:p>
          <a:p>
            <a:pPr lvl="1">
              <a:spcBef>
                <a:spcPts val="0"/>
              </a:spcBef>
              <a:buFont typeface="Arial" panose="020B0604020202020204" pitchFamily="34" charset="0"/>
              <a:buChar char="•"/>
            </a:pPr>
            <a:r>
              <a:rPr lang="en-US" sz="1600" dirty="0">
                <a:solidFill>
                  <a:srgbClr val="00B0F0"/>
                </a:solidFill>
              </a:rPr>
              <a:t>A member will work on a list, over some time, we can work off of for an initial list of agenda items that IEEE 802 may have an interest in to form some viewpoints.    </a:t>
            </a:r>
          </a:p>
          <a:p>
            <a:pPr lvl="1">
              <a:spcBef>
                <a:spcPts val="0"/>
              </a:spcBef>
              <a:buFont typeface="Arial" panose="020B0604020202020204" pitchFamily="34" charset="0"/>
              <a:buChar char="•"/>
            </a:pPr>
            <a:r>
              <a:rPr lang="en-US" sz="1600" dirty="0">
                <a:solidFill>
                  <a:schemeClr val="tx1"/>
                </a:solidFill>
              </a:rPr>
              <a:t> </a:t>
            </a: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4"/>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3"/>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3"/>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ITU-R Calendar and links in backup slides and Thursday slides. </a:t>
            </a:r>
            <a:endParaRPr lang="en-US" sz="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70230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APAC status</a:t>
            </a:r>
            <a:endParaRPr lang="en-US" sz="2400" dirty="0"/>
          </a:p>
        </p:txBody>
      </p:sp>
      <p:sp>
        <p:nvSpPr>
          <p:cNvPr id="3" name="Content Placeholder 2"/>
          <p:cNvSpPr>
            <a:spLocks noGrp="1"/>
          </p:cNvSpPr>
          <p:nvPr>
            <p:ph idx="1"/>
          </p:nvPr>
        </p:nvSpPr>
        <p:spPr>
          <a:xfrm>
            <a:off x="685800" y="1372393"/>
            <a:ext cx="7620000" cy="5103020"/>
          </a:xfrm>
        </p:spPr>
        <p:txBody>
          <a:bodyPr/>
          <a:lstStyle/>
          <a:p>
            <a:pPr>
              <a:spcBef>
                <a:spcPts val="0"/>
              </a:spcBef>
              <a:buFont typeface="Arial" panose="020B0604020202020204" pitchFamily="34" charset="0"/>
              <a:buChar char="•"/>
            </a:pPr>
            <a:r>
              <a:rPr lang="en-US" sz="1800" dirty="0">
                <a:solidFill>
                  <a:schemeClr val="tx1"/>
                </a:solidFill>
              </a:rPr>
              <a:t>Every 2-month APAC update: </a:t>
            </a:r>
          </a:p>
          <a:p>
            <a:pPr>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hlinkClick r:id="rId2"/>
              </a:rPr>
              <a:t>https://mentor.ieee.org/802.18/dcn/20/18-20-0106-00-0000-apac-update-july-2020.pptx</a:t>
            </a:r>
            <a:r>
              <a:rPr lang="en-US" sz="1800" dirty="0">
                <a:solidFill>
                  <a:schemeClr val="tx1"/>
                </a:solidFill>
              </a:rPr>
              <a:t> </a:t>
            </a:r>
          </a:p>
          <a:p>
            <a:pPr marL="457200" lvl="1" indent="0">
              <a:spcBef>
                <a:spcPts val="0"/>
              </a:spcBef>
            </a:pPr>
            <a:endParaRPr lang="en-US" sz="1800" dirty="0">
              <a:solidFill>
                <a:schemeClr val="tx1"/>
              </a:solidFill>
            </a:endParaRPr>
          </a:p>
          <a:p>
            <a:pPr>
              <a:buFont typeface="Arial" panose="020B0604020202020204" pitchFamily="34" charset="0"/>
              <a:buChar char="•"/>
            </a:pPr>
            <a:r>
              <a:rPr lang="en-US" dirty="0">
                <a:solidFill>
                  <a:schemeClr val="tx1"/>
                </a:solidFill>
              </a:rPr>
              <a:t> </a:t>
            </a:r>
            <a:r>
              <a:rPr lang="en-US" sz="1800" dirty="0">
                <a:solidFill>
                  <a:schemeClr val="tx1"/>
                </a:solidFill>
              </a:rPr>
              <a:t>Note: email to the </a:t>
            </a:r>
            <a:r>
              <a:rPr lang="en-US" sz="1800" dirty="0" err="1">
                <a:solidFill>
                  <a:schemeClr val="tx1"/>
                </a:solidFill>
              </a:rPr>
              <a:t>listserver</a:t>
            </a:r>
            <a:r>
              <a:rPr lang="en-US" sz="1800" dirty="0">
                <a:solidFill>
                  <a:schemeClr val="tx1"/>
                </a:solidFill>
              </a:rPr>
              <a:t> just came out (today) on:</a:t>
            </a:r>
          </a:p>
          <a:p>
            <a:pPr marL="857250" lvl="2" indent="-285750">
              <a:spcBef>
                <a:spcPts val="0"/>
              </a:spcBef>
              <a:spcAft>
                <a:spcPts val="0"/>
              </a:spcAft>
              <a:buFont typeface="Arial" panose="020B0604020202020204" pitchFamily="34" charset="0"/>
              <a:buChar char="•"/>
            </a:pPr>
            <a:r>
              <a:rPr lang="en-US" dirty="0">
                <a:solidFill>
                  <a:schemeClr val="tx1"/>
                </a:solidFill>
                <a:effectLst/>
                <a:ea typeface="Calibri" panose="020F0502020204030204" pitchFamily="34" charset="0"/>
              </a:rPr>
              <a:t>Taiwan MOTC has begun a consultation that considers allowing licensed-exempt usage in the 5925 - 7125 MHz band.</a:t>
            </a:r>
          </a:p>
          <a:p>
            <a:pPr marL="800100" lvl="2">
              <a:spcBef>
                <a:spcPts val="0"/>
              </a:spcBef>
              <a:spcAft>
                <a:spcPts val="0"/>
              </a:spcAft>
            </a:pPr>
            <a:r>
              <a:rPr lang="en-US"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For details, please refer to</a:t>
            </a:r>
          </a:p>
          <a:p>
            <a:pPr marL="800100" lvl="2">
              <a:spcBef>
                <a:spcPts val="0"/>
              </a:spcBef>
              <a:spcAft>
                <a:spcPts val="0"/>
              </a:spcAft>
            </a:pPr>
            <a:r>
              <a:rPr lang="en-US" sz="1600" dirty="0">
                <a:solidFill>
                  <a:schemeClr val="tx1"/>
                </a:solidFill>
                <a:effectLst/>
                <a:ea typeface="Calibri" panose="020F0502020204030204" pitchFamily="34" charset="0"/>
                <a:hlinkClick r:id="rId3"/>
              </a:rPr>
              <a:t>https://www.motc.gov.tw/ch/home.jsp?id=15&amp;parentpath=0,2&amp;mcustomize=multimessages_view.jsp&amp;dataserno=202006180001&amp;aplistdn=ou=data,ou=bulletin,ou=chinese,ou=ap_root,o=motc,c=tw&amp;toolsflag=Y&amp;imgfolder=img%2Fstand</a:t>
            </a:r>
            <a:r>
              <a:rPr lang="en-US" sz="1600" dirty="0">
                <a:solidFill>
                  <a:schemeClr val="tx1"/>
                </a:solidFill>
                <a:effectLst/>
                <a:ea typeface="Calibri" panose="020F0502020204030204" pitchFamily="34" charset="0"/>
              </a:rPr>
              <a:t>  </a:t>
            </a:r>
          </a:p>
          <a:p>
            <a:pPr marL="800100" lvl="2">
              <a:spcBef>
                <a:spcPts val="0"/>
              </a:spcBef>
              <a:spcAft>
                <a:spcPts val="0"/>
              </a:spcAft>
            </a:pPr>
            <a:r>
              <a:rPr lang="en-US" sz="1600"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August 7, 2020.</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4345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a:t>
            </a:r>
            <a:r>
              <a:rPr lang="en-US" altLang="en-US" sz="1600" dirty="0"/>
              <a:t> (1of 3)</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800" b="1" u="sng" dirty="0"/>
              <a:t>Proceeding:</a:t>
            </a:r>
            <a:r>
              <a:rPr lang="en-US" sz="18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600" b="0" dirty="0"/>
              <a:t>30 days for FCC to rule on these.  Several oppositions to the stay and several for the stay.   </a:t>
            </a:r>
          </a:p>
          <a:p>
            <a:pPr lvl="1">
              <a:buFont typeface="Arial" panose="020B0604020202020204" pitchFamily="34" charset="0"/>
              <a:buChar char="•"/>
            </a:pPr>
            <a:r>
              <a:rPr lang="en-US" sz="1600" dirty="0"/>
              <a:t>All 3 will go to First Circuit Court of appeals.  Expect it will be sooner, tbd. </a:t>
            </a:r>
          </a:p>
          <a:p>
            <a:pPr lvl="4">
              <a:buFont typeface="Arial" panose="020B0604020202020204" pitchFamily="34" charset="0"/>
              <a:buChar char="•"/>
            </a:pPr>
            <a:endParaRPr lang="en-US" sz="1200" dirty="0"/>
          </a:p>
          <a:p>
            <a:pPr>
              <a:buFont typeface="Arial" panose="020B0604020202020204" pitchFamily="34" charset="0"/>
              <a:buChar char="•"/>
            </a:pPr>
            <a:r>
              <a:rPr lang="en-US" sz="1600" dirty="0"/>
              <a:t>There have been several Petitions of Reconsiderations filed </a:t>
            </a:r>
          </a:p>
          <a:p>
            <a:pPr lvl="1">
              <a:buFont typeface="Arial" panose="020B0604020202020204" pitchFamily="34" charset="0"/>
              <a:buChar char="•"/>
            </a:pPr>
            <a:r>
              <a:rPr lang="en-US" sz="1600" b="0" dirty="0"/>
              <a:t>And a P</a:t>
            </a:r>
            <a:r>
              <a:rPr lang="en-US" sz="1600" dirty="0"/>
              <a:t>ublic Notice that Oppositions must be filed within 15 days once in Fed. Reg. for 4 petitions, APCO, CTIA, FWCC, Verizon. </a:t>
            </a:r>
          </a:p>
          <a:p>
            <a:pPr lvl="1">
              <a:buFont typeface="Arial" panose="020B0604020202020204" pitchFamily="34" charset="0"/>
              <a:buChar char="•"/>
            </a:pPr>
            <a:r>
              <a:rPr lang="en-US" sz="1600" b="1" dirty="0">
                <a:effectLst/>
                <a:ea typeface="Times New Roman" panose="02020603050405020304" pitchFamily="18" charset="0"/>
                <a:cs typeface="Calibri" panose="020F0502020204030204" pitchFamily="34" charset="0"/>
              </a:rPr>
              <a:t>FR Document:</a:t>
            </a:r>
            <a:r>
              <a:rPr lang="en-US" sz="1600" dirty="0">
                <a:effectLst/>
                <a:ea typeface="Times New Roman" panose="02020603050405020304" pitchFamily="18" charset="0"/>
                <a:cs typeface="Calibri" panose="020F0502020204030204" pitchFamily="34" charset="0"/>
              </a:rPr>
              <a:t> </a:t>
            </a:r>
            <a:r>
              <a:rPr lang="en-US" sz="1600" u="sng" dirty="0">
                <a:solidFill>
                  <a:srgbClr val="3071A9"/>
                </a:solidFill>
                <a:effectLst/>
                <a:ea typeface="Times New Roman" panose="02020603050405020304" pitchFamily="18" charset="0"/>
                <a:cs typeface="Calibri" panose="020F0502020204030204" pitchFamily="34" charset="0"/>
                <a:hlinkClick r:id="rId6"/>
              </a:rPr>
              <a:t>2020-14711</a:t>
            </a:r>
            <a:r>
              <a:rPr lang="en-US" sz="1600" u="sng" dirty="0">
                <a:solidFill>
                  <a:schemeClr val="tx1"/>
                </a:solidFill>
                <a:ea typeface="Times New Roman" panose="02020603050405020304" pitchFamily="18" charset="0"/>
                <a:cs typeface="Calibri" panose="020F0502020204030204" pitchFamily="34" charset="0"/>
              </a:rPr>
              <a:t>;  Oppositions by 29Jul20 and replies by 10Aug20</a:t>
            </a:r>
            <a:endParaRPr lang="en-US" sz="1600" dirty="0">
              <a:solidFill>
                <a:schemeClr val="tx1"/>
              </a:solidFill>
            </a:endParaRPr>
          </a:p>
          <a:p>
            <a:pPr>
              <a:buFont typeface="Arial" panose="020B0604020202020204" pitchFamily="34" charset="0"/>
              <a:buChar char="•"/>
            </a:pPr>
            <a:r>
              <a:rPr lang="en-US" sz="2000" dirty="0"/>
              <a:t>RR-TAG call on 30Jul20 will have more of where these things are.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280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3"/>
            <a:ext cx="8303266" cy="5299869"/>
          </a:xfrm>
        </p:spPr>
        <p:txBody>
          <a:bodyPr/>
          <a:lstStyle/>
          <a:p>
            <a:pPr>
              <a:buFont typeface="Arial" panose="020B0604020202020204" pitchFamily="34" charset="0"/>
              <a:buChar char="•"/>
              <a:defRPr/>
            </a:pPr>
            <a:r>
              <a:rPr lang="en-US" sz="18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1800" dirty="0"/>
              <a:t>Voters: 46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3">
              <a:buFont typeface="Arial" panose="020B0604020202020204" pitchFamily="34" charset="0"/>
              <a:buChar char="•"/>
            </a:pPr>
            <a:endParaRPr lang="en-US" sz="1000" dirty="0">
              <a:solidFill>
                <a:srgbClr val="FF0000"/>
              </a:solidFill>
            </a:endParaRPr>
          </a:p>
          <a:p>
            <a:pPr>
              <a:buFont typeface="Arial" panose="020B0604020202020204" pitchFamily="34" charset="0"/>
              <a:buChar char="•"/>
            </a:pPr>
            <a:r>
              <a:rPr lang="en-US" sz="1800" dirty="0">
                <a:solidFill>
                  <a:srgbClr val="0070C0"/>
                </a:solidFill>
              </a:rPr>
              <a:t>Thursday Agenda – </a:t>
            </a:r>
            <a:r>
              <a:rPr lang="en-US" sz="1800" dirty="0">
                <a:solidFill>
                  <a:srgbClr val="0070C0"/>
                </a:solidFill>
                <a:hlinkClick r:id="rId3" action="ppaction://hlinksldjump"/>
              </a:rPr>
              <a:t>slide 28</a:t>
            </a:r>
            <a:endParaRPr lang="en-US" sz="1800" dirty="0">
              <a:solidFill>
                <a:srgbClr val="0070C0"/>
              </a:solidFill>
            </a:endParaRPr>
          </a:p>
          <a:p>
            <a:pPr lvl="3">
              <a:buFont typeface="Arial" panose="020B0604020202020204" pitchFamily="34" charset="0"/>
              <a:buChar char="•"/>
            </a:pPr>
            <a:endParaRPr lang="en-US" sz="1000" dirty="0">
              <a:solidFill>
                <a:srgbClr val="FF0000"/>
              </a:solidFill>
            </a:endParaRPr>
          </a:p>
          <a:p>
            <a:pPr eaLnBrk="1" hangingPunct="1">
              <a:buFont typeface="Arial" panose="020B0604020202020204" pitchFamily="34" charset="0"/>
              <a:buChar char="•"/>
              <a:defRPr/>
            </a:pPr>
            <a:r>
              <a:rPr lang="en-US" sz="1800" dirty="0">
                <a:ea typeface="+mn-ea"/>
                <a:cs typeface="+mn-cs"/>
              </a:rPr>
              <a:t>IEEE 802 Required notices:</a:t>
            </a:r>
          </a:p>
          <a:p>
            <a:pPr lvl="1">
              <a:spcBef>
                <a:spcPts val="0"/>
              </a:spcBef>
              <a:defRPr/>
            </a:pPr>
            <a:r>
              <a:rPr lang="en-US" sz="1400" kern="1600" dirty="0"/>
              <a:t>Affiliation - </a:t>
            </a:r>
            <a:r>
              <a:rPr lang="en-US" sz="1400" u="sng" kern="1600" dirty="0">
                <a:hlinkClick r:id="rId4"/>
              </a:rPr>
              <a:t>http://standards.ieee.org/faqs/affiliationFAQ.html</a:t>
            </a:r>
            <a:endParaRPr lang="en-US" sz="1400" u="sng" kern="1600" dirty="0"/>
          </a:p>
          <a:p>
            <a:pPr>
              <a:spcBef>
                <a:spcPts val="0"/>
              </a:spcBef>
              <a:defRPr/>
            </a:pPr>
            <a:r>
              <a:rPr lang="en-US" sz="1400" b="1" i="1" u="sng" kern="1600" dirty="0">
                <a:solidFill>
                  <a:srgbClr val="FF0000"/>
                </a:solidFill>
              </a:rPr>
              <a:t>&gt; Be sure to announce you name, affiliation, employer and clients the first time you speak. </a:t>
            </a:r>
          </a:p>
          <a:p>
            <a:pPr lvl="1">
              <a:defRPr/>
            </a:pPr>
            <a:r>
              <a:rPr lang="en-US" sz="1400" kern="1600" dirty="0"/>
              <a:t>Anti-Trust - </a:t>
            </a:r>
            <a:r>
              <a:rPr lang="en-US" sz="1400" u="sng" kern="1600" dirty="0">
                <a:hlinkClick r:id="rId5"/>
              </a:rPr>
              <a:t>http://standards.ieee.org/resources/antitrust-guidelines.pdf</a:t>
            </a:r>
            <a:endParaRPr lang="en-US" sz="1400" kern="1600" dirty="0"/>
          </a:p>
          <a:p>
            <a:pPr lvl="1">
              <a:defRPr/>
            </a:pPr>
            <a:r>
              <a:rPr lang="en-US" sz="1400" kern="1600" dirty="0"/>
              <a:t>IEEE 802 WG Policies and Procedures - </a:t>
            </a:r>
            <a:r>
              <a:rPr lang="en-US" sz="1400" u="sng" kern="1600" dirty="0">
                <a:hlinkClick r:id="rId6"/>
              </a:rPr>
              <a:t>http://www.ieee802.org/devdocs.shtml</a:t>
            </a:r>
            <a:r>
              <a:rPr lang="en-US" sz="1400" u="sng" kern="1600" dirty="0"/>
              <a:t> </a:t>
            </a:r>
          </a:p>
          <a:p>
            <a:pPr lvl="1">
              <a:defRPr/>
            </a:pPr>
            <a:r>
              <a:rPr lang="en-US" sz="1400" kern="1600" dirty="0"/>
              <a:t>Patent &amp; administration slides, </a:t>
            </a:r>
            <a:r>
              <a:rPr lang="en-US" sz="1400" kern="1600" dirty="0">
                <a:sym typeface="Wingdings" panose="05000000000000000000" pitchFamily="2" charset="2"/>
              </a:rPr>
              <a:t> 02jan18</a:t>
            </a:r>
          </a:p>
          <a:p>
            <a:pPr lvl="1">
              <a:defRPr/>
            </a:pPr>
            <a:r>
              <a:rPr lang="en-US" sz="1400" kern="1600" dirty="0">
                <a:sym typeface="Wingdings" panose="05000000000000000000" pitchFamily="2" charset="2"/>
              </a:rPr>
              <a:t>Copyright notice slides,   new 11nov19</a:t>
            </a:r>
          </a:p>
          <a:p>
            <a:pPr lvl="8">
              <a:defRPr/>
            </a:pPr>
            <a:r>
              <a:rPr lang="en-US" sz="1100" dirty="0">
                <a:hlinkClick r:id="rId7"/>
              </a:rPr>
              <a:t>https://standards.ieee.org/faqs/copyrights/index.html#1</a:t>
            </a:r>
            <a:endParaRPr lang="en-US" sz="1100" kern="1600" dirty="0">
              <a:sym typeface="Wingdings" panose="05000000000000000000" pitchFamily="2" charset="2"/>
            </a:endParaRPr>
          </a:p>
          <a:p>
            <a:pPr lvl="1">
              <a:defRPr/>
            </a:pPr>
            <a:r>
              <a:rPr lang="en-US" sz="1100" kern="1600" dirty="0"/>
              <a:t>(note; call for essential patents &amp; copy right notice: the RR-TAG does not do standards, though all should be aware.)</a:t>
            </a:r>
          </a:p>
          <a:p>
            <a:pPr lvl="1">
              <a:defRPr/>
            </a:pPr>
            <a:r>
              <a:rPr lang="en-US" sz="1200" kern="1600" dirty="0"/>
              <a:t>For reference: </a:t>
            </a:r>
            <a:r>
              <a:rPr lang="en-US" sz="1200" dirty="0"/>
              <a:t>IEEE-SA Standards Board Operations Manual is available at: </a:t>
            </a:r>
          </a:p>
          <a:p>
            <a:pPr lvl="1" algn="r">
              <a:spcBef>
                <a:spcPts val="0"/>
              </a:spcBef>
              <a:defRPr/>
            </a:pPr>
            <a:r>
              <a:rPr lang="en-US" sz="1100" u="sng" dirty="0">
                <a:hlinkClick r:id="rId8"/>
              </a:rPr>
              <a:t>http://standards.ieee.org/develop/policies/opman/sb_om.pdf</a:t>
            </a:r>
            <a:r>
              <a:rPr lang="en-US" sz="11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16-23Jul20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654"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655"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 </a:t>
            </a:r>
            <a:r>
              <a:rPr lang="en-US" altLang="en-US" sz="1600" dirty="0"/>
              <a:t> (2of 3)</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Multi-stake holder group (MSG) getting together 31 July 20 to discuss 6 GHz and what happens in the band.  </a:t>
            </a:r>
          </a:p>
          <a:p>
            <a:pPr lvl="2">
              <a:buFont typeface="Arial" panose="020B0604020202020204" pitchFamily="34" charset="0"/>
              <a:buChar char="•"/>
            </a:pPr>
            <a:r>
              <a:rPr lang="en-US" sz="1400" dirty="0"/>
              <a:t>Focus is on formation of the group at this first call with a steering group, </a:t>
            </a:r>
          </a:p>
          <a:p>
            <a:pPr lvl="2">
              <a:buFont typeface="Arial" panose="020B0604020202020204" pitchFamily="34" charset="0"/>
              <a:buChar char="•"/>
            </a:pPr>
            <a:r>
              <a:rPr lang="en-US" sz="1400" dirty="0"/>
              <a:t>FCC will be in attendance.</a:t>
            </a:r>
          </a:p>
          <a:p>
            <a:pPr lvl="2">
              <a:buFont typeface="Arial" panose="020B0604020202020204" pitchFamily="34" charset="0"/>
              <a:buChar char="•"/>
            </a:pPr>
            <a:r>
              <a:rPr lang="en-US" sz="14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the initial organizations.</a:t>
            </a:r>
          </a:p>
          <a:p>
            <a:pPr lvl="1">
              <a:buFont typeface="Arial" panose="020B0604020202020204" pitchFamily="34" charset="0"/>
              <a:buChar char="•"/>
            </a:pPr>
            <a:r>
              <a:rPr lang="en-US" sz="1600" dirty="0"/>
              <a:t>Around 20 other organization and members of other organizations are coming on board and participating in this launch on the 31</a:t>
            </a:r>
            <a:r>
              <a:rPr lang="en-US" sz="1600" baseline="30000" dirty="0"/>
              <a:t>st   </a:t>
            </a:r>
            <a:r>
              <a:rPr lang="en-US" sz="1600" dirty="0"/>
              <a:t>(1300-1700 et)</a:t>
            </a:r>
          </a:p>
          <a:p>
            <a:pPr lvl="2">
              <a:buFont typeface="Arial" panose="020B0604020202020204" pitchFamily="34" charset="0"/>
              <a:buChar char="•"/>
            </a:pPr>
            <a:r>
              <a:rPr lang="en-US" sz="1600" dirty="0"/>
              <a:t>Working out how to approach this with rules and proper procedures with all the different organizations.</a:t>
            </a:r>
          </a:p>
          <a:p>
            <a:pPr lvl="2">
              <a:buFont typeface="Arial" panose="020B0604020202020204" pitchFamily="34" charset="0"/>
              <a:buChar char="•"/>
            </a:pPr>
            <a:r>
              <a:rPr lang="en-US" sz="1600" dirty="0"/>
              <a:t>Stakes are getting higher…… </a:t>
            </a:r>
          </a:p>
          <a:p>
            <a:pPr marL="457200" lvl="1" indent="0"/>
            <a:r>
              <a:rPr lang="en-US" sz="1600" dirty="0"/>
              <a:t>  </a:t>
            </a:r>
          </a:p>
          <a:p>
            <a:pPr lvl="1">
              <a:buFont typeface="Arial" panose="020B0604020202020204" pitchFamily="34" charset="0"/>
              <a:buChar char="•"/>
            </a:pPr>
            <a:r>
              <a:rPr lang="en-US" sz="1600" b="1" dirty="0"/>
              <a:t>RR-TAG call on 06Aug20 will have more of MSG status.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1074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a:t>
            </a:r>
            <a:r>
              <a:rPr lang="en-US" altLang="en-US" sz="1800" dirty="0"/>
              <a:t> (3 of 3)</a:t>
            </a:r>
            <a:r>
              <a:rPr lang="en-US" altLang="en-US" sz="2400" dirty="0"/>
              <a:t>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https://mentor.ieee.org/802.18/dcn/20/18-20-0062-02-0000-fcc-r-o-fnprm-promoting-unlicensed-use-of-the-6ghz-band-et-18-295.docx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r>
              <a:rPr lang="en-US" sz="1600" dirty="0"/>
              <a:t>Comments due: 29June20;   Lots of comments filed.  </a:t>
            </a:r>
          </a:p>
          <a:p>
            <a:pPr lvl="2">
              <a:buFont typeface="Arial" panose="020B0604020202020204" pitchFamily="34" charset="0"/>
              <a:buChar char="•"/>
            </a:pPr>
            <a:r>
              <a:rPr lang="en-US" sz="1600" dirty="0"/>
              <a:t>Need time to go through them. </a:t>
            </a:r>
          </a:p>
          <a:p>
            <a:pPr lvl="2">
              <a:buFont typeface="Arial" panose="020B0604020202020204" pitchFamily="34" charset="0"/>
              <a:buChar char="•"/>
            </a:pPr>
            <a:r>
              <a:rPr lang="en-US" sz="1600" dirty="0"/>
              <a:t>Possible common points for all of IEEE 802 to consider. </a:t>
            </a:r>
          </a:p>
          <a:p>
            <a:pPr lvl="1">
              <a:buFont typeface="Arial" panose="020B0604020202020204" pitchFamily="34" charset="0"/>
              <a:buChar char="•"/>
            </a:pPr>
            <a:r>
              <a:rPr lang="en-US" sz="1600" dirty="0"/>
              <a:t>Reply Comments due:  27July20.</a:t>
            </a:r>
          </a:p>
          <a:p>
            <a:pPr lvl="2">
              <a:buFont typeface="Arial" panose="020B0604020202020204" pitchFamily="34" charset="0"/>
              <a:buChar char="•"/>
            </a:pPr>
            <a:r>
              <a:rPr lang="en-US" sz="1600" dirty="0"/>
              <a:t>For the 10day LMSC ballot, would have had to approve today, 09July20. </a:t>
            </a:r>
          </a:p>
          <a:p>
            <a:pPr lvl="2">
              <a:buFont typeface="Arial" panose="020B0604020202020204" pitchFamily="34" charset="0"/>
              <a:buChar char="•"/>
            </a:pPr>
            <a:r>
              <a:rPr lang="en-US" sz="1600" dirty="0"/>
              <a:t>There is LMSC closing meeting on Friday 24July20 we could try for.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No contributions to date, so will pass on reply comments and just monitor the FNPRM.</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39225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3)</a:t>
            </a:r>
            <a:endParaRPr lang="en-US" sz="2000" dirty="0"/>
          </a:p>
        </p:txBody>
      </p:sp>
      <p:sp>
        <p:nvSpPr>
          <p:cNvPr id="3" name="Content Placeholder 2"/>
          <p:cNvSpPr>
            <a:spLocks noGrp="1"/>
          </p:cNvSpPr>
          <p:nvPr>
            <p:ph idx="1"/>
          </p:nvPr>
        </p:nvSpPr>
        <p:spPr>
          <a:xfrm>
            <a:off x="685800" y="1096022"/>
            <a:ext cx="8153400" cy="5512522"/>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b="0" dirty="0">
              <a:ea typeface="Times New Roman" panose="02020603050405020304" pitchFamily="18" charset="0"/>
            </a:endParaRPr>
          </a:p>
          <a:p>
            <a:pPr>
              <a:buFont typeface="Arial" panose="020B0604020202020204" pitchFamily="34" charset="0"/>
              <a:buChar char="•"/>
            </a:pPr>
            <a:r>
              <a:rPr lang="en-US" sz="1600" i="0" dirty="0">
                <a:solidFill>
                  <a:srgbClr val="333333"/>
                </a:solidFill>
                <a:effectLst/>
              </a:rPr>
              <a:t>Proceeding 20-133:</a:t>
            </a:r>
            <a:r>
              <a:rPr lang="en-US" sz="1600" b="0" i="0" dirty="0">
                <a:solidFill>
                  <a:srgbClr val="333333"/>
                </a:solidFill>
                <a:effectLst/>
              </a:rPr>
              <a:t>  </a:t>
            </a:r>
            <a:r>
              <a:rPr lang="en-US" sz="1600" dirty="0">
                <a:effectLst/>
                <a:latin typeface="Consolas" panose="020B0609020204030204" pitchFamily="49" charset="0"/>
              </a:rPr>
              <a:t> </a:t>
            </a:r>
            <a:r>
              <a:rPr lang="en-US" sz="1600" b="0" u="sng" dirty="0">
                <a:solidFill>
                  <a:srgbClr val="0000FF"/>
                </a:solidFill>
                <a:effectLst/>
                <a:latin typeface="Calibri" panose="020F0502020204030204" pitchFamily="34" charset="0"/>
                <a:ea typeface="Calibri" panose="020F0502020204030204" pitchFamily="34" charset="0"/>
                <a:hlinkClick r:id="rId6"/>
              </a:rPr>
              <a:t>https://www.fcc.gov/ecfs/search/filings?proceedings_name=20-133&amp;sort=date_disseminated,DESC</a:t>
            </a:r>
            <a:endParaRPr lang="en-US" sz="1600" b="0" i="0" dirty="0">
              <a:solidFill>
                <a:srgbClr val="333333"/>
              </a:solidFill>
              <a:effectLst/>
            </a:endParaRPr>
          </a:p>
          <a:p>
            <a:pPr marL="1371600" lvl="3" indent="0"/>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next week – 23July20.</a:t>
            </a:r>
            <a:endParaRPr lang="en-US" sz="10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7"/>
              </a:rPr>
              <a:t>https://mentor.ieee.org/802.18/dcn/20/18-20-0104-02-0000-fcc-proposed-rule-modernizing-and-expanding-access-to-the-70-80-90-ghz-bands.docx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b="0" dirty="0">
                <a:solidFill>
                  <a:srgbClr val="333333"/>
                </a:solidFill>
              </a:rPr>
              <a:t>Uses both seek and seeks comments</a:t>
            </a:r>
            <a:r>
              <a:rPr lang="en-US" sz="1600" dirty="0">
                <a:solidFill>
                  <a:srgbClr val="333333"/>
                </a:solidFill>
              </a:rPr>
              <a:t>, so 63 places for these combined. </a:t>
            </a:r>
          </a:p>
          <a:p>
            <a:pPr lvl="1">
              <a:buFont typeface="Arial" panose="020B0604020202020204" pitchFamily="34" charset="0"/>
              <a:buChar char="•"/>
            </a:pPr>
            <a:r>
              <a:rPr lang="en-US" sz="1600" b="0" dirty="0">
                <a:solidFill>
                  <a:srgbClr val="333333"/>
                </a:solidFill>
              </a:rPr>
              <a:t>Found a version of NPRM that is a more readable format, see r02 on mentor.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slides, initial feedback from RR-TAG is we need to look at this more and maybe comment.</a:t>
            </a: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05925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This is E-Band;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these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as a maintenance effort.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effectLst/>
              </a:rPr>
              <a:t>Note, a member has done an excellent summary of the band, rules and etc. </a:t>
            </a:r>
            <a:r>
              <a:rPr lang="en-US" sz="1600" dirty="0">
                <a:solidFill>
                  <a:srgbClr val="333333"/>
                </a:solidFill>
              </a:rPr>
              <a:t> It</a:t>
            </a:r>
            <a:r>
              <a:rPr lang="en-US" sz="1600" dirty="0">
                <a:solidFill>
                  <a:srgbClr val="333333"/>
                </a:solidFill>
                <a:effectLst/>
              </a:rPr>
              <a:t> can greatly help guide us if we can get some comments together.  We can step through it.</a:t>
            </a:r>
          </a:p>
          <a:p>
            <a:pPr algn="l" fontAlgn="base">
              <a:buFont typeface="Arial" panose="020B0604020202020204" pitchFamily="34" charset="0"/>
              <a:buChar char="•"/>
            </a:pPr>
            <a:r>
              <a:rPr lang="en-US" sz="1600" dirty="0">
                <a:solidFill>
                  <a:srgbClr val="333333"/>
                </a:solidFill>
                <a:effectLst/>
                <a:hlinkClick r:id="rId3"/>
              </a:rPr>
              <a:t>https://mentor.ieee.org/802.18/dcn/20/18-20-0105-01-0000-introduction-to-fcc-20-76-a1-modernizing-and-expanding-access-to-the-70-80-90-ghz-bands.pptx</a:t>
            </a:r>
            <a:r>
              <a:rPr lang="en-US" sz="1600" dirty="0">
                <a:solidFill>
                  <a:srgbClr val="333333"/>
                </a:solidFill>
                <a:effectLst/>
              </a:rPr>
              <a:t> </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Federal Mobile includes aero and helicopters, </a:t>
            </a:r>
          </a:p>
          <a:p>
            <a:pPr algn="l" fontAlgn="base">
              <a:buFont typeface="Arial" panose="020B0604020202020204" pitchFamily="34" charset="0"/>
              <a:buChar char="•"/>
            </a:pPr>
            <a:r>
              <a:rPr lang="en-US" sz="1600" b="0" dirty="0">
                <a:solidFill>
                  <a:srgbClr val="333333"/>
                </a:solidFill>
                <a:effectLst/>
              </a:rPr>
              <a:t>NTIA coordination might take six months for any link.</a:t>
            </a:r>
          </a:p>
          <a:p>
            <a:pPr lvl="1">
              <a:buFont typeface="Arial" panose="020B0604020202020204" pitchFamily="34" charset="0"/>
              <a:buChar char="•"/>
            </a:pPr>
            <a:r>
              <a:rPr lang="en-US" sz="1600" b="0" dirty="0">
                <a:solidFill>
                  <a:srgbClr val="333333"/>
                </a:solidFill>
              </a:rPr>
              <a:t>Coordination is complicated</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FCC 05-45 was the rule</a:t>
            </a:r>
          </a:p>
          <a:p>
            <a:pPr lvl="1">
              <a:buFont typeface="Arial" panose="020B0604020202020204" pitchFamily="34" charset="0"/>
              <a:buChar char="•"/>
            </a:pPr>
            <a:endParaRPr lang="en-US" sz="1200" b="0" dirty="0">
              <a:solidFill>
                <a:srgbClr val="333333"/>
              </a:solidFill>
            </a:endParaRPr>
          </a:p>
          <a:p>
            <a:pPr algn="l" fontAlgn="base">
              <a:buFont typeface="Arial" panose="020B0604020202020204" pitchFamily="34" charset="0"/>
              <a:buChar char="•"/>
            </a:pPr>
            <a:r>
              <a:rPr lang="en-US" sz="1600" b="0" dirty="0">
                <a:solidFill>
                  <a:srgbClr val="333333"/>
                </a:solidFill>
              </a:rPr>
              <a:t>Radiolocation – very open e.g. radio imaging from helicopters, some types of radar</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3)</a:t>
            </a:r>
            <a:endParaRPr lang="en-US" sz="2000" dirty="0"/>
          </a:p>
        </p:txBody>
      </p:sp>
    </p:spTree>
    <p:extLst>
      <p:ext uri="{BB962C8B-B14F-4D97-AF65-F5344CB8AC3E}">
        <p14:creationId xmlns:p14="http://schemas.microsoft.com/office/powerpoint/2010/main" val="3499981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endParaRPr lang="en-US" sz="1800" b="0" dirty="0">
              <a:solidFill>
                <a:srgbClr val="333333"/>
              </a:solidFill>
            </a:endParaRPr>
          </a:p>
          <a:p>
            <a:pPr algn="l" fontAlgn="base">
              <a:buFont typeface="Arial" panose="020B0604020202020204" pitchFamily="34" charset="0"/>
              <a:buChar char="•"/>
            </a:pPr>
            <a:r>
              <a:rPr lang="en-US" sz="1800" b="0" dirty="0">
                <a:solidFill>
                  <a:srgbClr val="333333"/>
                </a:solidFill>
              </a:rPr>
              <a:t>Could start with suggestion to start with 57-71 GHz rules and move up. </a:t>
            </a:r>
          </a:p>
          <a:p>
            <a:pPr algn="l" fontAlgn="base">
              <a:buFont typeface="Arial" panose="020B0604020202020204" pitchFamily="34" charset="0"/>
              <a:buChar char="•"/>
            </a:pPr>
            <a:r>
              <a:rPr lang="en-US" sz="1800" b="0" dirty="0">
                <a:solidFill>
                  <a:srgbClr val="333333"/>
                </a:solidFill>
              </a:rPr>
              <a:t>To keep a more harmonized channel plan then to extend the channelization above 71GHz, e.g. for aircraft.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rgbClr val="00B0F0"/>
                </a:solidFill>
              </a:rPr>
              <a:t>A member offered to put a paragraph or so together.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rgbClr val="00B0F0"/>
                </a:solidFill>
              </a:rPr>
              <a:t>Chair will setup some ad </a:t>
            </a:r>
            <a:r>
              <a:rPr lang="en-US" sz="1800" b="0" dirty="0" err="1">
                <a:solidFill>
                  <a:srgbClr val="00B0F0"/>
                </a:solidFill>
              </a:rPr>
              <a:t>hocs</a:t>
            </a:r>
            <a:r>
              <a:rPr lang="en-US" sz="1800" b="0" dirty="0">
                <a:solidFill>
                  <a:srgbClr val="00B0F0"/>
                </a:solidFill>
              </a:rPr>
              <a:t> for next Tuesday and Wednesday (21-22Jul20) to have standing by. </a:t>
            </a:r>
            <a:endParaRPr lang="en-US" sz="1800" b="0" dirty="0">
              <a:solidFill>
                <a:srgbClr val="333333"/>
              </a:solidFill>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691636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#2a</a:t>
            </a:r>
            <a:endParaRPr lang="en-US" sz="2400" dirty="0"/>
          </a:p>
        </p:txBody>
      </p:sp>
      <p:sp>
        <p:nvSpPr>
          <p:cNvPr id="3" name="Content Placeholder 2"/>
          <p:cNvSpPr>
            <a:spLocks noGrp="1"/>
          </p:cNvSpPr>
          <p:nvPr>
            <p:ph idx="1"/>
          </p:nvPr>
        </p:nvSpPr>
        <p:spPr>
          <a:xfrm>
            <a:off x="702109" y="1037182"/>
            <a:ext cx="8150031" cy="5438231"/>
          </a:xfrm>
        </p:spPr>
        <p:txBody>
          <a:bodyPr/>
          <a:lstStyle/>
          <a:p>
            <a:pPr>
              <a:spcBef>
                <a:spcPts val="0"/>
              </a:spcBef>
              <a:spcAft>
                <a:spcPts val="0"/>
              </a:spcAft>
              <a:buFont typeface="Arial" panose="020B0604020202020204" pitchFamily="34" charset="0"/>
              <a:buChar char="•"/>
            </a:pPr>
            <a:r>
              <a:rPr lang="en-US" altLang="en-US" sz="1800" dirty="0"/>
              <a:t>From the LMSC/EC opening meeting, would like feedback on a couple of topics from the membership about moving IEEE 802 forward. </a:t>
            </a:r>
          </a:p>
          <a:p>
            <a:pPr lvl="3">
              <a:spcBef>
                <a:spcPts val="0"/>
              </a:spcBef>
              <a:spcAft>
                <a:spcPts val="0"/>
              </a:spcAft>
              <a:buFont typeface="Arial" panose="020B0604020202020204" pitchFamily="34" charset="0"/>
              <a:buChar char="•"/>
            </a:pPr>
            <a:endParaRPr lang="en-US" altLang="en-US" sz="1000" dirty="0"/>
          </a:p>
          <a:p>
            <a:pPr>
              <a:spcBef>
                <a:spcPts val="0"/>
              </a:spcBef>
              <a:spcAft>
                <a:spcPts val="0"/>
              </a:spcAft>
              <a:buFont typeface="Arial" panose="020B0604020202020204" pitchFamily="34" charset="0"/>
              <a:buChar char="•"/>
            </a:pPr>
            <a:r>
              <a:rPr lang="en-US" altLang="en-US" sz="1800" dirty="0"/>
              <a:t>#1 – What would be the b</a:t>
            </a:r>
            <a:r>
              <a:rPr lang="en-US" sz="1800" dirty="0">
                <a:solidFill>
                  <a:srgbClr val="000000"/>
                </a:solidFill>
                <a:effectLst/>
                <a:ea typeface="Times New Roman" panose="02020603050405020304" pitchFamily="18" charset="0"/>
              </a:rPr>
              <a:t>est days (weeks) for the November 2020 electronic plenary planning</a:t>
            </a:r>
            <a:r>
              <a:rPr lang="en-US" sz="18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t>Original week in Bangkok was 08 – 13 November 2020.  </a:t>
            </a:r>
          </a:p>
          <a:p>
            <a:pPr marL="800100" lvl="2">
              <a:spcBef>
                <a:spcPts val="0"/>
              </a:spcBef>
              <a:spcAft>
                <a:spcPts val="0"/>
              </a:spcAft>
              <a:buFont typeface="Arial" panose="020B0604020202020204" pitchFamily="34" charset="0"/>
              <a:buChar char="•"/>
            </a:pPr>
            <a:r>
              <a:rPr lang="en-US" sz="1600" dirty="0"/>
              <a:t>USA holiday 26-27 Nov20-Thu/Fri.  Holiday’s elsewhere to consider? ______</a:t>
            </a:r>
          </a:p>
          <a:p>
            <a:pPr marL="800100" lvl="2">
              <a:spcBef>
                <a:spcPts val="0"/>
              </a:spcBef>
              <a:spcAft>
                <a:spcPts val="0"/>
              </a:spcAft>
              <a:buFont typeface="Arial" panose="020B0604020202020204" pitchFamily="34" charset="0"/>
              <a:buChar char="•"/>
            </a:pPr>
            <a:r>
              <a:rPr lang="en-US" sz="1600" dirty="0"/>
              <a:t> A proposal was sent to EC for Friday 06Nov20 to Thursday 19Nov20.  </a:t>
            </a:r>
          </a:p>
          <a:p>
            <a:pPr marL="800100" lvl="2">
              <a:spcBef>
                <a:spcPts val="0"/>
              </a:spcBef>
              <a:spcAft>
                <a:spcPts val="0"/>
              </a:spcAft>
              <a:buFont typeface="Arial" panose="020B0604020202020204" pitchFamily="34" charset="0"/>
              <a:buChar char="•"/>
            </a:pPr>
            <a:r>
              <a:rPr lang="en-US" sz="1600" dirty="0"/>
              <a:t> </a:t>
            </a:r>
            <a:r>
              <a:rPr lang="en-US" sz="1600" b="1" dirty="0"/>
              <a:t>Stay (start) with the announced dates, as coordinated with other organization.   </a:t>
            </a:r>
          </a:p>
          <a:p>
            <a:pPr marL="114300" indent="0">
              <a:spcBef>
                <a:spcPts val="0"/>
              </a:spcBef>
              <a:spcAft>
                <a:spcPts val="0"/>
              </a:spcAft>
            </a:pPr>
            <a:endParaRPr lang="en-US" sz="1600" dirty="0"/>
          </a:p>
          <a:p>
            <a:pPr marL="800100" lvl="1">
              <a:spcBef>
                <a:spcPts val="0"/>
              </a:spcBef>
              <a:spcAft>
                <a:spcPts val="0"/>
              </a:spcAft>
              <a:buFont typeface="Arial" panose="020B0604020202020204" pitchFamily="34" charset="0"/>
              <a:buChar char="•"/>
            </a:pPr>
            <a:r>
              <a:rPr lang="en-US" sz="1600" dirty="0"/>
              <a:t>Maybe 5, 8 or 11 weekdays</a:t>
            </a:r>
          </a:p>
          <a:p>
            <a:pPr marL="800100" lvl="2">
              <a:spcBef>
                <a:spcPts val="0"/>
              </a:spcBef>
              <a:spcAft>
                <a:spcPts val="0"/>
              </a:spcAft>
              <a:buFont typeface="Arial" panose="020B0604020202020204" pitchFamily="34" charset="0"/>
              <a:buChar char="•"/>
            </a:pPr>
            <a:endParaRPr lang="en-US" sz="1600" dirty="0">
              <a:highlight>
                <a:srgbClr val="FFFF00"/>
              </a:highlight>
            </a:endParaRPr>
          </a:p>
          <a:p>
            <a:pPr marL="800100" lvl="2">
              <a:spcBef>
                <a:spcPts val="0"/>
              </a:spcBef>
              <a:spcAft>
                <a:spcPts val="0"/>
              </a:spcAft>
              <a:buFont typeface="Arial" panose="020B0604020202020204" pitchFamily="34" charset="0"/>
              <a:buChar char="•"/>
            </a:pPr>
            <a:endParaRPr lang="en-US" sz="1600" dirty="0">
              <a:highlight>
                <a:srgbClr val="FFFF00"/>
              </a:highlight>
            </a:endParaRPr>
          </a:p>
          <a:p>
            <a:pPr marL="0" marR="0">
              <a:spcBef>
                <a:spcPts val="0"/>
              </a:spcBef>
              <a:spcAft>
                <a:spcPts val="0"/>
              </a:spcAft>
              <a:buFont typeface="Arial" panose="020B0604020202020204" pitchFamily="34" charset="0"/>
              <a:buChar char="•"/>
            </a:pPr>
            <a:r>
              <a:rPr lang="en-US" sz="1800" dirty="0">
                <a:solidFill>
                  <a:srgbClr val="000000"/>
                </a:solidFill>
                <a:effectLst/>
                <a:ea typeface="Times New Roman" panose="02020603050405020304" pitchFamily="18" charset="0"/>
              </a:rPr>
              <a:t>#2 -With 3 plenaries cancelled this year and </a:t>
            </a:r>
            <a:r>
              <a:rPr lang="en-US" sz="1800" dirty="0">
                <a:ea typeface="Times New Roman" panose="02020603050405020304" pitchFamily="18" charset="0"/>
              </a:rPr>
              <a:t>with CoVid-19 duration not 	known, the LMSC/EC is starting discussion on IEEE 802 finances overall. </a:t>
            </a:r>
            <a:r>
              <a:rPr lang="en-US" sz="1800" dirty="0">
                <a:solidFill>
                  <a:srgbClr val="000000"/>
                </a:solidFill>
                <a:effectLst/>
                <a:ea typeface="Times New Roman" panose="02020603050405020304" pitchFamily="18" charset="0"/>
              </a:rPr>
              <a:t>   </a:t>
            </a:r>
            <a:endParaRPr lang="en-US" sz="180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With that,  what is the w</a:t>
            </a:r>
            <a:r>
              <a:rPr lang="en-US" sz="1600" b="0" i="0" u="none" strike="noStrike" baseline="0" dirty="0">
                <a:solidFill>
                  <a:srgbClr val="000000"/>
                </a:solidFill>
              </a:rPr>
              <a:t>illingness to pay a registration fee  (&lt;$100) for participation in electronic meetings held in place of plenary and interim face-to-face meetings.     </a:t>
            </a:r>
            <a:endParaRPr lang="en-US" sz="1600" dirty="0">
              <a:ea typeface="Times New Roman" panose="02020603050405020304" pitchFamily="18" charset="0"/>
            </a:endParaRPr>
          </a:p>
          <a:p>
            <a:pPr marL="800100" lvl="2">
              <a:spcBef>
                <a:spcPts val="600"/>
              </a:spcBef>
              <a:spcAft>
                <a:spcPts val="0"/>
              </a:spcAft>
              <a:buFont typeface="Arial" panose="020B0604020202020204" pitchFamily="34" charset="0"/>
              <a:buChar char="•"/>
            </a:pPr>
            <a:r>
              <a:rPr lang="en-US" sz="1600" dirty="0">
                <a:ea typeface="Times New Roman" panose="02020603050405020304" pitchFamily="18" charset="0"/>
              </a:rPr>
              <a:t> Qualify with a range of $s.  </a:t>
            </a:r>
          </a:p>
          <a:p>
            <a:pPr marL="0" marR="0">
              <a:spcBef>
                <a:spcPts val="0"/>
              </a:spcBef>
              <a:spcAft>
                <a:spcPts val="0"/>
              </a:spcAft>
              <a:buFont typeface="Arial" panose="020B0604020202020204" pitchFamily="34" charset="0"/>
              <a:buChar char="•"/>
            </a:pPr>
            <a:endParaRPr lang="en-US" sz="1400" dirty="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#2b</a:t>
            </a:r>
            <a:endParaRPr lang="en-US" sz="2400" dirty="0"/>
          </a:p>
        </p:txBody>
      </p:sp>
      <p:sp>
        <p:nvSpPr>
          <p:cNvPr id="3" name="Content Placeholder 2"/>
          <p:cNvSpPr>
            <a:spLocks noGrp="1"/>
          </p:cNvSpPr>
          <p:nvPr>
            <p:ph idx="1"/>
          </p:nvPr>
        </p:nvSpPr>
        <p:spPr>
          <a:xfrm>
            <a:off x="689169" y="1265047"/>
            <a:ext cx="8150031" cy="5210365"/>
          </a:xfrm>
        </p:spPr>
        <p:txBody>
          <a:bodyPr/>
          <a:lstStyle/>
          <a:p>
            <a:pPr marL="0">
              <a:spcBef>
                <a:spcPts val="0"/>
              </a:spcBef>
              <a:spcAft>
                <a:spcPts val="0"/>
              </a:spcAft>
              <a:buFont typeface="Arial" panose="020B0604020202020204" pitchFamily="34" charset="0"/>
              <a:buChar char="•"/>
            </a:pPr>
            <a:endParaRPr lang="en-US" sz="1800" dirty="0">
              <a:solidFill>
                <a:srgbClr val="000000"/>
              </a:solidFill>
              <a:effectLst/>
              <a:ea typeface="Times New Roman" panose="02020603050405020304" pitchFamily="18" charset="0"/>
            </a:endParaRPr>
          </a:p>
          <a:p>
            <a:pPr>
              <a:buFont typeface="Arial" panose="020B0604020202020204" pitchFamily="34" charset="0"/>
              <a:buChar char="•"/>
            </a:pPr>
            <a:r>
              <a:rPr lang="en-US" sz="1800" dirty="0"/>
              <a:t>#3:</a:t>
            </a:r>
            <a:r>
              <a:rPr lang="en-US" sz="1800" dirty="0">
                <a:effectLst/>
              </a:rPr>
              <a:t> </a:t>
            </a:r>
            <a:r>
              <a:rPr lang="en-US" sz="1800" i="0" u="none" strike="noStrike" baseline="0" dirty="0">
                <a:solidFill>
                  <a:srgbClr val="000000"/>
                </a:solidFill>
              </a:rPr>
              <a:t>Once the pandemic situation has passed, what do you perceive as the reasonable number of face-to-face meetings per year, both plenary and interims? </a:t>
            </a:r>
          </a:p>
          <a:p>
            <a:pPr lvl="1">
              <a:buFont typeface="Arial" panose="020B0604020202020204" pitchFamily="34" charset="0"/>
              <a:buChar char="•"/>
            </a:pPr>
            <a:r>
              <a:rPr lang="en-US" sz="1600" b="1" dirty="0"/>
              <a:t>1 – as is, 3 plenaries and 3 interims</a:t>
            </a:r>
          </a:p>
          <a:p>
            <a:pPr lvl="1">
              <a:buFont typeface="Arial" panose="020B0604020202020204" pitchFamily="34" charset="0"/>
              <a:buChar char="•"/>
            </a:pPr>
            <a:r>
              <a:rPr lang="en-US" sz="1600" b="1" dirty="0"/>
              <a:t>2 - 2 plenary face-2-faces and 2 interim face-2-faces, then 1 electronic each.  </a:t>
            </a:r>
          </a:p>
          <a:p>
            <a:pPr lvl="1">
              <a:buFont typeface="Arial" panose="020B0604020202020204" pitchFamily="34" charset="0"/>
              <a:buChar char="•"/>
            </a:pPr>
            <a:r>
              <a:rPr lang="en-US" sz="1600" b="1" i="0" u="none" strike="noStrike" baseline="0" dirty="0">
                <a:solidFill>
                  <a:srgbClr val="000000"/>
                </a:solidFill>
              </a:rPr>
              <a:t> 3 - </a:t>
            </a:r>
            <a:r>
              <a:rPr lang="en-US" sz="1600" b="1" dirty="0"/>
              <a:t>1 plenary face-2-faces and 2 interim face-2-faces, then 2 electronic each. </a:t>
            </a:r>
            <a:endParaRPr lang="en-US" sz="1600" b="1" i="0" u="none" strike="noStrike" baseline="0" dirty="0">
              <a:solidFill>
                <a:srgbClr val="000000"/>
              </a:solidFill>
            </a:endParaRPr>
          </a:p>
          <a:p>
            <a:pPr lvl="1">
              <a:buFont typeface="Arial" panose="020B0604020202020204" pitchFamily="34" charset="0"/>
              <a:buChar char="•"/>
            </a:pPr>
            <a:r>
              <a:rPr lang="en-US" sz="1600" i="0" u="none" strike="noStrike" baseline="0" dirty="0">
                <a:solidFill>
                  <a:srgbClr val="000000"/>
                </a:solidFill>
              </a:rPr>
              <a:t> </a:t>
            </a:r>
            <a:r>
              <a:rPr lang="en-US" sz="1600" b="1" dirty="0"/>
              <a:t>– what about split, in previous attempts did not work well, before. </a:t>
            </a:r>
          </a:p>
          <a:p>
            <a:pPr marL="457200" lvl="2" indent="-342900">
              <a:spcBef>
                <a:spcPts val="0"/>
              </a:spcBef>
              <a:spcAft>
                <a:spcPts val="0"/>
              </a:spcAft>
            </a:pPr>
            <a:r>
              <a:rPr lang="en-US" sz="1600" b="1" dirty="0">
                <a:cs typeface="+mn-cs"/>
              </a:rPr>
              <a:t> </a:t>
            </a:r>
          </a:p>
          <a:p>
            <a:pPr marL="400050" lvl="1">
              <a:spcAft>
                <a:spcPts val="0"/>
              </a:spcAft>
              <a:buFont typeface="Arial" panose="020B0604020202020204" pitchFamily="34" charset="0"/>
              <a:buChar char="•"/>
            </a:pPr>
            <a:r>
              <a:rPr lang="en-US" sz="1800" b="1" dirty="0"/>
              <a:t>#4 – What do people consider for a target participation rate by WG / TAG membership for effective face-to-face meetings, compared to before the Pandemic? </a:t>
            </a:r>
          </a:p>
          <a:p>
            <a:pPr lvl="1">
              <a:buFont typeface="Arial" panose="020B0604020202020204" pitchFamily="34" charset="0"/>
              <a:buChar char="•"/>
            </a:pPr>
            <a:r>
              <a:rPr lang="en-US" sz="1600" b="1" dirty="0">
                <a:cs typeface="+mn-cs"/>
              </a:rPr>
              <a:t>	</a:t>
            </a:r>
            <a:r>
              <a:rPr lang="en-US" sz="1600" b="1" dirty="0"/>
              <a:t>50-75%</a:t>
            </a:r>
          </a:p>
          <a:p>
            <a:pPr lvl="1">
              <a:buFont typeface="Arial" panose="020B0604020202020204" pitchFamily="34" charset="0"/>
              <a:buChar char="•"/>
            </a:pPr>
            <a:r>
              <a:rPr lang="en-US" sz="1600" b="1" dirty="0"/>
              <a:t>	&gt;75%</a:t>
            </a:r>
          </a:p>
          <a:p>
            <a:pPr lvl="1">
              <a:buFont typeface="Arial" panose="020B0604020202020204" pitchFamily="34" charset="0"/>
              <a:buChar char="•"/>
            </a:pPr>
            <a:endParaRPr lang="en-US" sz="1600" b="1" dirty="0"/>
          </a:p>
          <a:p>
            <a:pPr>
              <a:buFont typeface="Arial" panose="020B0604020202020204" pitchFamily="34" charset="0"/>
              <a:buChar char="•"/>
            </a:pPr>
            <a:r>
              <a:rPr lang="en-US" sz="1800" b="1" dirty="0">
                <a:solidFill>
                  <a:srgbClr val="00B0F0"/>
                </a:solidFill>
              </a:rPr>
              <a:t>Chair will setup to do more automated polls during next week’s call, 23Jul20. </a:t>
            </a:r>
          </a:p>
          <a:p>
            <a:pPr marL="400050" lvl="1">
              <a:spcAft>
                <a:spcPts val="0"/>
              </a:spcAft>
              <a:buFont typeface="Arial" panose="020B0604020202020204" pitchFamily="34" charset="0"/>
              <a:buChar char="•"/>
            </a:pPr>
            <a:endParaRPr lang="en-US" sz="1800" b="0" i="0" u="none" strike="noStrike" baseline="0" dirty="0">
              <a:solidFill>
                <a:srgbClr val="000000"/>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88394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Font typeface="Wingdings" panose="05000000000000000000" pitchFamily="2" charset="2"/>
              <a:buChar char="q"/>
            </a:pPr>
            <a:r>
              <a:rPr lang="en-US" sz="1800" dirty="0">
                <a:solidFill>
                  <a:srgbClr val="00B0F0"/>
                </a:solidFill>
              </a:rPr>
              <a:t>FCC 70/80/90 GHz, member working on a paragraph, </a:t>
            </a:r>
          </a:p>
          <a:p>
            <a:pPr marL="685800" lvl="1">
              <a:buFont typeface="Wingdings" panose="05000000000000000000" pitchFamily="2" charset="2"/>
              <a:buChar char="q"/>
            </a:pPr>
            <a:r>
              <a:rPr lang="en-US" sz="1400" dirty="0">
                <a:solidFill>
                  <a:srgbClr val="00B0F0"/>
                </a:solidFill>
              </a:rPr>
              <a:t>Chair to setup boiler plate doc and setup  ad </a:t>
            </a:r>
            <a:r>
              <a:rPr lang="en-US" sz="1400" dirty="0" err="1">
                <a:solidFill>
                  <a:srgbClr val="00B0F0"/>
                </a:solidFill>
              </a:rPr>
              <a:t>hocs</a:t>
            </a:r>
            <a:r>
              <a:rPr lang="en-US" sz="1400" dirty="0">
                <a:solidFill>
                  <a:srgbClr val="00B0F0"/>
                </a:solidFill>
              </a:rPr>
              <a:t>, next Tuesday and Wednesday, if needed.</a:t>
            </a:r>
          </a:p>
          <a:p>
            <a:pPr marL="285750" indent="-285750">
              <a:buFont typeface="Wingdings" panose="05000000000000000000" pitchFamily="2" charset="2"/>
              <a:buChar char="q"/>
            </a:pPr>
            <a:r>
              <a:rPr lang="en-US" sz="1800" dirty="0">
                <a:solidFill>
                  <a:srgbClr val="00B0F0"/>
                </a:solidFill>
              </a:rPr>
              <a:t>Setup polling for LMSC/EC moving forward questions</a:t>
            </a:r>
          </a:p>
          <a:p>
            <a:pPr marL="285750" indent="-285750">
              <a:buFont typeface="Wingdings" panose="05000000000000000000" pitchFamily="2" charset="2"/>
              <a:buChar char="q"/>
            </a:pPr>
            <a:r>
              <a:rPr lang="en-US" sz="1800" dirty="0">
                <a:solidFill>
                  <a:srgbClr val="00B0F0"/>
                </a:solidFill>
              </a:rPr>
              <a:t>Chair find WRC-23 agenda items on the ITU-R site for reference.</a:t>
            </a:r>
          </a:p>
          <a:p>
            <a:pPr marL="285750" indent="-285750">
              <a:buFont typeface="Wingdings" panose="05000000000000000000" pitchFamily="2" charset="2"/>
              <a:buChar char="q"/>
            </a:pPr>
            <a:endParaRPr lang="en-US" sz="1800" dirty="0">
              <a:solidFill>
                <a:srgbClr val="00B0F0"/>
              </a:solidFill>
            </a:endParaRPr>
          </a:p>
          <a:p>
            <a:pPr marL="0" indent="0"/>
            <a:r>
              <a:rPr lang="en-US" sz="1800" dirty="0">
                <a:solidFill>
                  <a:srgbClr val="00B0F0"/>
                </a:solidFill>
              </a:rPr>
              <a:t> </a:t>
            </a:r>
            <a:endParaRPr lang="en-US" altLang="en-US" sz="1600" dirty="0"/>
          </a:p>
          <a:p>
            <a:pPr>
              <a:buFont typeface="Arial" panose="020B0604020202020204" pitchFamily="34" charset="0"/>
              <a:buChar char="•"/>
            </a:pPr>
            <a:r>
              <a:rPr lang="en-US" altLang="en-US" sz="2000" dirty="0"/>
              <a:t>AOB before recess to next Thursday, 23Jul20?</a:t>
            </a:r>
          </a:p>
          <a:p>
            <a:pPr lvl="1">
              <a:buFont typeface="Arial" panose="020B0604020202020204" pitchFamily="34" charset="0"/>
              <a:buChar char="•"/>
            </a:pPr>
            <a:r>
              <a:rPr lang="en-US" altLang="en-US" sz="1800" dirty="0">
                <a:solidFill>
                  <a:schemeClr val="tx1"/>
                </a:solidFill>
              </a:rPr>
              <a:t> None</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Present on-line today:  38  and voters on-line:  30 </a:t>
            </a:r>
          </a:p>
          <a:p>
            <a:pPr>
              <a:buFont typeface="Arial" panose="020B0604020202020204" pitchFamily="34" charset="0"/>
              <a:buChar char="•"/>
            </a:pPr>
            <a:r>
              <a:rPr lang="en-US" altLang="en-US" sz="2000" dirty="0">
                <a:solidFill>
                  <a:schemeClr val="tx1"/>
                </a:solidFill>
              </a:rPr>
              <a:t>Recessed at 16:59 until Thursday 23Jul20, 15:00et</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(23Jul20) 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last Thursday (16Jul20)</a:t>
            </a:r>
          </a:p>
          <a:p>
            <a:pPr lvl="1">
              <a:spcBef>
                <a:spcPts val="0"/>
              </a:spcBef>
              <a:buFont typeface="Arial" panose="020B0604020202020204" pitchFamily="34" charset="0"/>
              <a:buChar char="•"/>
            </a:pPr>
            <a:r>
              <a:rPr lang="en-US" altLang="en-US" sz="1800" dirty="0">
                <a:solidFill>
                  <a:schemeClr val="tx1"/>
                </a:solidFill>
              </a:rPr>
              <a:t>IMAT-Attendance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________</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 </a:t>
            </a:r>
            <a:r>
              <a:rPr lang="en-US" altLang="en-US" sz="1800" b="1" u="sng" dirty="0">
                <a:solidFill>
                  <a:schemeClr val="tx1"/>
                </a:solidFill>
              </a:rPr>
              <a:t>Attendance and request queue in chat window, Stuart K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Items from last week or new</a:t>
            </a:r>
          </a:p>
          <a:p>
            <a:pPr lvl="1">
              <a:spcBef>
                <a:spcPts val="0"/>
              </a:spcBef>
              <a:buFont typeface="Arial" panose="020B0604020202020204" pitchFamily="34" charset="0"/>
              <a:buChar char="•"/>
            </a:pPr>
            <a:r>
              <a:rPr lang="en-US" altLang="en-US" sz="1800" dirty="0">
                <a:solidFill>
                  <a:schemeClr val="tx1"/>
                </a:solidFill>
              </a:rPr>
              <a:t>Input on moving forward for EC (from 16</a:t>
            </a:r>
            <a:r>
              <a:rPr lang="en-US" altLang="en-US" sz="1800" baseline="30000" dirty="0">
                <a:solidFill>
                  <a:schemeClr val="tx1"/>
                </a:solidFill>
              </a:rPr>
              <a:t>th</a:t>
            </a:r>
            <a:r>
              <a:rPr lang="en-US" altLang="en-US" sz="1800" dirty="0">
                <a:solidFill>
                  <a:schemeClr val="tx1"/>
                </a:solidFill>
              </a:rPr>
              <a:t>) </a:t>
            </a:r>
          </a:p>
          <a:p>
            <a:pPr lvl="1">
              <a:spcBef>
                <a:spcPts val="0"/>
              </a:spcBef>
              <a:buFont typeface="Arial" panose="020B0604020202020204" pitchFamily="34" charset="0"/>
              <a:buChar char="•"/>
            </a:pPr>
            <a:r>
              <a:rPr lang="en-US" altLang="en-US" sz="1800" dirty="0">
                <a:solidFill>
                  <a:schemeClr val="tx1"/>
                </a:solidFill>
              </a:rPr>
              <a:t>EU Items (both weeks)</a:t>
            </a:r>
          </a:p>
          <a:p>
            <a:pPr lvl="1">
              <a:spcBef>
                <a:spcPts val="0"/>
              </a:spcBef>
              <a:buFont typeface="Arial" panose="020B0604020202020204" pitchFamily="34" charset="0"/>
              <a:buChar char="•"/>
            </a:pPr>
            <a:r>
              <a:rPr lang="en-US" altLang="en-US" sz="1800" dirty="0">
                <a:solidFill>
                  <a:schemeClr val="tx1"/>
                </a:solidFill>
              </a:rPr>
              <a:t>ITU-R Items (both weeks) </a:t>
            </a:r>
          </a:p>
          <a:p>
            <a:pPr lvl="1">
              <a:spcBef>
                <a:spcPts val="0"/>
              </a:spcBef>
              <a:buFont typeface="Arial" panose="020B0604020202020204" pitchFamily="34" charset="0"/>
              <a:buChar char="•"/>
            </a:pPr>
            <a:r>
              <a:rPr lang="en-US" altLang="en-US" sz="1800" dirty="0">
                <a:solidFill>
                  <a:schemeClr val="tx1"/>
                </a:solidFill>
              </a:rPr>
              <a:t>APAC-Taiwan MOTC and AU ACMA -new</a:t>
            </a:r>
          </a:p>
          <a:p>
            <a:pPr lvl="1">
              <a:spcBef>
                <a:spcPts val="0"/>
              </a:spcBef>
              <a:buFont typeface="Arial" panose="020B0604020202020204" pitchFamily="34" charset="0"/>
              <a:buChar char="•"/>
            </a:pPr>
            <a:r>
              <a:rPr lang="en-US" altLang="en-US" sz="1800" strike="sngStrike" dirty="0">
                <a:solidFill>
                  <a:schemeClr val="tx1"/>
                </a:solidFill>
              </a:rPr>
              <a:t>FCC 6 GHz  (both weeks) </a:t>
            </a:r>
            <a:r>
              <a:rPr lang="en-US" altLang="en-US" sz="1800" dirty="0">
                <a:solidFill>
                  <a:schemeClr val="tx1"/>
                </a:solidFill>
              </a:rPr>
              <a:t>(wait a week)</a:t>
            </a:r>
          </a:p>
          <a:p>
            <a:pPr lvl="1">
              <a:spcBef>
                <a:spcPts val="0"/>
              </a:spcBef>
              <a:buFont typeface="Arial" panose="020B0604020202020204" pitchFamily="34" charset="0"/>
              <a:buChar char="•"/>
            </a:pPr>
            <a:r>
              <a:rPr lang="en-US" altLang="en-US" sz="1800" dirty="0">
                <a:solidFill>
                  <a:schemeClr val="tx1"/>
                </a:solidFill>
              </a:rPr>
              <a:t>FCC 70/80/90 GHz (both weeks)</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405283"/>
          </a:xfrm>
        </p:spPr>
        <p:txBody>
          <a:bodyPr/>
          <a:lstStyle/>
          <a:p>
            <a:r>
              <a:rPr lang="en-AU" sz="2400" dirty="0"/>
              <a:t>IEEE 802 Moving forward #2a</a:t>
            </a:r>
            <a:endParaRPr lang="en-US" sz="2400" dirty="0"/>
          </a:p>
        </p:txBody>
      </p:sp>
      <p:sp>
        <p:nvSpPr>
          <p:cNvPr id="3" name="Content Placeholder 2"/>
          <p:cNvSpPr>
            <a:spLocks noGrp="1"/>
          </p:cNvSpPr>
          <p:nvPr>
            <p:ph idx="1"/>
          </p:nvPr>
        </p:nvSpPr>
        <p:spPr>
          <a:xfrm>
            <a:off x="685800" y="914400"/>
            <a:ext cx="8150031" cy="5561013"/>
          </a:xfrm>
        </p:spPr>
        <p:txBody>
          <a:bodyPr/>
          <a:lstStyle/>
          <a:p>
            <a:pPr>
              <a:spcBef>
                <a:spcPts val="0"/>
              </a:spcBef>
              <a:spcAft>
                <a:spcPts val="0"/>
              </a:spcAft>
              <a:buFont typeface="Arial" panose="020B0604020202020204" pitchFamily="34" charset="0"/>
              <a:buChar char="•"/>
            </a:pPr>
            <a:r>
              <a:rPr lang="en-US" altLang="en-US" sz="1600" dirty="0"/>
              <a:t>From the LMSC/EC opening meeting, would like feedback on a couple of topics from the membership about moving IEEE 802 forward. </a:t>
            </a:r>
          </a:p>
          <a:p>
            <a:pPr lvl="3">
              <a:spcBef>
                <a:spcPts val="0"/>
              </a:spcBef>
              <a:spcAft>
                <a:spcPts val="0"/>
              </a:spcAft>
              <a:buFont typeface="Arial" panose="020B0604020202020204" pitchFamily="34" charset="0"/>
              <a:buChar char="•"/>
            </a:pPr>
            <a:endParaRPr lang="en-US" altLang="en-US" sz="1000" dirty="0"/>
          </a:p>
          <a:p>
            <a:pPr>
              <a:spcBef>
                <a:spcPts val="0"/>
              </a:spcBef>
              <a:spcAft>
                <a:spcPts val="0"/>
              </a:spcAft>
              <a:buFont typeface="Arial" panose="020B0604020202020204" pitchFamily="34" charset="0"/>
              <a:buChar char="•"/>
            </a:pPr>
            <a:r>
              <a:rPr lang="en-US" altLang="en-US" sz="1800" dirty="0"/>
              <a:t>#1 – What would be the b</a:t>
            </a:r>
            <a:r>
              <a:rPr lang="en-US" sz="1800" dirty="0">
                <a:solidFill>
                  <a:srgbClr val="000000"/>
                </a:solidFill>
                <a:effectLst/>
                <a:ea typeface="Times New Roman" panose="02020603050405020304" pitchFamily="18" charset="0"/>
              </a:rPr>
              <a:t>est number of weeks</a:t>
            </a:r>
            <a:r>
              <a:rPr lang="en-US" sz="1800" dirty="0">
                <a:ea typeface="Times New Roman" panose="02020603050405020304" pitchFamily="18" charset="0"/>
              </a:rPr>
              <a:t> (days) </a:t>
            </a:r>
            <a:r>
              <a:rPr lang="en-US" sz="1800" dirty="0">
                <a:solidFill>
                  <a:srgbClr val="000000"/>
                </a:solidFill>
                <a:effectLst/>
                <a:ea typeface="Times New Roman" panose="02020603050405020304" pitchFamily="18" charset="0"/>
              </a:rPr>
              <a:t>for the 802.18 November 2020 electronic plenary planning</a:t>
            </a:r>
            <a:r>
              <a:rPr lang="en-US" sz="18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t>Original week in Bangkok was 08 – 13 November 2020.  </a:t>
            </a:r>
          </a:p>
          <a:p>
            <a:pPr marL="800100" lvl="2">
              <a:spcBef>
                <a:spcPts val="0"/>
              </a:spcBef>
              <a:spcAft>
                <a:spcPts val="0"/>
              </a:spcAft>
              <a:buFont typeface="Arial" panose="020B0604020202020204" pitchFamily="34" charset="0"/>
              <a:buChar char="•"/>
            </a:pPr>
            <a:r>
              <a:rPr lang="en-US" sz="1600" dirty="0"/>
              <a:t>USA holiday 26-27 Nov20-Thu/Fri. Holiday’s elsewhere to consider? ______</a:t>
            </a:r>
          </a:p>
          <a:p>
            <a:pPr marL="800100" lvl="2">
              <a:spcBef>
                <a:spcPts val="0"/>
              </a:spcBef>
              <a:spcAft>
                <a:spcPts val="0"/>
              </a:spcAft>
              <a:buFont typeface="Arial" panose="020B0604020202020204" pitchFamily="34" charset="0"/>
              <a:buChar char="•"/>
            </a:pPr>
            <a:r>
              <a:rPr lang="en-US" sz="1600" dirty="0"/>
              <a:t> A proposal was sent to EC for Friday 06Nov20 to Thursday 19Nov20.  </a:t>
            </a:r>
          </a:p>
          <a:p>
            <a:pPr marL="800100" lvl="2">
              <a:spcBef>
                <a:spcPts val="0"/>
              </a:spcBef>
              <a:spcAft>
                <a:spcPts val="0"/>
              </a:spcAft>
              <a:buFont typeface="Arial" panose="020B0604020202020204" pitchFamily="34" charset="0"/>
              <a:buChar char="•"/>
            </a:pPr>
            <a:r>
              <a:rPr lang="en-US" sz="1600" dirty="0"/>
              <a:t> </a:t>
            </a:r>
            <a:r>
              <a:rPr lang="en-US" sz="1600" b="1" dirty="0"/>
              <a:t>Stay (start) with the planned dates, as coordinated with other organization.   </a:t>
            </a:r>
          </a:p>
          <a:p>
            <a:pPr marL="1943100" lvl="5" indent="0">
              <a:spcBef>
                <a:spcPts val="0"/>
              </a:spcBef>
              <a:spcAft>
                <a:spcPts val="0"/>
              </a:spcAft>
            </a:pPr>
            <a:endParaRPr lang="en-US" sz="1800" dirty="0"/>
          </a:p>
          <a:p>
            <a:pPr marL="457200">
              <a:spcBef>
                <a:spcPts val="0"/>
              </a:spcBef>
              <a:spcAft>
                <a:spcPts val="0"/>
              </a:spcAft>
              <a:buFont typeface="Times New Roman" pitchFamily="16" charset="0"/>
              <a:buAutoNum type="alphaLcPeriod"/>
            </a:pPr>
            <a:r>
              <a:rPr lang="en-US" sz="1800" dirty="0"/>
              <a:t> 1 week 			(5 days)  		___  </a:t>
            </a:r>
          </a:p>
          <a:p>
            <a:pPr marL="457200">
              <a:spcBef>
                <a:spcPts val="0"/>
              </a:spcBef>
              <a:spcAft>
                <a:spcPts val="0"/>
              </a:spcAft>
              <a:buFont typeface="Times New Roman" pitchFamily="16" charset="0"/>
              <a:buAutoNum type="alphaLcPeriod"/>
            </a:pPr>
            <a:r>
              <a:rPr lang="en-US" sz="1800" dirty="0"/>
              <a:t> 1 ½ weeks 		(e.g. 8 days) 	___ </a:t>
            </a:r>
          </a:p>
          <a:p>
            <a:pPr marL="457200">
              <a:spcBef>
                <a:spcPts val="0"/>
              </a:spcBef>
              <a:spcAft>
                <a:spcPts val="0"/>
              </a:spcAft>
              <a:buFont typeface="Times New Roman" pitchFamily="16" charset="0"/>
              <a:buAutoNum type="alphaLcPeriod"/>
            </a:pPr>
            <a:r>
              <a:rPr lang="en-US" sz="1800" dirty="0"/>
              <a:t> 2 weeks 			(10 days)   	___</a:t>
            </a:r>
          </a:p>
          <a:p>
            <a:pPr marL="457200">
              <a:spcBef>
                <a:spcPts val="0"/>
              </a:spcBef>
              <a:spcAft>
                <a:spcPts val="0"/>
              </a:spcAft>
              <a:buFont typeface="Times New Roman" pitchFamily="16" charset="0"/>
              <a:buAutoNum type="alphaLcPeriod"/>
            </a:pPr>
            <a:r>
              <a:rPr lang="en-US" sz="1800" dirty="0"/>
              <a:t> 2 weeks /11 days 	(July 2020 was 11 days)  ___</a:t>
            </a:r>
          </a:p>
          <a:p>
            <a:pPr marL="457200">
              <a:spcBef>
                <a:spcPts val="0"/>
              </a:spcBef>
              <a:spcAft>
                <a:spcPts val="0"/>
              </a:spcAft>
              <a:buFont typeface="Times New Roman" pitchFamily="16" charset="0"/>
              <a:buAutoNum type="alphaLcPeriod"/>
            </a:pPr>
            <a:r>
              <a:rPr lang="en-US" sz="1800" dirty="0"/>
              <a:t>Abstain</a:t>
            </a:r>
          </a:p>
          <a:p>
            <a:pPr marL="457200">
              <a:spcBef>
                <a:spcPts val="0"/>
              </a:spcBef>
              <a:spcAft>
                <a:spcPts val="0"/>
              </a:spcAft>
              <a:buFont typeface="Times New Roman" pitchFamily="16" charset="0"/>
              <a:buAutoNum type="alphaLcPeriod"/>
            </a:pPr>
            <a:endParaRPr lang="en-US" sz="1800" dirty="0"/>
          </a:p>
          <a:p>
            <a:pPr marL="400050" indent="-285750">
              <a:spcBef>
                <a:spcPts val="0"/>
              </a:spcBef>
              <a:spcAft>
                <a:spcPts val="0"/>
              </a:spcAft>
              <a:buFont typeface="Arial" panose="020B0604020202020204" pitchFamily="34" charset="0"/>
              <a:buChar char="•"/>
            </a:pPr>
            <a:r>
              <a:rPr lang="en-US" sz="1800" dirty="0"/>
              <a:t>Comments:  </a:t>
            </a:r>
            <a:r>
              <a:rPr lang="en-US" sz="1800" b="0" dirty="0">
                <a:solidFill>
                  <a:schemeClr val="tx1"/>
                </a:solidFill>
              </a:rPr>
              <a:t>IETF is after, so start earlier if longer (do not overlap) </a:t>
            </a:r>
          </a:p>
          <a:p>
            <a:pPr marL="800100" lvl="1">
              <a:spcBef>
                <a:spcPts val="0"/>
              </a:spcBef>
              <a:spcAft>
                <a:spcPts val="0"/>
              </a:spcAft>
              <a:buFont typeface="Arial" panose="020B0604020202020204" pitchFamily="34" charset="0"/>
              <a:buChar char="•"/>
            </a:pPr>
            <a:r>
              <a:rPr lang="en-US" sz="1600" dirty="0">
                <a:solidFill>
                  <a:schemeClr val="tx1"/>
                </a:solidFill>
              </a:rPr>
              <a:t> </a:t>
            </a:r>
          </a:p>
          <a:p>
            <a:pPr marL="800100" lvl="1">
              <a:spcBef>
                <a:spcPts val="0"/>
              </a:spcBef>
              <a:spcAft>
                <a:spcPts val="0"/>
              </a:spcAft>
              <a:buFont typeface="Arial" panose="020B0604020202020204" pitchFamily="34" charset="0"/>
              <a:buChar char="•"/>
            </a:pPr>
            <a:r>
              <a:rPr lang="en-US" sz="1600" b="0" dirty="0">
                <a:solidFill>
                  <a:schemeClr val="tx1"/>
                </a:solidFill>
              </a:rPr>
              <a:t> </a:t>
            </a:r>
          </a:p>
          <a:p>
            <a:pPr marL="800100" lvl="1">
              <a:spcBef>
                <a:spcPts val="0"/>
              </a:spcBef>
              <a:spcAft>
                <a:spcPts val="0"/>
              </a:spcAft>
              <a:buFont typeface="Arial" panose="020B0604020202020204" pitchFamily="34" charset="0"/>
              <a:buChar char="•"/>
            </a:pPr>
            <a:r>
              <a:rPr lang="en-US" sz="1600" dirty="0">
                <a:solidFill>
                  <a:schemeClr val="tx1"/>
                </a:solidFill>
              </a:rPr>
              <a:t> </a:t>
            </a:r>
          </a:p>
          <a:p>
            <a:pPr marL="800100" lvl="1">
              <a:spcBef>
                <a:spcPts val="0"/>
              </a:spcBef>
              <a:spcAft>
                <a:spcPts val="0"/>
              </a:spcAft>
              <a:buFont typeface="Arial" panose="020B0604020202020204" pitchFamily="34" charset="0"/>
              <a:buChar char="•"/>
            </a:pPr>
            <a:r>
              <a:rPr lang="en-US" sz="1600" b="0" dirty="0">
                <a:solidFill>
                  <a:schemeClr val="tx1"/>
                </a:solidFill>
              </a:rPr>
              <a:t> </a:t>
            </a:r>
          </a:p>
          <a:p>
            <a:pPr marL="0" marR="0">
              <a:spcBef>
                <a:spcPts val="0"/>
              </a:spcBef>
              <a:spcAft>
                <a:spcPts val="0"/>
              </a:spcAft>
              <a:buFont typeface="Arial" panose="020B0604020202020204" pitchFamily="34" charset="0"/>
              <a:buChar char="•"/>
            </a:pPr>
            <a:endParaRPr lang="en-US" sz="1400" dirty="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4171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16-23Jul20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405283"/>
          </a:xfrm>
        </p:spPr>
        <p:txBody>
          <a:bodyPr/>
          <a:lstStyle/>
          <a:p>
            <a:r>
              <a:rPr lang="en-AU" sz="2400" dirty="0"/>
              <a:t>IEEE 802 Moving forward #2b</a:t>
            </a:r>
            <a:endParaRPr lang="en-US" sz="2400" dirty="0"/>
          </a:p>
        </p:txBody>
      </p:sp>
      <p:sp>
        <p:nvSpPr>
          <p:cNvPr id="3" name="Content Placeholder 2"/>
          <p:cNvSpPr>
            <a:spLocks noGrp="1"/>
          </p:cNvSpPr>
          <p:nvPr>
            <p:ph idx="1"/>
          </p:nvPr>
        </p:nvSpPr>
        <p:spPr>
          <a:xfrm>
            <a:off x="685800" y="914400"/>
            <a:ext cx="8150031" cy="5561013"/>
          </a:xfrm>
        </p:spPr>
        <p:txBody>
          <a:bodyPr/>
          <a:lstStyle/>
          <a:p>
            <a:pPr marL="0" indent="0">
              <a:spcBef>
                <a:spcPts val="0"/>
              </a:spcBef>
              <a:spcAft>
                <a:spcPts val="0"/>
              </a:spcAft>
            </a:pPr>
            <a:r>
              <a:rPr lang="en-US" altLang="en-US" sz="1400" dirty="0"/>
              <a:t> </a:t>
            </a:r>
            <a:endParaRPr lang="en-US" sz="1400" dirty="0">
              <a:highlight>
                <a:srgbClr val="FFFF00"/>
              </a:highlight>
            </a:endParaRPr>
          </a:p>
          <a:p>
            <a:pPr marL="0" marR="0">
              <a:spcBef>
                <a:spcPts val="0"/>
              </a:spcBef>
              <a:spcAft>
                <a:spcPts val="0"/>
              </a:spcAft>
              <a:buFont typeface="Arial" panose="020B0604020202020204" pitchFamily="34" charset="0"/>
              <a:buChar char="•"/>
            </a:pPr>
            <a:r>
              <a:rPr lang="en-US" sz="1800" dirty="0">
                <a:solidFill>
                  <a:srgbClr val="000000"/>
                </a:solidFill>
                <a:effectLst/>
                <a:ea typeface="Times New Roman" panose="02020603050405020304" pitchFamily="18" charset="0"/>
              </a:rPr>
              <a:t>#2 –(came in from the LMSC/EC after the 16Jul20 call: </a:t>
            </a:r>
          </a:p>
          <a:p>
            <a:pPr marL="0" marR="0">
              <a:spcBef>
                <a:spcPts val="0"/>
              </a:spcBef>
              <a:spcAft>
                <a:spcPts val="0"/>
              </a:spcAft>
            </a:pPr>
            <a:r>
              <a:rPr lang="en-US" sz="1800" dirty="0">
                <a:effectLst/>
                <a:ea typeface="Calibri" panose="020F0502020204030204" pitchFamily="34" charset="0"/>
              </a:rPr>
              <a:t>Given that IEEE 802 incurs significant expenses cancelling (plenary) face-to-face meetings, it has been suggested that a meeting fee might be charged for attendance at electronic meetings substituting for those face-to-face plenaries.  What would you consider the highest reasonable and fair $ registration fee range to be: (select one)</a:t>
            </a:r>
          </a:p>
          <a:p>
            <a:pPr marL="457200" marR="0">
              <a:spcBef>
                <a:spcPts val="0"/>
              </a:spcBef>
              <a:spcAft>
                <a:spcPts val="0"/>
              </a:spcAft>
            </a:pPr>
            <a:endParaRPr lang="en-US" sz="1800" dirty="0">
              <a:effectLst/>
              <a:ea typeface="Calibri" panose="020F0502020204030204" pitchFamily="34" charset="0"/>
            </a:endParaRPr>
          </a:p>
          <a:p>
            <a:pPr marL="457200" marR="0">
              <a:spcBef>
                <a:spcPts val="0"/>
              </a:spcBef>
              <a:spcAft>
                <a:spcPts val="0"/>
              </a:spcAft>
            </a:pPr>
            <a:r>
              <a:rPr lang="en-US" sz="1800" dirty="0">
                <a:effectLst/>
                <a:ea typeface="Calibri" panose="020F0502020204030204" pitchFamily="34" charset="0"/>
              </a:rPr>
              <a:t>a.    $500-$800		</a:t>
            </a:r>
          </a:p>
          <a:p>
            <a:pPr marL="457200" marR="0">
              <a:spcBef>
                <a:spcPts val="0"/>
              </a:spcBef>
              <a:spcAft>
                <a:spcPts val="0"/>
              </a:spcAft>
            </a:pPr>
            <a:r>
              <a:rPr lang="en-US" sz="1800" dirty="0">
                <a:effectLst/>
                <a:ea typeface="Calibri" panose="020F0502020204030204" pitchFamily="34" charset="0"/>
              </a:rPr>
              <a:t>b.    $300-$500		</a:t>
            </a:r>
          </a:p>
          <a:p>
            <a:pPr marL="457200" marR="0">
              <a:spcBef>
                <a:spcPts val="0"/>
              </a:spcBef>
              <a:spcAft>
                <a:spcPts val="0"/>
              </a:spcAft>
              <a:buAutoNum type="alphaLcPeriod" startAt="3"/>
            </a:pPr>
            <a:r>
              <a:rPr lang="en-US" sz="1800" dirty="0">
                <a:ea typeface="Calibri" panose="020F0502020204030204" pitchFamily="34" charset="0"/>
              </a:rPr>
              <a:t> </a:t>
            </a:r>
            <a:r>
              <a:rPr lang="en-US" sz="1800" dirty="0">
                <a:effectLst/>
                <a:ea typeface="Calibri" panose="020F0502020204030204" pitchFamily="34" charset="0"/>
              </a:rPr>
              <a:t>$150-$300		</a:t>
            </a:r>
          </a:p>
          <a:p>
            <a:pPr marL="114300" marR="0" indent="0">
              <a:spcBef>
                <a:spcPts val="0"/>
              </a:spcBef>
              <a:spcAft>
                <a:spcPts val="0"/>
              </a:spcAft>
            </a:pPr>
            <a:r>
              <a:rPr lang="en-US" sz="1800" dirty="0">
                <a:effectLst/>
                <a:ea typeface="Calibri" panose="020F0502020204030204" pitchFamily="34" charset="0"/>
              </a:rPr>
              <a:t> </a:t>
            </a:r>
          </a:p>
          <a:p>
            <a:pPr marL="114300" marR="0" indent="0">
              <a:spcBef>
                <a:spcPts val="0"/>
              </a:spcBef>
              <a:spcAft>
                <a:spcPts val="0"/>
              </a:spcAft>
            </a:pPr>
            <a:r>
              <a:rPr lang="en-US" sz="1800" dirty="0">
                <a:effectLst/>
                <a:ea typeface="Calibri" panose="020F0502020204030204" pitchFamily="34" charset="0"/>
              </a:rPr>
              <a:t>d.    $0 -  My employer/sponsor is unwilling to pay meeting fees for electronic meeting			        </a:t>
            </a:r>
          </a:p>
          <a:p>
            <a:pPr marL="457200" marR="0">
              <a:spcBef>
                <a:spcPts val="0"/>
              </a:spcBef>
              <a:spcAft>
                <a:spcPts val="0"/>
              </a:spcAft>
              <a:buAutoNum type="alphaLcPeriod" startAt="5"/>
            </a:pPr>
            <a:r>
              <a:rPr lang="en-US" sz="1800" dirty="0">
                <a:ea typeface="Calibri" panose="020F0502020204030204" pitchFamily="34" charset="0"/>
              </a:rPr>
              <a:t>Abstain			</a:t>
            </a:r>
          </a:p>
          <a:p>
            <a:pPr marL="457200" marR="0">
              <a:spcBef>
                <a:spcPts val="0"/>
              </a:spcBef>
              <a:spcAft>
                <a:spcPts val="0"/>
              </a:spcAft>
              <a:buAutoNum type="alphaLcPeriod" startAt="5"/>
            </a:pPr>
            <a:endParaRPr lang="en-US" sz="1800" dirty="0">
              <a:effectLst/>
              <a:ea typeface="Calibri" panose="020F0502020204030204" pitchFamily="34" charset="0"/>
            </a:endParaRPr>
          </a:p>
          <a:p>
            <a:pPr marL="400050" indent="-285750">
              <a:spcBef>
                <a:spcPts val="0"/>
              </a:spcBef>
              <a:spcAft>
                <a:spcPts val="0"/>
              </a:spcAft>
              <a:buFont typeface="Arial" panose="020B0604020202020204" pitchFamily="34" charset="0"/>
              <a:buChar char="•"/>
            </a:pPr>
            <a:r>
              <a:rPr lang="en-US" sz="1800" dirty="0"/>
              <a:t>Comments:</a:t>
            </a:r>
            <a:endParaRPr lang="en-US" sz="1800" b="0" dirty="0">
              <a:solidFill>
                <a:schemeClr val="tx1"/>
              </a:solidFill>
            </a:endParaRPr>
          </a:p>
          <a:p>
            <a:pPr marL="800100" lvl="1">
              <a:spcBef>
                <a:spcPts val="0"/>
              </a:spcBef>
              <a:spcAft>
                <a:spcPts val="0"/>
              </a:spcAft>
              <a:buFont typeface="Arial" panose="020B0604020202020204" pitchFamily="34" charset="0"/>
              <a:buChar char="•"/>
            </a:pPr>
            <a:r>
              <a:rPr lang="en-US" sz="1600" dirty="0">
                <a:solidFill>
                  <a:schemeClr val="tx1"/>
                </a:solidFill>
              </a:rPr>
              <a:t> </a:t>
            </a:r>
          </a:p>
          <a:p>
            <a:pPr marL="800100" lvl="1">
              <a:spcBef>
                <a:spcPts val="0"/>
              </a:spcBef>
              <a:spcAft>
                <a:spcPts val="0"/>
              </a:spcAft>
              <a:buFont typeface="Arial" panose="020B0604020202020204" pitchFamily="34" charset="0"/>
              <a:buChar char="•"/>
            </a:pPr>
            <a:r>
              <a:rPr lang="en-US" sz="1600" b="0" dirty="0">
                <a:solidFill>
                  <a:schemeClr val="tx1"/>
                </a:solidFill>
              </a:rPr>
              <a:t> </a:t>
            </a:r>
          </a:p>
          <a:p>
            <a:pPr marL="800100" lvl="1">
              <a:spcBef>
                <a:spcPts val="0"/>
              </a:spcBef>
              <a:spcAft>
                <a:spcPts val="0"/>
              </a:spcAft>
              <a:buFont typeface="Arial" panose="020B0604020202020204" pitchFamily="34" charset="0"/>
              <a:buChar char="•"/>
            </a:pPr>
            <a:r>
              <a:rPr lang="en-US" sz="1600" dirty="0">
                <a:solidFill>
                  <a:schemeClr val="tx1"/>
                </a:solidFill>
              </a:rPr>
              <a:t> </a:t>
            </a:r>
          </a:p>
          <a:p>
            <a:pPr marL="800100" lvl="1">
              <a:spcBef>
                <a:spcPts val="0"/>
              </a:spcBef>
              <a:spcAft>
                <a:spcPts val="0"/>
              </a:spcAft>
              <a:buFont typeface="Arial" panose="020B0604020202020204" pitchFamily="34" charset="0"/>
              <a:buChar char="•"/>
            </a:pPr>
            <a:r>
              <a:rPr lang="en-US" sz="1600" b="0" dirty="0">
                <a:solidFill>
                  <a:schemeClr val="tx1"/>
                </a:solidFill>
              </a:rPr>
              <a:t> </a:t>
            </a:r>
          </a:p>
          <a:p>
            <a:pPr marL="114300" marR="0" indent="0">
              <a:spcBef>
                <a:spcPts val="0"/>
              </a:spcBef>
              <a:spcAft>
                <a:spcPts val="0"/>
              </a:spcAft>
            </a:pPr>
            <a:endParaRPr lang="en-US" sz="180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67992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#2c</a:t>
            </a:r>
            <a:endParaRPr lang="en-US" sz="2400" dirty="0"/>
          </a:p>
        </p:txBody>
      </p:sp>
      <p:sp>
        <p:nvSpPr>
          <p:cNvPr id="3" name="Content Placeholder 2"/>
          <p:cNvSpPr>
            <a:spLocks noGrp="1"/>
          </p:cNvSpPr>
          <p:nvPr>
            <p:ph idx="1"/>
          </p:nvPr>
        </p:nvSpPr>
        <p:spPr>
          <a:xfrm>
            <a:off x="698889" y="1015736"/>
            <a:ext cx="8150031" cy="5459677"/>
          </a:xfrm>
        </p:spPr>
        <p:txBody>
          <a:bodyPr/>
          <a:lstStyle/>
          <a:p>
            <a:pPr marL="1714500" lvl="4">
              <a:spcBef>
                <a:spcPts val="0"/>
              </a:spcBef>
              <a:spcAft>
                <a:spcPts val="0"/>
              </a:spcAft>
              <a:buFont typeface="Arial" panose="020B0604020202020204" pitchFamily="34" charset="0"/>
              <a:buChar char="•"/>
            </a:pPr>
            <a:endParaRPr lang="en-US" sz="1000" dirty="0">
              <a:solidFill>
                <a:srgbClr val="000000"/>
              </a:solidFill>
              <a:effectLst/>
              <a:ea typeface="Times New Roman" panose="02020603050405020304" pitchFamily="18" charset="0"/>
            </a:endParaRPr>
          </a:p>
          <a:p>
            <a:pPr>
              <a:buFont typeface="Arial" panose="020B0604020202020204" pitchFamily="34" charset="0"/>
              <a:buChar char="•"/>
            </a:pPr>
            <a:r>
              <a:rPr lang="en-US" sz="1800" dirty="0">
                <a:effectLst/>
              </a:rPr>
              <a:t>#3 –</a:t>
            </a:r>
            <a:r>
              <a:rPr lang="en-US" sz="1800" dirty="0">
                <a:solidFill>
                  <a:srgbClr val="000000"/>
                </a:solidFill>
                <a:effectLst/>
                <a:ea typeface="Times New Roman" panose="02020603050405020304" pitchFamily="18" charset="0"/>
              </a:rPr>
              <a:t>(came in from the LMSC/EC after the 16Jul20 call:</a:t>
            </a:r>
            <a:r>
              <a:rPr lang="en-US" sz="1800" dirty="0">
                <a:effectLst/>
              </a:rPr>
              <a:t> </a:t>
            </a:r>
          </a:p>
          <a:p>
            <a:pPr marL="0" marR="0">
              <a:spcBef>
                <a:spcPts val="0"/>
              </a:spcBef>
              <a:spcAft>
                <a:spcPts val="0"/>
              </a:spcAft>
            </a:pPr>
            <a:r>
              <a:rPr lang="en-US" sz="1800" dirty="0">
                <a:effectLst/>
                <a:ea typeface="Calibri" panose="020F0502020204030204" pitchFamily="34" charset="0"/>
              </a:rPr>
              <a:t>Once government and company restrictions have been lifted, what do you perceive as the reasonable number of face to face meetings (plenaries and interims) per year?</a:t>
            </a:r>
          </a:p>
          <a:p>
            <a:pPr marL="0" marR="0">
              <a:spcBef>
                <a:spcPts val="0"/>
              </a:spcBef>
              <a:spcAft>
                <a:spcPts val="0"/>
              </a:spcAft>
            </a:pPr>
            <a:endParaRPr lang="en-US" sz="1800" dirty="0">
              <a:effectLst/>
              <a:ea typeface="Calibri" panose="020F0502020204030204" pitchFamily="34" charset="0"/>
            </a:endParaRPr>
          </a:p>
          <a:p>
            <a:pPr marL="457200" lvl="1" indent="-342900">
              <a:spcBef>
                <a:spcPts val="0"/>
              </a:spcBef>
              <a:spcAft>
                <a:spcPts val="0"/>
              </a:spcAft>
            </a:pPr>
            <a:r>
              <a:rPr lang="en-US" sz="1800" b="1" dirty="0">
                <a:cs typeface="+mn-cs"/>
              </a:rPr>
              <a:t>a. 	6   (pre-2020 amount, 3 plenaries, 3 interims):	</a:t>
            </a:r>
          </a:p>
          <a:p>
            <a:pPr marL="457200" lvl="1" indent="-342900">
              <a:spcBef>
                <a:spcPts val="0"/>
              </a:spcBef>
              <a:spcAft>
                <a:spcPts val="0"/>
              </a:spcAft>
            </a:pPr>
            <a:r>
              <a:rPr lang="en-US" sz="1800" b="1" dirty="0">
                <a:cs typeface="+mn-cs"/>
              </a:rPr>
              <a:t>           (below, the division between plenaries and interims is TBD)</a:t>
            </a:r>
          </a:p>
          <a:p>
            <a:pPr marL="457200" lvl="1" indent="-342900">
              <a:spcBef>
                <a:spcPts val="0"/>
              </a:spcBef>
              <a:spcAft>
                <a:spcPts val="0"/>
              </a:spcAft>
            </a:pPr>
            <a:r>
              <a:rPr lang="en-US" sz="1800" b="1" dirty="0">
                <a:cs typeface="+mn-cs"/>
              </a:rPr>
              <a:t>b. 	5					</a:t>
            </a:r>
          </a:p>
          <a:p>
            <a:pPr marL="457200" lvl="1" indent="-342900">
              <a:spcBef>
                <a:spcPts val="0"/>
              </a:spcBef>
              <a:spcAft>
                <a:spcPts val="0"/>
              </a:spcAft>
              <a:buAutoNum type="alphaLcPeriod" startAt="3"/>
            </a:pPr>
            <a:r>
              <a:rPr lang="en-US" sz="1800" b="1" dirty="0">
                <a:cs typeface="+mn-cs"/>
              </a:rPr>
              <a:t>4		</a:t>
            </a:r>
          </a:p>
          <a:p>
            <a:pPr marL="457200" lvl="1" indent="-342900">
              <a:spcBef>
                <a:spcPts val="0"/>
              </a:spcBef>
              <a:spcAft>
                <a:spcPts val="0"/>
              </a:spcAft>
              <a:buAutoNum type="alphaLcPeriod" startAt="3"/>
            </a:pPr>
            <a:r>
              <a:rPr lang="en-US" sz="1800" b="1" dirty="0">
                <a:cs typeface="+mn-cs"/>
              </a:rPr>
              <a:t>3		</a:t>
            </a:r>
          </a:p>
          <a:p>
            <a:pPr marL="457200" lvl="1" indent="-342900">
              <a:spcBef>
                <a:spcPts val="0"/>
              </a:spcBef>
              <a:spcAft>
                <a:spcPts val="0"/>
              </a:spcAft>
              <a:buAutoNum type="alphaLcPeriod" startAt="3"/>
            </a:pPr>
            <a:r>
              <a:rPr lang="en-US" sz="1800" b="1" dirty="0">
                <a:cs typeface="+mn-cs"/>
              </a:rPr>
              <a:t>2	</a:t>
            </a:r>
          </a:p>
          <a:p>
            <a:pPr marL="457200" lvl="1" indent="-342900">
              <a:spcBef>
                <a:spcPts val="0"/>
              </a:spcBef>
              <a:spcAft>
                <a:spcPts val="0"/>
              </a:spcAft>
              <a:buAutoNum type="alphaLcPeriod" startAt="3"/>
            </a:pPr>
            <a:r>
              <a:rPr lang="en-US" sz="1800" b="1" dirty="0">
                <a:cs typeface="+mn-cs"/>
              </a:rPr>
              <a:t>1	</a:t>
            </a:r>
          </a:p>
          <a:p>
            <a:pPr marL="457200" lvl="1" indent="-342900">
              <a:spcBef>
                <a:spcPts val="0"/>
              </a:spcBef>
              <a:spcAft>
                <a:spcPts val="0"/>
              </a:spcAft>
              <a:buAutoNum type="alphaLcPeriod" startAt="3"/>
            </a:pPr>
            <a:r>
              <a:rPr lang="en-US" sz="1800" b="1" dirty="0">
                <a:cs typeface="+mn-cs"/>
              </a:rPr>
              <a:t>0	</a:t>
            </a:r>
          </a:p>
          <a:p>
            <a:pPr marL="457200" lvl="1" indent="-342900">
              <a:spcBef>
                <a:spcPts val="0"/>
              </a:spcBef>
              <a:spcAft>
                <a:spcPts val="0"/>
              </a:spcAft>
              <a:buAutoNum type="alphaLcPeriod" startAt="3"/>
            </a:pPr>
            <a:r>
              <a:rPr lang="en-US" sz="1800" b="1" dirty="0">
                <a:cs typeface="+mn-cs"/>
              </a:rPr>
              <a:t>Abstain</a:t>
            </a:r>
          </a:p>
          <a:p>
            <a:pPr marL="457200" lvl="1" indent="-342900">
              <a:spcBef>
                <a:spcPts val="0"/>
              </a:spcBef>
              <a:spcAft>
                <a:spcPts val="0"/>
              </a:spcAft>
              <a:buAutoNum type="alphaLcPeriod" startAt="3"/>
            </a:pPr>
            <a:endParaRPr lang="en-US" b="1" dirty="0">
              <a:cs typeface="+mn-cs"/>
            </a:endParaRPr>
          </a:p>
          <a:p>
            <a:pPr marL="400050" indent="-285750">
              <a:spcBef>
                <a:spcPts val="0"/>
              </a:spcBef>
              <a:spcAft>
                <a:spcPts val="0"/>
              </a:spcAft>
              <a:buFont typeface="Arial" panose="020B0604020202020204" pitchFamily="34" charset="0"/>
              <a:buChar char="•"/>
            </a:pPr>
            <a:r>
              <a:rPr lang="en-US" sz="1800" dirty="0"/>
              <a:t>Comments:</a:t>
            </a:r>
            <a:endParaRPr lang="en-US" sz="1800" b="0" dirty="0">
              <a:solidFill>
                <a:schemeClr val="tx1"/>
              </a:solidFill>
            </a:endParaRPr>
          </a:p>
          <a:p>
            <a:pPr marL="800100" lvl="1">
              <a:spcBef>
                <a:spcPts val="0"/>
              </a:spcBef>
              <a:spcAft>
                <a:spcPts val="0"/>
              </a:spcAft>
              <a:buFont typeface="Arial" panose="020B0604020202020204" pitchFamily="34" charset="0"/>
              <a:buChar char="•"/>
            </a:pPr>
            <a:r>
              <a:rPr lang="en-US" sz="1600" dirty="0">
                <a:solidFill>
                  <a:schemeClr val="tx1"/>
                </a:solidFill>
              </a:rPr>
              <a:t> </a:t>
            </a:r>
            <a:r>
              <a:rPr lang="en-US" sz="1600" b="0" dirty="0">
                <a:solidFill>
                  <a:schemeClr val="tx1"/>
                </a:solidFill>
              </a:rPr>
              <a:t> </a:t>
            </a:r>
          </a:p>
          <a:p>
            <a:pPr marL="800100" lvl="1">
              <a:spcBef>
                <a:spcPts val="0"/>
              </a:spcBef>
              <a:spcAft>
                <a:spcPts val="0"/>
              </a:spcAft>
              <a:buFont typeface="Arial" panose="020B0604020202020204" pitchFamily="34" charset="0"/>
              <a:buChar char="•"/>
            </a:pPr>
            <a:r>
              <a:rPr lang="en-US" sz="1600" dirty="0">
                <a:solidFill>
                  <a:schemeClr val="tx1"/>
                </a:solidFill>
              </a:rPr>
              <a:t> </a:t>
            </a:r>
          </a:p>
          <a:p>
            <a:pPr marL="800100" lvl="1">
              <a:spcBef>
                <a:spcPts val="0"/>
              </a:spcBef>
              <a:spcAft>
                <a:spcPts val="0"/>
              </a:spcAft>
              <a:buFont typeface="Arial" panose="020B0604020202020204" pitchFamily="34" charset="0"/>
              <a:buChar char="•"/>
            </a:pPr>
            <a:r>
              <a:rPr lang="en-US" sz="1600" b="0" dirty="0">
                <a:solidFill>
                  <a:schemeClr val="tx1"/>
                </a:solidFill>
              </a:rPr>
              <a:t> </a:t>
            </a:r>
          </a:p>
          <a:p>
            <a:pPr marL="400050" lvl="1">
              <a:spcAft>
                <a:spcPts val="0"/>
              </a:spcAft>
              <a:buFont typeface="Arial" panose="020B0604020202020204" pitchFamily="34" charset="0"/>
              <a:buChar char="•"/>
            </a:pPr>
            <a:endParaRPr lang="en-US" sz="1800" b="0" i="0" u="none" strike="noStrike" baseline="0" dirty="0">
              <a:solidFill>
                <a:srgbClr val="000000"/>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22917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#2d</a:t>
            </a:r>
            <a:endParaRPr lang="en-US" sz="2400" dirty="0"/>
          </a:p>
        </p:txBody>
      </p:sp>
      <p:sp>
        <p:nvSpPr>
          <p:cNvPr id="3" name="Content Placeholder 2"/>
          <p:cNvSpPr>
            <a:spLocks noGrp="1"/>
          </p:cNvSpPr>
          <p:nvPr>
            <p:ph idx="1"/>
          </p:nvPr>
        </p:nvSpPr>
        <p:spPr>
          <a:xfrm>
            <a:off x="689169" y="1265047"/>
            <a:ext cx="8150031" cy="5210365"/>
          </a:xfrm>
        </p:spPr>
        <p:txBody>
          <a:bodyPr/>
          <a:lstStyle/>
          <a:p>
            <a:pPr marL="1714500" lvl="4">
              <a:spcBef>
                <a:spcPts val="0"/>
              </a:spcBef>
              <a:spcAft>
                <a:spcPts val="0"/>
              </a:spcAft>
              <a:buFont typeface="Arial" panose="020B0604020202020204" pitchFamily="34" charset="0"/>
              <a:buChar char="•"/>
            </a:pPr>
            <a:endParaRPr lang="en-US" sz="1000" dirty="0">
              <a:solidFill>
                <a:srgbClr val="000000"/>
              </a:solidFill>
              <a:effectLst/>
              <a:ea typeface="Times New Roman" panose="02020603050405020304" pitchFamily="18" charset="0"/>
            </a:endParaRPr>
          </a:p>
          <a:p>
            <a:pPr>
              <a:buFont typeface="Arial" panose="020B0604020202020204" pitchFamily="34" charset="0"/>
              <a:buChar char="•"/>
            </a:pPr>
            <a:r>
              <a:rPr lang="en-US" sz="1800" b="1" dirty="0"/>
              <a:t>#4 – What do people consider for a target participation percentage rate by WG / TAG membership for effective face-to-face meetings, compared to before the Pandemic?   (Typically over 90% of voting members attend.) </a:t>
            </a:r>
          </a:p>
          <a:p>
            <a:pPr>
              <a:buFont typeface="Arial" panose="020B0604020202020204" pitchFamily="34" charset="0"/>
              <a:buChar char="•"/>
            </a:pPr>
            <a:endParaRPr lang="en-US" sz="1800" b="1" dirty="0"/>
          </a:p>
          <a:p>
            <a:pPr marL="457200" lvl="1" indent="-342900">
              <a:spcBef>
                <a:spcPts val="0"/>
              </a:spcBef>
              <a:spcAft>
                <a:spcPts val="0"/>
              </a:spcAft>
              <a:buAutoNum type="alphaLcPeriod"/>
            </a:pPr>
            <a:r>
              <a:rPr lang="en-US" sz="1800" b="1" dirty="0">
                <a:cs typeface="+mn-cs"/>
              </a:rPr>
              <a:t>30%		</a:t>
            </a:r>
          </a:p>
          <a:p>
            <a:pPr marL="457200" lvl="1" indent="-342900">
              <a:spcBef>
                <a:spcPts val="0"/>
              </a:spcBef>
              <a:spcAft>
                <a:spcPts val="0"/>
              </a:spcAft>
              <a:buAutoNum type="alphaLcPeriod"/>
            </a:pPr>
            <a:r>
              <a:rPr lang="en-US" sz="1800" b="1" dirty="0">
                <a:cs typeface="+mn-cs"/>
              </a:rPr>
              <a:t>40%	</a:t>
            </a:r>
          </a:p>
          <a:p>
            <a:pPr marL="457200" lvl="1" indent="-342900">
              <a:spcBef>
                <a:spcPts val="0"/>
              </a:spcBef>
              <a:spcAft>
                <a:spcPts val="0"/>
              </a:spcAft>
              <a:buAutoNum type="alphaLcPeriod"/>
            </a:pPr>
            <a:r>
              <a:rPr lang="en-US" sz="1800" b="1" dirty="0">
                <a:cs typeface="+mn-cs"/>
              </a:rPr>
              <a:t>50%	</a:t>
            </a:r>
          </a:p>
          <a:p>
            <a:pPr marL="457200" lvl="1" indent="-342900">
              <a:spcBef>
                <a:spcPts val="0"/>
              </a:spcBef>
              <a:spcAft>
                <a:spcPts val="0"/>
              </a:spcAft>
              <a:buAutoNum type="alphaLcPeriod"/>
            </a:pPr>
            <a:r>
              <a:rPr lang="en-US" sz="1800" b="1" dirty="0">
                <a:cs typeface="+mn-cs"/>
              </a:rPr>
              <a:t>60%	</a:t>
            </a:r>
          </a:p>
          <a:p>
            <a:pPr marL="457200" lvl="1" indent="-342900">
              <a:spcBef>
                <a:spcPts val="0"/>
              </a:spcBef>
              <a:spcAft>
                <a:spcPts val="0"/>
              </a:spcAft>
              <a:buAutoNum type="alphaLcPeriod"/>
            </a:pPr>
            <a:r>
              <a:rPr lang="en-US" sz="1800" b="1" dirty="0">
                <a:cs typeface="+mn-cs"/>
              </a:rPr>
              <a:t>70%	</a:t>
            </a:r>
          </a:p>
          <a:p>
            <a:pPr marL="457200" lvl="1" indent="-342900">
              <a:spcBef>
                <a:spcPts val="0"/>
              </a:spcBef>
              <a:spcAft>
                <a:spcPts val="0"/>
              </a:spcAft>
              <a:buAutoNum type="alphaLcPeriod"/>
            </a:pPr>
            <a:r>
              <a:rPr lang="en-US" sz="1800" b="1" dirty="0">
                <a:cs typeface="+mn-cs"/>
              </a:rPr>
              <a:t>80%	</a:t>
            </a:r>
          </a:p>
          <a:p>
            <a:pPr marL="457200" lvl="1" indent="-342900">
              <a:spcBef>
                <a:spcPts val="0"/>
              </a:spcBef>
              <a:spcAft>
                <a:spcPts val="0"/>
              </a:spcAft>
              <a:buAutoNum type="alphaLcPeriod"/>
            </a:pPr>
            <a:r>
              <a:rPr lang="en-US" sz="1800" b="1" dirty="0">
                <a:cs typeface="+mn-cs"/>
              </a:rPr>
              <a:t>90%		(typical)</a:t>
            </a:r>
          </a:p>
          <a:p>
            <a:pPr marL="457200" lvl="1" indent="-342900">
              <a:spcBef>
                <a:spcPts val="0"/>
              </a:spcBef>
              <a:spcAft>
                <a:spcPts val="0"/>
              </a:spcAft>
              <a:buAutoNum type="alphaLcPeriod"/>
            </a:pPr>
            <a:r>
              <a:rPr lang="en-US" sz="1800" b="1" dirty="0">
                <a:cs typeface="+mn-cs"/>
              </a:rPr>
              <a:t>Abstain	</a:t>
            </a:r>
          </a:p>
          <a:p>
            <a:pPr marL="457200" lvl="1" indent="-342900">
              <a:spcBef>
                <a:spcPts val="0"/>
              </a:spcBef>
              <a:spcAft>
                <a:spcPts val="0"/>
              </a:spcAft>
              <a:buAutoNum type="alphaLcPeriod"/>
            </a:pPr>
            <a:endParaRPr lang="en-US" sz="1800" b="1" i="0" u="none" strike="noStrike" baseline="0" dirty="0">
              <a:solidFill>
                <a:srgbClr val="000000"/>
              </a:solidFill>
              <a:cs typeface="+mn-cs"/>
            </a:endParaRPr>
          </a:p>
          <a:p>
            <a:pPr marL="400050" indent="-285750">
              <a:spcBef>
                <a:spcPts val="0"/>
              </a:spcBef>
              <a:spcAft>
                <a:spcPts val="0"/>
              </a:spcAft>
              <a:buFont typeface="Arial" panose="020B0604020202020204" pitchFamily="34" charset="0"/>
              <a:buChar char="•"/>
            </a:pPr>
            <a:r>
              <a:rPr lang="en-US" sz="1800" dirty="0"/>
              <a:t>Comments:</a:t>
            </a:r>
            <a:endParaRPr lang="en-US" sz="1800" b="0" dirty="0">
              <a:solidFill>
                <a:schemeClr val="tx1"/>
              </a:solidFill>
            </a:endParaRPr>
          </a:p>
          <a:p>
            <a:pPr marL="800100" lvl="1">
              <a:spcBef>
                <a:spcPts val="0"/>
              </a:spcBef>
              <a:spcAft>
                <a:spcPts val="0"/>
              </a:spcAft>
              <a:buFont typeface="Arial" panose="020B0604020202020204" pitchFamily="34" charset="0"/>
              <a:buChar char="•"/>
            </a:pPr>
            <a:r>
              <a:rPr lang="en-US" sz="1600" dirty="0">
                <a:solidFill>
                  <a:schemeClr val="tx1"/>
                </a:solidFill>
              </a:rPr>
              <a:t> </a:t>
            </a:r>
          </a:p>
          <a:p>
            <a:pPr marL="800100" lvl="1">
              <a:spcBef>
                <a:spcPts val="0"/>
              </a:spcBef>
              <a:spcAft>
                <a:spcPts val="0"/>
              </a:spcAft>
              <a:buFont typeface="Arial" panose="020B0604020202020204" pitchFamily="34" charset="0"/>
              <a:buChar char="•"/>
            </a:pPr>
            <a:r>
              <a:rPr lang="en-US" sz="1600" b="0" dirty="0">
                <a:solidFill>
                  <a:schemeClr val="tx1"/>
                </a:solidFill>
              </a:rPr>
              <a:t> </a:t>
            </a:r>
          </a:p>
          <a:p>
            <a:pPr marL="800100" lvl="1">
              <a:spcBef>
                <a:spcPts val="0"/>
              </a:spcBef>
              <a:spcAft>
                <a:spcPts val="0"/>
              </a:spcAft>
              <a:buFont typeface="Arial" panose="020B0604020202020204" pitchFamily="34" charset="0"/>
              <a:buChar char="•"/>
            </a:pPr>
            <a:r>
              <a:rPr lang="en-US" sz="1600" dirty="0">
                <a:solidFill>
                  <a:schemeClr val="tx1"/>
                </a:solidFill>
              </a:rPr>
              <a:t> </a:t>
            </a:r>
          </a:p>
          <a:p>
            <a:pPr marL="800100" lvl="1">
              <a:spcBef>
                <a:spcPts val="0"/>
              </a:spcBef>
              <a:spcAft>
                <a:spcPts val="0"/>
              </a:spcAft>
              <a:buFont typeface="Arial" panose="020B0604020202020204" pitchFamily="34" charset="0"/>
              <a:buChar char="•"/>
            </a:pP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964282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a:t>
            </a:r>
            <a:r>
              <a:rPr lang="en-US" sz="1800" dirty="0">
                <a:solidFill>
                  <a:schemeClr val="tx1"/>
                </a:solidFill>
                <a:highlight>
                  <a:srgbClr val="FFFF00"/>
                </a:highlight>
              </a:rPr>
              <a:t>24</a:t>
            </a:r>
            <a:r>
              <a:rPr lang="en-US" sz="1800" dirty="0">
                <a:solidFill>
                  <a:schemeClr val="tx1"/>
                </a:solidFill>
              </a:rPr>
              <a:t>Sep-02Oct20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Tuesday/16</a:t>
            </a:r>
            <a:r>
              <a:rPr lang="en-US" sz="1600" baseline="30000" dirty="0">
                <a:solidFill>
                  <a:schemeClr val="tx1"/>
                </a:solidFill>
              </a:rPr>
              <a:t>th</a:t>
            </a:r>
            <a:r>
              <a:rPr lang="en-US" sz="1600" dirty="0">
                <a:solidFill>
                  <a:schemeClr val="tx1"/>
                </a:solidFill>
              </a:rPr>
              <a:t>:  802.11 has been sent a liaison on EN 303 687, compromise that a single Energy Detect defined, dependent on output power of the device. </a:t>
            </a:r>
          </a:p>
          <a:p>
            <a:pPr lvl="1">
              <a:spcBef>
                <a:spcPts val="0"/>
              </a:spcBef>
              <a:buFont typeface="Arial" panose="020B0604020202020204" pitchFamily="34" charset="0"/>
              <a:buChar char="•"/>
            </a:pPr>
            <a:r>
              <a:rPr lang="en-US" sz="1600" dirty="0">
                <a:solidFill>
                  <a:schemeClr val="tx1"/>
                </a:solidFill>
              </a:rPr>
              <a:t>2 new </a:t>
            </a:r>
            <a:r>
              <a:rPr lang="en-US" sz="1600" dirty="0" err="1">
                <a:solidFill>
                  <a:schemeClr val="tx1"/>
                </a:solidFill>
              </a:rPr>
              <a:t>Wis</a:t>
            </a:r>
            <a:r>
              <a:rPr lang="en-US" sz="1600" dirty="0">
                <a:solidFill>
                  <a:schemeClr val="tx1"/>
                </a:solidFill>
              </a:rPr>
              <a:t>: TS Doc. on multi-Access Point performance, and  </a:t>
            </a:r>
          </a:p>
          <a:p>
            <a:pPr lvl="2">
              <a:spcBef>
                <a:spcPts val="0"/>
              </a:spcBef>
              <a:buFont typeface="Arial" panose="020B0604020202020204" pitchFamily="34" charset="0"/>
              <a:buChar char="•"/>
            </a:pPr>
            <a:r>
              <a:rPr lang="en-US" sz="1400" dirty="0">
                <a:solidFill>
                  <a:schemeClr val="tx1"/>
                </a:solidFill>
              </a:rPr>
              <a:t>60 GHz which brought up some discussions. – there are 3 Harmonized Standards now,</a:t>
            </a:r>
          </a:p>
          <a:p>
            <a:pPr lvl="2">
              <a:spcBef>
                <a:spcPts val="0"/>
              </a:spcBef>
              <a:buFont typeface="Arial" panose="020B0604020202020204" pitchFamily="34" charset="0"/>
              <a:buChar char="•"/>
            </a:pPr>
            <a:r>
              <a:rPr lang="en-US" sz="1400" dirty="0">
                <a:solidFill>
                  <a:schemeClr val="tx1"/>
                </a:solidFill>
              </a:rPr>
              <a:t> One is to extend to 71GHz.</a:t>
            </a:r>
          </a:p>
          <a:p>
            <a:pPr lvl="1">
              <a:spcBef>
                <a:spcPts val="0"/>
              </a:spcBef>
              <a:buFont typeface="Arial" panose="020B0604020202020204" pitchFamily="34" charset="0"/>
              <a:buChar char="•"/>
            </a:pPr>
            <a:r>
              <a:rPr lang="en-US" sz="1600" dirty="0">
                <a:solidFill>
                  <a:schemeClr val="tx1"/>
                </a:solidFill>
              </a:rPr>
              <a:t>There will be some Go-To meetings coming up. </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Electronic meetings planned thru the end of the year.  </a:t>
            </a:r>
          </a:p>
          <a:p>
            <a:pPr lvl="2">
              <a:spcBef>
                <a:spcPts val="0"/>
              </a:spcBef>
              <a:buFont typeface="Arial" panose="020B0604020202020204" pitchFamily="34" charset="0"/>
              <a:buChar char="•"/>
            </a:pPr>
            <a:r>
              <a:rPr lang="en-US" sz="1400" dirty="0">
                <a:solidFill>
                  <a:schemeClr val="tx1"/>
                </a:solidFill>
              </a:rPr>
              <a:t>For now  next year planning is for face2face meeting, of course depending on conditions, membership and government restrictions</a:t>
            </a:r>
            <a:endParaRPr lang="en-US" sz="1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200" b="1" dirty="0">
                <a:solidFill>
                  <a:schemeClr val="bg1">
                    <a:lumMod val="65000"/>
                  </a:schemeClr>
                </a:solidFill>
              </a:rPr>
              <a:t>nothing to share today</a:t>
            </a:r>
            <a:r>
              <a:rPr lang="en-US" sz="1200" dirty="0">
                <a:solidFill>
                  <a:schemeClr val="tx1"/>
                </a:solidFill>
              </a:rPr>
              <a:t>	</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SRDoc #12 - 30Jul20</a:t>
            </a:r>
          </a:p>
          <a:p>
            <a:pPr lvl="1">
              <a:spcBef>
                <a:spcPts val="0"/>
              </a:spcBef>
              <a:buFont typeface="Arial" panose="020B0604020202020204" pitchFamily="34" charset="0"/>
              <a:buChar char="•"/>
            </a:pPr>
            <a:endParaRPr lang="en-US" sz="1600" dirty="0">
              <a:effectLst/>
              <a:ea typeface="Calibri" panose="020F0502020204030204" pitchFamily="34" charset="0"/>
            </a:endParaRPr>
          </a:p>
          <a:p>
            <a:pPr lvl="1">
              <a:spcBef>
                <a:spcPts val="0"/>
              </a:spcBef>
              <a:buFont typeface="Arial" panose="020B0604020202020204" pitchFamily="34" charset="0"/>
              <a:buChar char="•"/>
            </a:pPr>
            <a:r>
              <a:rPr lang="en-US" sz="1600" dirty="0">
                <a:effectLst/>
                <a:ea typeface="Calibri" panose="020F0502020204030204" pitchFamily="34" charset="0"/>
              </a:rPr>
              <a:t>802.11 </a:t>
            </a:r>
            <a:r>
              <a:rPr lang="en-US" sz="1600" dirty="0" err="1">
                <a:effectLst/>
                <a:ea typeface="Calibri" panose="020F0502020204030204" pitchFamily="34" charset="0"/>
              </a:rPr>
              <a:t>coex</a:t>
            </a:r>
            <a:r>
              <a:rPr lang="en-US" sz="1600" dirty="0">
                <a:effectLst/>
                <a:ea typeface="Calibri" panose="020F0502020204030204" pitchFamily="34" charset="0"/>
              </a:rPr>
              <a:t> SC LS response to ETSI ERM TG11 is in </a:t>
            </a:r>
            <a:r>
              <a:rPr lang="en-GB" sz="1600" u="sng" dirty="0">
                <a:solidFill>
                  <a:srgbClr val="0000FF"/>
                </a:solidFill>
                <a:effectLst/>
                <a:ea typeface="Calibri" panose="020F0502020204030204" pitchFamily="34" charset="0"/>
                <a:hlinkClick r:id="rId8"/>
              </a:rPr>
              <a:t>11-20-0861-06</a:t>
            </a:r>
            <a:r>
              <a:rPr lang="en-US" sz="1600" dirty="0">
                <a:effectLst/>
                <a:ea typeface="Calibri" panose="020F0502020204030204" pitchFamily="34" charset="0"/>
              </a:rPr>
              <a:t>. </a:t>
            </a:r>
            <a:r>
              <a:rPr lang="en-US" sz="1600" dirty="0">
                <a:solidFill>
                  <a:schemeClr val="tx1"/>
                </a:solidFill>
              </a:rPr>
              <a:t> </a:t>
            </a:r>
            <a:endParaRPr lang="en-US" sz="1600" dirty="0">
              <a:solidFill>
                <a:schemeClr val="bg1">
                  <a:lumMod val="65000"/>
                </a:schemeClr>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100" b="1" dirty="0">
                <a:solidFill>
                  <a:schemeClr val="bg1">
                    <a:lumMod val="65000"/>
                  </a:schemeClr>
                </a:solidFill>
              </a:rPr>
              <a:t>nothing to share today</a:t>
            </a:r>
          </a:p>
          <a:p>
            <a:pPr lvl="1">
              <a:spcBef>
                <a:spcPts val="0"/>
              </a:spcBef>
              <a:buFont typeface="Arial" panose="020B0604020202020204" pitchFamily="34" charset="0"/>
              <a:buChar char="•"/>
            </a:pPr>
            <a:r>
              <a:rPr lang="en-US" sz="1100" b="1" dirty="0">
                <a:solidFill>
                  <a:schemeClr val="bg1">
                    <a:lumMod val="65000"/>
                  </a:schemeClr>
                </a:solidFill>
              </a:rPr>
              <a:t>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1751269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call </a:t>
            </a:r>
            <a:r>
              <a:rPr lang="en-US" sz="1600" dirty="0"/>
              <a:t>#86,  28Sep-02Oct20</a:t>
            </a:r>
          </a:p>
          <a:p>
            <a:pPr lvl="1">
              <a:spcBef>
                <a:spcPts val="0"/>
              </a:spcBef>
              <a:buFont typeface="Arial" panose="020B0604020202020204" pitchFamily="34" charset="0"/>
              <a:buChar char="•"/>
            </a:pPr>
            <a:r>
              <a:rPr lang="en-US" sz="1400" dirty="0">
                <a:solidFill>
                  <a:schemeClr val="bg1">
                    <a:lumMod val="65000"/>
                  </a:schemeClr>
                </a:solidFill>
              </a:rPr>
              <a:t>nothing to share today</a:t>
            </a: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600" dirty="0">
                <a:solidFill>
                  <a:schemeClr val="tx1"/>
                </a:solidFill>
              </a:rPr>
              <a:t>next meeting #97, 19-23Oct20; Dublin, Ireland</a:t>
            </a:r>
            <a:endParaRPr lang="en-US" altLang="en-US" sz="1400" dirty="0">
              <a:solidFill>
                <a:schemeClr val="tx1"/>
              </a:solidFill>
            </a:endParaRPr>
          </a:p>
          <a:p>
            <a:pPr lvl="1">
              <a:spcBef>
                <a:spcPts val="0"/>
              </a:spcBef>
              <a:buFont typeface="Arial" panose="020B0604020202020204" pitchFamily="34" charset="0"/>
              <a:buChar char="•"/>
            </a:pPr>
            <a:r>
              <a:rPr lang="en-US" sz="1600" dirty="0">
                <a:solidFill>
                  <a:schemeClr val="bg1">
                    <a:lumMod val="65000"/>
                  </a:schemeClr>
                </a:solidFill>
              </a:rPr>
              <a:t>nothing to share today</a:t>
            </a:r>
            <a:r>
              <a:rPr lang="en-US" sz="1600" dirty="0">
                <a:solidFill>
                  <a:schemeClr val="tx1"/>
                </a:solidFill>
              </a:rPr>
              <a:t> </a:t>
            </a:r>
          </a:p>
          <a:p>
            <a:pPr marL="457200" lvl="1" indent="0">
              <a:spcBef>
                <a:spcPts val="0"/>
              </a:spcBef>
            </a:pP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#12, 05-07 Oct20;  ECO office</a:t>
            </a:r>
            <a:endParaRPr lang="en-US" sz="1400" dirty="0"/>
          </a:p>
          <a:p>
            <a:pPr lvl="1">
              <a:buFont typeface="Arial" panose="020B0604020202020204" pitchFamily="34" charset="0"/>
              <a:buChar char="•"/>
            </a:pP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 </a:t>
            </a:r>
          </a:p>
          <a:p>
            <a:pPr lvl="1">
              <a:buFont typeface="Arial" panose="020B0604020202020204" pitchFamily="34" charset="0"/>
              <a:buChar char="•"/>
            </a:pPr>
            <a:r>
              <a:rPr lang="en-US" sz="1600" dirty="0">
                <a:solidFill>
                  <a:schemeClr val="tx1"/>
                </a:solidFill>
              </a:rPr>
              <a:t>Working new </a:t>
            </a:r>
            <a:r>
              <a:rPr lang="en-US" sz="1600" dirty="0" err="1">
                <a:solidFill>
                  <a:schemeClr val="tx1"/>
                </a:solidFill>
              </a:rPr>
              <a:t>WIs.</a:t>
            </a:r>
            <a:r>
              <a:rPr lang="en-US" sz="1600" dirty="0">
                <a:solidFill>
                  <a:schemeClr val="tx1"/>
                </a:solidFill>
              </a:rPr>
              <a:t>  1) update 5 GHz   for  WRC-19  2) examine EC decision (04)08 RLAN to use 5150-5725,  3) 5.8 GHz band  4) ECC asking WGFM about </a:t>
            </a:r>
            <a:r>
              <a:rPr lang="en-US" sz="1600" i="1" u="sng" dirty="0">
                <a:solidFill>
                  <a:schemeClr val="tx1"/>
                </a:solidFill>
              </a:rPr>
              <a:t>protection to urban rail. </a:t>
            </a:r>
            <a:endParaRPr lang="en-US" sz="1600" i="1" u="sng" dirty="0">
              <a:solidFill>
                <a:schemeClr val="bg1">
                  <a:lumMod val="65000"/>
                </a:schemeClr>
              </a:solidFill>
            </a:endParaRPr>
          </a:p>
          <a:p>
            <a:pPr lvl="1">
              <a:buFont typeface="Arial" panose="020B0604020202020204" pitchFamily="34" charset="0"/>
              <a:buChar char="•"/>
            </a:pPr>
            <a:r>
              <a:rPr lang="en-US" sz="1600" dirty="0">
                <a:solidFill>
                  <a:schemeClr val="tx1"/>
                </a:solidFill>
              </a:rPr>
              <a:t>Moving to correspondence (with more in Sept) and working to address these for 05Oct20 call.  Time will be quick to finish up some by March of 2021.</a:t>
            </a:r>
          </a:p>
          <a:p>
            <a:pPr lvl="1">
              <a:buFont typeface="Arial" panose="020B0604020202020204" pitchFamily="34" charset="0"/>
              <a:buChar char="•"/>
            </a:pPr>
            <a:r>
              <a:rPr lang="en-US" sz="1600" dirty="0">
                <a:solidFill>
                  <a:schemeClr val="tx1"/>
                </a:solidFill>
              </a:rPr>
              <a:t>Public consultations are out now till 04 Sep.</a:t>
            </a:r>
          </a:p>
          <a:p>
            <a:pPr lvl="2">
              <a:buFont typeface="Arial" panose="020B0604020202020204" pitchFamily="34" charset="0"/>
              <a:buChar char="•"/>
            </a:pPr>
            <a:r>
              <a:rPr lang="en-US" sz="1600" dirty="0">
                <a:solidFill>
                  <a:schemeClr val="tx1"/>
                </a:solidFill>
              </a:rPr>
              <a:t>Draft CEPT report 75 (Report B) and ECC Decision (20)01 (rules of lower 6 GHz band) </a:t>
            </a:r>
            <a:r>
              <a:rPr lang="en-US" sz="1600" dirty="0"/>
              <a:t> </a:t>
            </a:r>
          </a:p>
          <a:p>
            <a:pPr lvl="1">
              <a:buFont typeface="Arial" panose="020B0604020202020204" pitchFamily="34" charset="0"/>
              <a:buChar char="•"/>
            </a:pPr>
            <a:endParaRPr lang="en-US" sz="10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169936"/>
            <a:ext cx="8353245" cy="5305477"/>
          </a:xfrm>
        </p:spPr>
        <p:txBody>
          <a:bodyPr/>
          <a:lstStyle/>
          <a:p>
            <a:pPr lvl="0">
              <a:buFont typeface="Arial" panose="020B0604020202020204" pitchFamily="34" charset="0"/>
              <a:buChar char="•"/>
            </a:pPr>
            <a:r>
              <a:rPr lang="en-US" sz="1800" b="0" dirty="0">
                <a:solidFill>
                  <a:schemeClr val="tx1"/>
                </a:solidFill>
              </a:rPr>
              <a:t>We have not gotten back to reviewing the WRC-23 agenda items that a member did a nice job with summarizing them at the end of  </a:t>
            </a:r>
            <a:r>
              <a:rPr lang="en-US" sz="1800" b="0" dirty="0">
                <a:hlinkClick r:id="rId3"/>
              </a:rPr>
              <a:t>&lt;18-19-0152&gt;</a:t>
            </a:r>
            <a:r>
              <a:rPr lang="en-US" sz="1800" b="0" dirty="0"/>
              <a:t>.   </a:t>
            </a:r>
          </a:p>
          <a:p>
            <a:pPr lvl="1">
              <a:spcBef>
                <a:spcPts val="0"/>
              </a:spcBef>
              <a:buFont typeface="Arial" panose="020B0604020202020204" pitchFamily="34" charset="0"/>
              <a:buChar char="•"/>
            </a:pPr>
            <a:r>
              <a:rPr lang="en-US" sz="1600" b="0" dirty="0"/>
              <a:t>Is anyone available to start a focused document on these, and/or what is the timing we should target to work on them?  Never too early. </a:t>
            </a:r>
          </a:p>
          <a:p>
            <a:pPr lvl="1">
              <a:spcBef>
                <a:spcPts val="0"/>
              </a:spcBef>
              <a:buFont typeface="Arial" panose="020B0604020202020204" pitchFamily="34" charset="0"/>
              <a:buChar char="•"/>
            </a:pPr>
            <a:endParaRPr lang="en-US" sz="1600" b="0" dirty="0">
              <a:solidFill>
                <a:srgbClr val="00B0F0"/>
              </a:solidFill>
            </a:endParaRPr>
          </a:p>
          <a:p>
            <a:pPr lvl="1">
              <a:spcBef>
                <a:spcPts val="0"/>
              </a:spcBef>
              <a:buFont typeface="Arial" panose="020B0604020202020204" pitchFamily="34" charset="0"/>
              <a:buChar char="•"/>
            </a:pPr>
            <a:r>
              <a:rPr lang="en-US" sz="1600" b="0" dirty="0">
                <a:solidFill>
                  <a:schemeClr val="tx1"/>
                </a:solidFill>
              </a:rPr>
              <a:t>Chair to confirm where WRC-23 agenda items are on the ITU Site</a:t>
            </a:r>
            <a:r>
              <a:rPr lang="en-US" sz="1600" dirty="0">
                <a:solidFill>
                  <a:schemeClr val="tx1"/>
                </a:solidFill>
              </a:rPr>
              <a:t>: </a:t>
            </a:r>
            <a:r>
              <a:rPr lang="en-US" sz="1600" b="0" dirty="0">
                <a:solidFill>
                  <a:schemeClr val="tx1"/>
                </a:solidFill>
              </a:rPr>
              <a:t>  </a:t>
            </a:r>
            <a:r>
              <a:rPr lang="en-US" sz="1600" dirty="0">
                <a:solidFill>
                  <a:schemeClr val="tx1"/>
                </a:solidFill>
              </a:rPr>
              <a:t> </a:t>
            </a:r>
          </a:p>
          <a:p>
            <a:pPr lvl="1">
              <a:spcBef>
                <a:spcPts val="0"/>
              </a:spcBef>
              <a:buFont typeface="Arial" panose="020B0604020202020204" pitchFamily="34" charset="0"/>
              <a:buChar char="•"/>
            </a:pPr>
            <a:r>
              <a:rPr lang="en-US" sz="1800" dirty="0">
                <a:hlinkClick r:id="rId4"/>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5"/>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6"/>
              </a:rPr>
              <a:t>https://mentor.ieee.org/802.18/dcn/20/18-20-0107-00-0000-res-811-wrc-19-wrc-23-agenda-items.docx</a:t>
            </a:r>
            <a:r>
              <a:rPr lang="en-US" sz="1400" dirty="0">
                <a:solidFill>
                  <a:srgbClr val="00B0F0"/>
                </a:solidFill>
              </a:rPr>
              <a:t> </a:t>
            </a:r>
          </a:p>
          <a:p>
            <a:pPr lvl="1">
              <a:spcBef>
                <a:spcPts val="0"/>
              </a:spcBef>
              <a:buFont typeface="Arial" panose="020B0604020202020204" pitchFamily="34" charset="0"/>
              <a:buChar char="•"/>
            </a:pPr>
            <a:endParaRPr lang="en-US" sz="1600" dirty="0">
              <a:solidFill>
                <a:srgbClr val="00B0F0"/>
              </a:solidFill>
            </a:endParaRPr>
          </a:p>
          <a:p>
            <a:pPr lvl="1">
              <a:spcBef>
                <a:spcPts val="0"/>
              </a:spcBef>
              <a:buFont typeface="Arial" panose="020B0604020202020204" pitchFamily="34" charset="0"/>
              <a:buChar char="•"/>
            </a:pPr>
            <a:r>
              <a:rPr lang="en-US" sz="1600" dirty="0">
                <a:solidFill>
                  <a:schemeClr val="tx1"/>
                </a:solidFill>
              </a:rPr>
              <a:t>With Mentor Doc.  0107, we should be able to use as an initial list of agenda items that .18 can work through to identify AIs we may have an interest in to form some viewpoints.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3"/>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endParaRPr lang="en-US" sz="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APAC / Taiwan status</a:t>
            </a:r>
            <a:endParaRPr lang="en-US" sz="2400" dirty="0"/>
          </a:p>
        </p:txBody>
      </p:sp>
      <p:sp>
        <p:nvSpPr>
          <p:cNvPr id="3" name="Content Placeholder 2"/>
          <p:cNvSpPr>
            <a:spLocks noGrp="1"/>
          </p:cNvSpPr>
          <p:nvPr>
            <p:ph idx="1"/>
          </p:nvPr>
        </p:nvSpPr>
        <p:spPr>
          <a:xfrm>
            <a:off x="685800" y="1372393"/>
            <a:ext cx="7856538" cy="5103020"/>
          </a:xfrm>
        </p:spPr>
        <p:txBody>
          <a:bodyPr/>
          <a:lstStyle/>
          <a:p>
            <a:pPr>
              <a:spcBef>
                <a:spcPts val="0"/>
              </a:spcBef>
              <a:buFont typeface="Arial" panose="020B0604020202020204" pitchFamily="34" charset="0"/>
              <a:buChar char="•"/>
            </a:pPr>
            <a:r>
              <a:rPr lang="en-US" sz="1800" dirty="0">
                <a:solidFill>
                  <a:schemeClr val="tx1"/>
                </a:solidFill>
              </a:rPr>
              <a:t>Every 2-month APAC update, with Taiwan 14 questions added.: </a:t>
            </a:r>
          </a:p>
          <a:p>
            <a:pPr>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hlinkClick r:id="rId2"/>
              </a:rPr>
              <a:t>https://mentor.ieee.org/802.18/dcn/20/18-20-0106-01-0000-apac-update-july-2020.pptx</a:t>
            </a:r>
            <a:r>
              <a:rPr lang="en-US" sz="1800" dirty="0">
                <a:solidFill>
                  <a:schemeClr val="tx1"/>
                </a:solidFill>
              </a:rPr>
              <a:t> </a:t>
            </a:r>
          </a:p>
          <a:p>
            <a:pPr marL="457200" lvl="1" indent="0">
              <a:spcBef>
                <a:spcPts val="0"/>
              </a:spcBef>
            </a:pPr>
            <a:endParaRPr lang="en-US" sz="1800" dirty="0">
              <a:solidFill>
                <a:schemeClr val="tx1"/>
              </a:solidFill>
            </a:endParaRPr>
          </a:p>
          <a:p>
            <a:pPr marL="857250" lvl="2" indent="-285750">
              <a:spcBef>
                <a:spcPts val="0"/>
              </a:spcBef>
              <a:spcAft>
                <a:spcPts val="0"/>
              </a:spcAft>
              <a:buFont typeface="Arial" panose="020B0604020202020204" pitchFamily="34" charset="0"/>
              <a:buChar char="•"/>
            </a:pPr>
            <a:r>
              <a:rPr lang="en-US" dirty="0">
                <a:solidFill>
                  <a:schemeClr val="tx1"/>
                </a:solidFill>
                <a:effectLst/>
                <a:ea typeface="Calibri" panose="020F0502020204030204" pitchFamily="34" charset="0"/>
              </a:rPr>
              <a:t>Taiwan MOTC has begun a consultation that considers allowing licensed-exempt usage in the 5925 - 7125 MHz band.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For details, please refer to</a:t>
            </a:r>
          </a:p>
          <a:p>
            <a:pPr marL="800100" lvl="2">
              <a:spcBef>
                <a:spcPts val="0"/>
              </a:spcBef>
              <a:spcAft>
                <a:spcPts val="0"/>
              </a:spcAft>
            </a:pPr>
            <a:r>
              <a:rPr lang="en-US" sz="1600" dirty="0">
                <a:solidFill>
                  <a:schemeClr val="tx1"/>
                </a:solidFill>
                <a:effectLst/>
                <a:ea typeface="Calibri" panose="020F0502020204030204" pitchFamily="34" charset="0"/>
                <a:hlinkClick r:id="rId3"/>
              </a:rPr>
              <a:t>https://www.motc.gov.tw/ch/home.jsp?id=15&amp;parentpath=0,2&amp;mcustomize=multimessages_view.jsp&amp;dataserno=202006180001&amp;aplistdn=ou=data,ou=bulletin,ou=chinese,ou=ap_root,o=motc,c=tw&amp;toolsflag=Y&amp;imgfolder=img%2Fstand</a:t>
            </a:r>
            <a:r>
              <a:rPr lang="en-US" sz="1600" dirty="0">
                <a:solidFill>
                  <a:schemeClr val="tx1"/>
                </a:solidFill>
                <a:effectLst/>
                <a:ea typeface="Calibri" panose="020F0502020204030204" pitchFamily="34" charset="0"/>
              </a:rPr>
              <a:t>  </a:t>
            </a:r>
          </a:p>
          <a:p>
            <a:pPr marL="800100" lvl="2">
              <a:spcBef>
                <a:spcPts val="0"/>
              </a:spcBef>
              <a:spcAft>
                <a:spcPts val="0"/>
              </a:spcAft>
            </a:pPr>
            <a:r>
              <a:rPr lang="en-US" sz="1600"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August 7, 2020.</a:t>
            </a:r>
            <a:r>
              <a:rPr lang="en-US" sz="1600" dirty="0">
                <a:solidFill>
                  <a:schemeClr val="tx1"/>
                </a:solidFill>
              </a:rPr>
              <a:t> </a:t>
            </a:r>
          </a:p>
          <a:p>
            <a:pPr marL="857250" lvl="2" indent="-285750">
              <a:spcBef>
                <a:spcPts val="0"/>
              </a:spcBef>
              <a:spcAft>
                <a:spcPts val="0"/>
              </a:spcAft>
              <a:buFont typeface="Arial" panose="020B0604020202020204" pitchFamily="34" charset="0"/>
              <a:buChar char="•"/>
            </a:pPr>
            <a:r>
              <a:rPr lang="en-US" sz="1600" dirty="0">
                <a:solidFill>
                  <a:schemeClr val="tx1"/>
                </a:solidFill>
              </a:rPr>
              <a:t> </a:t>
            </a:r>
          </a:p>
          <a:p>
            <a:pPr marL="857250" lvl="2" indent="-285750">
              <a:spcBef>
                <a:spcPts val="0"/>
              </a:spcBef>
              <a:spcAft>
                <a:spcPts val="0"/>
              </a:spcAft>
              <a:buFont typeface="Arial" panose="020B0604020202020204" pitchFamily="34" charset="0"/>
              <a:buChar char="•"/>
            </a:pPr>
            <a:r>
              <a:rPr lang="en-US" sz="1600" dirty="0">
                <a:solidFill>
                  <a:schemeClr val="tx1"/>
                </a:solidFill>
              </a:rPr>
              <a:t> </a:t>
            </a:r>
          </a:p>
          <a:p>
            <a:pPr marL="857250" lvl="2" indent="-285750">
              <a:spcBef>
                <a:spcPts val="0"/>
              </a:spcBef>
              <a:spcAft>
                <a:spcPts val="0"/>
              </a:spcAft>
              <a:buFont typeface="Arial" panose="020B0604020202020204" pitchFamily="34" charset="0"/>
              <a:buChar char="•"/>
            </a:pP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9099074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APAC / ACMA Consultation</a:t>
            </a:r>
            <a:endParaRPr lang="en-US" sz="2400" dirty="0"/>
          </a:p>
        </p:txBody>
      </p:sp>
      <p:sp>
        <p:nvSpPr>
          <p:cNvPr id="3" name="Content Placeholder 2"/>
          <p:cNvSpPr>
            <a:spLocks noGrp="1"/>
          </p:cNvSpPr>
          <p:nvPr>
            <p:ph idx="1"/>
          </p:nvPr>
        </p:nvSpPr>
        <p:spPr>
          <a:xfrm>
            <a:off x="718351" y="1082495"/>
            <a:ext cx="7856538" cy="5392917"/>
          </a:xfrm>
        </p:spPr>
        <p:txBody>
          <a:bodyPr/>
          <a:lstStyle/>
          <a:p>
            <a:pPr marL="0" marR="0">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Australia ACMA has begun a consultation asking public opinion in allowing IoT applications to operate in the VHF high band and including this application to the Low Interference Potential Devices (LIPD) Class </a:t>
            </a:r>
            <a:r>
              <a:rPr lang="en-US" sz="1400" dirty="0" err="1">
                <a:solidFill>
                  <a:srgbClr val="000000"/>
                </a:solidFill>
                <a:effectLst/>
                <a:ea typeface="Calibri" panose="020F0502020204030204" pitchFamily="34" charset="0"/>
              </a:rPr>
              <a:t>Licence</a:t>
            </a:r>
            <a:r>
              <a:rPr lang="en-US" sz="1400" dirty="0">
                <a:solidFill>
                  <a:srgbClr val="000000"/>
                </a:solidFill>
                <a:effectLst/>
                <a:ea typeface="Calibri" panose="020F0502020204030204" pitchFamily="34" charset="0"/>
              </a:rPr>
              <a:t>.</a:t>
            </a:r>
            <a:endParaRPr lang="en-US" sz="14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In particular, the consultation would like the public to provide comments on the following 2 issues:</a:t>
            </a:r>
            <a:r>
              <a:rPr lang="en-US" sz="1400" dirty="0">
                <a:effectLst/>
                <a:ea typeface="Calibri" panose="020F0502020204030204" pitchFamily="34" charset="0"/>
              </a:rPr>
              <a:t> </a:t>
            </a:r>
          </a:p>
          <a:p>
            <a:pPr marL="1257300" lvl="3">
              <a:spcBef>
                <a:spcPts val="0"/>
              </a:spcBef>
              <a:spcAft>
                <a:spcPts val="0"/>
              </a:spcAft>
              <a:buFont typeface="Arial" panose="020B0604020202020204" pitchFamily="34" charset="0"/>
              <a:buChar char="•"/>
            </a:pPr>
            <a:endParaRPr lang="en-US" sz="6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Issue #1:</a:t>
            </a:r>
            <a:r>
              <a:rPr lang="en-US" sz="1400" dirty="0">
                <a:ea typeface="Calibri" panose="020F0502020204030204" pitchFamily="34" charset="0"/>
              </a:rPr>
              <a:t>   </a:t>
            </a:r>
            <a:r>
              <a:rPr lang="en-AU" sz="1400" dirty="0">
                <a:solidFill>
                  <a:srgbClr val="000000"/>
                </a:solidFill>
                <a:effectLst/>
                <a:ea typeface="Calibri" panose="020F0502020204030204" pitchFamily="34" charset="0"/>
              </a:rPr>
              <a:t>Establish arrangements similar to the European arrangements for the 169.4–169.4875 MHz, 169.4875–169.5875 MHz and 169.5875–169.8125 MHz frequency segments (termed f</a:t>
            </a:r>
            <a:r>
              <a:rPr lang="en-AU" sz="1400" baseline="-25000" dirty="0">
                <a:solidFill>
                  <a:srgbClr val="000000"/>
                </a:solidFill>
                <a:effectLst/>
                <a:ea typeface="Calibri" panose="020F0502020204030204" pitchFamily="34" charset="0"/>
              </a:rPr>
              <a:t>2</a:t>
            </a:r>
            <a:r>
              <a:rPr lang="en-AU" sz="1400" dirty="0">
                <a:solidFill>
                  <a:srgbClr val="000000"/>
                </a:solidFill>
                <a:effectLst/>
                <a:ea typeface="Calibri" panose="020F0502020204030204" pitchFamily="34" charset="0"/>
              </a:rPr>
              <a:t>, f</a:t>
            </a:r>
            <a:r>
              <a:rPr lang="en-AU" sz="1400" baseline="-25000" dirty="0">
                <a:solidFill>
                  <a:srgbClr val="000000"/>
                </a:solidFill>
                <a:effectLst/>
                <a:ea typeface="Calibri" panose="020F0502020204030204" pitchFamily="34" charset="0"/>
              </a:rPr>
              <a:t>3</a:t>
            </a:r>
            <a:r>
              <a:rPr lang="en-AU" sz="1400" dirty="0">
                <a:solidFill>
                  <a:srgbClr val="000000"/>
                </a:solidFill>
                <a:effectLst/>
                <a:ea typeface="Calibri" panose="020F0502020204030204" pitchFamily="34" charset="0"/>
              </a:rPr>
              <a:t> and f</a:t>
            </a:r>
            <a:r>
              <a:rPr lang="en-AU" sz="1400" baseline="-25000" dirty="0">
                <a:solidFill>
                  <a:srgbClr val="000000"/>
                </a:solidFill>
                <a:effectLst/>
                <a:ea typeface="Calibri" panose="020F0502020204030204" pitchFamily="34" charset="0"/>
              </a:rPr>
              <a:t>4</a:t>
            </a:r>
            <a:r>
              <a:rPr lang="en-AU" sz="1400" dirty="0">
                <a:solidFill>
                  <a:srgbClr val="000000"/>
                </a:solidFill>
                <a:effectLst/>
                <a:ea typeface="Calibri" panose="020F0502020204030204" pitchFamily="34" charset="0"/>
              </a:rPr>
              <a:t> in this paper), noting that their power and duty cycle constraints are below those of devices already operating harmoniously in the band. These arrangements would potentially be added to the Low Interference Potential Devices Class</a:t>
            </a:r>
            <a:r>
              <a:rPr lang="en-US" sz="1400" dirty="0">
                <a:solidFill>
                  <a:srgbClr val="000000"/>
                </a:solidFill>
                <a:effectLst/>
                <a:ea typeface="Calibri" panose="020F0502020204030204" pitchFamily="34" charset="0"/>
              </a:rPr>
              <a:t> </a:t>
            </a:r>
            <a:r>
              <a:rPr lang="en-US" sz="1400" dirty="0" err="1">
                <a:solidFill>
                  <a:srgbClr val="000000"/>
                </a:solidFill>
                <a:effectLst/>
                <a:ea typeface="Calibri" panose="020F0502020204030204" pitchFamily="34" charset="0"/>
              </a:rPr>
              <a:t>Licence</a:t>
            </a:r>
            <a:r>
              <a:rPr lang="en-US" sz="1400" dirty="0">
                <a:solidFill>
                  <a:srgbClr val="000000"/>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dirty="0">
                <a:ea typeface="Calibri" panose="020F0502020204030204" pitchFamily="34" charset="0"/>
              </a:rPr>
              <a:t> </a:t>
            </a:r>
            <a:endParaRPr lang="en-US" sz="1400" dirty="0">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4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Issue #2:</a:t>
            </a:r>
            <a:r>
              <a:rPr lang="en-US" sz="1400" dirty="0">
                <a:ea typeface="Calibri" panose="020F0502020204030204" pitchFamily="34" charset="0"/>
              </a:rPr>
              <a:t>   </a:t>
            </a:r>
            <a:r>
              <a:rPr lang="en-AU" sz="1400" dirty="0">
                <a:solidFill>
                  <a:srgbClr val="000000"/>
                </a:solidFill>
                <a:effectLst/>
                <a:ea typeface="Calibri" panose="020F0502020204030204" pitchFamily="34" charset="0"/>
              </a:rPr>
              <a:t>Establish arrangements similar to the European arrangements for the 169.4–169.475 MHz segment (termed f</a:t>
            </a:r>
            <a:r>
              <a:rPr lang="en-AU" sz="1400" baseline="-25000" dirty="0">
                <a:solidFill>
                  <a:srgbClr val="000000"/>
                </a:solidFill>
                <a:effectLst/>
                <a:ea typeface="Calibri" panose="020F0502020204030204" pitchFamily="34" charset="0"/>
              </a:rPr>
              <a:t>1</a:t>
            </a:r>
            <a:r>
              <a:rPr lang="en-AU" sz="1400" dirty="0">
                <a:solidFill>
                  <a:srgbClr val="000000"/>
                </a:solidFill>
                <a:effectLst/>
                <a:ea typeface="Calibri" panose="020F0502020204030204" pitchFamily="34" charset="0"/>
              </a:rPr>
              <a:t> in this paper). Use would potentially be supported by apparatus licences (and the development of an associated RALI.</a:t>
            </a: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endParaRPr lang="en-US" sz="1000" dirty="0">
              <a:effectLst/>
              <a:ea typeface="Calibri" panose="020F0502020204030204" pitchFamily="34" charset="0"/>
            </a:endParaRPr>
          </a:p>
          <a:p>
            <a:pPr marL="114300" lvl="1" indent="0">
              <a:spcBef>
                <a:spcPts val="0"/>
              </a:spcBef>
              <a:spcAft>
                <a:spcPts val="0"/>
              </a:spcAft>
            </a:pPr>
            <a:r>
              <a:rPr lang="en-US" sz="1000" dirty="0">
                <a:effectLst/>
                <a:ea typeface="Calibri" panose="020F0502020204030204" pitchFamily="34" charset="0"/>
              </a:rPr>
              <a:t>  	</a:t>
            </a:r>
          </a:p>
          <a:p>
            <a:pPr marL="0" marR="0">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For details, please visit:  </a:t>
            </a:r>
            <a:r>
              <a:rPr lang="en-US" sz="1400" u="sng" dirty="0">
                <a:solidFill>
                  <a:srgbClr val="000000"/>
                </a:solidFill>
                <a:effectLst/>
                <a:ea typeface="Calibri" panose="020F0502020204030204" pitchFamily="34" charset="0"/>
                <a:hlinkClick r:id="rId2"/>
              </a:rPr>
              <a:t>https://www.acma.gov.au/consultations/2020-07/internet-things-applications-vhf-high-band-consultation-202020</a:t>
            </a:r>
            <a:r>
              <a:rPr lang="en-US" sz="1400" dirty="0">
                <a:solidFill>
                  <a:srgbClr val="000000"/>
                </a:solidFill>
                <a:effectLst/>
                <a:ea typeface="Calibri" panose="020F0502020204030204" pitchFamily="34" charset="0"/>
              </a:rPr>
              <a:t>  </a:t>
            </a:r>
            <a:endParaRPr lang="en-US" sz="14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The comment submission deadline is August 14, 2020 (Canberra local time)</a:t>
            </a:r>
            <a:endParaRPr lang="en-US" sz="1400" dirty="0">
              <a:effectLst/>
              <a:ea typeface="Calibri" panose="020F0502020204030204" pitchFamily="34" charset="0"/>
            </a:endParaRPr>
          </a:p>
          <a:p>
            <a:pPr marL="857250" lvl="2" indent="-285750">
              <a:spcBef>
                <a:spcPts val="0"/>
              </a:spcBef>
              <a:spcAft>
                <a:spcPts val="0"/>
              </a:spcAft>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1454635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3)</a:t>
            </a:r>
            <a:endParaRPr lang="en-US" sz="2000" dirty="0"/>
          </a:p>
        </p:txBody>
      </p:sp>
      <p:sp>
        <p:nvSpPr>
          <p:cNvPr id="3" name="Content Placeholder 2"/>
          <p:cNvSpPr>
            <a:spLocks noGrp="1"/>
          </p:cNvSpPr>
          <p:nvPr>
            <p:ph idx="1"/>
          </p:nvPr>
        </p:nvSpPr>
        <p:spPr>
          <a:xfrm>
            <a:off x="685800" y="1096022"/>
            <a:ext cx="8153400" cy="5379391"/>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b="0" dirty="0">
              <a:ea typeface="Times New Roman" panose="02020603050405020304" pitchFamily="18" charset="0"/>
            </a:endParaRPr>
          </a:p>
          <a:p>
            <a:pPr>
              <a:buFont typeface="Arial" panose="020B0604020202020204" pitchFamily="34" charset="0"/>
              <a:buChar char="•"/>
            </a:pPr>
            <a:r>
              <a:rPr lang="en-US" sz="1600" i="0" dirty="0">
                <a:solidFill>
                  <a:srgbClr val="333333"/>
                </a:solidFill>
                <a:effectLst/>
              </a:rPr>
              <a:t>Proceeding 20-133:</a:t>
            </a:r>
            <a:r>
              <a:rPr lang="en-US" sz="1600" b="0" i="0" dirty="0">
                <a:solidFill>
                  <a:srgbClr val="333333"/>
                </a:solidFill>
                <a:effectLst/>
              </a:rPr>
              <a:t>  </a:t>
            </a:r>
            <a:r>
              <a:rPr lang="en-US" sz="1600" dirty="0">
                <a:effectLst/>
                <a:latin typeface="Consolas" panose="020B0609020204030204" pitchFamily="49" charset="0"/>
              </a:rPr>
              <a:t> </a:t>
            </a:r>
            <a:r>
              <a:rPr lang="en-US" sz="1600" b="0" u="sng" dirty="0">
                <a:solidFill>
                  <a:srgbClr val="0000FF"/>
                </a:solidFill>
                <a:effectLst/>
                <a:latin typeface="Calibri" panose="020F0502020204030204" pitchFamily="34" charset="0"/>
                <a:ea typeface="Calibri" panose="020F0502020204030204" pitchFamily="34" charset="0"/>
                <a:hlinkClick r:id="rId6"/>
              </a:rPr>
              <a:t>https://www.fcc.gov/ecfs/search/filings?proceedings_name=20-133&amp;sort=date_disseminated,DESC</a:t>
            </a:r>
            <a:endParaRPr lang="en-US" sz="1600" b="0" i="0" dirty="0">
              <a:solidFill>
                <a:srgbClr val="333333"/>
              </a:solidFill>
              <a:effectLst/>
            </a:endParaRPr>
          </a:p>
          <a:p>
            <a:pPr marL="1371600" lvl="3" indent="0"/>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a:t>
            </a:r>
            <a:r>
              <a:rPr lang="en-US" sz="1600" dirty="0">
                <a:solidFill>
                  <a:srgbClr val="333333"/>
                </a:solidFill>
              </a:rPr>
              <a:t>today</a:t>
            </a:r>
            <a:r>
              <a:rPr lang="en-US" sz="1600" b="0" dirty="0">
                <a:solidFill>
                  <a:srgbClr val="333333"/>
                </a:solidFill>
              </a:rPr>
              <a:t> – </a:t>
            </a:r>
            <a:r>
              <a:rPr lang="en-US" sz="1600" b="1" u="sng" dirty="0">
                <a:solidFill>
                  <a:srgbClr val="333333"/>
                </a:solidFill>
              </a:rPr>
              <a:t>23July20.  	(11 days then 24</a:t>
            </a:r>
            <a:r>
              <a:rPr lang="en-US" sz="1600" b="1" u="sng" baseline="30000" dirty="0">
                <a:solidFill>
                  <a:srgbClr val="333333"/>
                </a:solidFill>
              </a:rPr>
              <a:t>th</a:t>
            </a:r>
            <a:r>
              <a:rPr lang="en-US" sz="1600" b="1" u="sng" dirty="0">
                <a:solidFill>
                  <a:srgbClr val="333333"/>
                </a:solidFill>
              </a:rPr>
              <a:t> – 4</a:t>
            </a:r>
            <a:r>
              <a:rPr lang="en-US" sz="1600" b="1" u="sng" baseline="30000" dirty="0">
                <a:solidFill>
                  <a:srgbClr val="333333"/>
                </a:solidFill>
              </a:rPr>
              <a:t>th</a:t>
            </a:r>
            <a:r>
              <a:rPr lang="en-US" sz="1600" b="1" u="sng" dirty="0">
                <a:solidFill>
                  <a:srgbClr val="333333"/>
                </a:solidFill>
              </a:rPr>
              <a:t> - close)</a:t>
            </a:r>
            <a:endParaRPr lang="en-US" sz="1000" b="1" i="0" u="sng"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7"/>
              </a:rPr>
              <a:t>https://mentor.ieee.org/802.18/dcn/20/18-20-0104-02-0000-fcc-proposed-rule-modernizing-and-expanding-access-to-the-70-80-90-ghz-bands.docx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b="0" dirty="0">
                <a:solidFill>
                  <a:srgbClr val="333333"/>
                </a:solidFill>
              </a:rPr>
              <a:t>Uses both seek and seeks comments</a:t>
            </a:r>
            <a:r>
              <a:rPr lang="en-US" sz="1600" dirty="0">
                <a:solidFill>
                  <a:srgbClr val="333333"/>
                </a:solidFill>
              </a:rPr>
              <a:t>, so 63 places for these combined. </a:t>
            </a:r>
          </a:p>
          <a:p>
            <a:pPr lvl="1">
              <a:buFont typeface="Arial" panose="020B0604020202020204" pitchFamily="34" charset="0"/>
              <a:buChar char="•"/>
            </a:pPr>
            <a:r>
              <a:rPr lang="en-US" sz="1600" b="0" dirty="0">
                <a:solidFill>
                  <a:srgbClr val="333333"/>
                </a:solidFill>
              </a:rPr>
              <a:t>Found a version of NPRM that is a more readable format, see r02 on mentor.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slides, initial feedback from RR-TAG is we need to look at this more and maybe comment.</a:t>
            </a: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158502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This is E-Band ;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these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as a maintenance effort.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effectLst/>
              </a:rPr>
              <a:t>Note, a member has done an excellent summary of the band, rules and etc. </a:t>
            </a:r>
            <a:r>
              <a:rPr lang="en-US" sz="1600" dirty="0">
                <a:solidFill>
                  <a:srgbClr val="333333"/>
                </a:solidFill>
              </a:rPr>
              <a:t> It</a:t>
            </a:r>
            <a:r>
              <a:rPr lang="en-US" sz="1600" dirty="0">
                <a:solidFill>
                  <a:srgbClr val="333333"/>
                </a:solidFill>
                <a:effectLst/>
              </a:rPr>
              <a:t> can greatly help guide us if we can get some comments together.  We can step through it.</a:t>
            </a:r>
          </a:p>
          <a:p>
            <a:pPr algn="l" fontAlgn="base">
              <a:buFont typeface="Arial" panose="020B0604020202020204" pitchFamily="34" charset="0"/>
              <a:buChar char="•"/>
            </a:pPr>
            <a:r>
              <a:rPr lang="en-US" sz="1600" dirty="0">
                <a:solidFill>
                  <a:srgbClr val="333333"/>
                </a:solidFill>
                <a:effectLst/>
                <a:hlinkClick r:id="rId3"/>
              </a:rPr>
              <a:t>https://mentor.ieee.org/802.18/dcn/20/18-20-0105-01-0000-introduction-to-fcc-20-76-a1-modernizing-and-expanding-access-to-the-70-80-90-ghz-bands.pptx</a:t>
            </a:r>
            <a:r>
              <a:rPr lang="en-US" sz="1600" dirty="0">
                <a:solidFill>
                  <a:srgbClr val="333333"/>
                </a:solidFill>
                <a:effectLst/>
              </a:rPr>
              <a:t> </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Federal Mobile includes aero and helicopters, </a:t>
            </a:r>
          </a:p>
          <a:p>
            <a:pPr algn="l" fontAlgn="base">
              <a:buFont typeface="Arial" panose="020B0604020202020204" pitchFamily="34" charset="0"/>
              <a:buChar char="•"/>
            </a:pPr>
            <a:r>
              <a:rPr lang="en-US" sz="1600" b="0" dirty="0">
                <a:solidFill>
                  <a:srgbClr val="333333"/>
                </a:solidFill>
                <a:effectLst/>
              </a:rPr>
              <a:t>NTIA coordination might take six months for any link.</a:t>
            </a:r>
          </a:p>
          <a:p>
            <a:pPr lvl="1">
              <a:buFont typeface="Arial" panose="020B0604020202020204" pitchFamily="34" charset="0"/>
              <a:buChar char="•"/>
            </a:pPr>
            <a:r>
              <a:rPr lang="en-US" sz="1600" b="0" dirty="0">
                <a:solidFill>
                  <a:srgbClr val="333333"/>
                </a:solidFill>
              </a:rPr>
              <a:t>Coordination is complicated</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FCC 05-45 was the rule</a:t>
            </a: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r>
              <a:rPr lang="en-US" sz="1600" b="0" dirty="0">
                <a:solidFill>
                  <a:srgbClr val="333333"/>
                </a:solidFill>
              </a:rPr>
              <a:t>Radiolocation – very open  e.g. radio imaging from helicopters, some types like radar</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3)</a:t>
            </a:r>
            <a:endParaRPr lang="en-US" sz="2000" dirty="0"/>
          </a:p>
        </p:txBody>
      </p:sp>
    </p:spTree>
    <p:extLst>
      <p:ext uri="{BB962C8B-B14F-4D97-AF65-F5344CB8AC3E}">
        <p14:creationId xmlns:p14="http://schemas.microsoft.com/office/powerpoint/2010/main" val="3221413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endParaRPr lang="en-US" sz="1800" b="0" dirty="0">
              <a:solidFill>
                <a:srgbClr val="333333"/>
              </a:solidFill>
            </a:endParaRPr>
          </a:p>
          <a:p>
            <a:pPr algn="l" fontAlgn="base">
              <a:buFont typeface="Arial" panose="020B0604020202020204" pitchFamily="34" charset="0"/>
              <a:buChar char="•"/>
            </a:pPr>
            <a:r>
              <a:rPr lang="en-US" sz="1800" b="0" dirty="0">
                <a:solidFill>
                  <a:srgbClr val="333333"/>
                </a:solidFill>
              </a:rPr>
              <a:t>Could start with suggestion to start with 57-71 GHz rules and move up. </a:t>
            </a:r>
          </a:p>
          <a:p>
            <a:pPr algn="l" fontAlgn="base">
              <a:buFont typeface="Arial" panose="020B0604020202020204" pitchFamily="34" charset="0"/>
              <a:buChar char="•"/>
            </a:pPr>
            <a:r>
              <a:rPr lang="en-US" sz="1800" b="0" dirty="0">
                <a:solidFill>
                  <a:srgbClr val="333333"/>
                </a:solidFill>
              </a:rPr>
              <a:t>A more harmonized channel plan to extend the channelization above 71GHz, e.g. for aircraft.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A draft was put together and edited in the ad </a:t>
            </a:r>
            <a:r>
              <a:rPr lang="en-US" sz="1800" b="0" dirty="0" err="1">
                <a:solidFill>
                  <a:schemeClr val="tx1"/>
                </a:solidFill>
              </a:rPr>
              <a:t>hocs</a:t>
            </a:r>
            <a:r>
              <a:rPr lang="en-US" sz="1800" b="0" dirty="0">
                <a:solidFill>
                  <a:schemeClr val="tx1"/>
                </a:solidFill>
              </a:rPr>
              <a:t> this week, so will review and vote on it. </a:t>
            </a:r>
          </a:p>
          <a:p>
            <a:pPr algn="l" fontAlgn="base">
              <a:buFont typeface="Arial" panose="020B0604020202020204" pitchFamily="34" charset="0"/>
              <a:buChar char="•"/>
            </a:pPr>
            <a:r>
              <a:rPr lang="en-US" sz="1400" b="0" i="0" dirty="0">
                <a:solidFill>
                  <a:srgbClr val="333333"/>
                </a:solidFill>
                <a:effectLst/>
                <a:latin typeface="Georgia" panose="02040502050405020303" pitchFamily="18" charset="0"/>
                <a:hlinkClick r:id="rId3"/>
              </a:rPr>
              <a:t>https://mentor.ieee.org/802.18/dcn/20/18-20-0108-02-0000-comments-ieee802-fcc-nprm-20-133-70-80-90ghz-bands-expand-access.docx</a:t>
            </a:r>
            <a:r>
              <a:rPr lang="en-US" sz="1800" b="0" dirty="0">
                <a:solidFill>
                  <a:srgbClr val="00B0F0"/>
                </a:solidFill>
                <a:latin typeface="Georgia" panose="02040502050405020303" pitchFamily="18" charset="0"/>
              </a:rPr>
              <a:t> </a:t>
            </a: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38213212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endParaRPr lang="en-US" sz="1800" b="0" dirty="0">
              <a:solidFill>
                <a:srgbClr val="333333"/>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comments in </a:t>
            </a:r>
            <a:r>
              <a:rPr lang="en-US" sz="1800" b="0" dirty="0">
                <a:solidFill>
                  <a:schemeClr val="tx1"/>
                </a:solidFill>
                <a:hlinkClick r:id="rId3"/>
              </a:rPr>
              <a:t>https://mentor.ieee.org/802.18/dcn/20/18-20-0108-</a:t>
            </a:r>
            <a:r>
              <a:rPr lang="en-US" sz="1800" b="0" dirty="0">
                <a:solidFill>
                  <a:schemeClr val="tx1"/>
                </a:solidFill>
                <a:highlight>
                  <a:srgbClr val="FFFF00"/>
                </a:highlight>
                <a:hlinkClick r:id="rId3"/>
              </a:rPr>
              <a:t>02-</a:t>
            </a:r>
            <a:r>
              <a:rPr lang="en-US" sz="1800" b="0" dirty="0">
                <a:solidFill>
                  <a:schemeClr val="tx1"/>
                </a:solidFill>
                <a:hlinkClick r:id="rId3"/>
              </a:rPr>
              <a:t>0000-comments-ieee802-fcc-nprm-20-133-70-80-90ghz-bands-expand-access.docx</a:t>
            </a:r>
            <a:r>
              <a:rPr lang="en-US" sz="1800" b="0" dirty="0">
                <a:solidFill>
                  <a:schemeClr val="tx1"/>
                </a:solidFill>
              </a:rPr>
              <a:t>  to FCC NPRM (WT 20-133) on use of the 70/80/90 GHz Bands </a:t>
            </a:r>
            <a:r>
              <a:rPr lang="en-GB" sz="1800" b="0" dirty="0">
                <a:solidFill>
                  <a:schemeClr val="tx1"/>
                </a:solidFill>
              </a:rPr>
              <a:t>for review and approval by the LMSC (EC) for uploading to the FCC on or before the FCC due date at the time. With the Chair of 802.18 authorized to make editorial changes, as necessary.</a:t>
            </a:r>
            <a:endParaRPr lang="en-US" sz="1800" b="0" dirty="0">
              <a:solidFill>
                <a:schemeClr val="tx1"/>
              </a:solidFill>
            </a:endParaRPr>
          </a:p>
          <a:p>
            <a:r>
              <a:rPr lang="en-US" altLang="en-US" sz="1600" dirty="0">
                <a:solidFill>
                  <a:schemeClr val="tx1"/>
                </a:solidFill>
              </a:rPr>
              <a:t>		</a:t>
            </a:r>
          </a:p>
          <a:p>
            <a:r>
              <a:rPr lang="en-US" altLang="en-US" sz="1600" dirty="0">
                <a:solidFill>
                  <a:schemeClr val="tx1"/>
                </a:solidFill>
              </a:rPr>
              <a:t>Moved by:  		</a:t>
            </a:r>
            <a:r>
              <a:rPr lang="en-US" altLang="en-US" sz="1600" dirty="0">
                <a:solidFill>
                  <a:schemeClr val="bg1">
                    <a:lumMod val="75000"/>
                  </a:schemeClr>
                </a:solidFill>
              </a:rPr>
              <a:t> Stuart K</a:t>
            </a:r>
          </a:p>
          <a:p>
            <a:pPr lvl="1"/>
            <a:r>
              <a:rPr lang="en-US" altLang="en-US" sz="1600" b="1" dirty="0">
                <a:solidFill>
                  <a:schemeClr val="bg1">
                    <a:lumMod val="75000"/>
                  </a:schemeClr>
                </a:solidFill>
              </a:rPr>
              <a:t>Seconded by:  	 Mike  L</a:t>
            </a:r>
          </a:p>
          <a:p>
            <a:pPr lvl="1"/>
            <a:r>
              <a:rPr lang="en-US" altLang="en-US" sz="1600" b="1" dirty="0">
                <a:solidFill>
                  <a:schemeClr val="bg1">
                    <a:lumMod val="75000"/>
                  </a:schemeClr>
                </a:solidFill>
              </a:rPr>
              <a:t>Discussion?	 none</a:t>
            </a:r>
          </a:p>
          <a:p>
            <a:pPr lvl="1"/>
            <a:endParaRPr lang="en-US" altLang="en-US" sz="1600" b="1" dirty="0">
              <a:solidFill>
                <a:schemeClr val="bg1">
                  <a:lumMod val="75000"/>
                </a:schemeClr>
              </a:solidFill>
            </a:endParaRP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dirty="0">
                <a:solidFill>
                  <a:schemeClr val="tx1"/>
                </a:solidFill>
              </a:rPr>
              <a:t>__ present during the vote </a:t>
            </a: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2009631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2000" b="0" dirty="0">
                <a:solidFill>
                  <a:srgbClr val="333333"/>
                </a:solidFill>
              </a:rPr>
              <a:t>As an ongoing action, we always want to be looking for ways we can help with the digital divide.  </a:t>
            </a:r>
          </a:p>
          <a:p>
            <a:pPr algn="l" fontAlgn="base">
              <a:buFont typeface="Arial" panose="020B0604020202020204" pitchFamily="34" charset="0"/>
              <a:buChar char="•"/>
            </a:pPr>
            <a:r>
              <a:rPr lang="en-US" sz="2000" b="0" dirty="0">
                <a:solidFill>
                  <a:srgbClr val="333333"/>
                </a:solidFill>
              </a:rPr>
              <a:t>As an information item the FCC did release a rule last week, </a:t>
            </a:r>
            <a:r>
              <a:rPr lang="en-US" sz="2000" b="0" dirty="0" err="1">
                <a:solidFill>
                  <a:srgbClr val="333333"/>
                </a:solidFill>
              </a:rPr>
              <a:t>w.r.t.</a:t>
            </a:r>
            <a:r>
              <a:rPr lang="en-US" sz="2000" b="0" dirty="0">
                <a:solidFill>
                  <a:srgbClr val="333333"/>
                </a:solidFill>
              </a:rPr>
              <a:t> the digital divide:</a:t>
            </a:r>
            <a:endParaRPr lang="en-US" sz="2000" dirty="0"/>
          </a:p>
          <a:p>
            <a:pPr algn="l" fontAlgn="base">
              <a:buFont typeface="Arial" panose="020B0604020202020204" pitchFamily="34" charset="0"/>
              <a:buChar char="•"/>
            </a:pPr>
            <a:endParaRPr lang="en-US" sz="1600" b="0" dirty="0">
              <a:solidFill>
                <a:srgbClr val="333333"/>
              </a:solidFill>
              <a:effectLst/>
              <a:latin typeface="Arial" panose="020B0604020202020204" pitchFamily="34" charset="0"/>
              <a:ea typeface="Times New Roman" panose="02020603050405020304" pitchFamily="18" charset="0"/>
            </a:endParaRPr>
          </a:p>
          <a:p>
            <a:pPr algn="l" fontAlgn="base">
              <a:buFont typeface="Arial" panose="020B0604020202020204" pitchFamily="34" charset="0"/>
              <a:buChar char="•"/>
            </a:pPr>
            <a:r>
              <a:rPr lang="en-US" sz="1600" b="0" dirty="0">
                <a:solidFill>
                  <a:srgbClr val="333333"/>
                </a:solidFill>
                <a:effectLst/>
                <a:latin typeface="Arial" panose="020B0604020202020204" pitchFamily="34" charset="0"/>
                <a:ea typeface="Times New Roman" panose="02020603050405020304" pitchFamily="18" charset="0"/>
              </a:rPr>
              <a:t>Bridging the Digital Divide for Low-Income Consumers, Lifeline and Link Up Reform and Modernization, Telecommunications Carriers Eligible for Universal Service Support</a:t>
            </a:r>
            <a:endParaRPr lang="en-US" sz="1600" b="0" dirty="0">
              <a:effectLst/>
              <a:latin typeface="Calibri" panose="020F0502020204030204" pitchFamily="34" charset="0"/>
              <a:ea typeface="Calibri" panose="020F0502020204030204" pitchFamily="34" charset="0"/>
            </a:endParaRPr>
          </a:p>
          <a:p>
            <a:pPr marL="0" marR="0">
              <a:spcBef>
                <a:spcPts val="0"/>
              </a:spcBef>
              <a:spcAft>
                <a:spcPts val="0"/>
              </a:spcAft>
              <a:tabLst>
                <a:tab pos="3281680" algn="l"/>
              </a:tabLst>
            </a:pPr>
            <a:r>
              <a:rPr lang="en-US" sz="1600" b="0" dirty="0">
                <a:effectLst/>
                <a:latin typeface="Helvetica" panose="020B0604020202020204" pitchFamily="34" charset="0"/>
                <a:ea typeface="Times New Roman" panose="02020603050405020304" pitchFamily="18" charset="0"/>
              </a:rPr>
              <a:t>FR Document: </a:t>
            </a:r>
            <a:r>
              <a:rPr lang="en-US" sz="1600" b="0" u="sng" dirty="0">
                <a:solidFill>
                  <a:srgbClr val="3071A9"/>
                </a:solidFill>
                <a:effectLst/>
                <a:latin typeface="Helvetica" panose="020B0604020202020204" pitchFamily="34" charset="0"/>
                <a:ea typeface="Times New Roman" panose="02020603050405020304" pitchFamily="18" charset="0"/>
                <a:hlinkClick r:id="rId3"/>
              </a:rPr>
              <a:t>2020-13611</a:t>
            </a:r>
            <a:r>
              <a:rPr lang="en-US" sz="1600" b="0" dirty="0">
                <a:effectLst/>
                <a:latin typeface="Helvetica" panose="020B0604020202020204" pitchFamily="34" charset="0"/>
                <a:ea typeface="Times New Roman" panose="02020603050405020304" pitchFamily="18" charset="0"/>
              </a:rPr>
              <a:t> Citation: 85 FR 41930  </a:t>
            </a:r>
            <a:r>
              <a:rPr lang="en-US" sz="1600" b="0" u="sng" dirty="0">
                <a:solidFill>
                  <a:srgbClr val="3071A9"/>
                </a:solidFill>
                <a:effectLst/>
                <a:latin typeface="Helvetica" panose="020B0604020202020204" pitchFamily="34" charset="0"/>
                <a:ea typeface="Times New Roman" panose="02020603050405020304" pitchFamily="18" charset="0"/>
                <a:hlinkClick r:id="rId4"/>
              </a:rPr>
              <a:t>PDF</a:t>
            </a:r>
            <a:r>
              <a:rPr lang="en-US" sz="1600" b="0" dirty="0">
                <a:effectLst/>
                <a:latin typeface="Helvetica" panose="020B0604020202020204" pitchFamily="34" charset="0"/>
                <a:ea typeface="Times New Roman" panose="02020603050405020304" pitchFamily="18" charset="0"/>
              </a:rPr>
              <a:t> Pages 41930-41931 </a:t>
            </a:r>
            <a:r>
              <a:rPr lang="en-US" sz="1600" b="0" i="1" dirty="0">
                <a:effectLst/>
                <a:latin typeface="Helvetica" panose="020B0604020202020204" pitchFamily="34" charset="0"/>
                <a:ea typeface="Times New Roman" panose="02020603050405020304" pitchFamily="18" charset="0"/>
              </a:rPr>
              <a:t>(2 pages)</a:t>
            </a:r>
            <a:r>
              <a:rPr lang="en-US" sz="1600" b="0" dirty="0">
                <a:effectLst/>
                <a:latin typeface="Helvetica" panose="020B0604020202020204" pitchFamily="34" charset="0"/>
                <a:ea typeface="Times New Roman" panose="02020603050405020304" pitchFamily="18" charset="0"/>
              </a:rPr>
              <a:t>  </a:t>
            </a:r>
            <a:r>
              <a:rPr lang="en-US" sz="1600" b="0" u="sng" dirty="0">
                <a:solidFill>
                  <a:srgbClr val="3071A9"/>
                </a:solidFill>
                <a:effectLst/>
                <a:latin typeface="Helvetica" panose="020B0604020202020204" pitchFamily="34" charset="0"/>
                <a:ea typeface="Times New Roman" panose="02020603050405020304" pitchFamily="18" charset="0"/>
                <a:hlinkClick r:id="rId5"/>
              </a:rPr>
              <a:t>Permalink</a:t>
            </a:r>
            <a:r>
              <a:rPr lang="en-US" sz="1600" b="0" dirty="0">
                <a:effectLst/>
                <a:latin typeface="Helvetica" panose="020B0604020202020204" pitchFamily="34" charset="0"/>
                <a:ea typeface="Times New Roman" panose="02020603050405020304" pitchFamily="18" charset="0"/>
              </a:rPr>
              <a:t> </a:t>
            </a:r>
            <a:endParaRPr lang="en-US" sz="1600" b="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b="0" dirty="0">
              <a:effectLst/>
              <a:latin typeface="Helvetica" panose="020B0604020202020204" pitchFamily="34" charset="0"/>
              <a:ea typeface="Times New Roman" panose="02020603050405020304" pitchFamily="18" charset="0"/>
            </a:endParaRPr>
          </a:p>
          <a:p>
            <a:pPr marL="0" marR="0">
              <a:spcBef>
                <a:spcPts val="0"/>
              </a:spcBef>
              <a:spcAft>
                <a:spcPts val="0"/>
              </a:spcAft>
            </a:pPr>
            <a:r>
              <a:rPr lang="en-US" sz="1600" b="0" dirty="0">
                <a:effectLst/>
                <a:latin typeface="Helvetica" panose="020B0604020202020204" pitchFamily="34" charset="0"/>
                <a:ea typeface="Times New Roman" panose="02020603050405020304" pitchFamily="18" charset="0"/>
              </a:rPr>
              <a:t>Abstract: In this document, the Federal Communications Commission (Commission) announces that the Office of Management and Budget (OMB) has approved, for a period of three years, a revision to an information collection associated with the rules for the Lifeline and Link Up Reform and Modernization contained in the Commission's Order, FCC 19- 111. This document is consistent with the Fifth Report and Order, Memorandum Opinion and Order and Order on Reconsideration, and Further Notice of Proposed... </a:t>
            </a:r>
            <a:endParaRPr lang="en-US" sz="1600" b="0" dirty="0">
              <a:effectLst/>
              <a:latin typeface="Calibri" panose="020F0502020204030204" pitchFamily="34" charset="0"/>
              <a:ea typeface="Calibri" panose="020F0502020204030204" pitchFamily="34" charset="0"/>
            </a:endParaRPr>
          </a:p>
          <a:p>
            <a:pPr algn="l" fontAlgn="base">
              <a:buFont typeface="Arial" panose="020B0604020202020204" pitchFamily="34" charset="0"/>
              <a:buChar char="•"/>
            </a:pPr>
            <a:r>
              <a:rPr lang="en-US" sz="1600" b="0" i="0" dirty="0">
                <a:solidFill>
                  <a:srgbClr val="333333"/>
                </a:solidFill>
                <a:effectLst/>
                <a:latin typeface="Georgia" panose="02040502050405020303" pitchFamily="18" charset="0"/>
              </a:rPr>
              <a:t> </a:t>
            </a: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a:t>
            </a:r>
            <a:endParaRPr lang="en-US" sz="2000" dirty="0"/>
          </a:p>
        </p:txBody>
      </p:sp>
    </p:spTree>
    <p:extLst>
      <p:ext uri="{BB962C8B-B14F-4D97-AF65-F5344CB8AC3E}">
        <p14:creationId xmlns:p14="http://schemas.microsoft.com/office/powerpoint/2010/main" val="19038739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buFont typeface="Arial" panose="020B0604020202020204" pitchFamily="34" charset="0"/>
              <a:buChar char="•"/>
            </a:pPr>
            <a:r>
              <a:rPr lang="en-US" sz="1800" b="1" dirty="0">
                <a:solidFill>
                  <a:srgbClr val="333333"/>
                </a:solidFill>
                <a:effectLst/>
                <a:latin typeface="Arial" panose="020B0604020202020204" pitchFamily="34" charset="0"/>
                <a:ea typeface="Times New Roman" panose="02020603050405020304" pitchFamily="18" charset="0"/>
              </a:rPr>
              <a:t>Review of the Commission's Rules Governing 896-901/935-940 MHz Band</a:t>
            </a:r>
            <a:endParaRPr lang="en-US" sz="1800" dirty="0">
              <a:effectLst/>
              <a:latin typeface="Calibri" panose="020F0502020204030204" pitchFamily="34" charset="0"/>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2020-11897</a:t>
            </a:r>
            <a:r>
              <a:rPr lang="en-US" sz="1600" u="sng" dirty="0">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85 FR 43124,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43124-43141 </a:t>
            </a:r>
            <a:r>
              <a:rPr lang="en-US" sz="1600" i="1" dirty="0">
                <a:solidFill>
                  <a:srgbClr val="000000"/>
                </a:solidFill>
                <a:effectLst/>
                <a:ea typeface="Times New Roman" panose="02020603050405020304" pitchFamily="18" charset="0"/>
              </a:rPr>
              <a:t>(18 pages)</a:t>
            </a:r>
            <a:r>
              <a:rPr lang="en-US" sz="1600" dirty="0">
                <a:solidFill>
                  <a:srgbClr val="000000"/>
                </a:solidFill>
                <a:effectLst/>
                <a:ea typeface="Times New Roman" panose="02020603050405020304" pitchFamily="18" charset="0"/>
              </a:rPr>
              <a:t> ,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pPr>
            <a:r>
              <a:rPr lang="en-US" sz="1600" b="1" dirty="0">
                <a:solidFill>
                  <a:srgbClr val="000000"/>
                </a:solidFill>
                <a:effectLst/>
                <a:ea typeface="Times New Roman" panose="02020603050405020304" pitchFamily="18" charset="0"/>
              </a:rPr>
              <a:t>	Abstract:</a:t>
            </a:r>
            <a:r>
              <a:rPr lang="en-US" sz="1600" dirty="0">
                <a:solidFill>
                  <a:srgbClr val="000000"/>
                </a:solidFill>
                <a:effectLst/>
                <a:ea typeface="Times New Roman" panose="02020603050405020304" pitchFamily="18" charset="0"/>
              </a:rPr>
              <a:t> In this document, the Commission adopts rules for broadband license operations in the 897.5-900.5/936.5-939.5 MHz segment of the 900 MHz band (896-901/935-940 MHz). The new rules are necessary because many 900 MHz licensees, including utilities and other industrial users, will require additional coverage and capacity to keep pace with the expanding need for enhanced connectivity. The intended effect of adopting rules for 900 MHz broadband license operations is to address many 900 </a:t>
            </a:r>
            <a:r>
              <a:rPr lang="en-US" sz="1600" dirty="0" err="1">
                <a:solidFill>
                  <a:srgbClr val="000000"/>
                </a:solidFill>
                <a:effectLst/>
                <a:ea typeface="Times New Roman" panose="02020603050405020304" pitchFamily="18" charset="0"/>
              </a:rPr>
              <a:t>MHz.</a:t>
            </a:r>
            <a:r>
              <a:rPr lang="en-US" sz="1600" dirty="0">
                <a:solidFill>
                  <a:srgbClr val="000000"/>
                </a:solidFill>
                <a:effectLst/>
                <a:ea typeface="Times New Roman" panose="02020603050405020304" pitchFamily="18" charset="0"/>
              </a:rPr>
              <a:t>.. </a:t>
            </a:r>
            <a:endParaRPr lang="en-US" sz="1600" dirty="0">
              <a:effectLst/>
              <a:ea typeface="Calibri" panose="020F0502020204030204" pitchFamily="34" charset="0"/>
            </a:endParaRPr>
          </a:p>
          <a:p>
            <a:pPr algn="l" fontAlgn="base">
              <a:buFont typeface="Arial" panose="020B0604020202020204" pitchFamily="34" charset="0"/>
              <a:buChar char="•"/>
            </a:pPr>
            <a:r>
              <a:rPr lang="en-US" sz="1600" b="0" dirty="0">
                <a:solidFill>
                  <a:srgbClr val="333333"/>
                </a:solidFill>
              </a:rPr>
              <a:t> </a:t>
            </a:r>
          </a:p>
          <a:p>
            <a:pPr algn="l" fontAlgn="base">
              <a:buFont typeface="Arial" panose="020B0604020202020204" pitchFamily="34" charset="0"/>
              <a:buChar char="•"/>
            </a:pPr>
            <a:r>
              <a:rPr lang="en-US" sz="1600" b="0" dirty="0">
                <a:solidFill>
                  <a:srgbClr val="333333"/>
                </a:solidFill>
              </a:rPr>
              <a:t> </a:t>
            </a:r>
          </a:p>
          <a:p>
            <a:pPr algn="l" fontAlgn="base">
              <a:buFont typeface="Arial" panose="020B0604020202020204" pitchFamily="34" charset="0"/>
              <a:buChar char="•"/>
            </a:pPr>
            <a:r>
              <a:rPr lang="en-US" sz="2000" b="0" dirty="0">
                <a:solidFill>
                  <a:srgbClr val="333333"/>
                </a:solidFill>
              </a:rPr>
              <a:t> </a:t>
            </a:r>
          </a:p>
          <a:p>
            <a:pPr algn="l" fontAlgn="base">
              <a:buFont typeface="Arial" panose="020B0604020202020204" pitchFamily="34" charset="0"/>
              <a:buChar char="•"/>
            </a:pPr>
            <a:r>
              <a:rPr lang="en-US" sz="2000" b="0" dirty="0">
                <a:solidFill>
                  <a:srgbClr val="333333"/>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open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r>
              <a:rPr lang="en-US" sz="1400" dirty="0">
                <a:effectLst/>
                <a:latin typeface="Consolas" panose="020B0609020204030204" pitchFamily="49" charset="0"/>
                <a:ea typeface="Calibri" panose="020F0502020204030204" pitchFamily="34" charset="0"/>
              </a:rPr>
              <a:t>802.18 activity since November Plenary</a:t>
            </a:r>
          </a:p>
          <a:p>
            <a:pPr marL="400050" lvl="1">
              <a:spcBef>
                <a:spcPts val="0"/>
              </a:spcBef>
              <a:spcAft>
                <a:spcPts val="0"/>
              </a:spcAft>
              <a:buFont typeface="Arial" panose="020B0604020202020204" pitchFamily="34" charset="0"/>
              <a:buChar char="•"/>
            </a:pPr>
            <a:r>
              <a:rPr lang="en-US" sz="1100" dirty="0">
                <a:latin typeface="Consolas" panose="020B0609020204030204" pitchFamily="49" charset="0"/>
                <a:ea typeface="Calibri" panose="020F0502020204030204" pitchFamily="34" charset="0"/>
              </a:rPr>
              <a:t>	</a:t>
            </a:r>
            <a:r>
              <a:rPr lang="en-US" sz="1100" b="1" dirty="0">
                <a:effectLst/>
                <a:latin typeface="Consolas" panose="020B0609020204030204" pitchFamily="49" charset="0"/>
                <a:ea typeface="Calibri" panose="020F0502020204030204" pitchFamily="34" charset="0"/>
              </a:rPr>
              <a:t>have had 5 approvals. </a:t>
            </a:r>
            <a:endParaRPr lang="en-US" sz="1100" b="1" dirty="0">
              <a:effectLst/>
              <a:latin typeface="Calibri" panose="020F0502020204030204" pitchFamily="34" charset="0"/>
              <a:ea typeface="Calibri" panose="020F0502020204030204" pitchFamily="34" charset="0"/>
            </a:endParaRPr>
          </a:p>
          <a:p>
            <a:pPr lvl="1" indent="-342900">
              <a:spcBef>
                <a:spcPts val="0"/>
              </a:spcBef>
              <a:spcAft>
                <a:spcPts val="0"/>
              </a:spcAft>
              <a:buFont typeface="Arial" panose="020B0604020202020204" pitchFamily="34" charset="0"/>
              <a:buChar char="•"/>
            </a:pPr>
            <a:r>
              <a:rPr lang="en-GB" sz="1100" b="1" dirty="0">
                <a:effectLst/>
                <a:latin typeface="Consolas" panose="020B0609020204030204" pitchFamily="49" charset="0"/>
                <a:cs typeface="Times New Roman" panose="02020603050405020304" pitchFamily="18" charset="0"/>
              </a:rPr>
              <a:t>NPRM on 5.9GHz comments and reply comments</a:t>
            </a:r>
            <a:endParaRPr lang="en-US" sz="1100" b="1" dirty="0">
              <a:effectLst/>
              <a:cs typeface="Times New Roman" panose="02020603050405020304" pitchFamily="18" charset="0"/>
            </a:endParaRPr>
          </a:p>
          <a:p>
            <a:pPr lvl="1" indent="-342900">
              <a:spcBef>
                <a:spcPts val="0"/>
              </a:spcBef>
              <a:spcAft>
                <a:spcPts val="0"/>
              </a:spcAft>
              <a:buFont typeface="Arial" panose="020B0604020202020204" pitchFamily="34" charset="0"/>
              <a:buChar char="•"/>
            </a:pPr>
            <a:r>
              <a:rPr lang="en-GB" sz="1100" b="1" dirty="0">
                <a:effectLst/>
                <a:latin typeface="Consolas" panose="020B0609020204030204" pitchFamily="49" charset="0"/>
                <a:cs typeface="Times New Roman" panose="02020603050405020304" pitchFamily="18" charset="0"/>
              </a:rPr>
              <a:t>FCC </a:t>
            </a:r>
            <a:r>
              <a:rPr lang="en-US" sz="1100" b="1" dirty="0">
                <a:effectLst/>
                <a:latin typeface="Consolas" panose="020B0609020204030204" pitchFamily="49" charset="0"/>
                <a:cs typeface="Times New Roman" panose="02020603050405020304" pitchFamily="18" charset="0"/>
              </a:rPr>
              <a:t>ITU-R WP 5A-M.1450 and M.1801 submissions </a:t>
            </a:r>
            <a:endParaRPr lang="en-US" sz="1100" b="1" dirty="0">
              <a:effectLst/>
              <a:cs typeface="Times New Roman" panose="02020603050405020304" pitchFamily="18" charset="0"/>
            </a:endParaRPr>
          </a:p>
          <a:p>
            <a:pPr lvl="1" indent="-342900">
              <a:spcBef>
                <a:spcPts val="0"/>
              </a:spcBef>
              <a:spcAft>
                <a:spcPts val="0"/>
              </a:spcAft>
              <a:buFont typeface="Arial" panose="020B0604020202020204" pitchFamily="34" charset="0"/>
              <a:buChar char="•"/>
            </a:pPr>
            <a:r>
              <a:rPr lang="en-GB" sz="1100" b="1" dirty="0">
                <a:effectLst/>
                <a:latin typeface="Consolas" panose="020B0609020204030204" pitchFamily="49" charset="0"/>
                <a:ea typeface="Times New Roman" panose="02020603050405020304" pitchFamily="18" charset="0"/>
                <a:cs typeface="Times New Roman" panose="02020603050405020304" pitchFamily="18" charset="0"/>
              </a:rPr>
              <a:t>ACMA consultation on compliance priorities</a:t>
            </a:r>
            <a:endParaRPr lang="en-US" sz="1100" b="1" dirty="0">
              <a:effectLst/>
              <a:cs typeface="Times New Roman" panose="02020603050405020304" pitchFamily="18" charset="0"/>
            </a:endParaRPr>
          </a:p>
          <a:p>
            <a:pPr>
              <a:spcBef>
                <a:spcPts val="0"/>
              </a:spcBef>
              <a:spcAft>
                <a:spcPts val="0"/>
              </a:spcAft>
            </a:pPr>
            <a:r>
              <a:rPr lang="en-GB" sz="1100" dirty="0">
                <a:effectLst/>
                <a:latin typeface="Consolas" panose="020B0609020204030204" pitchFamily="49" charset="0"/>
              </a:rPr>
              <a:t> </a:t>
            </a:r>
            <a:endParaRPr lang="en-US" sz="1100" dirty="0">
              <a:effectLst/>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R&amp;O &amp; FNPRM on 6 GHz</a:t>
            </a:r>
            <a:endParaRPr lang="en-US" sz="1100" b="0" dirty="0">
              <a:effectLst/>
              <a:cs typeface="Times New Roman" panose="02020603050405020304" pitchFamily="18" charset="0"/>
            </a:endParaRPr>
          </a:p>
          <a:p>
            <a:pPr marL="742950" lvl="1" indent="-285750">
              <a:spcBef>
                <a:spcPts val="0"/>
              </a:spcBef>
              <a:spcAft>
                <a:spcPts val="0"/>
              </a:spcAft>
              <a:buFont typeface="Arial" panose="020B0604020202020204" pitchFamily="34" charset="0"/>
              <a:buChar char="•"/>
              <a:tabLst>
                <a:tab pos="685800" algn="l"/>
              </a:tabLst>
            </a:pPr>
            <a:r>
              <a:rPr lang="en-US" sz="1100" dirty="0">
                <a:effectLst/>
                <a:latin typeface="Consolas" panose="020B0609020204030204" pitchFamily="49" charset="0"/>
                <a:cs typeface="Times New Roman" panose="02020603050405020304" pitchFamily="18" charset="0"/>
              </a:rPr>
              <a:t>Comments, reply comments, stays and reconsiderations</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NTIA - RFC on National Strategy to Secure 5G Implementation Plan</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ACMA 5-year spectrum outlook</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R&amp;O 896/935 band</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Brazil released Resolution No. 726</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APAC updates x2</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Public Visibility FCC NPRM on 5.9 GHz</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Expanding Flexible Use of the 3.7 to 4.2 GHz Band</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grants WIPSs a STA for U-NII-4 band.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Singapore  IMDA consultation – w/WIFI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China MIT consultation -  short range</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NPRM on TV White Spaces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ITU-R SM.2352 on THz update for ITU-R</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Waiver for parking lot sensor at 2.4 GHz.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Ofcom consultation on spectrum access for Wi-Fi</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Japan’s 57-66 GHz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Ofcom consultation </a:t>
            </a:r>
            <a:r>
              <a:rPr lang="en-GB" sz="1100" b="0" dirty="0">
                <a:effectLst/>
                <a:latin typeface="Consolas" panose="020B0609020204030204" pitchFamily="49" charset="0"/>
                <a:cs typeface="Times New Roman" panose="02020603050405020304" pitchFamily="18" charset="0"/>
              </a:rPr>
              <a:t>Supporting innovation in the 100-200 GHz range</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GB" sz="1100" b="0" dirty="0">
                <a:effectLst/>
                <a:latin typeface="Consolas" panose="020B0609020204030204" pitchFamily="49" charset="0"/>
                <a:cs typeface="Times New Roman" panose="02020603050405020304" pitchFamily="18" charset="0"/>
              </a:rPr>
              <a:t>ACMA consultation on EME measurements above 6 GHz.</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Japan consultation on signatures and certifications.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Establishing the Rural Digital Opportunity Fund</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FCC Proposed Rule: Facilitating Shared Use in the 3.1-3.55 GHz Band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Ofcom consultation license exempt, status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National Body adoption of IEEE standards   </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b="0" dirty="0">
                <a:effectLst/>
                <a:latin typeface="Consolas" panose="020B0609020204030204" pitchFamily="49" charset="0"/>
                <a:cs typeface="Times New Roman" panose="02020603050405020304" pitchFamily="18" charset="0"/>
              </a:rPr>
              <a:t>ISED RSS-210 issue 10 is out</a:t>
            </a:r>
            <a:endParaRPr lang="en-US" sz="1100" b="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GB" sz="1100" b="0" dirty="0">
                <a:effectLst/>
                <a:latin typeface="Consolas" panose="020B0609020204030204" pitchFamily="49" charset="0"/>
                <a:cs typeface="Times New Roman" panose="02020603050405020304" pitchFamily="18" charset="0"/>
              </a:rPr>
              <a:t>Proposed Rule; Bridging the Digital Divide for Low-Income Consumers</a:t>
            </a:r>
            <a:endParaRPr lang="en-US" sz="1100" b="0" dirty="0">
              <a:effectLst/>
              <a:cs typeface="Times New Roman" panose="02020603050405020304" pitchFamily="18" charset="0"/>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________</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r>
              <a:rPr lang="en-US" sz="1400" dirty="0">
                <a:solidFill>
                  <a:srgbClr val="00B0F0"/>
                </a:solidFill>
              </a:rPr>
              <a:t>.</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b="0" dirty="0">
                <a:solidFill>
                  <a:schemeClr val="tx1"/>
                </a:solidFill>
              </a:rPr>
              <a:t>Present on-line today: 			and voters on-line: </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a:t>
            </a:r>
            <a:r>
              <a:rPr lang="en-US" sz="1400" dirty="0">
                <a:solidFill>
                  <a:schemeClr val="tx1"/>
                </a:solidFill>
              </a:rPr>
              <a:t>07jan21</a:t>
            </a:r>
            <a:r>
              <a:rPr lang="en-US" sz="1400" dirty="0">
                <a:solidFill>
                  <a:schemeClr val="bg1">
                    <a:lumMod val="85000"/>
                  </a:schemeClr>
                </a:solidFill>
              </a:rPr>
              <a:t>)</a:t>
            </a:r>
            <a:r>
              <a:rPr lang="en-US" sz="2000" dirty="0"/>
              <a:t>: 30Jul20–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back up slide in this agenda.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4"/>
              </a:rPr>
              <a:t>IEEE 802.18 TAG Calendar</a:t>
            </a:r>
            <a:endParaRPr lang="en-US" sz="1800" dirty="0"/>
          </a:p>
          <a:p>
            <a:pPr lvl="3">
              <a:buFont typeface="Arial" panose="020B0604020202020204" pitchFamily="34" charset="0"/>
              <a:buChar char="•"/>
            </a:pPr>
            <a:endParaRPr lang="en-US" sz="14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16:__________________32et </a:t>
            </a:r>
          </a:p>
          <a:p>
            <a:pPr lvl="2">
              <a:buFont typeface="Arial" panose="020B0604020202020204" pitchFamily="34" charset="0"/>
              <a:buChar char="•"/>
            </a:pPr>
            <a:endParaRPr lang="en-US" sz="1200" u="sng" dirty="0"/>
          </a:p>
          <a:p>
            <a:pPr>
              <a:buFont typeface="Arial" panose="020B0604020202020204" pitchFamily="34" charset="0"/>
              <a:buChar char="•"/>
            </a:pPr>
            <a:r>
              <a:rPr lang="en-US" sz="1800" u="sng" dirty="0"/>
              <a:t>The next (electronic) Plenary is currently being considered in November 2020   </a:t>
            </a:r>
          </a:p>
          <a:p>
            <a:pPr>
              <a:buFont typeface="Arial" panose="020B0604020202020204" pitchFamily="34" charset="0"/>
              <a:buChar char="•"/>
            </a:pPr>
            <a:r>
              <a:rPr lang="en-US" sz="2000" dirty="0"/>
              <a:t>Thank You – Please stay safe.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130296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50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802.18 </a:t>
            </a:r>
            <a:r>
              <a:rPr lang="en-US" sz="2000" dirty="0">
                <a:highlight>
                  <a:srgbClr val="808080"/>
                </a:highlight>
              </a:rPr>
              <a:t>weekly </a:t>
            </a:r>
            <a:r>
              <a:rPr lang="en-US" sz="2000" dirty="0"/>
              <a:t>teleconference call-in, </a:t>
            </a:r>
            <a:r>
              <a:rPr lang="en-US" sz="2000" dirty="0">
                <a:highlight>
                  <a:srgbClr val="808080"/>
                </a:highlight>
              </a:rPr>
              <a:t>30Jul20 to 07Jan21</a:t>
            </a: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Tree>
    <p:extLst>
      <p:ext uri="{BB962C8B-B14F-4D97-AF65-F5344CB8AC3E}">
        <p14:creationId xmlns:p14="http://schemas.microsoft.com/office/powerpoint/2010/main" val="30676298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t>
            </a:r>
            <a:endParaRPr lang="en-US" sz="1200" dirty="0"/>
          </a:p>
        </p:txBody>
      </p:sp>
      <p:sp>
        <p:nvSpPr>
          <p:cNvPr id="3" name="Content Placeholder 2"/>
          <p:cNvSpPr>
            <a:spLocks noGrp="1"/>
          </p:cNvSpPr>
          <p:nvPr>
            <p:ph idx="1"/>
          </p:nvPr>
        </p:nvSpPr>
        <p:spPr>
          <a:xfrm>
            <a:off x="727841" y="1010418"/>
            <a:ext cx="8353245" cy="5305477"/>
          </a:xfrm>
        </p:spPr>
        <p:txBody>
          <a:bodyPr/>
          <a:lstStyle/>
          <a:p>
            <a:pPr lvl="1">
              <a:spcBef>
                <a:spcPts val="0"/>
              </a:spcBef>
              <a:buFont typeface="Arial" panose="020B0604020202020204" pitchFamily="34" charset="0"/>
              <a:buChar char="•"/>
            </a:pPr>
            <a:r>
              <a:rPr lang="en-US" sz="1600" b="0" dirty="0">
                <a:solidFill>
                  <a:srgbClr val="00B0F0"/>
                </a:solidFill>
              </a:rPr>
              <a:t>Chair to confirm where WRC-23 agenda items are on the ITU Site</a:t>
            </a:r>
            <a:r>
              <a:rPr lang="en-US" sz="1600" dirty="0">
                <a:solidFill>
                  <a:srgbClr val="00B0F0"/>
                </a:solidFill>
              </a:rPr>
              <a:t>: </a:t>
            </a:r>
            <a:r>
              <a:rPr lang="en-US" sz="1600" b="0" dirty="0">
                <a:solidFill>
                  <a:srgbClr val="00B0F0"/>
                </a:solidFill>
              </a:rPr>
              <a:t>  </a:t>
            </a:r>
            <a:r>
              <a:rPr lang="en-US" sz="1600" dirty="0">
                <a:solidFill>
                  <a:srgbClr val="00B0F0"/>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lvl="1">
              <a:spcBef>
                <a:spcPts val="0"/>
              </a:spcBef>
              <a:buFont typeface="Arial" panose="020B0604020202020204" pitchFamily="34" charset="0"/>
              <a:buChar char="•"/>
            </a:pPr>
            <a:endParaRPr lang="en-US" sz="1600" dirty="0">
              <a:solidFill>
                <a:srgbClr val="00B0F0"/>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6"/>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7"/>
              </a:rPr>
              <a:t>https://cept.org/ecc/groups/ecc/cpg/page/weekly-report-from-wrc-19</a:t>
            </a:r>
            <a:r>
              <a:rPr lang="en-US" sz="1200" u="sng" dirty="0">
                <a:hlinkClick r:id="rId8"/>
              </a:rPr>
              <a:t>/</a:t>
            </a:r>
            <a:r>
              <a:rPr lang="en-US" sz="1200" dirty="0"/>
              <a:t> </a:t>
            </a:r>
          </a:p>
          <a:p>
            <a:pPr lvl="1">
              <a:spcBef>
                <a:spcPts val="0"/>
              </a:spcBef>
              <a:buFont typeface="Arial" panose="020B0604020202020204" pitchFamily="34" charset="0"/>
              <a:buChar char="•"/>
            </a:pPr>
            <a:r>
              <a:rPr lang="en-US" sz="1200" u="sng" dirty="0">
                <a:hlinkClick r:id="rId9"/>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0"/>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1"/>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1"/>
              </a:rPr>
              <a:t>&lt;19-0152&gt;</a:t>
            </a:r>
            <a:r>
              <a:rPr lang="en-US" sz="1600" b="0" dirty="0"/>
              <a:t>, will go through them as time permits. </a:t>
            </a:r>
          </a:p>
          <a:p>
            <a:pPr>
              <a:spcBef>
                <a:spcPts val="0"/>
              </a:spcBef>
              <a:buFont typeface="Arial" panose="020B0604020202020204" pitchFamily="34" charset="0"/>
              <a:buChar char="•"/>
            </a:pPr>
            <a:endParaRPr lang="en-US" sz="700" dirty="0"/>
          </a:p>
          <a:p>
            <a:pPr>
              <a:spcBef>
                <a:spcPts val="0"/>
              </a:spcBef>
              <a:buFont typeface="Arial" panose="020B0604020202020204" pitchFamily="34" charset="0"/>
              <a:buChar char="•"/>
            </a:pPr>
            <a:r>
              <a:rPr lang="en-US" sz="1800" dirty="0"/>
              <a:t>Calendar: </a:t>
            </a:r>
            <a:r>
              <a:rPr lang="en-US" sz="1200" dirty="0">
                <a:hlinkClick r:id="rId12"/>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3"/>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4"/>
              </a:rPr>
              <a:t>Working Party 1A (WP 1A) - Spectrum engineering techniques</a:t>
            </a:r>
            <a:r>
              <a:rPr lang="en-US" sz="1100" u="sng" dirty="0"/>
              <a:t>     and     </a:t>
            </a:r>
            <a:r>
              <a:rPr lang="en-US" sz="1100" dirty="0">
                <a:hlinkClick r:id="rId15"/>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6"/>
              </a:rPr>
              <a:t>Study Group 5 (SG 5) Terrestrial </a:t>
            </a:r>
            <a:r>
              <a:rPr lang="en-US" sz="1400" b="0" dirty="0">
                <a:hlinkClick r:id="rId16"/>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7"/>
              </a:rPr>
              <a:t>Working Party 5A (WP 5A) - Land mobile service above 30 MHz* (excluding IMT); wireless access in the fixed service; amateur and amateur-satellite services</a:t>
            </a:r>
            <a:r>
              <a:rPr lang="en-US" sz="1100" dirty="0"/>
              <a:t>  </a:t>
            </a:r>
            <a:endParaRPr lang="en-US" sz="1100" dirty="0">
              <a:hlinkClick r:id="rId18"/>
            </a:endParaRPr>
          </a:p>
          <a:p>
            <a:pPr lvl="1">
              <a:spcBef>
                <a:spcPts val="0"/>
              </a:spcBef>
              <a:buFont typeface="Arial" panose="020B0604020202020204" pitchFamily="34" charset="0"/>
              <a:buChar char="•"/>
            </a:pPr>
            <a:r>
              <a:rPr lang="en-US" sz="1100" dirty="0">
                <a:hlinkClick r:id="rId18"/>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405283"/>
          </a:xfrm>
        </p:spPr>
        <p:txBody>
          <a:bodyPr/>
          <a:lstStyle/>
          <a:p>
            <a:r>
              <a:rPr lang="en-AU" sz="2400" dirty="0"/>
              <a:t>IEEE 802 Moving forward #2a</a:t>
            </a:r>
            <a:endParaRPr lang="en-US" sz="2400" dirty="0"/>
          </a:p>
        </p:txBody>
      </p:sp>
      <p:sp>
        <p:nvSpPr>
          <p:cNvPr id="3" name="Content Placeholder 2"/>
          <p:cNvSpPr>
            <a:spLocks noGrp="1"/>
          </p:cNvSpPr>
          <p:nvPr>
            <p:ph idx="1"/>
          </p:nvPr>
        </p:nvSpPr>
        <p:spPr>
          <a:xfrm>
            <a:off x="685800" y="914400"/>
            <a:ext cx="8150031" cy="5561013"/>
          </a:xfrm>
        </p:spPr>
        <p:txBody>
          <a:bodyPr/>
          <a:lstStyle/>
          <a:p>
            <a:pPr>
              <a:spcBef>
                <a:spcPts val="0"/>
              </a:spcBef>
              <a:spcAft>
                <a:spcPts val="0"/>
              </a:spcAft>
              <a:buFont typeface="Arial" panose="020B0604020202020204" pitchFamily="34" charset="0"/>
              <a:buChar char="•"/>
            </a:pPr>
            <a:r>
              <a:rPr lang="en-US" altLang="en-US" sz="1400" dirty="0"/>
              <a:t>From the LMSC/EC opening meeting, would like feedback on a couple of topics from the membership about moving IEEE 802 forward. </a:t>
            </a:r>
          </a:p>
          <a:p>
            <a:pPr lvl="3">
              <a:spcBef>
                <a:spcPts val="0"/>
              </a:spcBef>
              <a:spcAft>
                <a:spcPts val="0"/>
              </a:spcAft>
              <a:buFont typeface="Arial" panose="020B0604020202020204" pitchFamily="34" charset="0"/>
              <a:buChar char="•"/>
            </a:pPr>
            <a:endParaRPr lang="en-US" altLang="en-US" sz="1000" dirty="0"/>
          </a:p>
          <a:p>
            <a:pPr>
              <a:spcBef>
                <a:spcPts val="0"/>
              </a:spcBef>
              <a:spcAft>
                <a:spcPts val="0"/>
              </a:spcAft>
              <a:buFont typeface="Arial" panose="020B0604020202020204" pitchFamily="34" charset="0"/>
              <a:buChar char="•"/>
            </a:pPr>
            <a:r>
              <a:rPr lang="en-US" altLang="en-US" sz="1800" dirty="0"/>
              <a:t>#1 – What would be the b</a:t>
            </a:r>
            <a:r>
              <a:rPr lang="en-US" sz="1800" dirty="0">
                <a:solidFill>
                  <a:srgbClr val="000000"/>
                </a:solidFill>
                <a:effectLst/>
                <a:ea typeface="Times New Roman" panose="02020603050405020304" pitchFamily="18" charset="0"/>
              </a:rPr>
              <a:t>est days (weeks) for the 802.18 November 2020 electronic plenary planning</a:t>
            </a:r>
            <a:r>
              <a:rPr lang="en-US" sz="18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t>Original week in Bangkok was 08 – 13 November 2020.  </a:t>
            </a:r>
          </a:p>
          <a:p>
            <a:pPr marL="800100" lvl="2">
              <a:spcBef>
                <a:spcPts val="0"/>
              </a:spcBef>
              <a:spcAft>
                <a:spcPts val="0"/>
              </a:spcAft>
              <a:buFont typeface="Arial" panose="020B0604020202020204" pitchFamily="34" charset="0"/>
              <a:buChar char="•"/>
            </a:pPr>
            <a:r>
              <a:rPr lang="en-US" sz="1600" dirty="0"/>
              <a:t>USA holiday 26-27 Nov20-Thu/Fri.  Holiday’s elsewhere to consider? ______</a:t>
            </a:r>
          </a:p>
          <a:p>
            <a:pPr marL="800100" lvl="2">
              <a:spcBef>
                <a:spcPts val="0"/>
              </a:spcBef>
              <a:spcAft>
                <a:spcPts val="0"/>
              </a:spcAft>
              <a:buFont typeface="Arial" panose="020B0604020202020204" pitchFamily="34" charset="0"/>
              <a:buChar char="•"/>
            </a:pPr>
            <a:r>
              <a:rPr lang="en-US" sz="1600" dirty="0"/>
              <a:t> A proposal was sent to EC for Friday 06Nov20 to Thursday 19Nov20.  </a:t>
            </a:r>
          </a:p>
          <a:p>
            <a:pPr marL="800100" lvl="2">
              <a:spcBef>
                <a:spcPts val="0"/>
              </a:spcBef>
              <a:spcAft>
                <a:spcPts val="0"/>
              </a:spcAft>
              <a:buFont typeface="Arial" panose="020B0604020202020204" pitchFamily="34" charset="0"/>
              <a:buChar char="•"/>
            </a:pPr>
            <a:r>
              <a:rPr lang="en-US" sz="1600" dirty="0"/>
              <a:t> </a:t>
            </a:r>
            <a:r>
              <a:rPr lang="en-US" sz="1600" b="1" dirty="0"/>
              <a:t>Stay (start) with the planned dates, as coordinated with other organization.   </a:t>
            </a:r>
          </a:p>
          <a:p>
            <a:pPr marL="1257300" lvl="3">
              <a:spcBef>
                <a:spcPts val="0"/>
              </a:spcBef>
              <a:spcAft>
                <a:spcPts val="0"/>
              </a:spcAft>
              <a:buFont typeface="Arial" panose="020B0604020202020204" pitchFamily="34" charset="0"/>
              <a:buChar char="•"/>
            </a:pPr>
            <a:r>
              <a:rPr lang="en-US" b="1" u="sng" dirty="0">
                <a:solidFill>
                  <a:srgbClr val="0070C0"/>
                </a:solidFill>
              </a:rPr>
              <a:t>IETF is after, so start earlier if longer.</a:t>
            </a:r>
          </a:p>
          <a:p>
            <a:pPr marL="457200">
              <a:spcBef>
                <a:spcPts val="0"/>
              </a:spcBef>
              <a:spcAft>
                <a:spcPts val="0"/>
              </a:spcAft>
              <a:buFont typeface="Times New Roman" pitchFamily="16" charset="0"/>
              <a:buAutoNum type="alphaLcPeriod"/>
            </a:pPr>
            <a:r>
              <a:rPr lang="en-US" sz="1600" dirty="0"/>
              <a:t> 5  week days before 14Nov,  ____</a:t>
            </a:r>
          </a:p>
          <a:p>
            <a:pPr marL="457200">
              <a:spcBef>
                <a:spcPts val="0"/>
              </a:spcBef>
              <a:spcAft>
                <a:spcPts val="0"/>
              </a:spcAft>
              <a:buFont typeface="Times New Roman" pitchFamily="16" charset="0"/>
              <a:buAutoNum type="alphaLcPeriod"/>
            </a:pPr>
            <a:r>
              <a:rPr lang="en-US" sz="1600" dirty="0"/>
              <a:t> 8  week days before 14Nov,   ___</a:t>
            </a:r>
          </a:p>
          <a:p>
            <a:pPr marL="457200">
              <a:spcBef>
                <a:spcPts val="0"/>
              </a:spcBef>
              <a:spcAft>
                <a:spcPts val="0"/>
              </a:spcAft>
              <a:buFont typeface="Times New Roman" pitchFamily="16" charset="0"/>
              <a:buAutoNum type="alphaLcPeriod"/>
            </a:pPr>
            <a:r>
              <a:rPr lang="en-US" sz="1600" dirty="0"/>
              <a:t>11 week days before 14Nov,	___</a:t>
            </a:r>
          </a:p>
          <a:p>
            <a:pPr marL="1257300" lvl="3">
              <a:spcBef>
                <a:spcPts val="0"/>
              </a:spcBef>
              <a:spcAft>
                <a:spcPts val="0"/>
              </a:spcAft>
              <a:buFont typeface="Arial" panose="020B0604020202020204" pitchFamily="34" charset="0"/>
              <a:buChar char="•"/>
            </a:pPr>
            <a:endParaRPr lang="en-US" sz="1400" dirty="0">
              <a:highlight>
                <a:srgbClr val="FFFF00"/>
              </a:highlight>
            </a:endParaRPr>
          </a:p>
          <a:p>
            <a:pPr marL="0" marR="0">
              <a:spcBef>
                <a:spcPts val="0"/>
              </a:spcBef>
              <a:spcAft>
                <a:spcPts val="0"/>
              </a:spcAft>
              <a:buFont typeface="Arial" panose="020B0604020202020204" pitchFamily="34" charset="0"/>
              <a:buChar char="•"/>
            </a:pPr>
            <a:r>
              <a:rPr lang="en-US" sz="1800" dirty="0">
                <a:solidFill>
                  <a:srgbClr val="000000"/>
                </a:solidFill>
                <a:effectLst/>
                <a:ea typeface="Times New Roman" panose="02020603050405020304" pitchFamily="18" charset="0"/>
              </a:rPr>
              <a:t>#2 –(came in from the LMSC/EC after the 16Jul20 call: </a:t>
            </a:r>
          </a:p>
          <a:p>
            <a:pPr marL="0" marR="0">
              <a:spcBef>
                <a:spcPts val="0"/>
              </a:spcBef>
              <a:spcAft>
                <a:spcPts val="0"/>
              </a:spcAft>
            </a:pPr>
            <a:r>
              <a:rPr lang="en-US" sz="1600" dirty="0">
                <a:effectLst/>
                <a:ea typeface="Calibri" panose="020F0502020204030204" pitchFamily="34" charset="0"/>
              </a:rPr>
              <a:t>Given that IEEE 802 incurs significant expenses cancelling (plenary) face-to-face meetings, it has been suggested that a meeting fee might be charged for attendance at electronic meetings substituting for those face-to-face plenaries.  What would you consider the highest reasonable and fair registration fee range to be: (select one)</a:t>
            </a:r>
          </a:p>
          <a:p>
            <a:pPr marL="457200" marR="0">
              <a:spcBef>
                <a:spcPts val="0"/>
              </a:spcBef>
              <a:spcAft>
                <a:spcPts val="0"/>
              </a:spcAft>
            </a:pPr>
            <a:r>
              <a:rPr lang="en-US" sz="1600" dirty="0">
                <a:effectLst/>
                <a:ea typeface="Calibri" panose="020F0502020204030204" pitchFamily="34" charset="0"/>
              </a:rPr>
              <a:t>a.   $800-$500		___</a:t>
            </a:r>
          </a:p>
          <a:p>
            <a:pPr marL="457200" marR="0">
              <a:spcBef>
                <a:spcPts val="0"/>
              </a:spcBef>
              <a:spcAft>
                <a:spcPts val="0"/>
              </a:spcAft>
            </a:pPr>
            <a:r>
              <a:rPr lang="en-US" sz="1600" dirty="0">
                <a:effectLst/>
                <a:ea typeface="Calibri" panose="020F0502020204030204" pitchFamily="34" charset="0"/>
              </a:rPr>
              <a:t>b.   $500-$300		___</a:t>
            </a:r>
          </a:p>
          <a:p>
            <a:pPr marL="457200" marR="0">
              <a:spcBef>
                <a:spcPts val="0"/>
              </a:spcBef>
              <a:spcAft>
                <a:spcPts val="0"/>
              </a:spcAft>
            </a:pPr>
            <a:r>
              <a:rPr lang="en-US" sz="1600" dirty="0">
                <a:effectLst/>
                <a:ea typeface="Calibri" panose="020F0502020204030204" pitchFamily="34" charset="0"/>
              </a:rPr>
              <a:t>c.   $150-$300		___</a:t>
            </a:r>
          </a:p>
          <a:p>
            <a:pPr marL="457200" marR="0">
              <a:spcBef>
                <a:spcPts val="0"/>
              </a:spcBef>
              <a:spcAft>
                <a:spcPts val="0"/>
              </a:spcAft>
            </a:pPr>
            <a:r>
              <a:rPr lang="en-US" sz="1600" dirty="0">
                <a:effectLst/>
                <a:ea typeface="Calibri" panose="020F0502020204030204" pitchFamily="34" charset="0"/>
              </a:rPr>
              <a:t>d.   My employer/sponsor is unwilling to pay meeting fees for electronic meetings	_____</a:t>
            </a:r>
          </a:p>
          <a:p>
            <a:pPr marL="0" marR="0">
              <a:spcBef>
                <a:spcPts val="0"/>
              </a:spcBef>
              <a:spcAft>
                <a:spcPts val="0"/>
              </a:spcAft>
              <a:buFont typeface="Arial" panose="020B0604020202020204" pitchFamily="34" charset="0"/>
              <a:buChar char="•"/>
            </a:pPr>
            <a:endParaRPr lang="en-US" sz="1400" dirty="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91855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#2b</a:t>
            </a:r>
            <a:endParaRPr lang="en-US" sz="2400" dirty="0"/>
          </a:p>
        </p:txBody>
      </p:sp>
      <p:sp>
        <p:nvSpPr>
          <p:cNvPr id="3" name="Content Placeholder 2"/>
          <p:cNvSpPr>
            <a:spLocks noGrp="1"/>
          </p:cNvSpPr>
          <p:nvPr>
            <p:ph idx="1"/>
          </p:nvPr>
        </p:nvSpPr>
        <p:spPr>
          <a:xfrm>
            <a:off x="689169" y="1265047"/>
            <a:ext cx="8150031" cy="5210365"/>
          </a:xfrm>
        </p:spPr>
        <p:txBody>
          <a:bodyPr/>
          <a:lstStyle/>
          <a:p>
            <a:pPr marL="0">
              <a:spcBef>
                <a:spcPts val="0"/>
              </a:spcBef>
              <a:spcAft>
                <a:spcPts val="0"/>
              </a:spcAft>
              <a:buFont typeface="Arial" panose="020B0604020202020204" pitchFamily="34" charset="0"/>
              <a:buChar char="•"/>
            </a:pPr>
            <a:endParaRPr lang="en-US" sz="1800" dirty="0">
              <a:solidFill>
                <a:srgbClr val="000000"/>
              </a:solidFill>
              <a:effectLst/>
              <a:ea typeface="Times New Roman" panose="02020603050405020304" pitchFamily="18" charset="0"/>
            </a:endParaRPr>
          </a:p>
          <a:p>
            <a:pPr>
              <a:buFont typeface="Arial" panose="020B0604020202020204" pitchFamily="34" charset="0"/>
              <a:buChar char="•"/>
            </a:pPr>
            <a:r>
              <a:rPr lang="en-US" sz="1800" dirty="0">
                <a:effectLst/>
              </a:rPr>
              <a:t>#3 –</a:t>
            </a:r>
            <a:r>
              <a:rPr lang="en-US" sz="1800" dirty="0">
                <a:solidFill>
                  <a:srgbClr val="000000"/>
                </a:solidFill>
                <a:effectLst/>
                <a:ea typeface="Times New Roman" panose="02020603050405020304" pitchFamily="18" charset="0"/>
              </a:rPr>
              <a:t>(came in from the LMSC/EC after the 16Jul20 call:</a:t>
            </a:r>
            <a:r>
              <a:rPr lang="en-US" sz="1800" dirty="0">
                <a:effectLst/>
              </a:rPr>
              <a:t> </a:t>
            </a:r>
          </a:p>
          <a:p>
            <a:pPr marL="0" marR="0">
              <a:spcBef>
                <a:spcPts val="0"/>
              </a:spcBef>
              <a:spcAft>
                <a:spcPts val="0"/>
              </a:spcAft>
            </a:pPr>
            <a:r>
              <a:rPr lang="en-US" sz="1800" dirty="0">
                <a:effectLst/>
                <a:ea typeface="Calibri" panose="020F0502020204030204" pitchFamily="34" charset="0"/>
              </a:rPr>
              <a:t>Once government and company restrictions have been lifted, what do you perceive as the reasonable number of face to face meetings (plenaries and interims) per year?</a:t>
            </a:r>
          </a:p>
          <a:p>
            <a:pPr marL="457200" lvl="1" indent="-342900">
              <a:spcBef>
                <a:spcPts val="0"/>
              </a:spcBef>
              <a:spcAft>
                <a:spcPts val="0"/>
              </a:spcAft>
            </a:pPr>
            <a:r>
              <a:rPr lang="en-US" sz="1600" b="1" dirty="0">
                <a:cs typeface="+mn-cs"/>
              </a:rPr>
              <a:t>a. 	6 (pre-2020 amount, 3 plenaries, 3 interims):	____</a:t>
            </a:r>
          </a:p>
          <a:p>
            <a:pPr marL="457200" lvl="1" indent="-342900">
              <a:spcBef>
                <a:spcPts val="0"/>
              </a:spcBef>
              <a:spcAft>
                <a:spcPts val="0"/>
              </a:spcAft>
            </a:pPr>
            <a:r>
              <a:rPr lang="en-US" sz="1600" b="1" dirty="0">
                <a:cs typeface="+mn-cs"/>
              </a:rPr>
              <a:t>          (below, the division between plenaries and interims is TBD)</a:t>
            </a:r>
          </a:p>
          <a:p>
            <a:pPr marL="457200" lvl="1" indent="-342900">
              <a:spcBef>
                <a:spcPts val="0"/>
              </a:spcBef>
              <a:spcAft>
                <a:spcPts val="0"/>
              </a:spcAft>
            </a:pPr>
            <a:r>
              <a:rPr lang="en-US" sz="1600" b="1" dirty="0">
                <a:cs typeface="+mn-cs"/>
              </a:rPr>
              <a:t>b. 	4	___				= free text:  2 plenaries, 2 interims &amp; 1 </a:t>
            </a:r>
            <a:r>
              <a:rPr lang="en-US" sz="1600" b="1" dirty="0" err="1">
                <a:cs typeface="+mn-cs"/>
              </a:rPr>
              <a:t>ea</a:t>
            </a:r>
            <a:r>
              <a:rPr lang="en-US" sz="1600" b="1" dirty="0">
                <a:cs typeface="+mn-cs"/>
              </a:rPr>
              <a:t> electronic – total 6  </a:t>
            </a:r>
          </a:p>
          <a:p>
            <a:pPr marL="457200" lvl="1" indent="-342900">
              <a:spcBef>
                <a:spcPts val="0"/>
              </a:spcBef>
              <a:spcAft>
                <a:spcPts val="0"/>
              </a:spcAft>
            </a:pPr>
            <a:r>
              <a:rPr lang="en-US" sz="1600" b="1" dirty="0">
                <a:cs typeface="+mn-cs"/>
              </a:rPr>
              <a:t>c.   	3	___				= free text:  2 plenaries, 1 interim, fill in electronic – total 6</a:t>
            </a:r>
          </a:p>
          <a:p>
            <a:pPr marL="457200" lvl="1" indent="-342900">
              <a:spcBef>
                <a:spcPts val="0"/>
              </a:spcBef>
              <a:spcAft>
                <a:spcPts val="0"/>
              </a:spcAft>
            </a:pPr>
            <a:r>
              <a:rPr lang="en-US" sz="1600" b="1" dirty="0">
                <a:cs typeface="+mn-cs"/>
              </a:rPr>
              <a:t>d.    &lt; 3	___				= ? </a:t>
            </a:r>
          </a:p>
          <a:p>
            <a:pPr marL="457200" lvl="2" indent="-342900">
              <a:spcBef>
                <a:spcPts val="0"/>
              </a:spcBef>
              <a:spcAft>
                <a:spcPts val="0"/>
              </a:spcAft>
            </a:pPr>
            <a:r>
              <a:rPr lang="en-US" sz="1600" b="1" dirty="0">
                <a:cs typeface="+mn-cs"/>
              </a:rPr>
              <a:t> </a:t>
            </a:r>
          </a:p>
          <a:p>
            <a:pPr marL="400050" lvl="1">
              <a:spcAft>
                <a:spcPts val="0"/>
              </a:spcAft>
              <a:buFont typeface="Arial" panose="020B0604020202020204" pitchFamily="34" charset="0"/>
              <a:buChar char="•"/>
            </a:pPr>
            <a:r>
              <a:rPr lang="en-US" sz="1800" b="1" dirty="0"/>
              <a:t>#4 – What do people consider for a target participation rate by WG / TAG membership for effective face-to-face meetings, compared to before the Pandemic? </a:t>
            </a:r>
          </a:p>
          <a:p>
            <a:pPr marL="114300" lvl="1" indent="0">
              <a:spcBef>
                <a:spcPts val="0"/>
              </a:spcBef>
              <a:spcAft>
                <a:spcPts val="0"/>
              </a:spcAft>
            </a:pPr>
            <a:r>
              <a:rPr lang="en-US" sz="1600" b="1" dirty="0">
                <a:cs typeface="+mn-cs"/>
              </a:rPr>
              <a:t>a.    40 -  50%		___</a:t>
            </a:r>
          </a:p>
          <a:p>
            <a:pPr marL="114300" lvl="1" indent="0">
              <a:spcBef>
                <a:spcPts val="0"/>
              </a:spcBef>
              <a:spcAft>
                <a:spcPts val="0"/>
              </a:spcAft>
            </a:pPr>
            <a:r>
              <a:rPr lang="en-US" sz="1600" b="1" dirty="0">
                <a:cs typeface="+mn-cs"/>
              </a:rPr>
              <a:t>b. 	50 – 70% 		___</a:t>
            </a:r>
          </a:p>
          <a:p>
            <a:pPr marL="114300" lvl="1" indent="0">
              <a:spcBef>
                <a:spcPts val="0"/>
              </a:spcBef>
              <a:spcAft>
                <a:spcPts val="0"/>
              </a:spcAft>
            </a:pPr>
            <a:r>
              <a:rPr lang="en-US" sz="1600" b="1" dirty="0">
                <a:cs typeface="+mn-cs"/>
              </a:rPr>
              <a:t>c.	70 – 90 %		___</a:t>
            </a:r>
          </a:p>
          <a:p>
            <a:pPr marL="114300" lvl="1" indent="0">
              <a:spcBef>
                <a:spcPts val="0"/>
              </a:spcBef>
              <a:spcAft>
                <a:spcPts val="0"/>
              </a:spcAft>
            </a:pPr>
            <a:r>
              <a:rPr lang="en-US" sz="1600" b="1" dirty="0">
                <a:cs typeface="+mn-cs"/>
              </a:rPr>
              <a:t>d.	&gt; 90%		___</a:t>
            </a:r>
          </a:p>
          <a:p>
            <a:pPr marL="800100" lvl="2">
              <a:spcAft>
                <a:spcPts val="0"/>
              </a:spcAft>
              <a:buFont typeface="Arial" panose="020B0604020202020204" pitchFamily="34" charset="0"/>
              <a:buChar char="•"/>
            </a:pPr>
            <a:endParaRPr lang="en-US" sz="1600" b="0" i="0" u="none" strike="noStrike" baseline="0" dirty="0">
              <a:solidFill>
                <a:srgbClr val="000000"/>
              </a:solidFill>
            </a:endParaRPr>
          </a:p>
          <a:p>
            <a:pPr marL="400050" lvl="1">
              <a:spcAft>
                <a:spcPts val="0"/>
              </a:spcAft>
              <a:buFont typeface="Arial" panose="020B0604020202020204" pitchFamily="34" charset="0"/>
              <a:buChar char="•"/>
            </a:pPr>
            <a:endParaRPr lang="en-US" sz="1800" b="0" i="0" u="none" strike="noStrike" baseline="0" dirty="0">
              <a:solidFill>
                <a:srgbClr val="000000"/>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53</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106367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55</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60</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16-23Jul20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62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63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16-23Jul20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762001"/>
            <a:ext cx="4142565" cy="5713412"/>
          </a:xfrm>
        </p:spPr>
        <p:txBody>
          <a:bodyPr/>
          <a:lstStyle/>
          <a:p>
            <a:pPr>
              <a:buFont typeface="Arial" panose="020B0604020202020204" pitchFamily="34" charset="0"/>
              <a:buChar char="•"/>
            </a:pPr>
            <a:r>
              <a:rPr lang="en-US" altLang="en-US" sz="1400" dirty="0">
                <a:solidFill>
                  <a:schemeClr val="tx1"/>
                </a:solidFill>
              </a:rPr>
              <a:t>Call to Order</a:t>
            </a:r>
          </a:p>
          <a:p>
            <a:pPr lvl="1">
              <a:spcBef>
                <a:spcPts val="0"/>
              </a:spcBef>
              <a:buFont typeface="Arial" panose="020B0604020202020204" pitchFamily="34" charset="0"/>
              <a:buChar char="•"/>
            </a:pPr>
            <a:r>
              <a:rPr lang="en-US" altLang="en-US" sz="1400" dirty="0">
                <a:solidFill>
                  <a:schemeClr val="tx1"/>
                </a:solidFill>
              </a:rPr>
              <a:t>IMAT-Attendance server is open</a:t>
            </a:r>
          </a:p>
          <a:p>
            <a:pPr>
              <a:buFont typeface="Arial" panose="020B0604020202020204" pitchFamily="34" charset="0"/>
              <a:buChar char="•"/>
            </a:pPr>
            <a:r>
              <a:rPr lang="en-US" altLang="en-US" sz="14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err="1">
                <a:solidFill>
                  <a:schemeClr val="tx1"/>
                </a:solidFill>
              </a:rPr>
              <a:t>PeterE</a:t>
            </a:r>
            <a:r>
              <a:rPr lang="en-US" altLang="en-US" sz="1400" dirty="0">
                <a:solidFill>
                  <a:schemeClr val="bg1">
                    <a:lumMod val="85000"/>
                  </a:schemeClr>
                </a:solidFill>
              </a:rPr>
              <a:t>.</a:t>
            </a:r>
          </a:p>
          <a:p>
            <a:pPr lvl="1">
              <a:spcBef>
                <a:spcPts val="0"/>
              </a:spcBef>
              <a:buFont typeface="Arial" panose="020B0604020202020204" pitchFamily="34" charset="0"/>
              <a:buChar char="•"/>
            </a:pPr>
            <a:r>
              <a:rPr lang="en-US" altLang="en-US" sz="1400" b="1" u="sng" dirty="0">
                <a:solidFill>
                  <a:schemeClr val="tx1"/>
                </a:solidFill>
              </a:rPr>
              <a:t>Attendance and request queue in chat window, Stuart K </a:t>
            </a:r>
          </a:p>
          <a:p>
            <a:pPr>
              <a:buFont typeface="Arial" panose="020B0604020202020204" pitchFamily="34" charset="0"/>
              <a:buChar char="•"/>
            </a:pPr>
            <a:r>
              <a:rPr lang="en-US" altLang="en-US" sz="1400" dirty="0">
                <a:solidFill>
                  <a:schemeClr val="tx1"/>
                </a:solidFill>
              </a:rPr>
              <a:t>Approve agenda &amp; last minutes</a:t>
            </a:r>
          </a:p>
          <a:p>
            <a:pPr lvl="1">
              <a:spcBef>
                <a:spcPts val="0"/>
              </a:spcBef>
              <a:buFont typeface="Arial" panose="020B0604020202020204" pitchFamily="34" charset="0"/>
              <a:buChar char="•"/>
            </a:pPr>
            <a:r>
              <a:rPr lang="en-US" altLang="en-US" sz="1400" dirty="0">
                <a:solidFill>
                  <a:schemeClr val="bg1"/>
                </a:solidFill>
              </a:rPr>
              <a:t>Attendance on-line/roll call</a:t>
            </a:r>
          </a:p>
          <a:p>
            <a:pPr>
              <a:buFont typeface="Arial" panose="020B0604020202020204" pitchFamily="34" charset="0"/>
              <a:buChar char="•"/>
            </a:pPr>
            <a:r>
              <a:rPr lang="en-US" altLang="en-US" sz="1400" dirty="0">
                <a:solidFill>
                  <a:schemeClr val="tx1"/>
                </a:solidFill>
              </a:rPr>
              <a:t>Agenda items, both weeks included</a:t>
            </a:r>
          </a:p>
          <a:p>
            <a:pPr lvl="1">
              <a:spcBef>
                <a:spcPts val="0"/>
              </a:spcBef>
              <a:buFont typeface="Arial" panose="020B0604020202020204" pitchFamily="34" charset="0"/>
              <a:buChar char="•"/>
            </a:pPr>
            <a:r>
              <a:rPr lang="en-US" altLang="en-US" sz="1400" dirty="0">
                <a:solidFill>
                  <a:schemeClr val="tx1"/>
                </a:solidFill>
              </a:rPr>
              <a:t>Elections (16</a:t>
            </a:r>
            <a:r>
              <a:rPr lang="en-US" altLang="en-US" sz="1400" baseline="30000" dirty="0">
                <a:solidFill>
                  <a:schemeClr val="tx1"/>
                </a:solidFill>
              </a:rPr>
              <a:t>th</a:t>
            </a:r>
            <a:r>
              <a:rPr lang="en-US" altLang="en-US" sz="1400" dirty="0">
                <a:solidFill>
                  <a:schemeClr val="tx1"/>
                </a:solidFill>
              </a:rPr>
              <a:t>)</a:t>
            </a:r>
          </a:p>
          <a:p>
            <a:pPr lvl="1">
              <a:spcBef>
                <a:spcPts val="0"/>
              </a:spcBef>
              <a:buFont typeface="Arial" panose="020B0604020202020204" pitchFamily="34" charset="0"/>
              <a:buChar char="•"/>
            </a:pPr>
            <a:r>
              <a:rPr lang="en-US" altLang="en-US" sz="1400" dirty="0">
                <a:solidFill>
                  <a:schemeClr val="tx1"/>
                </a:solidFill>
              </a:rPr>
              <a:t>Approve teleconferences (16</a:t>
            </a:r>
            <a:r>
              <a:rPr lang="en-US" altLang="en-US" sz="1400" baseline="30000" dirty="0">
                <a:solidFill>
                  <a:schemeClr val="tx1"/>
                </a:solidFill>
              </a:rPr>
              <a:t>th</a:t>
            </a: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EU &amp; ITU-R Items (both weeks)</a:t>
            </a:r>
          </a:p>
          <a:p>
            <a:pPr lvl="1">
              <a:spcBef>
                <a:spcPts val="0"/>
              </a:spcBef>
              <a:buFont typeface="Arial" panose="020B0604020202020204" pitchFamily="34" charset="0"/>
              <a:buChar char="•"/>
            </a:pPr>
            <a:r>
              <a:rPr lang="en-US" altLang="en-US" sz="1400" dirty="0">
                <a:solidFill>
                  <a:schemeClr val="tx1"/>
                </a:solidFill>
              </a:rPr>
              <a:t>APAC status (16</a:t>
            </a:r>
            <a:r>
              <a:rPr lang="en-US" altLang="en-US" sz="1400" baseline="30000" dirty="0">
                <a:solidFill>
                  <a:schemeClr val="tx1"/>
                </a:solidFill>
              </a:rPr>
              <a:t>th</a:t>
            </a:r>
            <a:r>
              <a:rPr lang="en-US" altLang="en-US" sz="1400" dirty="0">
                <a:solidFill>
                  <a:schemeClr val="tx1"/>
                </a:solidFill>
              </a:rPr>
              <a:t>)</a:t>
            </a:r>
          </a:p>
          <a:p>
            <a:pPr lvl="1">
              <a:spcBef>
                <a:spcPts val="0"/>
              </a:spcBef>
              <a:buFont typeface="Arial" panose="020B0604020202020204" pitchFamily="34" charset="0"/>
              <a:buChar char="•"/>
            </a:pPr>
            <a:r>
              <a:rPr lang="en-US" altLang="en-US" sz="1400" dirty="0">
                <a:solidFill>
                  <a:schemeClr val="tx1"/>
                </a:solidFill>
              </a:rPr>
              <a:t>FCC 6 GHz (both weeks) </a:t>
            </a:r>
          </a:p>
          <a:p>
            <a:pPr lvl="1">
              <a:spcBef>
                <a:spcPts val="0"/>
              </a:spcBef>
              <a:buFont typeface="Arial" panose="020B0604020202020204" pitchFamily="34" charset="0"/>
              <a:buChar char="•"/>
            </a:pPr>
            <a:r>
              <a:rPr lang="en-US" altLang="en-US" sz="1400" dirty="0">
                <a:solidFill>
                  <a:schemeClr val="tx1"/>
                </a:solidFill>
              </a:rPr>
              <a:t>FCC 70/80/90 GHz (both weeks)</a:t>
            </a:r>
          </a:p>
          <a:p>
            <a:pPr lvl="1">
              <a:spcBef>
                <a:spcPts val="0"/>
              </a:spcBef>
              <a:buFont typeface="Arial" panose="020B0604020202020204" pitchFamily="34" charset="0"/>
              <a:buChar char="•"/>
            </a:pPr>
            <a:r>
              <a:rPr lang="en-US" altLang="en-US" sz="1400" dirty="0">
                <a:solidFill>
                  <a:schemeClr val="tx1"/>
                </a:solidFill>
              </a:rPr>
              <a:t>Input on moving forward for EC (16</a:t>
            </a:r>
            <a:r>
              <a:rPr lang="en-US" altLang="en-US" sz="1400" baseline="30000" dirty="0">
                <a:solidFill>
                  <a:schemeClr val="tx1"/>
                </a:solidFill>
              </a:rPr>
              <a:t>th</a:t>
            </a:r>
            <a:r>
              <a:rPr lang="en-US" altLang="en-US" sz="1400" dirty="0">
                <a:solidFill>
                  <a:schemeClr val="tx1"/>
                </a:solidFill>
              </a:rPr>
              <a:t>) </a:t>
            </a:r>
          </a:p>
          <a:p>
            <a:pPr>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altLang="en-US" sz="1400" dirty="0">
                <a:solidFill>
                  <a:schemeClr val="tx1"/>
                </a:solidFill>
              </a:rPr>
              <a:t>Additional items for next Thursday (23Jul20)</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400" dirty="0">
                <a:solidFill>
                  <a:schemeClr val="tx1"/>
                </a:solidFill>
              </a:rPr>
              <a:t>Actions required</a:t>
            </a:r>
          </a:p>
          <a:p>
            <a:pPr lvl="1">
              <a:buFont typeface="Arial" panose="020B0604020202020204" pitchFamily="34" charset="0"/>
              <a:buChar char="•"/>
            </a:pPr>
            <a:r>
              <a:rPr lang="en-US" altLang="en-US" sz="1400" dirty="0">
                <a:solidFill>
                  <a:schemeClr val="tx1"/>
                </a:solidFill>
              </a:rPr>
              <a:t>Possibly FCC 6GHz and/or 70/80/90 GHz  inputs for comments</a:t>
            </a:r>
          </a:p>
          <a:p>
            <a:pPr lvl="1">
              <a:buFont typeface="Arial" panose="020B0604020202020204" pitchFamily="34" charset="0"/>
              <a:buChar char="•"/>
            </a:pPr>
            <a:r>
              <a:rPr lang="en-US" altLang="en-US" sz="1400" dirty="0">
                <a:solidFill>
                  <a:schemeClr val="tx1"/>
                </a:solidFill>
              </a:rPr>
              <a:t>Anything new from this session</a:t>
            </a:r>
          </a:p>
          <a:p>
            <a:pPr>
              <a:buFont typeface="Arial" panose="020B0604020202020204" pitchFamily="34" charset="0"/>
              <a:buChar char="•"/>
            </a:pPr>
            <a:r>
              <a:rPr lang="en-US" altLang="en-US" sz="14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48309" y="788533"/>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3">
              <a:spcBef>
                <a:spcPts val="0"/>
              </a:spcBef>
              <a:buFont typeface="Arial" panose="020B0604020202020204" pitchFamily="34" charset="0"/>
              <a:buChar char="•"/>
            </a:pPr>
            <a:endParaRPr lang="en-GB" sz="600" b="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Elections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 Approve teleconferences through 07Jan21</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APAC Status </a:t>
            </a:r>
          </a:p>
          <a:p>
            <a:pPr lvl="1">
              <a:spcBef>
                <a:spcPts val="0"/>
              </a:spcBef>
              <a:buFont typeface="Arial" panose="020B0604020202020204" pitchFamily="34" charset="0"/>
              <a:buChar char="•"/>
            </a:pPr>
            <a:r>
              <a:rPr lang="en-US" altLang="en-US" sz="1400" kern="0" dirty="0">
                <a:solidFill>
                  <a:schemeClr val="tx1"/>
                </a:solidFill>
              </a:rPr>
              <a:t>The last couple of months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reconsiderations, MSG</a:t>
            </a:r>
          </a:p>
          <a:p>
            <a:pPr lvl="1">
              <a:spcBef>
                <a:spcPts val="0"/>
              </a:spcBef>
              <a:buFont typeface="Arial" panose="020B0604020202020204" pitchFamily="34" charset="0"/>
              <a:buChar char="•"/>
            </a:pPr>
            <a:r>
              <a:rPr lang="en-US" altLang="en-US" sz="1400" kern="0" dirty="0">
                <a:solidFill>
                  <a:schemeClr val="tx1"/>
                </a:solidFill>
              </a:rPr>
              <a:t>Reply comments on FNPRM?</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sz="1400" b="0" dirty="0">
                <a:solidFill>
                  <a:srgbClr val="333333"/>
                </a:solidFill>
                <a:effectLst/>
                <a:ea typeface="Times New Roman" panose="02020603050405020304" pitchFamily="18" charset="0"/>
              </a:rPr>
              <a:t>FCC: NPRM Modernizing and Expanding Access to the 70/80/90 GHz Bands</a:t>
            </a:r>
            <a:r>
              <a:rPr lang="en-US" sz="1400" b="0" dirty="0"/>
              <a:t> </a:t>
            </a:r>
          </a:p>
          <a:p>
            <a:pPr lvl="1">
              <a:spcBef>
                <a:spcPts val="0"/>
              </a:spcBef>
              <a:buFont typeface="Arial" panose="020B0604020202020204" pitchFamily="34" charset="0"/>
              <a:buChar char="•"/>
            </a:pPr>
            <a:r>
              <a:rPr lang="en-US" sz="1400" b="0" dirty="0"/>
              <a:t>Does IEEE 802 do comments? </a:t>
            </a:r>
            <a:r>
              <a:rPr lang="en-US" sz="1400" dirty="0"/>
              <a:t>(next </a:t>
            </a:r>
            <a:r>
              <a:rPr lang="en-US" sz="1400" dirty="0" err="1"/>
              <a:t>wk</a:t>
            </a:r>
            <a:r>
              <a:rPr lang="en-US" sz="1400" dirty="0"/>
              <a:t>)</a:t>
            </a:r>
            <a:endParaRPr lang="en-US" sz="1400" b="0" dirty="0"/>
          </a:p>
          <a:p>
            <a:pPr>
              <a:spcBef>
                <a:spcPts val="0"/>
              </a:spcBef>
              <a:buFont typeface="Arial" panose="020B0604020202020204" pitchFamily="34" charset="0"/>
              <a:buChar char="•"/>
            </a:pPr>
            <a:r>
              <a:rPr lang="en-US" altLang="en-US" sz="1400" b="0" dirty="0">
                <a:solidFill>
                  <a:schemeClr val="tx1"/>
                </a:solidFill>
              </a:rPr>
              <a:t>Input on moving IEEE 802 forward for EC</a:t>
            </a: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5.9 GHz NPRM status</a:t>
            </a:r>
          </a:p>
          <a:p>
            <a:pPr lvl="1">
              <a:spcBef>
                <a:spcPts val="0"/>
              </a:spcBef>
              <a:buFont typeface="Arial" panose="020B0604020202020204" pitchFamily="34" charset="0"/>
              <a:buChar char="•"/>
            </a:pPr>
            <a:r>
              <a:rPr lang="en-US" sz="1400" dirty="0"/>
              <a:t>Digital divide action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Mike L. </a:t>
            </a:r>
          </a:p>
          <a:p>
            <a:pPr>
              <a:spcBef>
                <a:spcPts val="0"/>
              </a:spcBef>
            </a:pPr>
            <a:r>
              <a:rPr lang="en-US" altLang="en-US" sz="1600" b="0" dirty="0">
                <a:solidFill>
                  <a:schemeClr val="tx1"/>
                </a:solidFill>
              </a:rPr>
              <a:t>		Seconded by: 	Hassan Y.</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Wireless Interim, 14-16 Jan 2020 in document </a:t>
            </a:r>
            <a:r>
              <a:rPr lang="en-GB" sz="1800" b="0" dirty="0">
                <a:hlinkClick r:id="rId3"/>
              </a:rPr>
              <a:t>https://mentor.ieee.org/802.18/dcn/20/18-20-0004-00-0000-minutes-sna-interim-14-16jan2020-rr-tag.docx</a:t>
            </a:r>
            <a:r>
              <a:rPr lang="en-GB" sz="1800" b="0" dirty="0"/>
              <a:t>  </a:t>
            </a:r>
            <a:r>
              <a:rPr lang="en-US" sz="1800" b="0" dirty="0"/>
              <a:t> 21-Jan-2020 15:38:16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Stephen P.</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1">
              <a:spcBef>
                <a:spcPts val="0"/>
              </a:spcBef>
            </a:pPr>
            <a:endParaRPr lang="en-US" altLang="en-US" sz="1600" dirty="0">
              <a:solidFill>
                <a:schemeClr val="bg1">
                  <a:lumMod val="65000"/>
                </a:schemeClr>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r>
              <a:rPr lang="en-US" sz="1600" b="0" dirty="0">
                <a:solidFill>
                  <a:schemeClr val="tx1"/>
                </a:solidFill>
                <a:cs typeface="+mn-cs"/>
              </a:rPr>
              <a:t>As RR-TAG does in plenaries, </a:t>
            </a:r>
            <a:r>
              <a:rPr lang="en-US" sz="1600" u="sng" dirty="0">
                <a:solidFill>
                  <a:schemeClr val="tx1"/>
                </a:solidFill>
                <a:cs typeface="+mn-cs"/>
              </a:rPr>
              <a:t>takes attending BOTH meetings/calls (16</a:t>
            </a:r>
            <a:r>
              <a:rPr lang="en-US" sz="1600" u="sng" baseline="30000" dirty="0">
                <a:solidFill>
                  <a:schemeClr val="tx1"/>
                </a:solidFill>
                <a:cs typeface="+mn-cs"/>
              </a:rPr>
              <a:t>th</a:t>
            </a:r>
            <a:r>
              <a:rPr lang="en-US" sz="1600" u="sng" dirty="0">
                <a:solidFill>
                  <a:schemeClr val="tx1"/>
                </a:solidFill>
                <a:cs typeface="+mn-cs"/>
              </a:rPr>
              <a:t> and 23</a:t>
            </a:r>
            <a:r>
              <a:rPr lang="en-US" sz="1600" u="sng" baseline="30000" dirty="0">
                <a:solidFill>
                  <a:schemeClr val="tx1"/>
                </a:solidFill>
                <a:cs typeface="+mn-cs"/>
              </a:rPr>
              <a:t>rd</a:t>
            </a:r>
            <a:r>
              <a:rPr lang="en-US" sz="1600" u="sng" dirty="0">
                <a:solidFill>
                  <a:schemeClr val="tx1"/>
                </a:solidFill>
                <a:cs typeface="+mn-cs"/>
              </a:rPr>
              <a:t>) for attendance credit. </a:t>
            </a:r>
            <a:endParaRPr lang="en-US" altLang="en-US" sz="1600" dirty="0">
              <a:solidFill>
                <a:srgbClr val="00B0F0"/>
              </a:solidFill>
            </a:endParaRPr>
          </a:p>
          <a:p>
            <a:pPr>
              <a:spcBef>
                <a:spcPts val="0"/>
              </a:spcBef>
              <a:buFont typeface="Arial" panose="020B0604020202020204" pitchFamily="34" charset="0"/>
              <a:buChar char="•"/>
            </a:pPr>
            <a:endParaRPr lang="en-US" altLang="en-US" sz="2000" dirty="0">
              <a:solidFill>
                <a:schemeClr val="bg1"/>
              </a:solidFill>
            </a:endParaRPr>
          </a:p>
          <a:p>
            <a:pPr lvl="1">
              <a:spcBef>
                <a:spcPts val="0"/>
              </a:spcBef>
            </a:pPr>
            <a:endParaRPr lang="en-US" altLang="en-US" sz="1600" dirty="0">
              <a:solidFill>
                <a:schemeClr val="bg1">
                  <a:lumMod val="65000"/>
                </a:schemeClr>
              </a:solidFill>
            </a:endParaRPr>
          </a:p>
          <a:p>
            <a:pPr lvl="2">
              <a:spcBef>
                <a:spcPts val="0"/>
              </a:spcBef>
              <a:buFont typeface="Arial" panose="020B0604020202020204" pitchFamily="34" charset="0"/>
              <a:buChar char="•"/>
            </a:pPr>
            <a:endParaRPr lang="en-US" altLang="en-US" sz="12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9" y="588629"/>
            <a:ext cx="7770813" cy="630571"/>
          </a:xfrm>
        </p:spPr>
        <p:txBody>
          <a:bodyPr/>
          <a:lstStyle/>
          <a:p>
            <a:r>
              <a:rPr lang="en-US" altLang="en-US" sz="2400" dirty="0"/>
              <a:t>Administrative – moving forward #1 </a:t>
            </a:r>
            <a:r>
              <a:rPr lang="en-US" altLang="en-US" sz="2400" b="0" dirty="0"/>
              <a:t>(no change)</a:t>
            </a:r>
          </a:p>
        </p:txBody>
      </p:sp>
      <p:sp>
        <p:nvSpPr>
          <p:cNvPr id="16387" name="Content Placeholder 2"/>
          <p:cNvSpPr>
            <a:spLocks noGrp="1"/>
          </p:cNvSpPr>
          <p:nvPr>
            <p:ph idx="1"/>
          </p:nvPr>
        </p:nvSpPr>
        <p:spPr>
          <a:xfrm>
            <a:off x="685798" y="1004222"/>
            <a:ext cx="8229602" cy="5471191"/>
          </a:xfrm>
        </p:spPr>
        <p:txBody>
          <a:bodyPr/>
          <a:lstStyle/>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6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Travel Survey results:  </a:t>
            </a:r>
          </a:p>
          <a:p>
            <a:pPr marL="285750" indent="-285750">
              <a:spcBef>
                <a:spcPts val="400"/>
              </a:spcBef>
              <a:buFont typeface="Arial" panose="020B0604020202020204" pitchFamily="34" charset="0"/>
              <a:buChar char="•"/>
            </a:pPr>
            <a:r>
              <a:rPr lang="en-US" altLang="en-US" sz="1600" b="0" dirty="0">
                <a:solidFill>
                  <a:schemeClr val="tx1"/>
                </a:solidFill>
                <a:hlinkClick r:id="rId3"/>
              </a:rPr>
              <a:t>https://mentor.ieee.org/802-ec/dcn/20/ec-20-0114-02-00EC-ieee-802-session-attendee-survey-results.xlsx</a:t>
            </a:r>
            <a:endParaRPr lang="en-US" altLang="en-US" sz="1600" b="0" dirty="0">
              <a:solidFill>
                <a:schemeClr val="tx1"/>
              </a:solidFill>
            </a:endParaRPr>
          </a:p>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6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b="0" dirty="0">
                <a:solidFill>
                  <a:schemeClr val="tx1"/>
                </a:solidFill>
              </a:rPr>
              <a:t>Per 802 Op Manual section 5, we can have electronic meetings in between Plenaries, but such meetings do not count for participation credit.</a:t>
            </a:r>
          </a:p>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6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This allows then for an electronic plenary, that can be worked on to setup over the next couple of months.  (more on later slides) </a:t>
            </a:r>
          </a:p>
          <a:p>
            <a:pPr marL="2000250" lvl="4">
              <a:buFont typeface="Arial" panose="020B0604020202020204" pitchFamily="34" charset="0"/>
              <a:buChar char="•"/>
            </a:pPr>
            <a:endParaRPr lang="en-US" altLang="en-US" sz="1400" dirty="0">
              <a:solidFill>
                <a:schemeClr val="tx1"/>
              </a:solidFill>
            </a:endParaRPr>
          </a:p>
          <a:p>
            <a:pPr marL="685800" lvl="1">
              <a:spcBef>
                <a:spcPts val="400"/>
              </a:spcBef>
              <a:buFont typeface="Arial" panose="020B0604020202020204" pitchFamily="34" charset="0"/>
              <a:buChar char="•"/>
            </a:pPr>
            <a:endParaRPr lang="en-US" altLang="en-US" sz="12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9463965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50923</TotalTime>
  <Words>14263</Words>
  <Application>Microsoft Office PowerPoint</Application>
  <PresentationFormat>On-screen Show (4:3)</PresentationFormat>
  <Paragraphs>1520</Paragraphs>
  <Slides>63</Slides>
  <Notes>42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63</vt:i4>
      </vt:variant>
    </vt:vector>
  </HeadingPairs>
  <TitlesOfParts>
    <vt:vector size="74"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#1 (no change)</vt:lpstr>
      <vt:lpstr>In Memoriam</vt:lpstr>
      <vt:lpstr>Officer Elections -1</vt:lpstr>
      <vt:lpstr>Elections -2</vt:lpstr>
      <vt:lpstr>Officer Elections -3</vt:lpstr>
      <vt:lpstr>Teleconferences</vt:lpstr>
      <vt:lpstr>EU items to share -1</vt:lpstr>
      <vt:lpstr>EU items to share -2</vt:lpstr>
      <vt:lpstr>ITU-R items to share</vt:lpstr>
      <vt:lpstr>APAC status</vt:lpstr>
      <vt:lpstr>FCC R&amp;O 6 GHz  (1of 3)</vt:lpstr>
      <vt:lpstr>FCC R&amp;O 6 GHz – MSG  (2of 3)</vt:lpstr>
      <vt:lpstr>FCC FNPRM 6 GHz   (3 of 3) </vt:lpstr>
      <vt:lpstr>Modernizing and Expanding Access to the 70/80/90 GHz Bands  (1 of 3)</vt:lpstr>
      <vt:lpstr>Modernizing and Expanding Access to the 70/80/90 GHz Bands  (2 of 3)</vt:lpstr>
      <vt:lpstr>Modernizing and Expanding Access to the 70/80/90 GHz Bands  (3 of 3)</vt:lpstr>
      <vt:lpstr>IEEE 802 Moving forward #2a</vt:lpstr>
      <vt:lpstr>IEEE 802 Moving forward #2b</vt:lpstr>
      <vt:lpstr>Actions / AOB / Recess</vt:lpstr>
      <vt:lpstr>2nd - Thursday (23Jul20) Agenda</vt:lpstr>
      <vt:lpstr>IEEE 802 Moving forward #2a</vt:lpstr>
      <vt:lpstr>IEEE 802 Moving forward #2b</vt:lpstr>
      <vt:lpstr>IEEE 802 Moving forward #2c</vt:lpstr>
      <vt:lpstr>IEEE 802 Moving forward #2d</vt:lpstr>
      <vt:lpstr>EU items to share -1</vt:lpstr>
      <vt:lpstr>EU items to share -2</vt:lpstr>
      <vt:lpstr>ITU-R items to share</vt:lpstr>
      <vt:lpstr>APAC / Taiwan status</vt:lpstr>
      <vt:lpstr>APAC / ACMA Consultation</vt:lpstr>
      <vt:lpstr>Modernizing and Expanding Access to the 70/80/90 GHz Bands  (1 of 3)</vt:lpstr>
      <vt:lpstr>Modernizing and Expanding Access to the 70/80/90 GHz Bands  (2 of 3)</vt:lpstr>
      <vt:lpstr>Modernizing and Expanding Access to the 70/80/90 GHz Bands  (3 of 3)</vt:lpstr>
      <vt:lpstr>Modernizing and Expanding Access to the 70/80/90 GHz Bands  (3 of 3)</vt:lpstr>
      <vt:lpstr>General Discussion - FYI</vt:lpstr>
      <vt:lpstr>General Discussion - open</vt:lpstr>
      <vt:lpstr>General Discussion – FYI only</vt:lpstr>
      <vt:lpstr>Actions Required</vt:lpstr>
      <vt:lpstr>Any Other Business</vt:lpstr>
      <vt:lpstr>Adjourn</vt:lpstr>
      <vt:lpstr>PowerPoint Presentation</vt:lpstr>
      <vt:lpstr>PowerPoint Presentation</vt:lpstr>
      <vt:lpstr>PowerPoint Presentation</vt:lpstr>
      <vt:lpstr>ITU-R links </vt:lpstr>
      <vt:lpstr>IEEE 802 Moving forward #2a</vt:lpstr>
      <vt:lpstr>IEEE 802 Moving forward #2b</vt:lpstr>
      <vt:lpstr>FCC R&amp;O and FNPRM 6GHz -2</vt:lpstr>
      <vt:lpstr>ITU-R SM.2352 on THz</vt:lpstr>
      <vt:lpstr>ITU-R THz SM.2352 submission – standing by</vt:lpstr>
      <vt:lpstr>ITU-R SM.2352 on THz</vt:lpstr>
      <vt:lpstr>Responsibilities of WG Chair</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3044</cp:revision>
  <cp:lastPrinted>1601-01-01T00:00:00Z</cp:lastPrinted>
  <dcterms:created xsi:type="dcterms:W3CDTF">2016-03-03T14:54:45Z</dcterms:created>
  <dcterms:modified xsi:type="dcterms:W3CDTF">2020-07-22T21:34:05Z</dcterms:modified>
</cp:coreProperties>
</file>