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341" r:id="rId3"/>
    <p:sldId id="329" r:id="rId4"/>
    <p:sldId id="604" r:id="rId5"/>
    <p:sldId id="624" r:id="rId6"/>
    <p:sldId id="605" r:id="rId7"/>
    <p:sldId id="516" r:id="rId8"/>
    <p:sldId id="596" r:id="rId9"/>
    <p:sldId id="686" r:id="rId10"/>
    <p:sldId id="729" r:id="rId11"/>
    <p:sldId id="411" r:id="rId12"/>
    <p:sldId id="665" r:id="rId13"/>
    <p:sldId id="691" r:id="rId14"/>
    <p:sldId id="602" r:id="rId15"/>
    <p:sldId id="603" r:id="rId16"/>
    <p:sldId id="720" r:id="rId17"/>
    <p:sldId id="721" r:id="rId18"/>
    <p:sldId id="718" r:id="rId19"/>
    <p:sldId id="722" r:id="rId20"/>
    <p:sldId id="723" r:id="rId21"/>
    <p:sldId id="724" r:id="rId22"/>
    <p:sldId id="725" r:id="rId23"/>
    <p:sldId id="730" r:id="rId24"/>
    <p:sldId id="726" r:id="rId25"/>
    <p:sldId id="547" r:id="rId26"/>
    <p:sldId id="703" r:id="rId27"/>
    <p:sldId id="702" r:id="rId28"/>
    <p:sldId id="535" r:id="rId29"/>
    <p:sldId id="731" r:id="rId30"/>
    <p:sldId id="732" r:id="rId31"/>
    <p:sldId id="727" r:id="rId32"/>
    <p:sldId id="606" r:id="rId33"/>
    <p:sldId id="608" r:id="rId34"/>
    <p:sldId id="737" r:id="rId35"/>
    <p:sldId id="733" r:id="rId36"/>
    <p:sldId id="734" r:id="rId37"/>
    <p:sldId id="735" r:id="rId38"/>
    <p:sldId id="736" r:id="rId39"/>
    <p:sldId id="716" r:id="rId40"/>
    <p:sldId id="717" r:id="rId41"/>
    <p:sldId id="719" r:id="rId42"/>
    <p:sldId id="650" r:id="rId43"/>
    <p:sldId id="498" r:id="rId44"/>
    <p:sldId id="402" r:id="rId45"/>
    <p:sldId id="403" r:id="rId46"/>
    <p:sldId id="689" r:id="rId47"/>
    <p:sldId id="701" r:id="rId48"/>
    <p:sldId id="728" r:id="rId49"/>
    <p:sldId id="672" r:id="rId50"/>
    <p:sldId id="671" r:id="rId51"/>
    <p:sldId id="664" r:id="rId52"/>
    <p:sldId id="663" r:id="rId53"/>
    <p:sldId id="690" r:id="rId54"/>
    <p:sldId id="652" r:id="rId55"/>
    <p:sldId id="549" r:id="rId56"/>
    <p:sldId id="425" r:id="rId57"/>
    <p:sldId id="656" r:id="rId58"/>
    <p:sldId id="655"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3"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7" autoAdjust="0"/>
    <p:restoredTop sz="96149" autoAdjust="0"/>
  </p:normalViewPr>
  <p:slideViewPr>
    <p:cSldViewPr>
      <p:cViewPr varScale="1">
        <p:scale>
          <a:sx n="108" d="100"/>
          <a:sy n="108" d="100"/>
        </p:scale>
        <p:origin x="318"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25" d="100"/>
        <a:sy n="125" d="100"/>
      </p:scale>
      <p:origin x="0" y="-834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3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22.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www.itu.int/go/ITU-R/wp5a"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s://www.itu.int/go/ITU-R/wp1c"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5.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itu.int/go/ITU-R/wp1c"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47477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35662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8631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None/>
            </a:pPr>
            <a:r>
              <a:rPr lang="en-US" sz="1800" dirty="0">
                <a:solidFill>
                  <a:srgbClr val="000000"/>
                </a:solidFill>
                <a:effectLst/>
                <a:ea typeface="Times New Roman" panose="02020603050405020304" pitchFamily="18" charset="0"/>
              </a:rPr>
              <a:t>Original #2 -With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63163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Original #3: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07473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62697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200" dirty="0"/>
              <a:t>Calendar: </a:t>
            </a:r>
            <a:r>
              <a:rPr lang="en-US" sz="1000" dirty="0">
                <a:hlinkClick r:id="rId3"/>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4"/>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5"/>
              </a:rPr>
              <a:t>Working Party 1A (WP 1A) - Spectrum engineering techniques</a:t>
            </a:r>
            <a:r>
              <a:rPr lang="en-US" sz="900" u="sng" dirty="0"/>
              <a:t>     and     </a:t>
            </a:r>
            <a:r>
              <a:rPr lang="en-US" sz="900" dirty="0">
                <a:hlinkClick r:id="rId6"/>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7"/>
              </a:rPr>
              <a:t>Study Group 5 (SG 5) Terrestrial </a:t>
            </a:r>
            <a:r>
              <a:rPr lang="en-US" sz="1050" b="0" dirty="0">
                <a:hlinkClick r:id="rId7"/>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8"/>
              </a:rPr>
              <a:t>Working Party 5A (WP 5A) - Land mobile service above 30 MHz* (excluding IMT); wireless access in the fixed service; amateur and amateur-satellite services</a:t>
            </a:r>
            <a:r>
              <a:rPr lang="en-US" sz="900" dirty="0"/>
              <a:t>  </a:t>
            </a:r>
            <a:endParaRPr lang="en-US" sz="900" dirty="0">
              <a:hlinkClick r:id="rId9"/>
            </a:endParaRPr>
          </a:p>
          <a:p>
            <a:pPr lvl="1">
              <a:spcBef>
                <a:spcPts val="0"/>
              </a:spcBef>
              <a:buFont typeface="Arial" panose="020B0604020202020204" pitchFamily="34" charset="0"/>
              <a:buChar char="•"/>
            </a:pPr>
            <a:r>
              <a:rPr lang="en-US" sz="900" dirty="0">
                <a:hlinkClick r:id="rId9"/>
              </a:rPr>
              <a:t>Working Party 5D (WP 5D) - IMT Systems</a:t>
            </a:r>
            <a:r>
              <a:rPr lang="en-US" sz="900" dirty="0"/>
              <a:t>       </a:t>
            </a:r>
            <a:r>
              <a:rPr lang="en-US" sz="700" dirty="0">
                <a:hlinkClick r:id="rId10"/>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5000595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967279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5540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214420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200" dirty="0"/>
              <a:t>Calendar: </a:t>
            </a:r>
            <a:r>
              <a:rPr lang="en-US" sz="1000" dirty="0">
                <a:hlinkClick r:id="rId3"/>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4"/>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5"/>
              </a:rPr>
              <a:t>Working Party 1A (WP 1A) - Spectrum engineering techniques</a:t>
            </a:r>
            <a:r>
              <a:rPr lang="en-US" sz="900" u="sng" dirty="0"/>
              <a:t>     and     </a:t>
            </a:r>
            <a:r>
              <a:rPr lang="en-US" sz="900" dirty="0">
                <a:hlinkClick r:id="rId6"/>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7"/>
              </a:rPr>
              <a:t>Study Group 5 (SG 5) Terrestrial </a:t>
            </a:r>
            <a:r>
              <a:rPr lang="en-US" sz="1050" b="0" dirty="0">
                <a:hlinkClick r:id="rId7"/>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8"/>
              </a:rPr>
              <a:t>Working Party 5A (WP 5A) - Land mobile service above 30 MHz* (excluding IMT); wireless access in the fixed service; amateur and amateur-satellite services</a:t>
            </a:r>
            <a:r>
              <a:rPr lang="en-US" sz="900" dirty="0"/>
              <a:t>  </a:t>
            </a:r>
            <a:endParaRPr lang="en-US" sz="900" dirty="0">
              <a:hlinkClick r:id="rId9"/>
            </a:endParaRPr>
          </a:p>
          <a:p>
            <a:pPr lvl="1">
              <a:spcBef>
                <a:spcPts val="0"/>
              </a:spcBef>
              <a:buFont typeface="Arial" panose="020B0604020202020204" pitchFamily="34" charset="0"/>
              <a:buChar char="•"/>
            </a:pPr>
            <a:r>
              <a:rPr lang="en-US" sz="900" dirty="0">
                <a:hlinkClick r:id="rId9"/>
              </a:rPr>
              <a:t>Working Party 5D (WP 5D) - IMT Systems</a:t>
            </a:r>
            <a:r>
              <a:rPr lang="en-US" sz="900" dirty="0"/>
              <a:t>       </a:t>
            </a:r>
            <a:r>
              <a:rPr lang="en-US" sz="700" dirty="0">
                <a:hlinkClick r:id="rId10"/>
              </a:rPr>
              <a:t>Monday 2019-12-09 - Friday 2019-12-13</a:t>
            </a:r>
            <a:endParaRPr lang="en-US" sz="7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151009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16-23Jul20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limacampagnamortuaries.com/obituaries/George-A-Vlantis?obId=1683751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nbbclubsites.nl/club/2023/nieuws/110160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www.itu.int/en/ITU-R/conferences/wrc/2019/Documents/PFA-WRC19-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5" Type="http://schemas.openxmlformats.org/officeDocument/2006/relationships/hyperlink" Target="https://cept.org/ecc/groups/ecc/cpg/page/weekly-report-from-wrc-19"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0-0000-apac-update-july-2020.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07/14/2020-14711/petitions-for-reconsideration-of-action-in-proceedings?utm_medium=email&amp;utm_campaign=subscription*mailing*list&amp;utm_source=federalregister.gov__;Kys!!F7jv3iA!l9xn6p39XXOuKE7KYtvi3qjt_DCUzFLaf6_pkC-ldXqy9hDrcDy9Hp5L6uqUaLkljw$" TargetMode="Externa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urldefense.com/v3/__https:/mentor.ieee.org/802.11/dcn/20/11-20-0861-06-coex-proposed-ls-to-etsi-erm-tg11-in-response-to-a-ls-wrt-ieee-802-11-section-in-tr-103-665-2-4-ghz-srdoc.docx__;!!F7jv3iA!hFN99vVTd6sO8BtDEooFCbyAQdn8cTQW8AC02pn2dLOUqHZJyTNRe6utAq5VhDxoYg$"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www.itu.int/dms_pub/itu-r/oth/0c/0a/R0C0A00000D0041PDFE.pdf" TargetMode="External"/><Relationship Id="rId10" Type="http://schemas.openxmlformats.org/officeDocument/2006/relationships/hyperlink" Target="https://www.itu.int/en/ITU-R/conferences/wrc/2019/Documents/PFA-WRC19-E.pdf" TargetMode="External"/><Relationship Id="rId4" Type="http://schemas.openxmlformats.org/officeDocument/2006/relationships/hyperlink" Target="https://www.itu.int/en/ITU-R/study-groups/rcpm/Pages/wrc-23-studies.aspx" TargetMode="External"/><Relationship Id="rId9" Type="http://schemas.openxmlformats.org/officeDocument/2006/relationships/hyperlink" Target="https://cept.org/ecc/groups/ecc/cpg/page/weekly-report-from-wrc-19/"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motc.gov.tw/ch/home.jsp?id=15&amp;parentpath=0,2&amp;mcustomize=multimessages_view.jsp&amp;dataserno=202006180001&amp;aplistdn=ou=data,ou=bulletin,ou=chinese,ou=ap_root,o=motc,c=tw&amp;toolsflag=Y&amp;imgfolder=img%2Fstand" TargetMode="External"/><Relationship Id="rId2" Type="http://schemas.openxmlformats.org/officeDocument/2006/relationships/hyperlink" Target="https://mentor.ieee.org/802.18/dcn/20/18-20-0106-01-0000-apac-update-july-2020.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3/2020-13611/bridging-the-digital-divide-for-low-income-consumers-lifeline-and-link-up-reform-and-modernization?utm_campaign=subscription*mailing*list&amp;utm_source=federalregister.gov&amp;utm_medium=email__;Kys!!F7jv3iA!iD62LVpCDJI0_oTedwqzCGNgVGRw30urV4MARt6rm9PmUiRcEyY63HnmwwppKP56bw$"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3611?utm_campaign=subscription*mailing*list&amp;utm_source=federalregister.gov&amp;utm_medium=email__;Kys!!F7jv3iA!iD62LVpCDJI0_oTedwqzCGNgVGRw30urV4MARt6rm9PmUiRcEyY63HnmwwoINN1PxQ$" TargetMode="External"/><Relationship Id="rId4" Type="http://schemas.openxmlformats.org/officeDocument/2006/relationships/hyperlink" Target="https://urldefense.com/v3/__https:/www.govinfo.gov/content/pkg/FR-2020-07-13/pdf/2020-13611.pdf?utm_campaign=subscription*mailing*list&amp;utm_source=federalregister.gov&amp;utm_medium=email__;Kys!!F7jv3iA!iD62LVpCDJI0_oTedwqzCGNgVGRw30urV4MARt6rm9PmUiRcEyY63Hnmwwqmhs6YY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6/2020-11897/review-of-the-commissions-rules-governing-896-901935-940-mhz-band?utm_medium=email&amp;utm_campaign=subscription*mailing*list&amp;utm_source=federalregister.gov__;Kys!!F7jv3iA!jpViulQi9yhXNfrpRBMGcMQUR7I_fTZIJ73DmmZ_8gWZ5HCSH-BGVnFjcBUc18uNdA$"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1897?utm_campaign=subscription*mailing*list&amp;utm_source=federalregister.gov&amp;utm_medium=email__;Kys!!F7jv3iA!jpViulQi9yhXNfrpRBMGcMQUR7I_fTZIJ73DmmZ_8gWZ5HCSH-BGVnFjcBWvVrl_oA$" TargetMode="External"/><Relationship Id="rId4" Type="http://schemas.openxmlformats.org/officeDocument/2006/relationships/hyperlink" Target="https://urldefense.com/v3/__https:/www.govinfo.gov/content/pkg/FR-2020-07-16/pdf/2020-11897.pdf?utm_campaign=subscription*mailing*list&amp;utm_source=federalregister.gov&amp;utm_medium=email__;Kys!!F7jv3iA!jpViulQi9yhXNfrpRBMGcMQUR7I_fTZIJ73DmmZ_8gWZ5HCSH-BGVnFjcBVc7d7s2A$"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go/ITU-R/sg1" TargetMode="External"/><Relationship Id="rId18" Type="http://schemas.openxmlformats.org/officeDocument/2006/relationships/hyperlink" Target="https://www.itu.int/go/ITU-R/wp5d"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cept.org/ecc/groups/ecc/cpg/page/weekly-report-from-wrc-19" TargetMode="External"/><Relationship Id="rId12" Type="http://schemas.openxmlformats.org/officeDocument/2006/relationships/hyperlink" Target="https://www.itu.int/en/events/Pages/Calendar-Events.aspx?sector=ITU-R" TargetMode="External"/><Relationship Id="rId17" Type="http://schemas.openxmlformats.org/officeDocument/2006/relationships/hyperlink" Target="https://www.itu.int/go/ITU-R/wp5a" TargetMode="External"/><Relationship Id="rId2" Type="http://schemas.openxmlformats.org/officeDocument/2006/relationships/notesSlide" Target="../notesSlides/notesSlide34.xml"/><Relationship Id="rId16" Type="http://schemas.openxmlformats.org/officeDocument/2006/relationships/hyperlink" Target="https://www.itu.int/go/ITU-R/sg5"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1" Type="http://schemas.openxmlformats.org/officeDocument/2006/relationships/hyperlink" Target="https://mentor.ieee.org/802.18/dcn/19/18-19-0152-00-0000-summary-of-the-decisions-of-selected-agenda-items-in-wrc-19.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c" TargetMode="External"/><Relationship Id="rId10" Type="http://schemas.openxmlformats.org/officeDocument/2006/relationships/hyperlink" Target="https://mentor.ieee.org/802.18/dcn/17/18-17-0073-07-0000-ieee-802-viewpoints-on-wrc-19-agenda-items.pptx"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www.itu.int/en/ITU-R/conferences/wrc/2019/Documents/PFA-WRC19-E.pdf" TargetMode="External"/><Relationship Id="rId14" Type="http://schemas.openxmlformats.org/officeDocument/2006/relationships/hyperlink" Target="https://www.itu.int/go/ITU-R/wp1a"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04-00-0000-minutes-sna-interim-14-16jan2020-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16-23Jul20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16-23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6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800" dirty="0"/>
              <a:t>In Memoriam</a:t>
            </a:r>
            <a:endParaRPr lang="en-US" altLang="en-US" sz="2800" b="0" dirty="0"/>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000250" lvl="4">
              <a:buFont typeface="Arial" panose="020B0604020202020204" pitchFamily="34" charset="0"/>
              <a:buChar char="•"/>
            </a:pPr>
            <a:endParaRPr lang="en-US" altLang="en-US" sz="1400" dirty="0">
              <a:solidFill>
                <a:schemeClr val="tx1"/>
              </a:solidFill>
            </a:endParaRPr>
          </a:p>
          <a:p>
            <a:pPr marL="285750">
              <a:spcBef>
                <a:spcPts val="400"/>
              </a:spcBef>
              <a:buFont typeface="Arial" panose="020B0604020202020204" pitchFamily="34" charset="0"/>
              <a:buChar char="•"/>
            </a:pPr>
            <a:r>
              <a:rPr lang="en-US" altLang="en-US" sz="2800" dirty="0">
                <a:solidFill>
                  <a:schemeClr val="tx1"/>
                </a:solidFill>
              </a:rPr>
              <a:t>A few moments for two IEEE 802 contributors, may they rest in peace.</a:t>
            </a:r>
            <a:endParaRPr lang="en-GB" altLang="en-US" dirty="0"/>
          </a:p>
          <a:p>
            <a:pPr marL="285750">
              <a:spcBef>
                <a:spcPts val="400"/>
              </a:spcBef>
              <a:buFont typeface="Arial" panose="020B0604020202020204" pitchFamily="34" charset="0"/>
              <a:buChar char="•"/>
            </a:pPr>
            <a:endParaRPr lang="en-GB" altLang="en-US" dirty="0"/>
          </a:p>
          <a:p>
            <a:pPr marL="285750">
              <a:spcBef>
                <a:spcPts val="400"/>
              </a:spcBef>
              <a:buFont typeface="Arial" panose="020B0604020202020204" pitchFamily="34" charset="0"/>
              <a:buChar char="•"/>
            </a:pPr>
            <a:r>
              <a:rPr lang="en-GB" altLang="en-US" dirty="0">
                <a:solidFill>
                  <a:schemeClr val="accent1">
                    <a:lumMod val="50000"/>
                  </a:schemeClr>
                </a:solidFill>
              </a:rPr>
              <a:t>George </a:t>
            </a:r>
            <a:r>
              <a:rPr lang="en-GB" altLang="en-US" dirty="0" err="1">
                <a:solidFill>
                  <a:schemeClr val="accent1">
                    <a:lumMod val="50000"/>
                  </a:schemeClr>
                </a:solidFill>
              </a:rPr>
              <a:t>Vlantis</a:t>
            </a:r>
            <a:r>
              <a:rPr lang="en-GB" altLang="en-US" dirty="0">
                <a:solidFill>
                  <a:schemeClr val="accent1">
                    <a:lumMod val="50000"/>
                  </a:schemeClr>
                </a:solidFill>
              </a:rPr>
              <a:t> was a contributor to 802.11 for many years, particularly PHY amendments and regulatory.</a:t>
            </a:r>
          </a:p>
          <a:p>
            <a:pPr lvl="1">
              <a:buFont typeface="Arial" panose="020B0604020202020204" pitchFamily="34" charset="0"/>
              <a:buChar char="•"/>
              <a:defRPr/>
            </a:pPr>
            <a:r>
              <a:rPr lang="en-GB" altLang="en-US" sz="1800" dirty="0">
                <a:hlinkClick r:id="rId3"/>
              </a:rPr>
              <a:t>https://www.legacy.com/obituaries/mercurynews/obituary.aspx?n=george-a-vlantis&amp;pid=196471001&amp;fhid=24141 </a:t>
            </a:r>
          </a:p>
          <a:p>
            <a:pPr lvl="1">
              <a:buFont typeface="Arial" panose="020B0604020202020204" pitchFamily="34" charset="0"/>
              <a:buChar char="•"/>
              <a:defRPr/>
            </a:pPr>
            <a:r>
              <a:rPr lang="en-GB" altLang="en-US" sz="1800" dirty="0">
                <a:hlinkClick r:id="rId3"/>
              </a:rPr>
              <a:t>https://www.limacampagnamortuaries.com/obituaries/George-A-Vlantis?obId=16837510</a:t>
            </a:r>
            <a:r>
              <a:rPr lang="en-GB" altLang="en-US" sz="1800" dirty="0"/>
              <a:t> </a:t>
            </a:r>
          </a:p>
          <a:p>
            <a:pPr marL="285750">
              <a:spcBef>
                <a:spcPts val="400"/>
              </a:spcBef>
              <a:buFont typeface="Arial" panose="020B0604020202020204" pitchFamily="34" charset="0"/>
              <a:buChar char="•"/>
            </a:pPr>
            <a:endParaRPr lang="en-GB" altLang="en-US" dirty="0">
              <a:solidFill>
                <a:schemeClr val="accent1">
                  <a:lumMod val="50000"/>
                </a:schemeClr>
              </a:solidFill>
            </a:endParaRPr>
          </a:p>
          <a:p>
            <a:pPr marL="285750">
              <a:spcBef>
                <a:spcPts val="400"/>
              </a:spcBef>
              <a:buFont typeface="Arial" panose="020B0604020202020204" pitchFamily="34" charset="0"/>
              <a:buChar char="•"/>
            </a:pPr>
            <a:r>
              <a:rPr lang="en-GB" altLang="en-US" dirty="0">
                <a:solidFill>
                  <a:schemeClr val="accent1">
                    <a:lumMod val="50000"/>
                  </a:schemeClr>
                </a:solidFill>
              </a:rPr>
              <a:t>Leo </a:t>
            </a:r>
            <a:r>
              <a:rPr lang="en-GB" altLang="en-US" dirty="0" err="1">
                <a:solidFill>
                  <a:schemeClr val="accent1">
                    <a:lumMod val="50000"/>
                  </a:schemeClr>
                </a:solidFill>
              </a:rPr>
              <a:t>Monteban</a:t>
            </a:r>
            <a:r>
              <a:rPr lang="en-GB" altLang="en-US" dirty="0">
                <a:solidFill>
                  <a:schemeClr val="accent1">
                    <a:lumMod val="50000"/>
                  </a:schemeClr>
                </a:solidFill>
              </a:rPr>
              <a:t> was a contributor in 802.11 early on in the ‘90s and early 2000s. </a:t>
            </a:r>
            <a:endParaRPr lang="en-US" altLang="en-US" dirty="0">
              <a:solidFill>
                <a:schemeClr val="accent1">
                  <a:lumMod val="50000"/>
                </a:schemeClr>
              </a:solidFill>
            </a:endParaRPr>
          </a:p>
          <a:p>
            <a:pPr marL="685800" lvl="1">
              <a:spcBef>
                <a:spcPts val="400"/>
              </a:spcBef>
              <a:buFont typeface="Arial" panose="020B0604020202020204" pitchFamily="34" charset="0"/>
              <a:buChar char="•"/>
            </a:pPr>
            <a:r>
              <a:rPr lang="en-GB" sz="1800" u="sng" dirty="0">
                <a:hlinkClick r:id="rId4"/>
              </a:rPr>
              <a:t>https://www.nbbclubsites.nl/club/2023/nieuws/1101604</a:t>
            </a:r>
            <a:endParaRPr lang="en-GB" altLang="en-US" sz="1800" dirty="0"/>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835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r>
              <a:rPr lang="en-US" sz="1800" u="sng" dirty="0">
                <a:highlight>
                  <a:srgbClr val="00FFFF"/>
                </a:highlight>
              </a:rPr>
              <a:t>Mostly from January </a:t>
            </a:r>
            <a:r>
              <a:rPr lang="en-US" sz="1800" u="sng" dirty="0"/>
              <a:t>Wireless Interim </a:t>
            </a:r>
            <a:r>
              <a:rPr lang="en-US" sz="1800" u="sng" dirty="0">
                <a:solidFill>
                  <a:srgbClr val="0070C0"/>
                </a:solidFill>
              </a:rPr>
              <a:t>(Blue items added now): </a:t>
            </a:r>
          </a:p>
          <a:p>
            <a:pPr lvl="1">
              <a:buFont typeface="Arial" panose="020B0604020202020204" pitchFamily="34" charset="0"/>
              <a:buChar char="•"/>
            </a:pPr>
            <a:r>
              <a:rPr lang="en-US" sz="1800" dirty="0"/>
              <a:t>LMSC P&amp;P sections 3.1 and 4.0: 802 EC election/appointments</a:t>
            </a:r>
          </a:p>
          <a:p>
            <a:pPr lvl="2">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dirty="0"/>
              <a:t>If anyone wishes to be considered for the 802.18 Chair, Vice Chair or the appointed positions</a:t>
            </a:r>
          </a:p>
          <a:p>
            <a:pPr lvl="2">
              <a:buFont typeface="Arial" panose="020B0604020202020204" pitchFamily="34" charset="0"/>
              <a:buChar char="•"/>
            </a:pPr>
            <a:r>
              <a:rPr lang="en-US" sz="1600" dirty="0"/>
              <a:t>Please send nominations to the Chair before Friday 13 March end of day ET.</a:t>
            </a:r>
          </a:p>
          <a:p>
            <a:pPr lvl="2">
              <a:buFont typeface="Arial" panose="020B0604020202020204" pitchFamily="34" charset="0"/>
              <a:buChar char="•"/>
            </a:pPr>
            <a:r>
              <a:rPr lang="en-US" sz="1600" dirty="0">
                <a:solidFill>
                  <a:srgbClr val="0070C0"/>
                </a:solidFill>
              </a:rPr>
              <a:t>(Note: the chair re-opened nominations from 15 June 20 to 01 July 20.) </a:t>
            </a:r>
          </a:p>
          <a:p>
            <a:pPr lvl="2">
              <a:buFont typeface="Arial" panose="020B0604020202020204" pitchFamily="34" charset="0"/>
              <a:buChar char="•"/>
            </a:pPr>
            <a:r>
              <a:rPr lang="en-US" sz="1600" dirty="0"/>
              <a:t>802.18 elections will be at the Tuesday meeting.  </a:t>
            </a:r>
            <a:r>
              <a:rPr lang="en-US" sz="1600" dirty="0">
                <a:solidFill>
                  <a:srgbClr val="0070C0"/>
                </a:solidFill>
              </a:rPr>
              <a:t>(The first meeting of the Plenary)</a:t>
            </a:r>
          </a:p>
          <a:p>
            <a:pPr lvl="1">
              <a:buFont typeface="Arial" panose="020B0604020202020204" pitchFamily="34" charset="0"/>
              <a:buChar char="•"/>
            </a:pPr>
            <a:r>
              <a:rPr lang="en-US" sz="1800" dirty="0"/>
              <a:t>All potential EC members, Chair and Vice Chairs</a:t>
            </a:r>
          </a:p>
          <a:p>
            <a:pPr lvl="2">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r>
              <a:rPr lang="en-US" sz="1600" dirty="0">
                <a:solidFill>
                  <a:srgbClr val="0070C0"/>
                </a:solidFill>
              </a:rPr>
              <a:t>(Will work this out.)</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US" dirty="0">
                <a:solidFill>
                  <a:srgbClr val="0070C0"/>
                </a:solidFill>
              </a:rPr>
              <a:t>Responsibilities / expectations for all offices are in the back up slides in this slide deck</a:t>
            </a:r>
            <a:endParaRPr lang="en-US" sz="18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800" y="1066800"/>
            <a:ext cx="7770813" cy="5408613"/>
          </a:xfrm>
        </p:spPr>
        <p:txBody>
          <a:bodyPr/>
          <a:lstStyle/>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Jay Holcomb (</a:t>
            </a:r>
            <a:r>
              <a:rPr lang="en-US" sz="1600" dirty="0" err="1"/>
              <a:t>Itron</a:t>
            </a:r>
            <a:r>
              <a:rPr lang="en-US" sz="1600" dirty="0"/>
              <a:t>)</a:t>
            </a:r>
          </a:p>
          <a:p>
            <a:pPr lvl="1">
              <a:buFont typeface="Arial" panose="020B0604020202020204" pitchFamily="34" charset="0"/>
              <a:buChar char="•"/>
            </a:pPr>
            <a:r>
              <a:rPr lang="en-US" sz="1600" dirty="0"/>
              <a:t>___</a:t>
            </a:r>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With no nominees at this time, will open for VC nominations.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Secretary volunteers, temporary acceptable.</a:t>
            </a:r>
          </a:p>
          <a:p>
            <a:pPr lvl="1">
              <a:buFont typeface="Arial" panose="020B0604020202020204" pitchFamily="34" charset="0"/>
              <a:buChar char="•"/>
            </a:pPr>
            <a:r>
              <a:rPr lang="en-US" sz="1600" dirty="0"/>
              <a:t>Any volunteers? </a:t>
            </a:r>
          </a:p>
          <a:p>
            <a:pPr lvl="1">
              <a:buFont typeface="Arial" panose="020B0604020202020204" pitchFamily="34" charset="0"/>
              <a:buChar char="•"/>
            </a:pPr>
            <a:r>
              <a:rPr lang="en-US" sz="1600" dirty="0"/>
              <a:t>None heard</a:t>
            </a:r>
          </a:p>
          <a:p>
            <a:pPr lvl="1">
              <a:buFont typeface="Arial" panose="020B0604020202020204" pitchFamily="34" charset="0"/>
              <a:buChar char="•"/>
            </a:pPr>
            <a:endParaRPr lang="en-US" sz="1200" dirty="0"/>
          </a:p>
          <a:p>
            <a:pPr lvl="1"/>
            <a:endParaRPr lang="en-US" altLang="en-US" sz="1600" b="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96740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-3</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763586"/>
            <a:ext cx="8306595" cy="5711827"/>
          </a:xfrm>
        </p:spPr>
        <p:txBody>
          <a:bodyPr/>
          <a:lstStyle/>
          <a:p>
            <a:pPr marL="457200" lvl="1" indent="0"/>
            <a:endParaRPr lang="en-US" sz="1200" dirty="0"/>
          </a:p>
          <a:p>
            <a:pPr lvl="2">
              <a:buFont typeface="Arial" panose="020B0604020202020204" pitchFamily="34" charset="0"/>
              <a:buChar char="•"/>
            </a:pPr>
            <a:endParaRPr lang="en-US" sz="1200" b="0" dirty="0">
              <a:solidFill>
                <a:schemeClr val="tx1"/>
              </a:solidFill>
            </a:endParaRPr>
          </a:p>
          <a:p>
            <a:pPr>
              <a:buFont typeface="Arial" panose="020B0604020202020204" pitchFamily="34" charset="0"/>
              <a:buChar char="•"/>
            </a:pPr>
            <a:r>
              <a:rPr lang="en-US" sz="1800" b="0" dirty="0">
                <a:solidFill>
                  <a:schemeClr val="tx1"/>
                </a:solidFill>
              </a:rPr>
              <a:t>Any objections to a roll call by voting members only,</a:t>
            </a:r>
          </a:p>
          <a:p>
            <a:pPr lvl="1">
              <a:buFont typeface="Arial" panose="020B0604020202020204" pitchFamily="34" charset="0"/>
              <a:buChar char="•"/>
            </a:pPr>
            <a:r>
              <a:rPr lang="en-US" sz="1800" b="0" dirty="0">
                <a:solidFill>
                  <a:schemeClr val="tx1"/>
                </a:solidFill>
              </a:rPr>
              <a:t>or do a private chat vote to Stuart Kerry as returning officer</a:t>
            </a:r>
            <a:r>
              <a:rPr lang="en-US" sz="1800" dirty="0">
                <a:solidFill>
                  <a:schemeClr val="tx1"/>
                </a:solidFill>
              </a:rPr>
              <a:t>.</a:t>
            </a:r>
            <a:endParaRPr lang="en-US" sz="1800" b="0" dirty="0">
              <a:solidFill>
                <a:schemeClr val="tx1"/>
              </a:solidFill>
            </a:endParaRPr>
          </a:p>
          <a:p>
            <a:pPr lvl="3">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Point of order, at this time Stuart Kerry (OK-Brit, Ruckus/CommScope) is delegated to run the ballot. </a:t>
            </a:r>
          </a:p>
          <a:p>
            <a:pPr lvl="1">
              <a:buFont typeface="Arial" panose="020B0604020202020204" pitchFamily="34" charset="0"/>
              <a:buChar char="•"/>
            </a:pPr>
            <a:r>
              <a:rPr lang="en-US" sz="1600" dirty="0">
                <a:solidFill>
                  <a:schemeClr val="tx1"/>
                </a:solidFill>
              </a:rPr>
              <a:t>802.18 Candidate(s) viewpoints on going forward &amp; answers any questions or suggestions</a:t>
            </a:r>
          </a:p>
          <a:p>
            <a:pPr lvl="3">
              <a:buFont typeface="Arial" panose="020B0604020202020204" pitchFamily="34" charset="0"/>
              <a:buChar char="•"/>
            </a:pPr>
            <a:endParaRPr lang="en-US" sz="14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Jay Holcomb (Itron) as Chair of the RR-TAG (IEEE 802.18) for the next two years, through the first IEEE 802 Plenary of 2022. </a:t>
            </a:r>
          </a:p>
          <a:p>
            <a:pPr marL="0" indent="0"/>
            <a:r>
              <a:rPr lang="en-US" altLang="en-US" sz="1800" dirty="0">
                <a:solidFill>
                  <a:schemeClr val="tx1"/>
                </a:solidFill>
              </a:rPr>
              <a:t>	</a:t>
            </a:r>
            <a:r>
              <a:rPr lang="en-US" altLang="en-US" sz="1600" dirty="0">
                <a:solidFill>
                  <a:schemeClr val="tx1"/>
                </a:solidFill>
              </a:rPr>
              <a:t>Moved by:  	 Peter Ecclesine  </a:t>
            </a:r>
          </a:p>
          <a:p>
            <a:pPr lvl="1"/>
            <a:r>
              <a:rPr lang="en-US" altLang="en-US" sz="1600" b="1" dirty="0">
                <a:solidFill>
                  <a:schemeClr val="tx1"/>
                </a:solidFill>
              </a:rPr>
              <a:t>Seconded by:  	 Stuart Kerry</a:t>
            </a:r>
          </a:p>
          <a:p>
            <a:pPr lvl="1"/>
            <a:r>
              <a:rPr lang="en-US" altLang="en-US" sz="1600" b="1" dirty="0">
                <a:solidFill>
                  <a:schemeClr val="tx1"/>
                </a:solidFill>
              </a:rPr>
              <a:t>Discussion?	None</a:t>
            </a:r>
          </a:p>
          <a:p>
            <a:pPr lvl="1"/>
            <a:r>
              <a:rPr lang="en-US" altLang="en-US" sz="1600" b="1" dirty="0">
                <a:solidFill>
                  <a:schemeClr val="tx1"/>
                </a:solidFill>
              </a:rPr>
              <a:t>Vote:  		_27__Y   /  _0__N   /  _0__A   / _19 (pool voters not present)	</a:t>
            </a:r>
          </a:p>
          <a:p>
            <a:pPr lvl="1"/>
            <a:r>
              <a:rPr lang="en-US" altLang="en-US" sz="1600" b="1" dirty="0">
                <a:solidFill>
                  <a:schemeClr val="tx1"/>
                </a:solidFill>
              </a:rPr>
              <a:t>Total # present at time of vote:  34</a:t>
            </a:r>
          </a:p>
          <a:p>
            <a:pPr lvl="1"/>
            <a:endParaRPr lang="en-US" altLang="en-US" sz="1600" b="1" dirty="0">
              <a:solidFill>
                <a:schemeClr val="tx1"/>
              </a:solidFill>
            </a:endParaRPr>
          </a:p>
          <a:p>
            <a:pPr>
              <a:buFont typeface="Arial" panose="020B0604020202020204" pitchFamily="34" charset="0"/>
              <a:buChar char="•"/>
            </a:pPr>
            <a:r>
              <a:rPr lang="en-US" sz="1800" b="0" dirty="0">
                <a:solidFill>
                  <a:schemeClr val="tx1"/>
                </a:solidFill>
              </a:rPr>
              <a:t>Point of order, at this time Jay Holcomb (Itron) will resume chair of the 802.18 Plenary sessions. </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07 January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Mike L. </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marL="457200" lvl="1" indent="0">
              <a:spcBef>
                <a:spcPts val="0"/>
              </a:spcBef>
            </a:pPr>
            <a:r>
              <a:rPr lang="en-US" sz="1600" dirty="0">
                <a:solidFill>
                  <a:schemeClr val="tx1"/>
                </a:solidFill>
              </a:rPr>
              <a:t>		</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2">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65000"/>
                  </a:schemeClr>
                </a:solidFill>
              </a:rPr>
              <a:t>nothing to share today</a:t>
            </a:r>
          </a:p>
          <a:p>
            <a:pPr lvl="3">
              <a:spcBef>
                <a:spcPts val="0"/>
              </a:spcBef>
              <a:buFont typeface="Arial" panose="020B0604020202020204" pitchFamily="34" charset="0"/>
              <a:buChar char="•"/>
            </a:pPr>
            <a:endParaRPr lang="en-US" sz="10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1251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10418"/>
            <a:ext cx="8353245" cy="5542782"/>
          </a:xfrm>
        </p:spPr>
        <p:txBody>
          <a:bodyPr/>
          <a:lstStyle/>
          <a:p>
            <a:pPr lvl="0">
              <a:buFont typeface="Arial" panose="020B0604020202020204" pitchFamily="34" charset="0"/>
              <a:buChar char="•"/>
            </a:pPr>
            <a:r>
              <a:rPr lang="en-US" sz="1800" b="0" dirty="0">
                <a:solidFill>
                  <a:schemeClr val="tx1"/>
                </a:solidFill>
              </a:rPr>
              <a:t>Meeting 36# of WP 5D planned on 5-16 October 2020, will be held electronically. </a:t>
            </a:r>
          </a:p>
          <a:p>
            <a:pPr lvl="1">
              <a:buFont typeface="Arial" panose="020B0604020202020204" pitchFamily="34" charset="0"/>
              <a:buChar char="•"/>
            </a:pPr>
            <a:r>
              <a:rPr lang="en-US" sz="1600" b="0" dirty="0">
                <a:solidFill>
                  <a:schemeClr val="tx1"/>
                </a:solidFill>
              </a:rPr>
              <a:t>It is also anticipated that meeting 36#bis of WP 5D planned for 17-19 November 2020 will also be a virtual meeting</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b="0" dirty="0">
                <a:solidFill>
                  <a:schemeClr val="tx1"/>
                </a:solidFill>
              </a:rPr>
              <a:t>We have not gotten back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r>
              <a:rPr lang="en-US" sz="1600" b="0" dirty="0"/>
              <a:t>Is anyone available to start a focused document on these, and/or what is the timing we should target to work on them?  Never too early. </a:t>
            </a:r>
          </a:p>
          <a:p>
            <a:pPr lvl="1">
              <a:spcBef>
                <a:spcPts val="0"/>
              </a:spcBef>
              <a:buFont typeface="Arial" panose="020B0604020202020204" pitchFamily="34" charset="0"/>
              <a:buChar char="•"/>
            </a:pPr>
            <a:r>
              <a:rPr lang="en-US" sz="1600" b="0" dirty="0">
                <a:solidFill>
                  <a:srgbClr val="00B0F0"/>
                </a:solidFill>
              </a:rPr>
              <a:t>(Chair to confirm where WRC-23 agenda items are on the ITU Site, also)  </a:t>
            </a:r>
            <a:r>
              <a:rPr lang="en-US" sz="1600" dirty="0">
                <a:solidFill>
                  <a:srgbClr val="00B0F0"/>
                </a:solidFill>
              </a:rPr>
              <a:t> </a:t>
            </a:r>
          </a:p>
          <a:p>
            <a:pPr lvl="1">
              <a:spcBef>
                <a:spcPts val="0"/>
              </a:spcBef>
              <a:buFont typeface="Arial" panose="020B0604020202020204" pitchFamily="34" charset="0"/>
              <a:buChar char="•"/>
            </a:pPr>
            <a:r>
              <a:rPr lang="en-US" sz="1600" dirty="0">
                <a:solidFill>
                  <a:srgbClr val="00B0F0"/>
                </a:solidFill>
              </a:rPr>
              <a:t>A member will work on a list, over some time, we can work off of for an initial list of agenda items that IEEE 802 may have an interest in to form some viewpoints.    </a:t>
            </a:r>
          </a:p>
          <a:p>
            <a:pPr lvl="1">
              <a:spcBef>
                <a:spcPts val="0"/>
              </a:spcBef>
              <a:buFont typeface="Arial" panose="020B0604020202020204" pitchFamily="34" charset="0"/>
              <a:buChar char="•"/>
            </a:pPr>
            <a:r>
              <a:rPr lang="en-US" sz="1600" dirty="0">
                <a:solidFill>
                  <a:schemeClr val="tx1"/>
                </a:solidFill>
              </a:rPr>
              <a:t> </a:t>
            </a: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3"/>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ITU-R Calendar and links in backup slides and Thursday slides. </a:t>
            </a:r>
            <a:endParaRPr lang="en-US" sz="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0230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status</a:t>
            </a:r>
            <a:endParaRPr lang="en-US" sz="2400" dirty="0"/>
          </a:p>
        </p:txBody>
      </p:sp>
      <p:sp>
        <p:nvSpPr>
          <p:cNvPr id="3" name="Content Placeholder 2"/>
          <p:cNvSpPr>
            <a:spLocks noGrp="1"/>
          </p:cNvSpPr>
          <p:nvPr>
            <p:ph idx="1"/>
          </p:nvPr>
        </p:nvSpPr>
        <p:spPr>
          <a:xfrm>
            <a:off x="685800" y="1372393"/>
            <a:ext cx="7620000" cy="5103020"/>
          </a:xfrm>
        </p:spPr>
        <p:txBody>
          <a:bodyPr/>
          <a:lstStyle/>
          <a:p>
            <a:pPr>
              <a:spcBef>
                <a:spcPts val="0"/>
              </a:spcBef>
              <a:buFont typeface="Arial" panose="020B0604020202020204" pitchFamily="34" charset="0"/>
              <a:buChar char="•"/>
            </a:pPr>
            <a:r>
              <a:rPr lang="en-US" sz="1800" dirty="0">
                <a:solidFill>
                  <a:schemeClr val="tx1"/>
                </a:solidFill>
              </a:rPr>
              <a:t>Every 2-month APAC update: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https://mentor.ieee.org/802.18/dcn/20/18-20-0106-00-0000-apac-update-july-2020.pptx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a:buFont typeface="Arial" panose="020B0604020202020204" pitchFamily="34" charset="0"/>
              <a:buChar char="•"/>
            </a:pPr>
            <a:r>
              <a:rPr lang="en-US" dirty="0">
                <a:solidFill>
                  <a:schemeClr val="tx1"/>
                </a:solidFill>
              </a:rPr>
              <a:t> </a:t>
            </a:r>
            <a:r>
              <a:rPr lang="en-US" sz="1800" dirty="0">
                <a:solidFill>
                  <a:schemeClr val="tx1"/>
                </a:solidFill>
              </a:rPr>
              <a:t>Note: email to the </a:t>
            </a:r>
            <a:r>
              <a:rPr lang="en-US" sz="1800" dirty="0" err="1">
                <a:solidFill>
                  <a:schemeClr val="tx1"/>
                </a:solidFill>
              </a:rPr>
              <a:t>listserver</a:t>
            </a:r>
            <a:r>
              <a:rPr lang="en-US" sz="1800" dirty="0">
                <a:solidFill>
                  <a:schemeClr val="tx1"/>
                </a:solidFill>
              </a:rPr>
              <a:t> just came out (today) on:</a:t>
            </a: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a:t>
            </a:r>
          </a:p>
          <a:p>
            <a:pPr marL="800100" lvl="2">
              <a:spcBef>
                <a:spcPts val="0"/>
              </a:spcBef>
              <a:spcAft>
                <a:spcPts val="0"/>
              </a:spcAft>
            </a:pPr>
            <a:r>
              <a:rPr lang="en-US"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4345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a:t>
            </a:r>
            <a:r>
              <a:rPr lang="en-US" altLang="en-US" sz="1600" dirty="0"/>
              <a:t> (1of 3)</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b="1" u="sng" dirty="0"/>
              <a:t>Proceeding:</a:t>
            </a:r>
            <a:r>
              <a:rPr lang="en-US" sz="18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4">
              <a:buFont typeface="Arial" panose="020B0604020202020204" pitchFamily="34" charset="0"/>
              <a:buChar char="•"/>
            </a:pPr>
            <a:endParaRPr lang="en-US" sz="12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b="1" dirty="0">
                <a:effectLst/>
                <a:ea typeface="Times New Roman" panose="02020603050405020304" pitchFamily="18" charset="0"/>
                <a:cs typeface="Calibri" panose="020F0502020204030204" pitchFamily="34" charset="0"/>
              </a:rPr>
              <a:t>FR Document:</a:t>
            </a:r>
            <a:r>
              <a:rPr lang="en-US" sz="1600" dirty="0">
                <a:effectLst/>
                <a:ea typeface="Times New Roman" panose="02020603050405020304" pitchFamily="18" charset="0"/>
                <a:cs typeface="Calibri" panose="020F0502020204030204" pitchFamily="34"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2020-14711</a:t>
            </a:r>
            <a:r>
              <a:rPr lang="en-US" sz="1600" u="sng" dirty="0">
                <a:solidFill>
                  <a:schemeClr val="tx1"/>
                </a:solidFill>
                <a:ea typeface="Times New Roman" panose="02020603050405020304" pitchFamily="18" charset="0"/>
                <a:cs typeface="Calibri" panose="020F0502020204030204" pitchFamily="34" charset="0"/>
              </a:rPr>
              <a:t>;  Oppositions by 29Jul20 and replies by 10Aug20</a:t>
            </a:r>
            <a:endParaRPr lang="en-US" sz="1600" dirty="0">
              <a:solidFill>
                <a:schemeClr val="tx1"/>
              </a:solidFill>
            </a:endParaRPr>
          </a:p>
          <a:p>
            <a:pPr>
              <a:buFont typeface="Arial" panose="020B0604020202020204" pitchFamily="34" charset="0"/>
              <a:buChar char="•"/>
            </a:pPr>
            <a:r>
              <a:rPr lang="en-US" sz="2000" dirty="0"/>
              <a:t>RR-TAG call on 30Jul20 will have more of where these things are.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280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1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1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 </a:t>
            </a:r>
            <a:r>
              <a:rPr lang="en-US" altLang="en-US" sz="1600" dirty="0"/>
              <a:t> (2of 3)</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Multi-stake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b="1" dirty="0"/>
              <a:t>RR-TAG call on 06Aug20 will have more of MSG status.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1074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r>
              <a:rPr lang="en-US" altLang="en-US" sz="1800" dirty="0"/>
              <a:t> (3 of 3)</a:t>
            </a:r>
            <a:r>
              <a:rPr lang="en-US" altLang="en-US" sz="2400" dirty="0"/>
              <a:t>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No contributions to date, so will pass on reply comments and just monitor the FNPRM.</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39225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next week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05925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lvl="1">
              <a:buFont typeface="Arial" panose="020B0604020202020204" pitchFamily="34" charset="0"/>
              <a:buChar char="•"/>
            </a:pPr>
            <a:endParaRPr lang="en-US" sz="12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of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499981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To keep a more harmonized channel plan then to extend the channelization above 71GHz, e.g. for aircraft.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A member offered to put a paragraph or so together.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Chair will setup some ad </a:t>
            </a:r>
            <a:r>
              <a:rPr lang="en-US" sz="1800" b="0" dirty="0" err="1">
                <a:solidFill>
                  <a:srgbClr val="00B0F0"/>
                </a:solidFill>
              </a:rPr>
              <a:t>hocs</a:t>
            </a:r>
            <a:r>
              <a:rPr lang="en-US" sz="1800" b="0" dirty="0">
                <a:solidFill>
                  <a:srgbClr val="00B0F0"/>
                </a:solidFill>
              </a:rPr>
              <a:t> for next Tuesday and Wednesday (21-22Jul20) to have standing by. </a:t>
            </a:r>
            <a:endParaRPr lang="en-US" sz="1800" b="0" dirty="0">
              <a:solidFill>
                <a:srgbClr val="333333"/>
              </a:solidFill>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691636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702109" y="1037182"/>
            <a:ext cx="8150031" cy="5438231"/>
          </a:xfrm>
        </p:spPr>
        <p:txBody>
          <a:bodyPr/>
          <a:lstStyle/>
          <a:p>
            <a:pPr>
              <a:spcBef>
                <a:spcPts val="0"/>
              </a:spcBef>
              <a:spcAft>
                <a:spcPts val="0"/>
              </a:spcAft>
              <a:buFont typeface="Arial" panose="020B0604020202020204" pitchFamily="34" charset="0"/>
              <a:buChar char="•"/>
            </a:pPr>
            <a:r>
              <a:rPr lang="en-US" altLang="en-US" sz="18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days (weeks) for the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announced dates, as coordinated with other organization.   </a:t>
            </a:r>
          </a:p>
          <a:p>
            <a:pPr marL="114300" indent="0">
              <a:spcBef>
                <a:spcPts val="0"/>
              </a:spcBef>
              <a:spcAft>
                <a:spcPts val="0"/>
              </a:spcAft>
            </a:pPr>
            <a:endParaRPr lang="en-US" sz="1600" dirty="0"/>
          </a:p>
          <a:p>
            <a:pPr marL="800100" lvl="1">
              <a:spcBef>
                <a:spcPts val="0"/>
              </a:spcBef>
              <a:spcAft>
                <a:spcPts val="0"/>
              </a:spcAft>
              <a:buFont typeface="Arial" panose="020B0604020202020204" pitchFamily="34" charset="0"/>
              <a:buChar char="•"/>
            </a:pPr>
            <a:r>
              <a:rPr lang="en-US" sz="1600" dirty="0"/>
              <a:t>Maybe 5, 8 or 11 weekdays</a:t>
            </a: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800100" lvl="2">
              <a:spcBef>
                <a:spcPts val="0"/>
              </a:spcBef>
              <a:spcAft>
                <a:spcPts val="0"/>
              </a:spcAft>
              <a:buFont typeface="Arial" panose="020B0604020202020204" pitchFamily="34" charset="0"/>
              <a:buChar char="•"/>
            </a:pPr>
            <a:endParaRPr lang="en-US" sz="16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#2 -With 3 plenaries cancelled this year and </a:t>
            </a:r>
            <a:r>
              <a:rPr lang="en-US" sz="1800" dirty="0">
                <a:ea typeface="Times New Roman" panose="02020603050405020304" pitchFamily="18" charset="0"/>
              </a:rPr>
              <a:t>with CoVid-19 duration not 	known, the LMSC/EC is starting discussion on IEEE 802 finances overall. </a:t>
            </a:r>
            <a:r>
              <a:rPr lang="en-US" sz="1800" dirty="0">
                <a:solidFill>
                  <a:srgbClr val="000000"/>
                </a:solidFill>
                <a:effectLst/>
                <a:ea typeface="Times New Roman" panose="02020603050405020304" pitchFamily="18" charset="0"/>
              </a:rPr>
              <a:t>   </a:t>
            </a:r>
            <a:endParaRPr lang="en-US" sz="18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With that,  what is the w</a:t>
            </a:r>
            <a:r>
              <a:rPr lang="en-US" sz="1600" b="0" i="0" u="none" strike="noStrike" baseline="0" dirty="0">
                <a:solidFill>
                  <a:srgbClr val="000000"/>
                </a:solidFill>
              </a:rPr>
              <a:t>illingness to pay a registration fee  (&lt;$100) for participation in electronic meetings held in place of plenary and interim face-to-face meetings.     </a:t>
            </a:r>
            <a:endParaRPr lang="en-US" sz="1600" dirty="0">
              <a:ea typeface="Times New Roman" panose="02020603050405020304" pitchFamily="18" charset="0"/>
            </a:endParaRPr>
          </a:p>
          <a:p>
            <a:pPr marL="800100" lvl="2">
              <a:spcBef>
                <a:spcPts val="600"/>
              </a:spcBef>
              <a:spcAft>
                <a:spcPts val="0"/>
              </a:spcAft>
              <a:buFont typeface="Arial" panose="020B0604020202020204" pitchFamily="34" charset="0"/>
              <a:buChar char="•"/>
            </a:pPr>
            <a:r>
              <a:rPr lang="en-US" sz="1600" dirty="0">
                <a:ea typeface="Times New Roman" panose="02020603050405020304" pitchFamily="18" charset="0"/>
              </a:rPr>
              <a:t> Qualify with a range of $s.  </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9169" y="1265047"/>
            <a:ext cx="8150031" cy="5210365"/>
          </a:xfrm>
        </p:spPr>
        <p:txBody>
          <a:bodyPr/>
          <a:lstStyle/>
          <a:p>
            <a:pPr marL="0">
              <a:spcBef>
                <a:spcPts val="0"/>
              </a:spcBef>
              <a:spcAft>
                <a:spcPts val="0"/>
              </a:spcAft>
              <a:buFont typeface="Arial" panose="020B0604020202020204" pitchFamily="34" charset="0"/>
              <a:buChar char="•"/>
            </a:pPr>
            <a:endParaRPr lang="en-US" sz="18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t>#3:</a:t>
            </a:r>
            <a:r>
              <a:rPr lang="en-US" sz="1800" dirty="0">
                <a:effectLst/>
              </a:rPr>
              <a:t> </a:t>
            </a:r>
            <a:r>
              <a:rPr lang="en-US" sz="1800" i="0" u="none" strike="noStrike" baseline="0" dirty="0">
                <a:solidFill>
                  <a:srgbClr val="000000"/>
                </a:solidFill>
              </a:rPr>
              <a:t>Once the pandemic situation has passed, what do you perceive as the reasonable number of face-to-face meetings per year, both plenary and interims? </a:t>
            </a:r>
          </a:p>
          <a:p>
            <a:pPr lvl="1">
              <a:buFont typeface="Arial" panose="020B0604020202020204" pitchFamily="34" charset="0"/>
              <a:buChar char="•"/>
            </a:pPr>
            <a:r>
              <a:rPr lang="en-US" sz="1600" b="1" dirty="0"/>
              <a:t>1 – as is, 3 plenaries and 3 interims</a:t>
            </a:r>
          </a:p>
          <a:p>
            <a:pPr lvl="1">
              <a:buFont typeface="Arial" panose="020B0604020202020204" pitchFamily="34" charset="0"/>
              <a:buChar char="•"/>
            </a:pPr>
            <a:r>
              <a:rPr lang="en-US" sz="1600" b="1" dirty="0"/>
              <a:t>2 - 2 plenary face-2-faces and 2 interim face-2-faces, then 1 electronic each.  </a:t>
            </a:r>
          </a:p>
          <a:p>
            <a:pPr lvl="1">
              <a:buFont typeface="Arial" panose="020B0604020202020204" pitchFamily="34" charset="0"/>
              <a:buChar char="•"/>
            </a:pPr>
            <a:r>
              <a:rPr lang="en-US" sz="1600" b="1" i="0" u="none" strike="noStrike" baseline="0" dirty="0">
                <a:solidFill>
                  <a:srgbClr val="000000"/>
                </a:solidFill>
              </a:rPr>
              <a:t> 3 - </a:t>
            </a:r>
            <a:r>
              <a:rPr lang="en-US" sz="1600" b="1" dirty="0"/>
              <a:t>1 plenary face-2-faces and 2 interim face-2-faces, then 2 electronic each. </a:t>
            </a:r>
            <a:endParaRPr lang="en-US" sz="1600" b="1" i="0" u="none" strike="noStrike" baseline="0" dirty="0">
              <a:solidFill>
                <a:srgbClr val="000000"/>
              </a:solidFill>
            </a:endParaRPr>
          </a:p>
          <a:p>
            <a:pPr lvl="1">
              <a:buFont typeface="Arial" panose="020B0604020202020204" pitchFamily="34" charset="0"/>
              <a:buChar char="•"/>
            </a:pPr>
            <a:r>
              <a:rPr lang="en-US" sz="1600" i="0" u="none" strike="noStrike" baseline="0" dirty="0">
                <a:solidFill>
                  <a:srgbClr val="000000"/>
                </a:solidFill>
              </a:rPr>
              <a:t> </a:t>
            </a:r>
            <a:r>
              <a:rPr lang="en-US" sz="1600" b="1" dirty="0"/>
              <a:t>– what about split, in previous attempts did not work well, before. </a:t>
            </a:r>
          </a:p>
          <a:p>
            <a:pPr marL="457200" lvl="2" indent="-342900">
              <a:spcBef>
                <a:spcPts val="0"/>
              </a:spcBef>
              <a:spcAft>
                <a:spcPts val="0"/>
              </a:spcAft>
            </a:pPr>
            <a:r>
              <a:rPr lang="en-US" sz="1600" b="1" dirty="0">
                <a:cs typeface="+mn-cs"/>
              </a:rPr>
              <a:t> </a:t>
            </a:r>
          </a:p>
          <a:p>
            <a:pPr marL="400050" lvl="1">
              <a:spcAft>
                <a:spcPts val="0"/>
              </a:spcAft>
              <a:buFont typeface="Arial" panose="020B0604020202020204" pitchFamily="34" charset="0"/>
              <a:buChar char="•"/>
            </a:pPr>
            <a:r>
              <a:rPr lang="en-US" sz="1800" b="1" dirty="0"/>
              <a:t>#4 – What do people consider for a target participation rate by WG / TAG membership for effective face-to-face meetings, compared to before the Pandemic? </a:t>
            </a:r>
          </a:p>
          <a:p>
            <a:pPr lvl="1">
              <a:buFont typeface="Arial" panose="020B0604020202020204" pitchFamily="34" charset="0"/>
              <a:buChar char="•"/>
            </a:pPr>
            <a:r>
              <a:rPr lang="en-US" sz="1600" b="1" dirty="0">
                <a:cs typeface="+mn-cs"/>
              </a:rPr>
              <a:t>	</a:t>
            </a:r>
            <a:r>
              <a:rPr lang="en-US" sz="1600" b="1" dirty="0"/>
              <a:t>50-75%</a:t>
            </a:r>
          </a:p>
          <a:p>
            <a:pPr lvl="1">
              <a:buFont typeface="Arial" panose="020B0604020202020204" pitchFamily="34" charset="0"/>
              <a:buChar char="•"/>
            </a:pPr>
            <a:r>
              <a:rPr lang="en-US" sz="1600" b="1" dirty="0"/>
              <a:t>	&gt;75%</a:t>
            </a:r>
          </a:p>
          <a:p>
            <a:pPr lvl="1">
              <a:buFont typeface="Arial" panose="020B0604020202020204" pitchFamily="34" charset="0"/>
              <a:buChar char="•"/>
            </a:pPr>
            <a:endParaRPr lang="en-US" sz="1600" b="1" dirty="0"/>
          </a:p>
          <a:p>
            <a:pPr>
              <a:buFont typeface="Arial" panose="020B0604020202020204" pitchFamily="34" charset="0"/>
              <a:buChar char="•"/>
            </a:pPr>
            <a:r>
              <a:rPr lang="en-US" sz="1800" b="1" dirty="0">
                <a:solidFill>
                  <a:srgbClr val="00B0F0"/>
                </a:solidFill>
              </a:rPr>
              <a:t>Chair will setup to do more automated polls during next week’s call, 23Jul20. </a:t>
            </a: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8394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Font typeface="Wingdings" panose="05000000000000000000" pitchFamily="2" charset="2"/>
              <a:buChar char="q"/>
            </a:pPr>
            <a:r>
              <a:rPr lang="en-US" sz="1800" dirty="0">
                <a:solidFill>
                  <a:srgbClr val="00B0F0"/>
                </a:solidFill>
              </a:rPr>
              <a:t>FCC 70/80/90 GHz, member working on a paragraph, </a:t>
            </a:r>
          </a:p>
          <a:p>
            <a:pPr marL="685800" lvl="1">
              <a:buFont typeface="Wingdings" panose="05000000000000000000" pitchFamily="2" charset="2"/>
              <a:buChar char="q"/>
            </a:pPr>
            <a:r>
              <a:rPr lang="en-US" sz="1400" dirty="0">
                <a:solidFill>
                  <a:srgbClr val="00B0F0"/>
                </a:solidFill>
              </a:rPr>
              <a:t>Chair to setup boiler plate doc and setup  ad </a:t>
            </a:r>
            <a:r>
              <a:rPr lang="en-US" sz="1400" dirty="0" err="1">
                <a:solidFill>
                  <a:srgbClr val="00B0F0"/>
                </a:solidFill>
              </a:rPr>
              <a:t>hocs</a:t>
            </a:r>
            <a:r>
              <a:rPr lang="en-US" sz="1400" dirty="0">
                <a:solidFill>
                  <a:srgbClr val="00B0F0"/>
                </a:solidFill>
              </a:rPr>
              <a:t>, next Tuesday and Wednesday, if needed.</a:t>
            </a:r>
          </a:p>
          <a:p>
            <a:pPr marL="285750" indent="-285750">
              <a:buFont typeface="Wingdings" panose="05000000000000000000" pitchFamily="2" charset="2"/>
              <a:buChar char="q"/>
            </a:pPr>
            <a:r>
              <a:rPr lang="en-US" sz="1800" dirty="0">
                <a:solidFill>
                  <a:srgbClr val="00B0F0"/>
                </a:solidFill>
              </a:rPr>
              <a:t>Setup polling for LMSC/EC moving forward questions</a:t>
            </a:r>
          </a:p>
          <a:p>
            <a:pPr marL="285750" indent="-285750">
              <a:buFont typeface="Wingdings" panose="05000000000000000000" pitchFamily="2" charset="2"/>
              <a:buChar char="q"/>
            </a:pPr>
            <a:r>
              <a:rPr lang="en-US" sz="1800" dirty="0">
                <a:solidFill>
                  <a:srgbClr val="00B0F0"/>
                </a:solidFill>
              </a:rPr>
              <a:t>Chair find WRC-23 agenda items on the ITU-R site for reference.</a:t>
            </a: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600" dirty="0"/>
          </a:p>
          <a:p>
            <a:pPr>
              <a:buFont typeface="Arial" panose="020B0604020202020204" pitchFamily="34" charset="0"/>
              <a:buChar char="•"/>
            </a:pPr>
            <a:r>
              <a:rPr lang="en-US" altLang="en-US" sz="2000" dirty="0"/>
              <a:t>AOB before recess to next Thursday, 23Jul20?</a:t>
            </a:r>
          </a:p>
          <a:p>
            <a:pPr lvl="1">
              <a:buFont typeface="Arial" panose="020B0604020202020204" pitchFamily="34" charset="0"/>
              <a:buChar char="•"/>
            </a:pPr>
            <a:r>
              <a:rPr lang="en-US" altLang="en-US" sz="1800" dirty="0">
                <a:solidFill>
                  <a:schemeClr val="tx1"/>
                </a:solidFill>
              </a:rPr>
              <a:t> None</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Present on-line today:  38  and voters on-line:  30 </a:t>
            </a:r>
          </a:p>
          <a:p>
            <a:pPr>
              <a:buFont typeface="Arial" panose="020B0604020202020204" pitchFamily="34" charset="0"/>
              <a:buChar char="•"/>
            </a:pPr>
            <a:r>
              <a:rPr lang="en-US" altLang="en-US" sz="2000" dirty="0">
                <a:solidFill>
                  <a:schemeClr val="tx1"/>
                </a:solidFill>
              </a:rPr>
              <a:t>Recessed at 16:59 until Thursday 23Jul20,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(23Jul20)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(16jul20)</a:t>
            </a:r>
          </a:p>
          <a:p>
            <a:pPr lvl="1">
              <a:spcBef>
                <a:spcPts val="0"/>
              </a:spcBef>
              <a:buFont typeface="Arial" panose="020B0604020202020204" pitchFamily="34" charset="0"/>
              <a:buChar char="•"/>
            </a:pPr>
            <a:r>
              <a:rPr lang="en-US" altLang="en-US" sz="1800" dirty="0">
                <a:solidFill>
                  <a:schemeClr val="tx1"/>
                </a:solidFill>
              </a:rPr>
              <a:t>IMAT-Attendance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 </a:t>
            </a:r>
            <a:r>
              <a:rPr lang="en-US" altLang="en-US" sz="1800" b="1" u="sng" dirty="0">
                <a:solidFill>
                  <a:schemeClr val="tx1"/>
                </a:solidFill>
              </a:rPr>
              <a:t>Attendance and request queue in chat window,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Input on moving forward for EC (from 16</a:t>
            </a:r>
            <a:r>
              <a:rPr lang="en-US" altLang="en-US" sz="1800" baseline="30000" dirty="0">
                <a:solidFill>
                  <a:schemeClr val="tx1"/>
                </a:solidFill>
              </a:rPr>
              <a:t>th</a:t>
            </a:r>
            <a:r>
              <a:rPr lang="en-US" altLang="en-US" sz="1800" dirty="0">
                <a:solidFill>
                  <a:schemeClr val="tx1"/>
                </a:solidFill>
              </a:rPr>
              <a:t>) </a:t>
            </a:r>
          </a:p>
          <a:p>
            <a:pPr lvl="1">
              <a:spcBef>
                <a:spcPts val="0"/>
              </a:spcBef>
              <a:buFont typeface="Arial" panose="020B0604020202020204" pitchFamily="34" charset="0"/>
              <a:buChar char="•"/>
            </a:pPr>
            <a:r>
              <a:rPr lang="en-US" altLang="en-US" sz="1800" dirty="0">
                <a:solidFill>
                  <a:schemeClr val="tx1"/>
                </a:solidFill>
              </a:rPr>
              <a:t>EU Items (both weeks)</a:t>
            </a:r>
          </a:p>
          <a:p>
            <a:pPr lvl="1">
              <a:spcBef>
                <a:spcPts val="0"/>
              </a:spcBef>
              <a:buFont typeface="Arial" panose="020B0604020202020204" pitchFamily="34" charset="0"/>
              <a:buChar char="•"/>
            </a:pPr>
            <a:r>
              <a:rPr lang="en-US" altLang="en-US" sz="1800" dirty="0">
                <a:solidFill>
                  <a:schemeClr val="tx1"/>
                </a:solidFill>
              </a:rPr>
              <a:t>ITU-R Items (both weeks) </a:t>
            </a:r>
          </a:p>
          <a:p>
            <a:pPr lvl="1">
              <a:spcBef>
                <a:spcPts val="0"/>
              </a:spcBef>
              <a:buFont typeface="Arial" panose="020B0604020202020204" pitchFamily="34" charset="0"/>
              <a:buChar char="•"/>
            </a:pPr>
            <a:r>
              <a:rPr lang="en-US" altLang="en-US" sz="1800" dirty="0">
                <a:solidFill>
                  <a:schemeClr val="tx1"/>
                </a:solidFill>
              </a:rPr>
              <a:t>Taiwan consultation - new</a:t>
            </a:r>
          </a:p>
          <a:p>
            <a:pPr lvl="1">
              <a:spcBef>
                <a:spcPts val="0"/>
              </a:spcBef>
              <a:buFont typeface="Arial" panose="020B0604020202020204" pitchFamily="34" charset="0"/>
              <a:buChar char="•"/>
            </a:pPr>
            <a:r>
              <a:rPr lang="en-US" altLang="en-US" sz="1800" strike="sngStrike" dirty="0">
                <a:solidFill>
                  <a:schemeClr val="tx1"/>
                </a:solidFill>
              </a:rPr>
              <a:t>FCC 6 GHz  (both weeks) </a:t>
            </a:r>
            <a:r>
              <a:rPr lang="en-US" altLang="en-US" sz="1800" dirty="0">
                <a:solidFill>
                  <a:schemeClr val="tx1"/>
                </a:solidFill>
              </a:rPr>
              <a:t>(wait a week)</a:t>
            </a:r>
          </a:p>
          <a:p>
            <a:pPr lvl="1">
              <a:spcBef>
                <a:spcPts val="0"/>
              </a:spcBef>
              <a:buFont typeface="Arial" panose="020B0604020202020204" pitchFamily="34" charset="0"/>
              <a:buChar char="•"/>
            </a:pPr>
            <a:r>
              <a:rPr lang="en-US" altLang="en-US" sz="1800" dirty="0">
                <a:solidFill>
                  <a:schemeClr val="tx1"/>
                </a:solidFill>
              </a:rPr>
              <a:t>FCC 70/80/90 GHz (both weeks)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405283"/>
          </a:xfrm>
        </p:spPr>
        <p:txBody>
          <a:bodyPr/>
          <a:lstStyle/>
          <a:p>
            <a:r>
              <a:rPr lang="en-AU" sz="2400" dirty="0"/>
              <a:t>IEEE 802 Moving forward #2a</a:t>
            </a:r>
            <a:endParaRPr lang="en-US" sz="2400" dirty="0"/>
          </a:p>
        </p:txBody>
      </p:sp>
      <p:sp>
        <p:nvSpPr>
          <p:cNvPr id="3" name="Content Placeholder 2"/>
          <p:cNvSpPr>
            <a:spLocks noGrp="1"/>
          </p:cNvSpPr>
          <p:nvPr>
            <p:ph idx="1"/>
          </p:nvPr>
        </p:nvSpPr>
        <p:spPr>
          <a:xfrm>
            <a:off x="685800" y="914400"/>
            <a:ext cx="8150031" cy="5561013"/>
          </a:xfrm>
        </p:spPr>
        <p:txBody>
          <a:bodyPr/>
          <a:lstStyle/>
          <a:p>
            <a:pPr>
              <a:spcBef>
                <a:spcPts val="0"/>
              </a:spcBef>
              <a:spcAft>
                <a:spcPts val="0"/>
              </a:spcAft>
              <a:buFont typeface="Arial" panose="020B0604020202020204" pitchFamily="34" charset="0"/>
              <a:buChar char="•"/>
            </a:pPr>
            <a:r>
              <a:rPr lang="en-US" altLang="en-US" sz="1400" dirty="0"/>
              <a:t>From the LMSC/EC opening meeting, would like feedback on a couple of topics from the membership about moving IEEE 802 forward.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altLang="en-US" sz="1800" dirty="0"/>
              <a:t>#1 – What would be the b</a:t>
            </a:r>
            <a:r>
              <a:rPr lang="en-US" sz="1800" dirty="0">
                <a:solidFill>
                  <a:srgbClr val="000000"/>
                </a:solidFill>
                <a:effectLst/>
                <a:ea typeface="Times New Roman" panose="02020603050405020304" pitchFamily="18" charset="0"/>
              </a:rPr>
              <a:t>est days (weeks) for the 802.18 November 2020 electronic plenary planning</a:t>
            </a:r>
            <a:r>
              <a:rPr lang="en-US" sz="18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t>Original week in Bangkok was 08 – 13 November 2020.  </a:t>
            </a:r>
          </a:p>
          <a:p>
            <a:pPr marL="800100" lvl="2">
              <a:spcBef>
                <a:spcPts val="0"/>
              </a:spcBef>
              <a:spcAft>
                <a:spcPts val="0"/>
              </a:spcAft>
              <a:buFont typeface="Arial" panose="020B0604020202020204" pitchFamily="34" charset="0"/>
              <a:buChar char="•"/>
            </a:pPr>
            <a:r>
              <a:rPr lang="en-US" sz="1600" dirty="0"/>
              <a:t>USA holiday 26-27 Nov20-Thu/Fri.  Holiday’s elsewhere to consider? ______</a:t>
            </a:r>
          </a:p>
          <a:p>
            <a:pPr marL="800100" lvl="2">
              <a:spcBef>
                <a:spcPts val="0"/>
              </a:spcBef>
              <a:spcAft>
                <a:spcPts val="0"/>
              </a:spcAft>
              <a:buFont typeface="Arial" panose="020B0604020202020204" pitchFamily="34" charset="0"/>
              <a:buChar char="•"/>
            </a:pPr>
            <a:r>
              <a:rPr lang="en-US" sz="1600" dirty="0"/>
              <a:t> A proposal was sent to EC for Friday 06Nov20 to Thursday 19Nov20.  </a:t>
            </a:r>
          </a:p>
          <a:p>
            <a:pPr marL="800100" lvl="2">
              <a:spcBef>
                <a:spcPts val="0"/>
              </a:spcBef>
              <a:spcAft>
                <a:spcPts val="0"/>
              </a:spcAft>
              <a:buFont typeface="Arial" panose="020B0604020202020204" pitchFamily="34" charset="0"/>
              <a:buChar char="•"/>
            </a:pPr>
            <a:r>
              <a:rPr lang="en-US" sz="1600" dirty="0"/>
              <a:t> </a:t>
            </a:r>
            <a:r>
              <a:rPr lang="en-US" sz="1600" b="1" dirty="0"/>
              <a:t>Stay (start) with the planned dates, as coordinated with other organization.   </a:t>
            </a:r>
          </a:p>
          <a:p>
            <a:pPr marL="1257300" lvl="3">
              <a:spcBef>
                <a:spcPts val="0"/>
              </a:spcBef>
              <a:spcAft>
                <a:spcPts val="0"/>
              </a:spcAft>
              <a:buFont typeface="Arial" panose="020B0604020202020204" pitchFamily="34" charset="0"/>
              <a:buChar char="•"/>
            </a:pPr>
            <a:r>
              <a:rPr lang="en-US" b="1" u="sng" dirty="0">
                <a:solidFill>
                  <a:srgbClr val="0070C0"/>
                </a:solidFill>
              </a:rPr>
              <a:t>IETF is after, so start earlier if longer.</a:t>
            </a:r>
          </a:p>
          <a:p>
            <a:pPr marL="457200">
              <a:spcBef>
                <a:spcPts val="0"/>
              </a:spcBef>
              <a:spcAft>
                <a:spcPts val="0"/>
              </a:spcAft>
              <a:buFont typeface="Times New Roman" pitchFamily="16" charset="0"/>
              <a:buAutoNum type="alphaLcPeriod"/>
            </a:pPr>
            <a:r>
              <a:rPr lang="en-US" sz="1600" dirty="0"/>
              <a:t> 5  week days before 14Nov,  ____</a:t>
            </a:r>
          </a:p>
          <a:p>
            <a:pPr marL="457200">
              <a:spcBef>
                <a:spcPts val="0"/>
              </a:spcBef>
              <a:spcAft>
                <a:spcPts val="0"/>
              </a:spcAft>
              <a:buFont typeface="Times New Roman" pitchFamily="16" charset="0"/>
              <a:buAutoNum type="alphaLcPeriod"/>
            </a:pPr>
            <a:r>
              <a:rPr lang="en-US" sz="1600" dirty="0"/>
              <a:t> 8  week days before 14Nov,   ___</a:t>
            </a:r>
          </a:p>
          <a:p>
            <a:pPr marL="457200">
              <a:spcBef>
                <a:spcPts val="0"/>
              </a:spcBef>
              <a:spcAft>
                <a:spcPts val="0"/>
              </a:spcAft>
              <a:buFont typeface="Times New Roman" pitchFamily="16" charset="0"/>
              <a:buAutoNum type="alphaLcPeriod"/>
            </a:pPr>
            <a:r>
              <a:rPr lang="en-US" sz="1600" dirty="0"/>
              <a:t>11 week days before 14Nov,	___</a:t>
            </a:r>
          </a:p>
          <a:p>
            <a:pPr marL="1257300" lvl="3">
              <a:spcBef>
                <a:spcPts val="0"/>
              </a:spcBef>
              <a:spcAft>
                <a:spcPts val="0"/>
              </a:spcAft>
              <a:buFont typeface="Arial" panose="020B0604020202020204" pitchFamily="34" charset="0"/>
              <a:buChar char="•"/>
            </a:pPr>
            <a:endParaRPr lang="en-US" sz="1400" dirty="0">
              <a:highlight>
                <a:srgbClr val="FFFF00"/>
              </a:highlight>
            </a:endParaRPr>
          </a:p>
          <a:p>
            <a:pPr marL="0" marR="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rPr>
              <a:t>#2 –(came in from the LMSC/EC after the 16Jul20 call: </a:t>
            </a:r>
          </a:p>
          <a:p>
            <a:pPr marL="0" marR="0">
              <a:spcBef>
                <a:spcPts val="0"/>
              </a:spcBef>
              <a:spcAft>
                <a:spcPts val="0"/>
              </a:spcAft>
            </a:pPr>
            <a:r>
              <a:rPr lang="en-US" sz="1600" dirty="0">
                <a:effectLst/>
                <a:ea typeface="Calibri" panose="020F0502020204030204" pitchFamily="34" charset="0"/>
              </a:rPr>
              <a:t>Given that IEEE 802 incurs significant expenses cancelling (plenary) face-to-face meetings, it has been suggested that a meeting fee might be charged for attendance at electronic meetings substituting for those face-to-face plenaries.  What would you consider the highest reasonable and fair registration fee range to be: (select one)</a:t>
            </a:r>
          </a:p>
          <a:p>
            <a:pPr marL="457200" marR="0">
              <a:spcBef>
                <a:spcPts val="0"/>
              </a:spcBef>
              <a:spcAft>
                <a:spcPts val="0"/>
              </a:spcAft>
            </a:pPr>
            <a:r>
              <a:rPr lang="en-US" sz="1600" dirty="0">
                <a:effectLst/>
                <a:ea typeface="Calibri" panose="020F0502020204030204" pitchFamily="34" charset="0"/>
              </a:rPr>
              <a:t>a.   $800-$500		___</a:t>
            </a:r>
          </a:p>
          <a:p>
            <a:pPr marL="457200" marR="0">
              <a:spcBef>
                <a:spcPts val="0"/>
              </a:spcBef>
              <a:spcAft>
                <a:spcPts val="0"/>
              </a:spcAft>
            </a:pPr>
            <a:r>
              <a:rPr lang="en-US" sz="1600" dirty="0">
                <a:effectLst/>
                <a:ea typeface="Calibri" panose="020F0502020204030204" pitchFamily="34" charset="0"/>
              </a:rPr>
              <a:t>b.   $500-$300		___</a:t>
            </a:r>
          </a:p>
          <a:p>
            <a:pPr marL="457200" marR="0">
              <a:spcBef>
                <a:spcPts val="0"/>
              </a:spcBef>
              <a:spcAft>
                <a:spcPts val="0"/>
              </a:spcAft>
            </a:pPr>
            <a:r>
              <a:rPr lang="en-US" sz="1600" dirty="0">
                <a:effectLst/>
                <a:ea typeface="Calibri" panose="020F0502020204030204" pitchFamily="34" charset="0"/>
              </a:rPr>
              <a:t>c.   $150-$300		___</a:t>
            </a:r>
          </a:p>
          <a:p>
            <a:pPr marL="457200" marR="0">
              <a:spcBef>
                <a:spcPts val="0"/>
              </a:spcBef>
              <a:spcAft>
                <a:spcPts val="0"/>
              </a:spcAft>
            </a:pPr>
            <a:r>
              <a:rPr lang="en-US" sz="1600" dirty="0">
                <a:effectLst/>
                <a:ea typeface="Calibri" panose="020F0502020204030204" pitchFamily="34" charset="0"/>
              </a:rPr>
              <a:t>d.   My employer/sponsor is unwilling to pay meeting fees for electronic meetings	_____</a:t>
            </a:r>
          </a:p>
          <a:p>
            <a:pPr marL="0" marR="0">
              <a:spcBef>
                <a:spcPts val="0"/>
              </a:spcBef>
              <a:spcAft>
                <a:spcPts val="0"/>
              </a:spcAft>
              <a:buFont typeface="Arial" panose="020B0604020202020204" pitchFamily="34" charset="0"/>
              <a:buChar char="•"/>
            </a:pPr>
            <a:endParaRPr lang="en-US" sz="1400" dirty="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4171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16-23Jul20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IEEE 802 Moving forward #2b</a:t>
            </a:r>
            <a:endParaRPr lang="en-US" sz="2400" dirty="0"/>
          </a:p>
        </p:txBody>
      </p:sp>
      <p:sp>
        <p:nvSpPr>
          <p:cNvPr id="3" name="Content Placeholder 2"/>
          <p:cNvSpPr>
            <a:spLocks noGrp="1"/>
          </p:cNvSpPr>
          <p:nvPr>
            <p:ph idx="1"/>
          </p:nvPr>
        </p:nvSpPr>
        <p:spPr>
          <a:xfrm>
            <a:off x="689169" y="1265047"/>
            <a:ext cx="8150031" cy="5210365"/>
          </a:xfrm>
        </p:spPr>
        <p:txBody>
          <a:bodyPr/>
          <a:lstStyle/>
          <a:p>
            <a:pPr marL="0">
              <a:spcBef>
                <a:spcPts val="0"/>
              </a:spcBef>
              <a:spcAft>
                <a:spcPts val="0"/>
              </a:spcAft>
              <a:buFont typeface="Arial" panose="020B0604020202020204" pitchFamily="34" charset="0"/>
              <a:buChar char="•"/>
            </a:pPr>
            <a:endParaRPr lang="en-US" sz="1800" dirty="0">
              <a:solidFill>
                <a:srgbClr val="000000"/>
              </a:solidFill>
              <a:effectLst/>
              <a:ea typeface="Times New Roman" panose="02020603050405020304" pitchFamily="18" charset="0"/>
            </a:endParaRPr>
          </a:p>
          <a:p>
            <a:pPr>
              <a:buFont typeface="Arial" panose="020B0604020202020204" pitchFamily="34" charset="0"/>
              <a:buChar char="•"/>
            </a:pPr>
            <a:r>
              <a:rPr lang="en-US" sz="1800" dirty="0">
                <a:effectLst/>
              </a:rPr>
              <a:t>#3 –</a:t>
            </a:r>
            <a:r>
              <a:rPr lang="en-US" sz="1800" dirty="0">
                <a:solidFill>
                  <a:srgbClr val="000000"/>
                </a:solidFill>
                <a:effectLst/>
                <a:ea typeface="Times New Roman" panose="02020603050405020304" pitchFamily="18" charset="0"/>
              </a:rPr>
              <a:t>(came in from the LMSC/EC after the 16Jul20 call:</a:t>
            </a:r>
            <a:r>
              <a:rPr lang="en-US" sz="1800" dirty="0">
                <a:effectLst/>
              </a:rPr>
              <a:t> </a:t>
            </a:r>
          </a:p>
          <a:p>
            <a:pPr marL="0" marR="0">
              <a:spcBef>
                <a:spcPts val="0"/>
              </a:spcBef>
              <a:spcAft>
                <a:spcPts val="0"/>
              </a:spcAft>
            </a:pPr>
            <a:r>
              <a:rPr lang="en-US" sz="1800" dirty="0">
                <a:effectLst/>
                <a:ea typeface="Calibri" panose="020F0502020204030204" pitchFamily="34" charset="0"/>
              </a:rPr>
              <a:t>Once government and company restrictions have been lifted, what do you perceive as the reasonable number of face to face meetings (plenaries and interims) per year?</a:t>
            </a:r>
          </a:p>
          <a:p>
            <a:pPr marL="457200" lvl="1" indent="-342900">
              <a:spcBef>
                <a:spcPts val="0"/>
              </a:spcBef>
              <a:spcAft>
                <a:spcPts val="0"/>
              </a:spcAft>
            </a:pPr>
            <a:r>
              <a:rPr lang="en-US" sz="1600" b="1" dirty="0">
                <a:cs typeface="+mn-cs"/>
              </a:rPr>
              <a:t>a. 	6 (pre-2020 amount, 3 plenaries, 3 interims):	____</a:t>
            </a:r>
          </a:p>
          <a:p>
            <a:pPr marL="457200" lvl="1" indent="-342900">
              <a:spcBef>
                <a:spcPts val="0"/>
              </a:spcBef>
              <a:spcAft>
                <a:spcPts val="0"/>
              </a:spcAft>
            </a:pPr>
            <a:r>
              <a:rPr lang="en-US" sz="1600" b="1" dirty="0">
                <a:cs typeface="+mn-cs"/>
              </a:rPr>
              <a:t>          (below, the division between plenaries and interims is TBD)</a:t>
            </a:r>
          </a:p>
          <a:p>
            <a:pPr marL="457200" lvl="1" indent="-342900">
              <a:spcBef>
                <a:spcPts val="0"/>
              </a:spcBef>
              <a:spcAft>
                <a:spcPts val="0"/>
              </a:spcAft>
            </a:pPr>
            <a:r>
              <a:rPr lang="en-US" sz="1600" b="1" dirty="0">
                <a:cs typeface="+mn-cs"/>
              </a:rPr>
              <a:t>b. 	4	___				= free text:  2 plenaries, 2 interims &amp; 1 </a:t>
            </a:r>
            <a:r>
              <a:rPr lang="en-US" sz="1600" b="1" dirty="0" err="1">
                <a:cs typeface="+mn-cs"/>
              </a:rPr>
              <a:t>ea</a:t>
            </a:r>
            <a:r>
              <a:rPr lang="en-US" sz="1600" b="1" dirty="0">
                <a:cs typeface="+mn-cs"/>
              </a:rPr>
              <a:t> electronic – total 6  </a:t>
            </a:r>
          </a:p>
          <a:p>
            <a:pPr marL="457200" lvl="1" indent="-342900">
              <a:spcBef>
                <a:spcPts val="0"/>
              </a:spcBef>
              <a:spcAft>
                <a:spcPts val="0"/>
              </a:spcAft>
            </a:pPr>
            <a:r>
              <a:rPr lang="en-US" sz="1600" b="1" dirty="0">
                <a:cs typeface="+mn-cs"/>
              </a:rPr>
              <a:t>c.   	3	___				= free text:  2 plenaries, 1 interim, fill in electronic – total 6</a:t>
            </a:r>
          </a:p>
          <a:p>
            <a:pPr marL="457200" lvl="1" indent="-342900">
              <a:spcBef>
                <a:spcPts val="0"/>
              </a:spcBef>
              <a:spcAft>
                <a:spcPts val="0"/>
              </a:spcAft>
            </a:pPr>
            <a:r>
              <a:rPr lang="en-US" sz="1600" b="1" dirty="0">
                <a:cs typeface="+mn-cs"/>
              </a:rPr>
              <a:t>d.    &lt; 3	___				= ? </a:t>
            </a:r>
          </a:p>
          <a:p>
            <a:pPr marL="457200" lvl="2" indent="-342900">
              <a:spcBef>
                <a:spcPts val="0"/>
              </a:spcBef>
              <a:spcAft>
                <a:spcPts val="0"/>
              </a:spcAft>
            </a:pPr>
            <a:r>
              <a:rPr lang="en-US" sz="1600" b="1" dirty="0">
                <a:cs typeface="+mn-cs"/>
              </a:rPr>
              <a:t> </a:t>
            </a:r>
          </a:p>
          <a:p>
            <a:pPr marL="400050" lvl="1">
              <a:spcAft>
                <a:spcPts val="0"/>
              </a:spcAft>
              <a:buFont typeface="Arial" panose="020B0604020202020204" pitchFamily="34" charset="0"/>
              <a:buChar char="•"/>
            </a:pPr>
            <a:r>
              <a:rPr lang="en-US" sz="1800" b="1" dirty="0"/>
              <a:t>#4 – What do people consider for a target participation rate by WG / TAG membership for effective face-to-face meetings, compared to before the Pandemic? </a:t>
            </a:r>
          </a:p>
          <a:p>
            <a:pPr marL="114300" lvl="1" indent="0">
              <a:spcBef>
                <a:spcPts val="0"/>
              </a:spcBef>
              <a:spcAft>
                <a:spcPts val="0"/>
              </a:spcAft>
            </a:pPr>
            <a:r>
              <a:rPr lang="en-US" sz="1600" b="1" dirty="0">
                <a:cs typeface="+mn-cs"/>
              </a:rPr>
              <a:t>a.    40 -  50%		___</a:t>
            </a:r>
          </a:p>
          <a:p>
            <a:pPr marL="114300" lvl="1" indent="0">
              <a:spcBef>
                <a:spcPts val="0"/>
              </a:spcBef>
              <a:spcAft>
                <a:spcPts val="0"/>
              </a:spcAft>
            </a:pPr>
            <a:r>
              <a:rPr lang="en-US" sz="1600" b="1" dirty="0">
                <a:cs typeface="+mn-cs"/>
              </a:rPr>
              <a:t>b. 	50 – 70% 		___</a:t>
            </a:r>
          </a:p>
          <a:p>
            <a:pPr marL="114300" lvl="1" indent="0">
              <a:spcBef>
                <a:spcPts val="0"/>
              </a:spcBef>
              <a:spcAft>
                <a:spcPts val="0"/>
              </a:spcAft>
            </a:pPr>
            <a:r>
              <a:rPr lang="en-US" sz="1600" b="1" dirty="0">
                <a:cs typeface="+mn-cs"/>
              </a:rPr>
              <a:t>c.	70 – 90 %		___</a:t>
            </a:r>
          </a:p>
          <a:p>
            <a:pPr marL="114300" lvl="1" indent="0">
              <a:spcBef>
                <a:spcPts val="0"/>
              </a:spcBef>
              <a:spcAft>
                <a:spcPts val="0"/>
              </a:spcAft>
            </a:pPr>
            <a:r>
              <a:rPr lang="en-US" sz="1600" b="1" dirty="0">
                <a:cs typeface="+mn-cs"/>
              </a:rPr>
              <a:t>d.	&gt; 90%		___</a:t>
            </a:r>
          </a:p>
          <a:p>
            <a:pPr marL="800100" lvl="2">
              <a:spcAft>
                <a:spcPts val="0"/>
              </a:spcAft>
              <a:buFont typeface="Arial" panose="020B0604020202020204" pitchFamily="34" charset="0"/>
              <a:buChar char="•"/>
            </a:pPr>
            <a:endParaRPr lang="en-US" sz="1600" b="0" i="0" u="none" strike="noStrike" baseline="0" dirty="0">
              <a:solidFill>
                <a:srgbClr val="000000"/>
              </a:solidFill>
            </a:endParaRPr>
          </a:p>
          <a:p>
            <a:pPr marL="400050" lvl="1">
              <a:spcAft>
                <a:spcPts val="0"/>
              </a:spcAft>
              <a:buFont typeface="Arial" panose="020B0604020202020204" pitchFamily="34" charset="0"/>
              <a:buChar char="•"/>
            </a:pPr>
            <a:endParaRPr lang="en-US" sz="1800" b="0" i="0" u="none" strike="noStrike" baseline="0" dirty="0">
              <a:solidFill>
                <a:srgbClr val="000000"/>
              </a:solidFill>
              <a:latin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22917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a:t>
            </a:r>
            <a:r>
              <a:rPr lang="en-US" sz="1800" dirty="0">
                <a:solidFill>
                  <a:schemeClr val="tx1"/>
                </a:solidFill>
                <a:highlight>
                  <a:srgbClr val="FFFF00"/>
                </a:highlight>
              </a:rPr>
              <a:t>24</a:t>
            </a:r>
            <a:r>
              <a:rPr lang="en-US" sz="1800" dirty="0">
                <a:solidFill>
                  <a:schemeClr val="tx1"/>
                </a:solidFill>
              </a:rPr>
              <a:t>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Tuesday/16</a:t>
            </a:r>
            <a:r>
              <a:rPr lang="en-US" sz="1600" baseline="30000" dirty="0">
                <a:solidFill>
                  <a:schemeClr val="tx1"/>
                </a:solidFill>
              </a:rPr>
              <a:t>th</a:t>
            </a:r>
            <a:r>
              <a:rPr lang="en-US" sz="1600" dirty="0">
                <a:solidFill>
                  <a:schemeClr val="tx1"/>
                </a:solidFill>
              </a:rPr>
              <a:t>:  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r>
              <a:rPr lang="en-US" sz="1200" dirty="0">
                <a:solidFill>
                  <a:schemeClr val="tx1"/>
                </a:solidFill>
              </a:rPr>
              <a:t>	</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802.11 </a:t>
            </a:r>
            <a:r>
              <a:rPr lang="en-US" sz="1600" dirty="0" err="1">
                <a:effectLst/>
                <a:ea typeface="Calibri" panose="020F0502020204030204" pitchFamily="34" charset="0"/>
              </a:rPr>
              <a:t>coex</a:t>
            </a:r>
            <a:r>
              <a:rPr lang="en-US" sz="1600" dirty="0">
                <a:effectLst/>
                <a:ea typeface="Calibri" panose="020F0502020204030204" pitchFamily="34" charset="0"/>
              </a:rPr>
              <a:t> SC LS response to ETSI ERM TG11 is in </a:t>
            </a:r>
            <a:r>
              <a:rPr lang="en-GB" sz="1600" u="sng" dirty="0">
                <a:solidFill>
                  <a:srgbClr val="0000FF"/>
                </a:solidFill>
                <a:effectLst/>
                <a:ea typeface="Calibri" panose="020F0502020204030204" pitchFamily="34" charset="0"/>
                <a:hlinkClick r:id="rId8"/>
              </a:rPr>
              <a:t>11-20-0861-06</a:t>
            </a:r>
            <a:r>
              <a:rPr lang="en-US" sz="1600" dirty="0">
                <a:effectLst/>
                <a:ea typeface="Calibri" panose="020F0502020204030204" pitchFamily="34" charset="0"/>
              </a:rPr>
              <a:t>. </a:t>
            </a:r>
            <a:r>
              <a:rPr lang="en-US" sz="1600" dirty="0">
                <a:solidFill>
                  <a:schemeClr val="tx1"/>
                </a:solidFill>
              </a:rPr>
              <a:t> </a:t>
            </a:r>
            <a:endParaRPr lang="en-US" sz="1600" dirty="0">
              <a:solidFill>
                <a:schemeClr val="bg1">
                  <a:lumMod val="6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a:t>
            </a:r>
          </a:p>
          <a:p>
            <a:pPr lvl="1">
              <a:spcBef>
                <a:spcPts val="0"/>
              </a:spcBef>
              <a:buFont typeface="Arial" panose="020B0604020202020204" pitchFamily="34" charset="0"/>
              <a:buChar char="•"/>
            </a:pPr>
            <a:r>
              <a:rPr lang="en-US" sz="1100" b="1" dirty="0">
                <a:solidFill>
                  <a:schemeClr val="bg1">
                    <a:lumMod val="65000"/>
                  </a:schemeClr>
                </a:solidFill>
              </a:rPr>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75126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to share today</a:t>
            </a:r>
            <a:r>
              <a:rPr lang="en-US" sz="1600" dirty="0">
                <a:solidFill>
                  <a:schemeClr val="tx1"/>
                </a:solidFill>
              </a:rPr>
              <a:t> </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 </a:t>
            </a:r>
          </a:p>
          <a:p>
            <a:pPr lvl="1">
              <a:buFont typeface="Arial" panose="020B0604020202020204" pitchFamily="34" charset="0"/>
              <a:buChar char="•"/>
            </a:pP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r>
              <a:rPr lang="en-US" sz="1600" dirty="0"/>
              <a:t> </a:t>
            </a:r>
          </a:p>
          <a:p>
            <a:pPr lvl="1">
              <a:buFont typeface="Arial" panose="020B0604020202020204" pitchFamily="34" charset="0"/>
              <a:buChar char="•"/>
            </a:pPr>
            <a:endParaRPr lang="en-US" sz="10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169936"/>
            <a:ext cx="8353245" cy="5305477"/>
          </a:xfrm>
        </p:spPr>
        <p:txBody>
          <a:bodyPr/>
          <a:lstStyle/>
          <a:p>
            <a:pPr lvl="0">
              <a:buFont typeface="Arial" panose="020B0604020202020204" pitchFamily="34" charset="0"/>
              <a:buChar char="•"/>
            </a:pPr>
            <a:r>
              <a:rPr lang="en-US" sz="1800" b="0" dirty="0">
                <a:solidFill>
                  <a:schemeClr val="tx1"/>
                </a:solidFill>
              </a:rPr>
              <a:t>We have not gotten back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r>
              <a:rPr lang="en-US" sz="1600" b="0" dirty="0"/>
              <a:t>Is anyone available to start a focused document on these, and/or what is the timing we should target to work on them?  Never too early. </a:t>
            </a:r>
          </a:p>
          <a:p>
            <a:pPr lvl="1">
              <a:spcBef>
                <a:spcPts val="0"/>
              </a:spcBef>
              <a:buFont typeface="Arial" panose="020B0604020202020204" pitchFamily="34" charset="0"/>
              <a:buChar char="•"/>
            </a:pPr>
            <a:endParaRPr lang="en-US" sz="1600" b="0" dirty="0">
              <a:solidFill>
                <a:srgbClr val="00B0F0"/>
              </a:solidFill>
            </a:endParaRPr>
          </a:p>
          <a:p>
            <a:pPr lvl="1">
              <a:spcBef>
                <a:spcPts val="0"/>
              </a:spcBef>
              <a:buFont typeface="Arial" panose="020B0604020202020204" pitchFamily="34" charset="0"/>
              <a:buChar char="•"/>
            </a:pPr>
            <a:r>
              <a:rPr lang="en-US" sz="1600" b="0" dirty="0">
                <a:solidFill>
                  <a:srgbClr val="00B0F0"/>
                </a:solidFill>
              </a:rPr>
              <a:t>Chair to confirm where WRC-23 agenda items are on the ITU Site</a:t>
            </a:r>
            <a:r>
              <a:rPr lang="en-US" sz="1600" dirty="0">
                <a:solidFill>
                  <a:srgbClr val="00B0F0"/>
                </a:solidFill>
              </a:rPr>
              <a:t>: </a:t>
            </a:r>
            <a:r>
              <a:rPr lang="en-US" sz="1600" b="0" dirty="0">
                <a:solidFill>
                  <a:srgbClr val="00B0F0"/>
                </a:solidFill>
              </a:rPr>
              <a:t>  </a:t>
            </a:r>
            <a:r>
              <a:rPr lang="en-US" sz="1600" dirty="0">
                <a:solidFill>
                  <a:srgbClr val="00B0F0"/>
                </a:solidFill>
              </a:rPr>
              <a:t> </a:t>
            </a:r>
          </a:p>
          <a:p>
            <a:pPr lvl="1">
              <a:spcBef>
                <a:spcPts val="0"/>
              </a:spcBef>
              <a:buFont typeface="Arial" panose="020B0604020202020204" pitchFamily="34" charset="0"/>
              <a:buChar char="•"/>
            </a:pPr>
            <a:r>
              <a:rPr lang="en-US" sz="1800" dirty="0">
                <a:hlinkClick r:id="rId4"/>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5"/>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600" dirty="0">
              <a:solidFill>
                <a:srgbClr val="00B0F0"/>
              </a:solidFill>
            </a:endParaRPr>
          </a:p>
          <a:p>
            <a:pPr lvl="1">
              <a:spcBef>
                <a:spcPts val="0"/>
              </a:spcBef>
              <a:buFont typeface="Arial" panose="020B0604020202020204" pitchFamily="34" charset="0"/>
              <a:buChar char="•"/>
            </a:pPr>
            <a:r>
              <a:rPr lang="en-US" sz="1600" dirty="0">
                <a:solidFill>
                  <a:srgbClr val="00B0F0"/>
                </a:solidFill>
              </a:rPr>
              <a:t>A member will work on a list, over some time, we can work off of for an initial list of agenda items that IEEE 802 may have an interest in to form some viewpoints.    </a:t>
            </a: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endParaRPr lang="en-US" sz="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APAC / Taiwan status</a:t>
            </a:r>
            <a:endParaRPr lang="en-US" sz="2400" dirty="0"/>
          </a:p>
        </p:txBody>
      </p:sp>
      <p:sp>
        <p:nvSpPr>
          <p:cNvPr id="3" name="Content Placeholder 2"/>
          <p:cNvSpPr>
            <a:spLocks noGrp="1"/>
          </p:cNvSpPr>
          <p:nvPr>
            <p:ph idx="1"/>
          </p:nvPr>
        </p:nvSpPr>
        <p:spPr>
          <a:xfrm>
            <a:off x="685800" y="1372393"/>
            <a:ext cx="7856538" cy="5103020"/>
          </a:xfrm>
        </p:spPr>
        <p:txBody>
          <a:bodyPr/>
          <a:lstStyle/>
          <a:p>
            <a:pPr>
              <a:spcBef>
                <a:spcPts val="0"/>
              </a:spcBef>
              <a:buFont typeface="Arial" panose="020B0604020202020204" pitchFamily="34" charset="0"/>
              <a:buChar char="•"/>
            </a:pPr>
            <a:r>
              <a:rPr lang="en-US" sz="1800" dirty="0">
                <a:solidFill>
                  <a:schemeClr val="tx1"/>
                </a:solidFill>
              </a:rPr>
              <a:t>Every 2-month APAC update, with Taiwan 14 questions added.: </a:t>
            </a:r>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hlinkClick r:id="rId2"/>
              </a:rPr>
              <a:t>https://mentor.ieee.org/802.18/dcn/20/18-20-0106-01-0000-apac-update-july-2020.pptx</a:t>
            </a:r>
            <a:r>
              <a:rPr lang="en-US" sz="1800" dirty="0">
                <a:solidFill>
                  <a:schemeClr val="tx1"/>
                </a:solidFill>
              </a:rPr>
              <a:t> </a:t>
            </a:r>
          </a:p>
          <a:p>
            <a:pPr marL="457200" lvl="1" indent="0">
              <a:spcBef>
                <a:spcPts val="0"/>
              </a:spcBef>
            </a:pPr>
            <a:endParaRPr lang="en-US" sz="1800" dirty="0">
              <a:solidFill>
                <a:schemeClr val="tx1"/>
              </a:solidFill>
            </a:endParaRPr>
          </a:p>
          <a:p>
            <a:pPr marL="857250" lvl="2" indent="-285750">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Taiwan MOTC has begun a consultation that considers allowing licensed-exempt usage in the 5925 - 7125 MHz band.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a:t>
            </a:r>
          </a:p>
          <a:p>
            <a:pPr marL="800100" lvl="2">
              <a:spcBef>
                <a:spcPts val="0"/>
              </a:spcBef>
              <a:spcAft>
                <a:spcPts val="0"/>
              </a:spcAft>
            </a:pPr>
            <a:r>
              <a:rPr lang="en-US" sz="1600" dirty="0">
                <a:solidFill>
                  <a:schemeClr val="tx1"/>
                </a:solidFill>
                <a:effectLst/>
                <a:ea typeface="Calibri" panose="020F0502020204030204" pitchFamily="34" charset="0"/>
                <a:hlinkClick r:id="rId3"/>
              </a:rPr>
              <a:t>https://www.motc.gov.tw/ch/home.jsp?id=15&amp;parentpath=0,2&amp;mcustomize=multimessages_view.jsp&amp;dataserno=202006180001&amp;aplistdn=ou=data,ou=bulletin,ou=chinese,ou=ap_root,o=motc,c=tw&amp;toolsflag=Y&amp;imgfolder=img%2Fstand</a:t>
            </a:r>
            <a:r>
              <a:rPr lang="en-US" sz="1600" dirty="0">
                <a:solidFill>
                  <a:schemeClr val="tx1"/>
                </a:solidFill>
                <a:effectLst/>
                <a:ea typeface="Calibri" panose="020F0502020204030204" pitchFamily="34" charset="0"/>
              </a:rPr>
              <a:t>  </a:t>
            </a:r>
          </a:p>
          <a:p>
            <a:pPr marL="800100" lvl="2">
              <a:spcBef>
                <a:spcPts val="0"/>
              </a:spcBef>
              <a:spcAft>
                <a:spcPts val="0"/>
              </a:spcAft>
            </a:pPr>
            <a:r>
              <a:rPr lang="en-US" sz="1600" dirty="0">
                <a:solidFill>
                  <a:schemeClr val="tx1"/>
                </a:solidFill>
                <a:effectLst/>
                <a:ea typeface="Calibri" panose="020F0502020204030204" pitchFamily="34" charset="0"/>
              </a:rPr>
              <a:t> </a:t>
            </a:r>
          </a:p>
          <a:p>
            <a:pPr marL="857250" lvl="2" indent="-285750">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August 7, 2020.</a:t>
            </a: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a:p>
            <a:pPr marL="857250" lvl="2" indent="-285750">
              <a:spcBef>
                <a:spcPts val="0"/>
              </a:spcBef>
              <a:spcAft>
                <a:spcPts val="0"/>
              </a:spcAft>
              <a:buFont typeface="Arial" panose="020B0604020202020204" pitchFamily="34" charset="0"/>
              <a:buChar char="•"/>
            </a:pP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909907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a:t>
            </a:r>
            <a:r>
              <a:rPr lang="en-US" sz="1600" dirty="0">
                <a:solidFill>
                  <a:srgbClr val="333333"/>
                </a:solidFill>
              </a:rPr>
              <a:t>today</a:t>
            </a:r>
            <a:r>
              <a:rPr lang="en-US" sz="1600" b="0" dirty="0">
                <a:solidFill>
                  <a:srgbClr val="333333"/>
                </a:solidFill>
              </a:rPr>
              <a:t>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5850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like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2214134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A more harmonized channel plan to extend the channelization above 71GHz, e.g. for aircraft.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A member offered to put a paragraph or so together.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Chair will setup some ad </a:t>
            </a:r>
            <a:r>
              <a:rPr lang="en-US" sz="1800" b="0" dirty="0" err="1">
                <a:solidFill>
                  <a:srgbClr val="00B0F0"/>
                </a:solidFill>
              </a:rPr>
              <a:t>hocs</a:t>
            </a:r>
            <a:r>
              <a:rPr lang="en-US" sz="1800" b="0" dirty="0">
                <a:solidFill>
                  <a:srgbClr val="00B0F0"/>
                </a:solidFill>
              </a:rPr>
              <a:t> next Tuesday and Wednesday (21-22Jul20) to have standing by. </a:t>
            </a:r>
            <a:endParaRPr lang="en-US" sz="1800" b="0" dirty="0">
              <a:solidFill>
                <a:srgbClr val="333333"/>
              </a:solidFill>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38213212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buFont typeface="Arial" panose="020B0604020202020204" pitchFamily="34" charset="0"/>
              <a:buChar char="•"/>
            </a:pPr>
            <a:r>
              <a:rPr lang="en-US" sz="1800" u="sng" dirty="0">
                <a:solidFill>
                  <a:schemeClr val="bg1">
                    <a:lumMod val="75000"/>
                  </a:schemeClr>
                </a:solidFill>
              </a:rPr>
              <a:t>Motion:</a:t>
            </a:r>
            <a:r>
              <a:rPr lang="en-US" sz="1800" dirty="0">
                <a:solidFill>
                  <a:schemeClr val="bg1">
                    <a:lumMod val="75000"/>
                  </a:schemeClr>
                </a:solidFill>
              </a:rPr>
              <a:t> </a:t>
            </a:r>
            <a:r>
              <a:rPr lang="en-US" sz="1800" b="0" dirty="0">
                <a:solidFill>
                  <a:schemeClr val="bg1">
                    <a:lumMod val="75000"/>
                  </a:schemeClr>
                </a:solidFill>
              </a:rPr>
              <a:t>Approve reply comments in ________ ; to FCC NPRM (ET Docket No. 20-133) on Use of the 70/80/90 GHz Bands </a:t>
            </a:r>
            <a:r>
              <a:rPr lang="en-GB" sz="1800" b="0" dirty="0">
                <a:solidFill>
                  <a:schemeClr val="bg1">
                    <a:lumMod val="75000"/>
                  </a:schemeClr>
                </a:solidFill>
              </a:rPr>
              <a:t>for review and approval by the LMSC (EC) for uploading to the FCC on or before the FCC due date at the time. With the Chair of 802.18 authorized to make editorial changes, as necessary.</a:t>
            </a:r>
            <a:endParaRPr lang="en-US" sz="1800" b="0" dirty="0">
              <a:solidFill>
                <a:schemeClr val="bg1">
                  <a:lumMod val="75000"/>
                </a:schemeClr>
              </a:solidFill>
            </a:endParaRPr>
          </a:p>
          <a:p>
            <a:r>
              <a:rPr lang="en-US" altLang="en-US" sz="1600" dirty="0">
                <a:solidFill>
                  <a:schemeClr val="bg1">
                    <a:lumMod val="75000"/>
                  </a:schemeClr>
                </a:solidFill>
              </a:rPr>
              <a:t>		</a:t>
            </a:r>
          </a:p>
          <a:p>
            <a:r>
              <a:rPr lang="en-US" altLang="en-US" sz="1600" dirty="0">
                <a:solidFill>
                  <a:schemeClr val="bg1">
                    <a:lumMod val="75000"/>
                  </a:schemeClr>
                </a:solidFill>
              </a:rPr>
              <a:t>Moved by:  	 Stuart K</a:t>
            </a:r>
          </a:p>
          <a:p>
            <a:pPr lvl="1"/>
            <a:r>
              <a:rPr lang="en-US" altLang="en-US" sz="1600" b="1" dirty="0">
                <a:solidFill>
                  <a:schemeClr val="bg1">
                    <a:lumMod val="75000"/>
                  </a:schemeClr>
                </a:solidFill>
              </a:rPr>
              <a:t>Seconded by:  	 Mike  L</a:t>
            </a:r>
          </a:p>
          <a:p>
            <a:pPr lvl="1"/>
            <a:r>
              <a:rPr lang="en-US" altLang="en-US" sz="1600" b="1" dirty="0">
                <a:solidFill>
                  <a:schemeClr val="bg1">
                    <a:lumMod val="75000"/>
                  </a:schemeClr>
                </a:solidFill>
              </a:rPr>
              <a:t>Discussion?	 none</a:t>
            </a:r>
          </a:p>
          <a:p>
            <a:pPr lvl="1"/>
            <a:endParaRPr lang="en-US" altLang="en-US" sz="1600" b="1" dirty="0">
              <a:solidFill>
                <a:schemeClr val="bg1">
                  <a:lumMod val="75000"/>
                </a:schemeClr>
              </a:solidFill>
            </a:endParaRPr>
          </a:p>
          <a:p>
            <a:pPr lvl="1"/>
            <a:r>
              <a:rPr lang="en-US" altLang="en-US" sz="1600" b="1" dirty="0">
                <a:solidFill>
                  <a:schemeClr val="bg1">
                    <a:lumMod val="75000"/>
                  </a:schemeClr>
                </a:solidFill>
              </a:rPr>
              <a:t>Vote:  		__Y   /  __N   /  __A </a:t>
            </a:r>
          </a:p>
          <a:p>
            <a:pPr lvl="1"/>
            <a:endParaRPr lang="en-US" altLang="en-US" sz="1600" b="1" dirty="0">
              <a:solidFill>
                <a:schemeClr val="bg1">
                  <a:lumMod val="75000"/>
                </a:schemeClr>
              </a:solidFill>
            </a:endParaRPr>
          </a:p>
          <a:p>
            <a:pPr lvl="1"/>
            <a:r>
              <a:rPr lang="en-US" altLang="en-US" sz="1600" b="1" dirty="0">
                <a:solidFill>
                  <a:schemeClr val="bg1">
                    <a:lumMod val="75000"/>
                  </a:schemeClr>
                </a:solidFill>
              </a:rPr>
              <a:t>Voters:  Motion - Passes</a:t>
            </a:r>
          </a:p>
          <a:p>
            <a:pPr lvl="1"/>
            <a:r>
              <a:rPr lang="en-US" altLang="en-US" sz="1600" dirty="0">
                <a:solidFill>
                  <a:schemeClr val="bg1">
                    <a:lumMod val="75000"/>
                  </a:schemeClr>
                </a:solidFill>
              </a:rPr>
              <a:t>__ present during the vote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20096315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2000" b="0" dirty="0">
                <a:solidFill>
                  <a:srgbClr val="333333"/>
                </a:solidFill>
              </a:rPr>
              <a:t>As an ongoing action, we always want to be looking for ways we can help with the digital divide.  </a:t>
            </a:r>
          </a:p>
          <a:p>
            <a:pPr algn="l" fontAlgn="base">
              <a:buFont typeface="Arial" panose="020B0604020202020204" pitchFamily="34" charset="0"/>
              <a:buChar char="•"/>
            </a:pPr>
            <a:r>
              <a:rPr lang="en-US" sz="2000" b="0" dirty="0">
                <a:solidFill>
                  <a:srgbClr val="333333"/>
                </a:solidFill>
              </a:rPr>
              <a:t>As an information item the FCC did release a rule last week, </a:t>
            </a:r>
            <a:r>
              <a:rPr lang="en-US" sz="2000" b="0" dirty="0" err="1">
                <a:solidFill>
                  <a:srgbClr val="333333"/>
                </a:solidFill>
              </a:rPr>
              <a:t>w.r.t.</a:t>
            </a:r>
            <a:r>
              <a:rPr lang="en-US" sz="2000" b="0" dirty="0">
                <a:solidFill>
                  <a:srgbClr val="333333"/>
                </a:solidFill>
              </a:rPr>
              <a:t> the digital divide:</a:t>
            </a:r>
            <a:endParaRPr lang="en-US" sz="2000" dirty="0"/>
          </a:p>
          <a:p>
            <a:pPr algn="l" fontAlgn="base">
              <a:buFont typeface="Arial" panose="020B0604020202020204" pitchFamily="34" charset="0"/>
              <a:buChar char="•"/>
            </a:pPr>
            <a:endParaRPr lang="en-US" sz="1600" b="0" dirty="0">
              <a:solidFill>
                <a:srgbClr val="333333"/>
              </a:solidFill>
              <a:effectLst/>
              <a:latin typeface="Arial" panose="020B0604020202020204" pitchFamily="34" charset="0"/>
              <a:ea typeface="Times New Roman" panose="02020603050405020304" pitchFamily="18" charset="0"/>
            </a:endParaRPr>
          </a:p>
          <a:p>
            <a:pPr algn="l" fontAlgn="base">
              <a:buFont typeface="Arial" panose="020B0604020202020204" pitchFamily="34" charset="0"/>
              <a:buChar char="•"/>
            </a:pPr>
            <a:r>
              <a:rPr lang="en-US" sz="1600" b="0" dirty="0">
                <a:solidFill>
                  <a:srgbClr val="333333"/>
                </a:solidFill>
                <a:effectLst/>
                <a:latin typeface="Arial" panose="020B0604020202020204" pitchFamily="34" charset="0"/>
                <a:ea typeface="Times New Roman" panose="02020603050405020304" pitchFamily="18" charset="0"/>
              </a:rPr>
              <a:t>Bridging the Digital Divide for Low-Income Consumers, Lifeline and Link Up Reform and Modernization, Telecommunications Carriers Eligible for Universal Service Support</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tabLst>
                <a:tab pos="3281680" algn="l"/>
              </a:tabLst>
            </a:pPr>
            <a:r>
              <a:rPr lang="en-US" sz="1600" b="0" dirty="0">
                <a:effectLst/>
                <a:latin typeface="Helvetica" panose="020B0604020202020204" pitchFamily="34" charset="0"/>
                <a:ea typeface="Times New Roman" panose="02020603050405020304" pitchFamily="18" charset="0"/>
              </a:rPr>
              <a:t>FR Document: </a:t>
            </a:r>
            <a:r>
              <a:rPr lang="en-US" sz="1600" b="0" u="sng" dirty="0">
                <a:solidFill>
                  <a:srgbClr val="3071A9"/>
                </a:solidFill>
                <a:effectLst/>
                <a:latin typeface="Helvetica" panose="020B0604020202020204" pitchFamily="34" charset="0"/>
                <a:ea typeface="Times New Roman" panose="02020603050405020304" pitchFamily="18" charset="0"/>
                <a:hlinkClick r:id="rId3"/>
              </a:rPr>
              <a:t>2020-13611</a:t>
            </a:r>
            <a:r>
              <a:rPr lang="en-US" sz="1600" b="0" dirty="0">
                <a:effectLst/>
                <a:latin typeface="Helvetica" panose="020B0604020202020204" pitchFamily="34" charset="0"/>
                <a:ea typeface="Times New Roman" panose="02020603050405020304" pitchFamily="18" charset="0"/>
              </a:rPr>
              <a:t> Citation: 85 FR 41930  </a:t>
            </a:r>
            <a:r>
              <a:rPr lang="en-US" sz="1600" b="0" u="sng" dirty="0">
                <a:solidFill>
                  <a:srgbClr val="3071A9"/>
                </a:solidFill>
                <a:effectLst/>
                <a:latin typeface="Helvetica" panose="020B0604020202020204" pitchFamily="34" charset="0"/>
                <a:ea typeface="Times New Roman" panose="02020603050405020304" pitchFamily="18" charset="0"/>
                <a:hlinkClick r:id="rId4"/>
              </a:rPr>
              <a:t>PDF</a:t>
            </a:r>
            <a:r>
              <a:rPr lang="en-US" sz="1600" b="0" dirty="0">
                <a:effectLst/>
                <a:latin typeface="Helvetica" panose="020B0604020202020204" pitchFamily="34" charset="0"/>
                <a:ea typeface="Times New Roman" panose="02020603050405020304" pitchFamily="18" charset="0"/>
              </a:rPr>
              <a:t> Pages 41930-41931 </a:t>
            </a:r>
            <a:r>
              <a:rPr lang="en-US" sz="1600" b="0" i="1" dirty="0">
                <a:effectLst/>
                <a:latin typeface="Helvetica" panose="020B0604020202020204" pitchFamily="34" charset="0"/>
                <a:ea typeface="Times New Roman" panose="02020603050405020304" pitchFamily="18" charset="0"/>
              </a:rPr>
              <a:t>(2 pages)</a:t>
            </a:r>
            <a:r>
              <a:rPr lang="en-US" sz="1600" b="0" dirty="0">
                <a:effectLst/>
                <a:latin typeface="Helvetica" panose="020B0604020202020204" pitchFamily="34" charset="0"/>
                <a:ea typeface="Times New Roman" panose="02020603050405020304" pitchFamily="18" charset="0"/>
              </a:rPr>
              <a:t>  </a:t>
            </a:r>
            <a:r>
              <a:rPr lang="en-US" sz="16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600" b="0" dirty="0">
                <a:effectLst/>
                <a:latin typeface="Helvetica" panose="020B0604020202020204" pitchFamily="34" charset="0"/>
                <a:ea typeface="Times New Roman" panose="02020603050405020304" pitchFamily="18" charset="0"/>
              </a:rPr>
              <a:t> </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b="0" dirty="0">
              <a:effectLst/>
              <a:latin typeface="Helvetica" panose="020B0604020202020204" pitchFamily="34" charset="0"/>
              <a:ea typeface="Times New Roman" panose="02020603050405020304" pitchFamily="18" charset="0"/>
            </a:endParaRPr>
          </a:p>
          <a:p>
            <a:pPr marL="0" marR="0">
              <a:spcBef>
                <a:spcPts val="0"/>
              </a:spcBef>
              <a:spcAft>
                <a:spcPts val="0"/>
              </a:spcAft>
            </a:pPr>
            <a:r>
              <a:rPr lang="en-US" sz="1600" b="0" dirty="0">
                <a:effectLst/>
                <a:latin typeface="Helvetica" panose="020B0604020202020204" pitchFamily="34" charset="0"/>
                <a:ea typeface="Times New Roman" panose="02020603050405020304" pitchFamily="18" charset="0"/>
              </a:rPr>
              <a:t>Abstract: In this document, the Federal Communications Commission (Commission) announces that the Office of Management and Budget (OMB) has approved, for a period of three years, a revision to an information collection associated with the rules for the Lifeline and Link Up Reform and Modernization contained in the Commission's Order, FCC 19- 111. This document is consistent with the Fifth Report and Order, Memorandum Opinion and Order and Order on Reconsideration, and Further Notice of Proposed... </a:t>
            </a:r>
            <a:endParaRPr lang="en-US" sz="1600" b="0" dirty="0">
              <a:effectLst/>
              <a:latin typeface="Calibri" panose="020F0502020204030204" pitchFamily="34" charset="0"/>
              <a:ea typeface="Calibri" panose="020F0502020204030204" pitchFamily="34" charset="0"/>
            </a:endParaRPr>
          </a:p>
          <a:p>
            <a:pPr algn="l" fontAlgn="base">
              <a:buFont typeface="Arial" panose="020B0604020202020204" pitchFamily="34" charset="0"/>
              <a:buChar char="•"/>
            </a:pPr>
            <a:r>
              <a:rPr lang="en-US" sz="1600" b="0" i="0" dirty="0">
                <a:solidFill>
                  <a:srgbClr val="333333"/>
                </a:solidFill>
                <a:effectLst/>
                <a:latin typeface="Georgia" panose="02040502050405020303" pitchFamily="18" charset="0"/>
              </a:rPr>
              <a:t> </a:t>
            </a: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a:t>
            </a:r>
            <a:endParaRPr lang="en-US" sz="2000" dirty="0"/>
          </a:p>
        </p:txBody>
      </p:sp>
    </p:spTree>
    <p:extLst>
      <p:ext uri="{BB962C8B-B14F-4D97-AF65-F5344CB8AC3E}">
        <p14:creationId xmlns:p14="http://schemas.microsoft.com/office/powerpoint/2010/main" val="190387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Review of the Commission's Rules Governing 896-901/935-940 MHz Band</a:t>
            </a:r>
            <a:endParaRPr lang="en-US" sz="1800" dirty="0">
              <a:effectLst/>
              <a:latin typeface="Calibri" panose="020F0502020204030204" pitchFamily="34" charset="0"/>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2020-11897</a:t>
            </a:r>
            <a:r>
              <a:rPr lang="en-US" sz="1600" u="sng" dirty="0">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85 FR 43124,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43124-43141 </a:t>
            </a:r>
            <a:r>
              <a:rPr lang="en-US" sz="1600" i="1" dirty="0">
                <a:solidFill>
                  <a:srgbClr val="000000"/>
                </a:solidFill>
                <a:effectLst/>
                <a:ea typeface="Times New Roman" panose="02020603050405020304" pitchFamily="18" charset="0"/>
              </a:rPr>
              <a:t>(18 pages)</a:t>
            </a:r>
            <a:r>
              <a:rPr lang="en-US" sz="1600" dirty="0">
                <a:solidFill>
                  <a:srgbClr val="000000"/>
                </a:solidFill>
                <a:effectLst/>
                <a:ea typeface="Times New Roman" panose="02020603050405020304" pitchFamily="18" charset="0"/>
              </a:rPr>
              <a:t> ,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pPr>
            <a:r>
              <a:rPr lang="en-US" sz="1600" b="1" dirty="0">
                <a:solidFill>
                  <a:srgbClr val="000000"/>
                </a:solidFill>
                <a:effectLst/>
                <a:ea typeface="Times New Roman" panose="02020603050405020304" pitchFamily="18" charset="0"/>
              </a:rPr>
              <a:t>	Abstract:</a:t>
            </a:r>
            <a:r>
              <a:rPr lang="en-US" sz="1600" dirty="0">
                <a:solidFill>
                  <a:srgbClr val="000000"/>
                </a:solidFill>
                <a:effectLst/>
                <a:ea typeface="Times New Roman" panose="02020603050405020304" pitchFamily="18" charset="0"/>
              </a:rPr>
              <a:t> In this document, the Commission adopts rules for broadband license operations in the 897.5-900.5/936.5-939.5 MHz segment of the 900 MHz band (896-901/935-940 MHz). The new rules are necessary because many 900 MHz licensees, including utilities and other industrial users, will require additional coverage and capacity to keep pace with the expanding need for enhanced connectivity. The intended effect of adopting rules for 900 MHz broadband license operations is to address many 900 </a:t>
            </a:r>
            <a:r>
              <a:rPr lang="en-US" sz="1600" dirty="0" err="1">
                <a:solidFill>
                  <a:srgbClr val="000000"/>
                </a:solidFill>
                <a:effectLst/>
                <a:ea typeface="Times New Roman" panose="02020603050405020304" pitchFamily="18" charset="0"/>
              </a:rPr>
              <a:t>MHz.</a:t>
            </a:r>
            <a:r>
              <a:rPr lang="en-US" sz="1600" dirty="0">
                <a:solidFill>
                  <a:srgbClr val="000000"/>
                </a:solidFill>
                <a:effectLst/>
                <a:ea typeface="Times New Roman" panose="02020603050405020304" pitchFamily="18" charset="0"/>
              </a:rPr>
              <a:t>.. </a:t>
            </a:r>
            <a:endParaRPr lang="en-US" sz="1600" dirty="0">
              <a:effectLst/>
              <a:ea typeface="Calibri" panose="020F0502020204030204" pitchFamily="34" charset="0"/>
            </a:endParaRPr>
          </a:p>
          <a:p>
            <a:pPr algn="l" fontAlgn="base">
              <a:buFont typeface="Arial" panose="020B0604020202020204" pitchFamily="34" charset="0"/>
              <a:buChar char="•"/>
            </a:pPr>
            <a:r>
              <a:rPr lang="en-US" sz="1600" b="0" dirty="0">
                <a:solidFill>
                  <a:srgbClr val="333333"/>
                </a:solidFill>
              </a:rPr>
              <a:t> </a:t>
            </a:r>
          </a:p>
          <a:p>
            <a:pPr algn="l" fontAlgn="base">
              <a:buFont typeface="Arial" panose="020B0604020202020204" pitchFamily="34" charset="0"/>
              <a:buChar char="•"/>
            </a:pPr>
            <a:r>
              <a:rPr lang="en-US" sz="16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open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400" dirty="0">
                <a:effectLst/>
                <a:latin typeface="Consolas" panose="020B0609020204030204" pitchFamily="49" charset="0"/>
                <a:ea typeface="Calibri" panose="020F0502020204030204" pitchFamily="34" charset="0"/>
              </a:rPr>
              <a:t>802.18 activity since November Plenary</a:t>
            </a:r>
          </a:p>
          <a:p>
            <a:pPr marL="400050" lvl="1">
              <a:spcBef>
                <a:spcPts val="0"/>
              </a:spcBef>
              <a:spcAft>
                <a:spcPts val="0"/>
              </a:spcAft>
              <a:buFont typeface="Arial" panose="020B0604020202020204" pitchFamily="34" charset="0"/>
              <a:buChar char="•"/>
            </a:pPr>
            <a:r>
              <a:rPr lang="en-US" sz="1100" dirty="0">
                <a:latin typeface="Consolas" panose="020B0609020204030204" pitchFamily="49" charset="0"/>
                <a:ea typeface="Calibri" panose="020F0502020204030204" pitchFamily="34" charset="0"/>
              </a:rPr>
              <a:t>	</a:t>
            </a:r>
            <a:r>
              <a:rPr lang="en-US" sz="1100" b="1" dirty="0">
                <a:effectLst/>
                <a:latin typeface="Consolas" panose="020B0609020204030204" pitchFamily="49" charset="0"/>
                <a:ea typeface="Calibri" panose="020F0502020204030204" pitchFamily="34" charset="0"/>
              </a:rPr>
              <a:t>have had 5 approvals. </a:t>
            </a:r>
            <a:endParaRPr lang="en-US" sz="1100" b="1" dirty="0">
              <a:effectLst/>
              <a:latin typeface="Calibri" panose="020F0502020204030204" pitchFamily="34" charset="0"/>
              <a:ea typeface="Calibri" panose="020F0502020204030204" pitchFamily="34"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NPRM on 5.9GHz comments and reply comments</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cs typeface="Times New Roman" panose="02020603050405020304" pitchFamily="18" charset="0"/>
              </a:rPr>
              <a:t>FCC </a:t>
            </a:r>
            <a:r>
              <a:rPr lang="en-US" sz="1100" b="1" dirty="0">
                <a:effectLst/>
                <a:latin typeface="Consolas" panose="020B0609020204030204" pitchFamily="49" charset="0"/>
                <a:cs typeface="Times New Roman" panose="02020603050405020304" pitchFamily="18" charset="0"/>
              </a:rPr>
              <a:t>ITU-R WP 5A-M.1450 and M.1801 submissions </a:t>
            </a:r>
            <a:endParaRPr lang="en-US" sz="1100" b="1" dirty="0">
              <a:effectLst/>
              <a:cs typeface="Times New Roman" panose="02020603050405020304" pitchFamily="18" charset="0"/>
            </a:endParaRPr>
          </a:p>
          <a:p>
            <a:pPr lvl="1" indent="-342900">
              <a:spcBef>
                <a:spcPts val="0"/>
              </a:spcBef>
              <a:spcAft>
                <a:spcPts val="0"/>
              </a:spcAft>
              <a:buFont typeface="Arial" panose="020B0604020202020204" pitchFamily="34" charset="0"/>
              <a:buChar char="•"/>
            </a:pPr>
            <a:r>
              <a:rPr lang="en-GB" sz="1100" b="1" dirty="0">
                <a:effectLst/>
                <a:latin typeface="Consolas" panose="020B0609020204030204" pitchFamily="49" charset="0"/>
                <a:ea typeface="Times New Roman" panose="02020603050405020304" pitchFamily="18" charset="0"/>
                <a:cs typeface="Times New Roman" panose="02020603050405020304" pitchFamily="18" charset="0"/>
              </a:rPr>
              <a:t>ACMA consultation on compliance priorities</a:t>
            </a:r>
            <a:endParaRPr lang="en-US" sz="1100" b="1" dirty="0">
              <a:effectLst/>
              <a:cs typeface="Times New Roman" panose="02020603050405020304" pitchFamily="18" charset="0"/>
            </a:endParaRPr>
          </a:p>
          <a:p>
            <a:pPr>
              <a:spcBef>
                <a:spcPts val="0"/>
              </a:spcBef>
              <a:spcAft>
                <a:spcPts val="0"/>
              </a:spcAft>
            </a:pPr>
            <a:r>
              <a:rPr lang="en-GB" sz="1100" dirty="0">
                <a:effectLst/>
                <a:latin typeface="Consolas" panose="020B0609020204030204" pitchFamily="49" charset="0"/>
              </a:rPr>
              <a:t> </a:t>
            </a:r>
            <a:endParaRPr lang="en-US" sz="1100" dirty="0">
              <a:effectLst/>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FCC R&amp;O &amp; FNPRM on 6 GHz</a:t>
            </a:r>
            <a:endParaRPr lang="en-US" sz="1100" dirty="0">
              <a:effectLst/>
              <a:cs typeface="Times New Roman" panose="02020603050405020304" pitchFamily="18" charset="0"/>
            </a:endParaRPr>
          </a:p>
          <a:p>
            <a:pPr marL="742950" lvl="1" indent="-285750">
              <a:spcBef>
                <a:spcPts val="0"/>
              </a:spcBef>
              <a:spcAft>
                <a:spcPts val="0"/>
              </a:spcAft>
              <a:buFont typeface="Arial" panose="020B0604020202020204" pitchFamily="34" charset="0"/>
              <a:buChar char="•"/>
              <a:tabLst>
                <a:tab pos="685800" algn="l"/>
              </a:tabLst>
            </a:pPr>
            <a:r>
              <a:rPr lang="en-US" sz="1100" dirty="0">
                <a:effectLst/>
                <a:latin typeface="Consolas" panose="020B0609020204030204" pitchFamily="49" charset="0"/>
                <a:cs typeface="Times New Roman" panose="02020603050405020304" pitchFamily="18" charset="0"/>
              </a:rPr>
              <a:t>Comments, reply comments, stays and reconsiderations</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NTIA - RFC on National Strategy to Secure 5G Implementation Plan</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ACMA 5-year spectrum outlook</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FCC R&amp;O 896/935 band</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Brazil released Resolution No. 726</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APAC updates x2</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Public Visibility FCC NPRM on 5.9 GHz</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Expanding Flexible Use of the 3.7 to 4.2 GHz Band</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FCC grants WIPSs a STA for U-NII-4 band.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Singapore  IMDA consultation – w/WIFI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China MIT consultation -  short range</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NPRM on TV White Spaces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ITU-R SM.2352 on THz update for ITU-R</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Waiver for parking lot sensor at 2.4 GHz.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Ofcom consultation on spectrum access for Wi-Fi</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Japan’s 57-66 GHz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Ofcom consultation </a:t>
            </a:r>
            <a:r>
              <a:rPr lang="en-GB" sz="1100" dirty="0">
                <a:effectLst/>
                <a:latin typeface="Consolas" panose="020B0609020204030204" pitchFamily="49" charset="0"/>
                <a:cs typeface="Times New Roman" panose="02020603050405020304" pitchFamily="18" charset="0"/>
              </a:rPr>
              <a:t>Supporting innovation in the 100-200 GHz range</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dirty="0">
                <a:effectLst/>
                <a:latin typeface="Consolas" panose="020B0609020204030204" pitchFamily="49" charset="0"/>
                <a:cs typeface="Times New Roman" panose="02020603050405020304" pitchFamily="18" charset="0"/>
              </a:rPr>
              <a:t>ACMA consultation on EME measurements above 6 GHz.</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Japan consultation on signatures and certifications.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FCC Establishing the Rural Digital Opportunity Fund</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FCC Proposed Rule: Facilitating Shared Use in the 3.1-3.55 GHz Band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Ofcom consultation license exempt, status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National Body adoption of IEEE standards   </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100" dirty="0">
                <a:effectLst/>
                <a:latin typeface="Consolas" panose="020B0609020204030204" pitchFamily="49" charset="0"/>
                <a:cs typeface="Times New Roman" panose="02020603050405020304" pitchFamily="18" charset="0"/>
              </a:rPr>
              <a:t>ISED RSS-210 issue 10 is out</a:t>
            </a:r>
            <a:endParaRPr lang="en-US" sz="1100" dirty="0">
              <a:effectLst/>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GB" sz="1100" dirty="0">
                <a:effectLst/>
                <a:latin typeface="Consolas" panose="020B0609020204030204" pitchFamily="49" charset="0"/>
                <a:cs typeface="Times New Roman" panose="02020603050405020304" pitchFamily="18" charset="0"/>
              </a:rPr>
              <a:t>Proposed Rule; Bridging the Digital Divide for Low-Income Consumers</a:t>
            </a:r>
            <a:endParaRPr lang="en-US" sz="1100" dirty="0">
              <a:effectLst/>
              <a:cs typeface="Times New Roman" panose="02020603050405020304" pitchFamily="18"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r>
              <a:rPr lang="en-US" sz="1800" dirty="0">
                <a:solidFill>
                  <a:srgbClr val="00B0F0"/>
                </a:solidFill>
              </a:rPr>
              <a:t>FCC 70/80/90 GHz,________</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r>
              <a:rPr lang="en-US" sz="1400" dirty="0">
                <a:solidFill>
                  <a:srgbClr val="00B0F0"/>
                </a:solidFill>
              </a:rPr>
              <a:t>.</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tx1"/>
                </a:solidFill>
              </a:rPr>
              <a:t>07jan21</a:t>
            </a:r>
            <a:r>
              <a:rPr lang="en-US" sz="1400" dirty="0">
                <a:solidFill>
                  <a:schemeClr val="bg1">
                    <a:lumMod val="85000"/>
                  </a:schemeClr>
                </a:solidFill>
              </a:rPr>
              <a:t>)</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1302963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30676298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t>
            </a:r>
            <a:endParaRPr lang="en-US" sz="1200" dirty="0"/>
          </a:p>
        </p:txBody>
      </p:sp>
      <p:sp>
        <p:nvSpPr>
          <p:cNvPr id="3" name="Content Placeholder 2"/>
          <p:cNvSpPr>
            <a:spLocks noGrp="1"/>
          </p:cNvSpPr>
          <p:nvPr>
            <p:ph idx="1"/>
          </p:nvPr>
        </p:nvSpPr>
        <p:spPr>
          <a:xfrm>
            <a:off x="727841" y="1010418"/>
            <a:ext cx="8353245" cy="5305477"/>
          </a:xfrm>
        </p:spPr>
        <p:txBody>
          <a:bodyPr/>
          <a:lstStyle/>
          <a:p>
            <a:pPr lvl="1">
              <a:spcBef>
                <a:spcPts val="0"/>
              </a:spcBef>
              <a:buFont typeface="Arial" panose="020B0604020202020204" pitchFamily="34" charset="0"/>
              <a:buChar char="•"/>
            </a:pPr>
            <a:r>
              <a:rPr lang="en-US" sz="1600" b="0" dirty="0">
                <a:solidFill>
                  <a:srgbClr val="00B0F0"/>
                </a:solidFill>
              </a:rPr>
              <a:t>Chair to confirm where WRC-23 agenda items are on the ITU Site</a:t>
            </a:r>
            <a:r>
              <a:rPr lang="en-US" sz="1600" dirty="0">
                <a:solidFill>
                  <a:srgbClr val="00B0F0"/>
                </a:solidFill>
              </a:rPr>
              <a:t>: </a:t>
            </a:r>
            <a:r>
              <a:rPr lang="en-US" sz="1600" b="0" dirty="0">
                <a:solidFill>
                  <a:srgbClr val="00B0F0"/>
                </a:solidFill>
              </a:rPr>
              <a:t>  </a:t>
            </a:r>
            <a:r>
              <a:rPr lang="en-US" sz="1600" dirty="0">
                <a:solidFill>
                  <a:srgbClr val="00B0F0"/>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600" dirty="0">
              <a:solidFill>
                <a:srgbClr val="00B0F0"/>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6"/>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7"/>
              </a:rPr>
              <a:t>https://cept.org/ecc/groups/ecc/cpg/page/weekly-report-from-wrc-19</a:t>
            </a:r>
            <a:r>
              <a:rPr lang="en-US" sz="1200" u="sng" dirty="0">
                <a:hlinkClick r:id="rId8"/>
              </a:rPr>
              <a:t>/</a:t>
            </a:r>
            <a:r>
              <a:rPr lang="en-US" sz="1200" dirty="0"/>
              <a:t> </a:t>
            </a:r>
          </a:p>
          <a:p>
            <a:pPr lvl="1">
              <a:spcBef>
                <a:spcPts val="0"/>
              </a:spcBef>
              <a:buFont typeface="Arial" panose="020B0604020202020204" pitchFamily="34" charset="0"/>
              <a:buChar char="•"/>
            </a:pPr>
            <a:r>
              <a:rPr lang="en-US" sz="1200" u="sng" dirty="0">
                <a:hlinkClick r:id="rId9"/>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0"/>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1"/>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1"/>
              </a:rPr>
              <a:t>&lt;19-0152&gt;</a:t>
            </a:r>
            <a:r>
              <a:rPr lang="en-US" sz="1600" b="0" dirty="0"/>
              <a:t>, will go through them as time permits. </a:t>
            </a:r>
          </a:p>
          <a:p>
            <a:pPr>
              <a:spcBef>
                <a:spcPts val="0"/>
              </a:spcBef>
              <a:buFont typeface="Arial" panose="020B0604020202020204" pitchFamily="34" charset="0"/>
              <a:buChar char="•"/>
            </a:pPr>
            <a:endParaRPr lang="en-US" sz="700" dirty="0"/>
          </a:p>
          <a:p>
            <a:pPr>
              <a:spcBef>
                <a:spcPts val="0"/>
              </a:spcBef>
              <a:buFont typeface="Arial" panose="020B0604020202020204" pitchFamily="34" charset="0"/>
              <a:buChar char="•"/>
            </a:pPr>
            <a:r>
              <a:rPr lang="en-US" sz="1800" dirty="0"/>
              <a:t>Calendar: </a:t>
            </a:r>
            <a:r>
              <a:rPr lang="en-US" sz="1200" dirty="0">
                <a:hlinkClick r:id="rId12"/>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3"/>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4"/>
              </a:rPr>
              <a:t>Working Party 1A (WP 1A) - Spectrum engineering techniques</a:t>
            </a:r>
            <a:r>
              <a:rPr lang="en-US" sz="1100" u="sng" dirty="0"/>
              <a:t>     and     </a:t>
            </a:r>
            <a:r>
              <a:rPr lang="en-US" sz="1100" dirty="0">
                <a:hlinkClick r:id="rId15"/>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6"/>
              </a:rPr>
              <a:t>Study Group 5 (SG 5) Terrestrial </a:t>
            </a:r>
            <a:r>
              <a:rPr lang="en-US" sz="1400" b="0" dirty="0">
                <a:hlinkClick r:id="rId16"/>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7"/>
              </a:rPr>
              <a:t>Working Party 5A (WP 5A) - Land mobile service above 30 MHz* (excluding IMT); wireless access in the fixed service; amateur and amateur-satellite services</a:t>
            </a:r>
            <a:r>
              <a:rPr lang="en-US" sz="1100" dirty="0"/>
              <a:t>  </a:t>
            </a:r>
            <a:endParaRPr lang="en-US" sz="1100" dirty="0">
              <a:hlinkClick r:id="rId18"/>
            </a:endParaRPr>
          </a:p>
          <a:p>
            <a:pPr lvl="1">
              <a:spcBef>
                <a:spcPts val="0"/>
              </a:spcBef>
              <a:buFont typeface="Arial" panose="020B0604020202020204" pitchFamily="34" charset="0"/>
              <a:buChar char="•"/>
            </a:pPr>
            <a:r>
              <a:rPr lang="en-US" sz="1100" dirty="0">
                <a:hlinkClick r:id="rId18"/>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55</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762001"/>
            <a:ext cx="4142565" cy="5713412"/>
          </a:xfrm>
        </p:spPr>
        <p:txBody>
          <a:bodyPr/>
          <a:lstStyle/>
          <a:p>
            <a:pPr>
              <a:buFont typeface="Arial" panose="020B0604020202020204" pitchFamily="34" charset="0"/>
              <a:buChar char="•"/>
            </a:pPr>
            <a:r>
              <a:rPr lang="en-US" altLang="en-US" sz="1400" dirty="0">
                <a:solidFill>
                  <a:schemeClr val="tx1"/>
                </a:solidFill>
              </a:rPr>
              <a:t>Call to Order</a:t>
            </a:r>
          </a:p>
          <a:p>
            <a:pPr lvl="1">
              <a:spcBef>
                <a:spcPts val="0"/>
              </a:spcBef>
              <a:buFont typeface="Arial" panose="020B0604020202020204" pitchFamily="34" charset="0"/>
              <a:buChar char="•"/>
            </a:pPr>
            <a:r>
              <a:rPr lang="en-US" altLang="en-US" sz="1400" dirty="0">
                <a:solidFill>
                  <a:schemeClr val="tx1"/>
                </a:solidFill>
              </a:rPr>
              <a:t>IMAT-Attendance server is open</a:t>
            </a:r>
          </a:p>
          <a:p>
            <a:pPr>
              <a:buFont typeface="Arial" panose="020B0604020202020204" pitchFamily="34" charset="0"/>
              <a:buChar char="•"/>
            </a:pPr>
            <a:r>
              <a:rPr lang="en-US" altLang="en-US" sz="14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err="1">
                <a:solidFill>
                  <a:schemeClr val="tx1"/>
                </a:solidFill>
              </a:rPr>
              <a:t>PeterE</a:t>
            </a:r>
            <a:r>
              <a:rPr lang="en-US" altLang="en-US" sz="1400" dirty="0">
                <a:solidFill>
                  <a:schemeClr val="bg1">
                    <a:lumMod val="85000"/>
                  </a:schemeClr>
                </a:solidFill>
              </a:rPr>
              <a:t>.</a:t>
            </a:r>
          </a:p>
          <a:p>
            <a:pPr lvl="1">
              <a:spcBef>
                <a:spcPts val="0"/>
              </a:spcBef>
              <a:buFont typeface="Arial" panose="020B0604020202020204" pitchFamily="34" charset="0"/>
              <a:buChar char="•"/>
            </a:pPr>
            <a:r>
              <a:rPr lang="en-US" altLang="en-US" sz="1400" b="1" u="sng" dirty="0">
                <a:solidFill>
                  <a:schemeClr val="tx1"/>
                </a:solidFill>
              </a:rPr>
              <a:t>Attendance and request queue in chat window, Stuart K </a:t>
            </a:r>
          </a:p>
          <a:p>
            <a:pPr>
              <a:buFont typeface="Arial" panose="020B0604020202020204" pitchFamily="34" charset="0"/>
              <a:buChar char="•"/>
            </a:pPr>
            <a:r>
              <a:rPr lang="en-US" altLang="en-US" sz="1400" dirty="0">
                <a:solidFill>
                  <a:schemeClr val="tx1"/>
                </a:solidFill>
              </a:rPr>
              <a:t>Approve agenda &amp; last minutes</a:t>
            </a:r>
          </a:p>
          <a:p>
            <a:pPr lvl="1">
              <a:spcBef>
                <a:spcPts val="0"/>
              </a:spcBef>
              <a:buFont typeface="Arial" panose="020B0604020202020204" pitchFamily="34" charset="0"/>
              <a:buChar char="•"/>
            </a:pPr>
            <a:r>
              <a:rPr lang="en-US" altLang="en-US" sz="1400" dirty="0">
                <a:solidFill>
                  <a:schemeClr val="bg1"/>
                </a:solidFill>
              </a:rPr>
              <a:t>Attendance on-line/roll call</a:t>
            </a:r>
          </a:p>
          <a:p>
            <a:pPr>
              <a:buFont typeface="Arial" panose="020B0604020202020204" pitchFamily="34" charset="0"/>
              <a:buChar char="•"/>
            </a:pPr>
            <a:r>
              <a:rPr lang="en-US" altLang="en-US" sz="1400" dirty="0">
                <a:solidFill>
                  <a:schemeClr val="tx1"/>
                </a:solidFill>
              </a:rPr>
              <a:t>Agenda items, both weeks included</a:t>
            </a:r>
          </a:p>
          <a:p>
            <a:pPr lvl="1">
              <a:spcBef>
                <a:spcPts val="0"/>
              </a:spcBef>
              <a:buFont typeface="Arial" panose="020B0604020202020204" pitchFamily="34" charset="0"/>
              <a:buChar char="•"/>
            </a:pPr>
            <a:r>
              <a:rPr lang="en-US" altLang="en-US" sz="1400" dirty="0">
                <a:solidFill>
                  <a:schemeClr val="tx1"/>
                </a:solidFill>
              </a:rPr>
              <a:t>Elections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Approve teleconferences (16</a:t>
            </a:r>
            <a:r>
              <a:rPr lang="en-US" altLang="en-US" sz="1400" baseline="30000" dirty="0">
                <a:solidFill>
                  <a:schemeClr val="tx1"/>
                </a:solidFill>
              </a:rPr>
              <a:t>th</a:t>
            </a: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EU &amp; ITU-R Items (both weeks)</a:t>
            </a:r>
          </a:p>
          <a:p>
            <a:pPr lvl="1">
              <a:spcBef>
                <a:spcPts val="0"/>
              </a:spcBef>
              <a:buFont typeface="Arial" panose="020B0604020202020204" pitchFamily="34" charset="0"/>
              <a:buChar char="•"/>
            </a:pPr>
            <a:r>
              <a:rPr lang="en-US" altLang="en-US" sz="1400" dirty="0">
                <a:solidFill>
                  <a:schemeClr val="tx1"/>
                </a:solidFill>
              </a:rPr>
              <a:t>APAC status (16</a:t>
            </a:r>
            <a:r>
              <a:rPr lang="en-US" altLang="en-US" sz="1400" baseline="30000" dirty="0">
                <a:solidFill>
                  <a:schemeClr val="tx1"/>
                </a:solidFill>
              </a:rPr>
              <a:t>th</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FCC 6 GHz (both weeks) </a:t>
            </a:r>
          </a:p>
          <a:p>
            <a:pPr lvl="1">
              <a:spcBef>
                <a:spcPts val="0"/>
              </a:spcBef>
              <a:buFont typeface="Arial" panose="020B0604020202020204" pitchFamily="34" charset="0"/>
              <a:buChar char="•"/>
            </a:pPr>
            <a:r>
              <a:rPr lang="en-US" altLang="en-US" sz="1400" dirty="0">
                <a:solidFill>
                  <a:schemeClr val="tx1"/>
                </a:solidFill>
              </a:rPr>
              <a:t>FCC 70/80/90 GHz (both weeks)</a:t>
            </a:r>
          </a:p>
          <a:p>
            <a:pPr lvl="1">
              <a:spcBef>
                <a:spcPts val="0"/>
              </a:spcBef>
              <a:buFont typeface="Arial" panose="020B0604020202020204" pitchFamily="34" charset="0"/>
              <a:buChar char="•"/>
            </a:pPr>
            <a:r>
              <a:rPr lang="en-US" altLang="en-US" sz="1400" dirty="0">
                <a:solidFill>
                  <a:schemeClr val="tx1"/>
                </a:solidFill>
              </a:rPr>
              <a:t>Input on moving forward for EC (16</a:t>
            </a:r>
            <a:r>
              <a:rPr lang="en-US" altLang="en-US" sz="1400" baseline="30000" dirty="0">
                <a:solidFill>
                  <a:schemeClr val="tx1"/>
                </a:solidFill>
              </a:rPr>
              <a:t>th</a:t>
            </a:r>
            <a:r>
              <a:rPr lang="en-US" altLang="en-US" sz="1400" dirty="0">
                <a:solidFill>
                  <a:schemeClr val="tx1"/>
                </a:solidFill>
              </a:rPr>
              <a:t>) </a:t>
            </a:r>
          </a:p>
          <a:p>
            <a:pPr>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1400" dirty="0">
                <a:solidFill>
                  <a:schemeClr val="tx1"/>
                </a:solidFill>
              </a:rPr>
              <a:t>Additional items for next Thursday (23Jul20)</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Possibly FCC 6GHz and/or 70/80/90 GHz  inputs for comments</a:t>
            </a:r>
          </a:p>
          <a:p>
            <a:pPr lvl="1">
              <a:buFont typeface="Arial" panose="020B0604020202020204" pitchFamily="34" charset="0"/>
              <a:buChar char="•"/>
            </a:pPr>
            <a:r>
              <a:rPr lang="en-US" altLang="en-US" sz="1400" dirty="0">
                <a:solidFill>
                  <a:schemeClr val="tx1"/>
                </a:solidFill>
              </a:rPr>
              <a:t>Anything new from this session</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48309" y="788533"/>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3">
              <a:spcBef>
                <a:spcPts val="0"/>
              </a:spcBef>
              <a:buFont typeface="Arial" panose="020B0604020202020204" pitchFamily="34" charset="0"/>
              <a:buChar char="•"/>
            </a:pPr>
            <a:endParaRPr lang="en-GB" sz="6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Elections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 Approve teleconferences through 07Jan21</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APAC Status </a:t>
            </a:r>
          </a:p>
          <a:p>
            <a:pPr lvl="1">
              <a:spcBef>
                <a:spcPts val="0"/>
              </a:spcBef>
              <a:buFont typeface="Arial" panose="020B0604020202020204" pitchFamily="34" charset="0"/>
              <a:buChar char="•"/>
            </a:pPr>
            <a:r>
              <a:rPr lang="en-US" altLang="en-US" sz="1400" kern="0" dirty="0">
                <a:solidFill>
                  <a:schemeClr val="tx1"/>
                </a:solidFill>
              </a:rPr>
              <a:t>The last couple of months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reconsiderations, MSG</a:t>
            </a:r>
          </a:p>
          <a:p>
            <a:pPr lvl="1">
              <a:spcBef>
                <a:spcPts val="0"/>
              </a:spcBef>
              <a:buFont typeface="Arial" panose="020B0604020202020204" pitchFamily="34" charset="0"/>
              <a:buChar char="•"/>
            </a:pPr>
            <a:r>
              <a:rPr lang="en-US" altLang="en-US" sz="1400" kern="0" dirty="0">
                <a:solidFill>
                  <a:schemeClr val="tx1"/>
                </a:solidFill>
              </a:rPr>
              <a:t>Reply comments on FNPRM?</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solidFill>
                  <a:srgbClr val="333333"/>
                </a:solidFill>
                <a:effectLst/>
                <a:ea typeface="Times New Roman" panose="02020603050405020304" pitchFamily="18" charset="0"/>
              </a:rPr>
              <a:t>FCC: NPRM Modernizing and Expanding Access to the 70/80/90 GHz Bands</a:t>
            </a:r>
            <a:r>
              <a:rPr lang="en-US" sz="1400" b="0" dirty="0"/>
              <a:t> </a:t>
            </a:r>
          </a:p>
          <a:p>
            <a:pPr lvl="1">
              <a:spcBef>
                <a:spcPts val="0"/>
              </a:spcBef>
              <a:buFont typeface="Arial" panose="020B0604020202020204" pitchFamily="34" charset="0"/>
              <a:buChar char="•"/>
            </a:pPr>
            <a:r>
              <a:rPr lang="en-US" sz="1400" b="0" dirty="0"/>
              <a:t>Does IEEE 802 do comments? </a:t>
            </a:r>
            <a:r>
              <a:rPr lang="en-US" sz="1400" dirty="0"/>
              <a:t>(next </a:t>
            </a:r>
            <a:r>
              <a:rPr lang="en-US" sz="1400" dirty="0" err="1"/>
              <a:t>wk</a:t>
            </a:r>
            <a:r>
              <a:rPr lang="en-US" sz="1400" dirty="0"/>
              <a:t>)</a:t>
            </a:r>
            <a:endParaRPr lang="en-US" sz="1400" b="0" dirty="0"/>
          </a:p>
          <a:p>
            <a:pPr>
              <a:spcBef>
                <a:spcPts val="0"/>
              </a:spcBef>
              <a:buFont typeface="Arial" panose="020B0604020202020204" pitchFamily="34" charset="0"/>
              <a:buChar char="•"/>
            </a:pPr>
            <a:r>
              <a:rPr lang="en-US" altLang="en-US" sz="1400" b="0" dirty="0">
                <a:solidFill>
                  <a:schemeClr val="tx1"/>
                </a:solidFill>
              </a:rPr>
              <a:t>Input on moving IEEE 802 forward for EC</a:t>
            </a: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5.9 GHz NPRM status</a:t>
            </a:r>
          </a:p>
          <a:p>
            <a:pPr lvl="1">
              <a:spcBef>
                <a:spcPts val="0"/>
              </a:spcBef>
              <a:buFont typeface="Arial" panose="020B0604020202020204" pitchFamily="34" charset="0"/>
              <a:buChar char="•"/>
            </a:pPr>
            <a:r>
              <a:rPr lang="en-US" sz="1400" dirty="0"/>
              <a:t>Digital divide action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Mike L. </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Wireless Interim, 14-16 Jan 2020 in document </a:t>
            </a:r>
            <a:r>
              <a:rPr lang="en-GB" sz="1800" b="0" dirty="0">
                <a:hlinkClick r:id="rId3"/>
              </a:rPr>
              <a:t>https://mentor.ieee.org/802.18/dcn/20/18-20-0004-00-0000-minutes-sna-interim-14-16jan2020-rr-tag.docx</a:t>
            </a:r>
            <a:r>
              <a:rPr lang="en-GB" sz="1800" b="0" dirty="0"/>
              <a:t>  </a:t>
            </a:r>
            <a:r>
              <a:rPr lang="en-US" sz="1800" b="0" dirty="0"/>
              <a:t> 21-Jan-2020 15:38:16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Stephen P.</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1">
              <a:spcBef>
                <a:spcPts val="0"/>
              </a:spcBef>
            </a:pPr>
            <a:endParaRPr lang="en-US" altLang="en-US" sz="1600" dirty="0">
              <a:solidFill>
                <a:schemeClr val="bg1">
                  <a:lumMod val="65000"/>
                </a:schemeClr>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cs typeface="+mn-cs"/>
              </a:rPr>
              <a:t>As RR-TAG does in plenaries, </a:t>
            </a:r>
            <a:r>
              <a:rPr lang="en-US" sz="1600" u="sng" dirty="0">
                <a:solidFill>
                  <a:schemeClr val="tx1"/>
                </a:solidFill>
                <a:cs typeface="+mn-cs"/>
              </a:rPr>
              <a:t>takes attending BOTH meetings/calls (16</a:t>
            </a:r>
            <a:r>
              <a:rPr lang="en-US" sz="1600" u="sng" baseline="30000" dirty="0">
                <a:solidFill>
                  <a:schemeClr val="tx1"/>
                </a:solidFill>
                <a:cs typeface="+mn-cs"/>
              </a:rPr>
              <a:t>th</a:t>
            </a:r>
            <a:r>
              <a:rPr lang="en-US" sz="1600" u="sng" dirty="0">
                <a:solidFill>
                  <a:schemeClr val="tx1"/>
                </a:solidFill>
                <a:cs typeface="+mn-cs"/>
              </a:rPr>
              <a:t> and 23</a:t>
            </a:r>
            <a:r>
              <a:rPr lang="en-US" sz="1600" u="sng" baseline="30000" dirty="0">
                <a:solidFill>
                  <a:schemeClr val="tx1"/>
                </a:solidFill>
                <a:cs typeface="+mn-cs"/>
              </a:rPr>
              <a:t>rd</a:t>
            </a:r>
            <a:r>
              <a:rPr lang="en-US" sz="1600" u="sng" dirty="0">
                <a:solidFill>
                  <a:schemeClr val="tx1"/>
                </a:solidFill>
                <a:cs typeface="+mn-cs"/>
              </a:rPr>
              <a:t>) for attendance credit. </a:t>
            </a:r>
            <a:endParaRPr lang="en-US" altLang="en-US" sz="1600" dirty="0">
              <a:solidFill>
                <a:srgbClr val="00B0F0"/>
              </a:solidFill>
            </a:endParaRPr>
          </a:p>
          <a:p>
            <a:pPr>
              <a:spcBef>
                <a:spcPts val="0"/>
              </a:spcBef>
              <a:buFont typeface="Arial" panose="020B0604020202020204" pitchFamily="34" charset="0"/>
              <a:buChar char="•"/>
            </a:pPr>
            <a:endParaRPr lang="en-US" altLang="en-US" sz="2000" dirty="0">
              <a:solidFill>
                <a:schemeClr val="bg1"/>
              </a:solidFill>
            </a:endParaRPr>
          </a:p>
          <a:p>
            <a:pPr lvl="1">
              <a:spcBef>
                <a:spcPts val="0"/>
              </a:spcBef>
            </a:pPr>
            <a:endParaRPr lang="en-US" altLang="en-US" sz="1600" dirty="0">
              <a:solidFill>
                <a:schemeClr val="bg1">
                  <a:lumMod val="65000"/>
                </a:schemeClr>
              </a:solidFill>
            </a:endParaRP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9" y="588629"/>
            <a:ext cx="7770813" cy="630571"/>
          </a:xfrm>
        </p:spPr>
        <p:txBody>
          <a:bodyPr/>
          <a:lstStyle/>
          <a:p>
            <a:r>
              <a:rPr lang="en-US" altLang="en-US" sz="2400" dirty="0"/>
              <a:t>Administrative – moving forward #1 </a:t>
            </a:r>
            <a:r>
              <a:rPr lang="en-US" altLang="en-US" sz="2400" b="0" dirty="0"/>
              <a:t>(no change)</a:t>
            </a:r>
          </a:p>
        </p:txBody>
      </p:sp>
      <p:sp>
        <p:nvSpPr>
          <p:cNvPr id="16387" name="Content Placeholder 2"/>
          <p:cNvSpPr>
            <a:spLocks noGrp="1"/>
          </p:cNvSpPr>
          <p:nvPr>
            <p:ph idx="1"/>
          </p:nvPr>
        </p:nvSpPr>
        <p:spPr>
          <a:xfrm>
            <a:off x="685798" y="1004222"/>
            <a:ext cx="8229602" cy="5471191"/>
          </a:xfrm>
        </p:spPr>
        <p:txBody>
          <a:bodyPr/>
          <a:lstStyle/>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600" b="0" dirty="0">
                <a:solidFill>
                  <a:schemeClr val="tx1"/>
                </a:solidFill>
                <a:hlinkClick r:id="rId3"/>
              </a:rPr>
              <a:t>https://mentor.ieee.org/802-ec/dcn/20/ec-20-0114-02-00EC-ieee-802-session-attendee-survey-results.xlsx</a:t>
            </a:r>
            <a:endParaRPr lang="en-US" altLang="en-US" sz="1600" b="0" dirty="0">
              <a:solidFill>
                <a:schemeClr val="tx1"/>
              </a:solidFill>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6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This allows then for an electronic plenary, that can be worked on to setup over the next couple of months.  (more on later slides) </a:t>
            </a:r>
          </a:p>
          <a:p>
            <a:pPr marL="2000250" lvl="4">
              <a:buFont typeface="Arial" panose="020B0604020202020204" pitchFamily="34" charset="0"/>
              <a:buChar char="•"/>
            </a:pPr>
            <a:endParaRPr lang="en-US" altLang="en-US" sz="1400" dirty="0">
              <a:solidFill>
                <a:schemeClr val="tx1"/>
              </a:solidFill>
            </a:endParaRPr>
          </a:p>
          <a:p>
            <a:pPr marL="685800" lvl="1">
              <a:spcBef>
                <a:spcPts val="400"/>
              </a:spcBef>
              <a:buFont typeface="Arial" panose="020B0604020202020204" pitchFamily="34" charset="0"/>
              <a:buChar char="•"/>
            </a:pP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50722</TotalTime>
  <Words>13237</Words>
  <Application>Microsoft Office PowerPoint</Application>
  <PresentationFormat>On-screen Show (4:3)</PresentationFormat>
  <Paragraphs>1385</Paragraphs>
  <Slides>58</Slides>
  <Notes>38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9"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#1 (no change)</vt:lpstr>
      <vt:lpstr>In Memoriam</vt:lpstr>
      <vt:lpstr>Officer Elections -1</vt:lpstr>
      <vt:lpstr>Elections -2</vt:lpstr>
      <vt:lpstr>Officer Elections -3</vt:lpstr>
      <vt:lpstr>Teleconferences</vt:lpstr>
      <vt:lpstr>EU items to share -1</vt:lpstr>
      <vt:lpstr>EU items to share -2</vt:lpstr>
      <vt:lpstr>ITU-R items to share</vt:lpstr>
      <vt:lpstr>APAC status</vt:lpstr>
      <vt:lpstr>FCC R&amp;O 6 GHz  (1of 3)</vt:lpstr>
      <vt:lpstr>FCC R&amp;O 6 GHz – MSG  (2of 3)</vt:lpstr>
      <vt:lpstr>FCC FNPRM 6 GHz   (3 of 3) </vt:lpstr>
      <vt:lpstr>Modernizing and Expanding Access to the 70/80/90 GHz Bands  (1 of 3)</vt:lpstr>
      <vt:lpstr>Modernizing and Expanding Access to the 70/80/90 GHz Bands  (2 of 3)</vt:lpstr>
      <vt:lpstr>Modernizing and Expanding Access to the 70/80/90 GHz Bands  (3 of 3)</vt:lpstr>
      <vt:lpstr>IEEE 802 Moving forward #2a</vt:lpstr>
      <vt:lpstr>IEEE 802 Moving forward #2b</vt:lpstr>
      <vt:lpstr>Actions / AOB / Recess</vt:lpstr>
      <vt:lpstr>2nd - Thursday (23Jul20) Agenda</vt:lpstr>
      <vt:lpstr>IEEE 802 Moving forward #2a</vt:lpstr>
      <vt:lpstr>IEEE 802 Moving forward #2b</vt:lpstr>
      <vt:lpstr>EU items to share -1</vt:lpstr>
      <vt:lpstr>EU items to share -2</vt:lpstr>
      <vt:lpstr>ITU-R items to share</vt:lpstr>
      <vt:lpstr>APAC / Taiwan status</vt:lpstr>
      <vt:lpstr>Modernizing and Expanding Access to the 70/80/90 GHz Bands  (1 of 3)</vt:lpstr>
      <vt:lpstr>Modernizing and Expanding Access to the 70/80/90 GHz Bands  (2 of 3)</vt:lpstr>
      <vt:lpstr>Modernizing and Expanding Access to the 70/80/90 GHz Bands  (3 of 3)</vt:lpstr>
      <vt:lpstr>Modernizing and Expanding Access to the 70/80/90 GHz Bands  (3 of 3)</vt:lpstr>
      <vt:lpstr>General Discussion - FYI</vt:lpstr>
      <vt:lpstr>General Discussion - open</vt:lpstr>
      <vt:lpstr>General Discussion – FYI only</vt:lpstr>
      <vt:lpstr>Actions Required</vt:lpstr>
      <vt:lpstr>Any Other Business</vt:lpstr>
      <vt:lpstr>Adjourn</vt:lpstr>
      <vt:lpstr>PowerPoint Presentation</vt:lpstr>
      <vt:lpstr>PowerPoint Presentation</vt:lpstr>
      <vt:lpstr>PowerPoint Presentation</vt:lpstr>
      <vt:lpstr>ITU-R links </vt:lpstr>
      <vt:lpstr>FCC R&amp;O and FNPRM 6GHz -2</vt:lpstr>
      <vt:lpstr>ITU-R SM.2352 on THz</vt:lpstr>
      <vt:lpstr>ITU-R THz SM.2352 submission – standing by</vt:lpstr>
      <vt:lpstr>ITU-R SM.2352 on THz</vt:lpstr>
      <vt:lpstr>Responsibilities of WG Chair</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3027</cp:revision>
  <cp:lastPrinted>1601-01-01T00:00:00Z</cp:lastPrinted>
  <dcterms:created xsi:type="dcterms:W3CDTF">2016-03-03T14:54:45Z</dcterms:created>
  <dcterms:modified xsi:type="dcterms:W3CDTF">2020-07-18T04:03:41Z</dcterms:modified>
</cp:coreProperties>
</file>