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341" r:id="rId3"/>
    <p:sldId id="329" r:id="rId4"/>
    <p:sldId id="604" r:id="rId5"/>
    <p:sldId id="624" r:id="rId6"/>
    <p:sldId id="605" r:id="rId7"/>
    <p:sldId id="516" r:id="rId8"/>
    <p:sldId id="596" r:id="rId9"/>
    <p:sldId id="686" r:id="rId10"/>
    <p:sldId id="411" r:id="rId11"/>
    <p:sldId id="665" r:id="rId12"/>
    <p:sldId id="691" r:id="rId13"/>
    <p:sldId id="602" r:id="rId14"/>
    <p:sldId id="603" r:id="rId15"/>
    <p:sldId id="606" r:id="rId16"/>
    <p:sldId id="608" r:id="rId17"/>
    <p:sldId id="696" r:id="rId18"/>
    <p:sldId id="697" r:id="rId19"/>
    <p:sldId id="698" r:id="rId20"/>
    <p:sldId id="699" r:id="rId21"/>
    <p:sldId id="700" r:id="rId22"/>
    <p:sldId id="702" r:id="rId23"/>
    <p:sldId id="535" r:id="rId24"/>
    <p:sldId id="708" r:id="rId25"/>
    <p:sldId id="709" r:id="rId26"/>
    <p:sldId id="710" r:id="rId27"/>
    <p:sldId id="711" r:id="rId28"/>
    <p:sldId id="712" r:id="rId29"/>
    <p:sldId id="713" r:id="rId30"/>
    <p:sldId id="714" r:id="rId31"/>
    <p:sldId id="715" r:id="rId32"/>
    <p:sldId id="716" r:id="rId33"/>
    <p:sldId id="717" r:id="rId34"/>
    <p:sldId id="650" r:id="rId35"/>
    <p:sldId id="498" r:id="rId36"/>
    <p:sldId id="402" r:id="rId37"/>
    <p:sldId id="403" r:id="rId38"/>
    <p:sldId id="689" r:id="rId39"/>
    <p:sldId id="701" r:id="rId40"/>
    <p:sldId id="672" r:id="rId41"/>
    <p:sldId id="671" r:id="rId42"/>
    <p:sldId id="664" r:id="rId43"/>
    <p:sldId id="663" r:id="rId44"/>
    <p:sldId id="690" r:id="rId45"/>
    <p:sldId id="652" r:id="rId46"/>
    <p:sldId id="549" r:id="rId47"/>
    <p:sldId id="425" r:id="rId48"/>
    <p:sldId id="656" r:id="rId49"/>
    <p:sldId id="655"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3"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12" autoAdjust="0"/>
    <p:restoredTop sz="96270" autoAdjust="0"/>
  </p:normalViewPr>
  <p:slideViewPr>
    <p:cSldViewPr>
      <p:cViewPr varScale="1">
        <p:scale>
          <a:sx n="96" d="100"/>
          <a:sy n="96" d="100"/>
        </p:scale>
        <p:origin x="1980" y="78"/>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852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13-Jul-20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24.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1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4.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654733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dirty="0">
                <a:solidFill>
                  <a:srgbClr val="000000"/>
                </a:solidFill>
                <a:effectLst/>
                <a:ea typeface="Times New Roman" panose="02020603050405020304" pitchFamily="18" charset="0"/>
              </a:rPr>
              <a:t>Abstract: In this document, the Commission </a:t>
            </a:r>
            <a:r>
              <a:rPr lang="en-US" sz="1200" i="1" u="sng" dirty="0">
                <a:solidFill>
                  <a:srgbClr val="000000"/>
                </a:solidFill>
                <a:effectLst/>
                <a:ea typeface="Times New Roman" panose="02020603050405020304" pitchFamily="18" charset="0"/>
              </a:rPr>
              <a:t>seeks comment to explore innovative new uses of the 71-76 GHz</a:t>
            </a:r>
            <a:r>
              <a:rPr lang="en-US" sz="1200" b="0" dirty="0">
                <a:solidFill>
                  <a:srgbClr val="000000"/>
                </a:solidFill>
                <a:effectLst/>
                <a:ea typeface="Times New Roman" panose="02020603050405020304" pitchFamily="18" charset="0"/>
              </a:rPr>
              <a:t>, 81-86 GHz, 92-94 GHz, and 94.1-95 GHz bands (collectively, the ``70/80/90 GHz bands''). In particular, the Commission seeks comment on potential rule changes for non-Federal users to facilitate the provision of wireless backhaul for 5G, as well as the deployment of broadband services to aircraft and ships, while protecting incumbent operations in the 70/80/90 GHz bands. The Commission seeks to </a:t>
            </a:r>
            <a:r>
              <a:rPr lang="en-US" sz="1200" b="0" i="0" dirty="0">
                <a:solidFill>
                  <a:srgbClr val="333333"/>
                </a:solidFill>
                <a:effectLst/>
              </a:rPr>
              <a:t>promote expanded use of this co-primary millimeter-wave spectrum for a myriad of innovative services by commercial industry, and in particular, the Commission seeks to take advantage of the highly directional signal characteristics of these bands, which may permit the co-existence of multiple types of deployments. The Commission also denies two requests for partial waiver of the antenna standards for the 71-76 and 81-86 GHz bands. Because this is co-primary spectrum for Federal and non-Federal users, the Commission will coordinate any proposed rule changes with the affected agencies and the National Telecommunications and Information Administration (NTIA). This is consistent with established practice, in that, when evaluating any band that includes a shared allocation for Federal use, the FCC will work with NTIA to evaluate potential impacts associated with any new or expanded non-Federal use of shared allocations.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2427678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5480381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3424539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2429907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6375420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557810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5499630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dirty="0">
                <a:solidFill>
                  <a:srgbClr val="000000"/>
                </a:solidFill>
                <a:effectLst/>
                <a:ea typeface="Times New Roman" panose="02020603050405020304" pitchFamily="18" charset="0"/>
              </a:rPr>
              <a:t>Abstract: In this document, the Commission </a:t>
            </a:r>
            <a:r>
              <a:rPr lang="en-US" sz="1200" i="1" u="sng" dirty="0">
                <a:solidFill>
                  <a:srgbClr val="000000"/>
                </a:solidFill>
                <a:effectLst/>
                <a:ea typeface="Times New Roman" panose="02020603050405020304" pitchFamily="18" charset="0"/>
              </a:rPr>
              <a:t>seeks comment to explore innovative new uses of the 71-76 GHz</a:t>
            </a:r>
            <a:r>
              <a:rPr lang="en-US" sz="1200" b="0" dirty="0">
                <a:solidFill>
                  <a:srgbClr val="000000"/>
                </a:solidFill>
                <a:effectLst/>
                <a:ea typeface="Times New Roman" panose="02020603050405020304" pitchFamily="18" charset="0"/>
              </a:rPr>
              <a:t>, 81-86 GHz, 92-94 GHz, and 94.1-95 GHz bands (collectively, the ``70/80/90 GHz bands''). In particular, the Commission seeks comment on potential rule changes for non-Federal users to facilitate the provision of wireless backhaul for 5G, as well as the deployment of broadband services to aircraft and ships, while protecting incumbent operations in the 70/80/90 GHz bands. The Commission seeks to </a:t>
            </a:r>
            <a:r>
              <a:rPr lang="en-US" sz="1200" b="0" i="0" dirty="0">
                <a:solidFill>
                  <a:srgbClr val="333333"/>
                </a:solidFill>
                <a:effectLst/>
              </a:rPr>
              <a:t>promote expanded use of this co-primary millimeter-wave spectrum for a myriad of innovative services by commercial industry, and in particular, the Commission seeks to take advantage of the highly directional signal characteristics of these bands, which may permit the co-existence of multiple types of deployments. The Commission also denies two requests for partial waiver of the antenna standards for the 71-76 and 81-86 GHz bands. Because this is co-primary spectrum for Federal and non-Federal users, the Commission will coordinate any proposed rule changes with the affected agencies and the National Telecommunications and Information Administration (NTIA). This is consistent with established practice, in that, when evaluating any band that includes a shared allocation for Federal use, the FCC will work with NTIA to evaluate potential impacts associated with any new or expanded non-Federal use of shared allocations.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9531474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6606576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29672792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28086545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925342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75% - f) </a:t>
            </a:r>
            <a:r>
              <a:rPr lang="en-US" sz="1200" b="0" i="0" u="none" strike="noStrike" baseline="0" dirty="0">
                <a:latin typeface="Times New Roman" panose="02020603050405020304" pitchFamily="18" charset="0"/>
              </a:rPr>
              <a:t>Initiate officer elections other than at the first plenary session of even numbered years.  So majority is all that is needed at first plenary of even numbered years.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153828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55511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16-23Jul20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16-23Jul20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16-23Jul20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802.18-20/0102r00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cept.org/ecc/groups/ecc/wg-se/client/introduction/" TargetMode="External"/><Relationship Id="rId7"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8/dcn/17/18-17-0073-07-0000-ieee-802-viewpoints-on-wrc-19-agenda-items.pptx" TargetMode="External"/><Relationship Id="rId13" Type="http://schemas.openxmlformats.org/officeDocument/2006/relationships/hyperlink" Target="https://www.itu.int/go/ITU-R/sg5" TargetMode="External"/><Relationship Id="rId3" Type="http://schemas.openxmlformats.org/officeDocument/2006/relationships/hyperlink" Target="https://mentor.ieee.org/802.18/dcn/19/18-19-0152-00-0000-summary-of-the-decisions-of-selected-agenda-items-in-wrc-19.pptx" TargetMode="External"/><Relationship Id="rId7" Type="http://schemas.openxmlformats.org/officeDocument/2006/relationships/hyperlink" Target="https://www.itu.int/en/ITU-R/conferences/wrc/2019/Documents/PFA-WRC19-E.pdf"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8.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cept.org/ecc/groups/ecc/cpg/page/weekly-report-from-wrc-19/"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ederalregister.gov/documents/2020/05/26/2020-11236/unlicensed-use-of-the-6-ghz-band?utm_campaign=subscription+mailing+list&amp;utm_source=federalregister.gov&amp;utm_medium=email" TargetMode="External"/><Relationship Id="rId4" Type="http://schemas.openxmlformats.org/officeDocument/2006/relationships/hyperlink" Target="https://www.fcc.gov/ecfs/search/filings?proceedings_name=18-295&amp;sort=date_disseminated,DESC"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0/18-20-0062-02-0000-fcc-r-o-fnprm-promoting-unlicensed-use-of-the-6ghz-band-et-18-295.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www.federalregister.gov/documents/2020/05/28/2020-11320/unlicensed-use-of-the-6-ghz-band?utm_campaign=subscription+mailing+list&amp;utm_source=federalregister.gov&amp;utm_medium=email"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7/06/2020-14064/modernizing-and-expanding-access-to-the-708090-ghz-bands?utm_source=federalregister.gov&amp;utm_medium=email&amp;utm_campaign=subscription*mailing*list__;Kys!!F7jv3iA!nIcp48IVEbmOjFtfVgW6hZlsx465QVQqCgqcvGnho_5_9iusXKvmDnxJ446zt_D9dA$"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cn/20/18-20-0104-01-0000-fcc-proposed-rule-modernizing-and-expanding-access-to-the-70-80-90-ghz-bands.docx" TargetMode="External"/><Relationship Id="rId5" Type="http://schemas.openxmlformats.org/officeDocument/2006/relationships/hyperlink" Target="https://urldefense.com/v3/__https:/www.federalregister.gov/d/2020-14064?utm_medium=email&amp;utm_campaign=subscription*mailing*list&amp;utm_source=federalregister.gov__;Kys!!F7jv3iA!nIcp48IVEbmOjFtfVgW6hZlsx465QVQqCgqcvGnho_5_9iusXKvmDnxJ447oinZQTg$" TargetMode="External"/><Relationship Id="rId4" Type="http://schemas.openxmlformats.org/officeDocument/2006/relationships/hyperlink" Target="https://urldefense.com/v3/__https:/www.govinfo.gov/content/pkg/FR-2020-07-06/pdf/2020-14064.pdf?utm_campaign=subscription*mailing*list&amp;utm_source=federalregister.gov&amp;utm_medium=email__;Kys!!F7jv3iA!nIcp48IVEbmOjFtfVgW6hZlsx465QVQqCgqcvGnho_5_9iusXKvmDnxJ444UBbFZGw$"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cept.org/ecc/groups/ecc/wg-se/client/introduction/" TargetMode="External"/><Relationship Id="rId7" Type="http://schemas.openxmlformats.org/officeDocument/2006/relationships/image" Target="../media/image4.wmf"/><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17.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hyperlink" Target="https://www.federalregister.gov/documents/2020/05/26/2020-11236/unlicensed-use-of-the-6-ghz-band?utm_campaign=subscription+mailing+list&amp;utm_source=federalregister.gov&amp;utm_medium=email" TargetMode="External"/><Relationship Id="rId4" Type="http://schemas.openxmlformats.org/officeDocument/2006/relationships/hyperlink" Target="https://www.fcc.gov/ecfs/search/filings?proceedings_name=18-295&amp;sort=date_disseminated,DESC"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0/18-20-0062-02-0000-fcc-r-o-fnprm-promoting-unlicensed-use-of-the-6ghz-band-et-18-295.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www.federalregister.gov/documents/2020/05/28/2020-11320/unlicensed-use-of-the-6-ghz-band?utm_campaign=subscription+mailing+list&amp;utm_source=federalregister.gov&amp;utm_medium=emai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7/06/2020-14064/modernizing-and-expanding-access-to-the-708090-ghz-bands?utm_source=federalregister.gov&amp;utm_medium=email&amp;utm_campaign=subscription*mailing*list__;Kys!!F7jv3iA!nIcp48IVEbmOjFtfVgW6hZlsx465QVQqCgqcvGnho_5_9iusXKvmDnxJ446zt_D9dA$"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mentor.ieee.org/802.18/dcn/20/18-20-0104-01-0000-fcc-proposed-rule-modernizing-and-expanding-access-to-the-70-80-90-ghz-bands.docx" TargetMode="External"/><Relationship Id="rId5" Type="http://schemas.openxmlformats.org/officeDocument/2006/relationships/hyperlink" Target="https://urldefense.com/v3/__https:/www.federalregister.gov/d/2020-14064?utm_medium=email&amp;utm_campaign=subscription*mailing*list&amp;utm_source=federalregister.gov__;Kys!!F7jv3iA!nIcp48IVEbmOjFtfVgW6hZlsx465QVQqCgqcvGnho_5_9iusXKvmDnxJ447oinZQTg$" TargetMode="External"/><Relationship Id="rId4" Type="http://schemas.openxmlformats.org/officeDocument/2006/relationships/hyperlink" Target="https://urldefense.com/v3/__https:/www.govinfo.gov/content/pkg/FR-2020-07-06/pdf/2020-14064.pdf?utm_campaign=subscription*mailing*list&amp;utm_source=federalregister.gov&amp;utm_medium=email__;Kys!!F7jv3iA!nIcp48IVEbmOjFtfVgW6hZlsx465QVQqCgqcvGnho_5_9iusXKvmDnxJ444UBbFZGw$"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7/13/2020-13611/bridging-the-digital-divide-for-low-income-consumers-lifeline-and-link-up-reform-and-modernization?utm_campaign=subscription*mailing*list&amp;utm_source=federalregister.gov&amp;utm_medium=email__;Kys!!F7jv3iA!iD62LVpCDJI0_oTedwqzCGNgVGRw30urV4MARt6rm9PmUiRcEyY63HnmwwppKP56bw$"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0-13611?utm_campaign=subscription*mailing*list&amp;utm_source=federalregister.gov&amp;utm_medium=email__;Kys!!F7jv3iA!iD62LVpCDJI0_oTedwqzCGNgVGRw30urV4MARt6rm9PmUiRcEyY63HnmwwoINN1PxQ$" TargetMode="External"/><Relationship Id="rId4" Type="http://schemas.openxmlformats.org/officeDocument/2006/relationships/hyperlink" Target="https://urldefense.com/v3/__https:/www.govinfo.gov/content/pkg/FR-2020-07-13/pdf/2020-13611.pdf?utm_campaign=subscription*mailing*list&amp;utm_source=federalregister.gov&amp;utm_medium=email__;Kys!!F7jv3iA!iD62LVpCDJI0_oTedwqzCGNgVGRw30urV4MARt6rm9PmUiRcEyY63Hnmwwqmhs6YYg$"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ieee802.my.webex.com/ieee802.my/j.php?MTID=m9f99a72a0130ab9c299bdc62828ddfae" TargetMode="External"/><Relationship Id="rId7" Type="http://schemas.openxmlformats.org/officeDocument/2006/relationships/hyperlink" Target="https://calendar.google.com/calendar/r/eventedit/copy/MGRodmwzamRmZ2N2bWluZHVycDg0bzhkYW9fMjAyMDA3MTZUMTkwMDAwWiBjMmdlZHR0YWJ0Ymo0YnBzMjNqNDg0NzAwNEBn"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www.google.com/calendar/event?eid=MGRodmwzamRmZ2N2bWluZHVycDg0bzhkYW9fMjAyMDA3MTZUMTkwMDAwWiBjMmdlZHR0YWJ0Ymo0YnBzMjNqNDg0NzAwNEBn&amp;ctz=America/New_York" TargetMode="External"/><Relationship Id="rId5" Type="http://schemas.openxmlformats.org/officeDocument/2006/relationships/hyperlink" Target="https://collaborationhelp.cisco.com/article/WBX000029055" TargetMode="External"/><Relationship Id="rId4" Type="http://schemas.openxmlformats.org/officeDocument/2006/relationships/hyperlink" Target="https://maps.google.com/maps?hl=en&amp;q=https%3A%2F%2Fieee802.my.webex.com%2Fieee802.my%2Fj.php%3FMTID%3Dm9f99a72a0130ab9c299bdc62828ddfae%2C%20"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04-00-0000-minutes-sna-interim-14-16jan2020-rr-tag.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20/ec-20-0114-02-00EC-ieee-802-session-attendee-survey-results.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16-23Jul20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16-23 July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802"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a:xfrm>
            <a:off x="685800" y="685801"/>
            <a:ext cx="7770813" cy="533399"/>
          </a:xfrm>
        </p:spPr>
        <p:txBody>
          <a:bodyPr/>
          <a:lstStyle/>
          <a:p>
            <a:r>
              <a:rPr lang="en-US" sz="2400" dirty="0"/>
              <a:t>Officer Elections -1</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a:xfrm>
            <a:off x="379412" y="1148576"/>
            <a:ext cx="8382000" cy="5332413"/>
          </a:xfrm>
        </p:spPr>
        <p:txBody>
          <a:bodyPr/>
          <a:lstStyle/>
          <a:p>
            <a:pPr>
              <a:buFont typeface="Arial" panose="020B0604020202020204" pitchFamily="34" charset="0"/>
              <a:buChar char="•"/>
            </a:pPr>
            <a:r>
              <a:rPr lang="en-US" sz="1800" u="sng" dirty="0">
                <a:highlight>
                  <a:srgbClr val="00FFFF"/>
                </a:highlight>
              </a:rPr>
              <a:t>Mostly from January </a:t>
            </a:r>
            <a:r>
              <a:rPr lang="en-US" sz="1800" u="sng" dirty="0"/>
              <a:t>Wireless Interim </a:t>
            </a:r>
            <a:r>
              <a:rPr lang="en-US" sz="1800" u="sng" dirty="0">
                <a:solidFill>
                  <a:srgbClr val="0070C0"/>
                </a:solidFill>
              </a:rPr>
              <a:t>(Blue items added now): </a:t>
            </a:r>
          </a:p>
          <a:p>
            <a:pPr lvl="1">
              <a:buFont typeface="Arial" panose="020B0604020202020204" pitchFamily="34" charset="0"/>
              <a:buChar char="•"/>
            </a:pPr>
            <a:r>
              <a:rPr lang="en-US" sz="1800" dirty="0"/>
              <a:t>LMSC P&amp;P sections 3.1 and 4.0: 802 EC election/appointments</a:t>
            </a:r>
          </a:p>
          <a:p>
            <a:pPr lvl="2">
              <a:buFont typeface="Arial" panose="020B0604020202020204" pitchFamily="34" charset="0"/>
              <a:buChar char="•"/>
            </a:pPr>
            <a:r>
              <a:rPr lang="en-US" sz="1600" dirty="0"/>
              <a:t>all 802 executive committee members are elected or appointed and confirmed at the first Plenary session of each even numbered year. </a:t>
            </a:r>
          </a:p>
          <a:p>
            <a:pPr lvl="1">
              <a:buFont typeface="Arial" panose="020B0604020202020204" pitchFamily="34" charset="0"/>
              <a:buChar char="•"/>
            </a:pPr>
            <a:r>
              <a:rPr lang="en-US" sz="1800" dirty="0"/>
              <a:t>If anyone wishes to be considered for the 802.18 Chair, Vice Chair  or the appointed positions</a:t>
            </a:r>
          </a:p>
          <a:p>
            <a:pPr lvl="2">
              <a:buFont typeface="Arial" panose="020B0604020202020204" pitchFamily="34" charset="0"/>
              <a:buChar char="•"/>
            </a:pPr>
            <a:r>
              <a:rPr lang="en-US" sz="1600" dirty="0"/>
              <a:t>Please send nominations to the Chair before Friday 13 March end of day ET.</a:t>
            </a:r>
          </a:p>
          <a:p>
            <a:pPr lvl="2">
              <a:buFont typeface="Arial" panose="020B0604020202020204" pitchFamily="34" charset="0"/>
              <a:buChar char="•"/>
            </a:pPr>
            <a:r>
              <a:rPr lang="en-US" sz="1600" dirty="0">
                <a:solidFill>
                  <a:srgbClr val="0070C0"/>
                </a:solidFill>
              </a:rPr>
              <a:t>(Note: the chair re-opened nominations  from 15 June 20 to 01 July 20.) </a:t>
            </a:r>
          </a:p>
          <a:p>
            <a:pPr lvl="2">
              <a:buFont typeface="Arial" panose="020B0604020202020204" pitchFamily="34" charset="0"/>
              <a:buChar char="•"/>
            </a:pPr>
            <a:r>
              <a:rPr lang="en-US" sz="1600" dirty="0"/>
              <a:t>802.18 elections will be at the Tuesday meeting.  </a:t>
            </a:r>
            <a:r>
              <a:rPr lang="en-US" sz="1600" dirty="0">
                <a:solidFill>
                  <a:srgbClr val="0070C0"/>
                </a:solidFill>
              </a:rPr>
              <a:t>(The first meeting of the Plenary)</a:t>
            </a:r>
          </a:p>
          <a:p>
            <a:pPr lvl="1">
              <a:buFont typeface="Arial" panose="020B0604020202020204" pitchFamily="34" charset="0"/>
              <a:buChar char="•"/>
            </a:pPr>
            <a:r>
              <a:rPr lang="en-US" sz="1800" dirty="0"/>
              <a:t>All potential EC members, Chair and Vice Chairs</a:t>
            </a:r>
          </a:p>
          <a:p>
            <a:pPr lvl="2">
              <a:buFont typeface="Arial" panose="020B0604020202020204" pitchFamily="34" charset="0"/>
              <a:buChar char="•"/>
            </a:pPr>
            <a:r>
              <a:rPr lang="en-US" sz="1600" dirty="0"/>
              <a:t>Please remember to submit your letter of endorsement and disclosure of affiliation to the IEEE 802 Recording Secretary, John </a:t>
            </a:r>
            <a:r>
              <a:rPr lang="en-US" sz="1600" dirty="0" err="1"/>
              <a:t>D’Ambrosia</a:t>
            </a:r>
            <a:r>
              <a:rPr lang="en-US" sz="1600" dirty="0"/>
              <a:t>, as soon as possible, but no later than the call to order of the March 2020 opening EC meeting. </a:t>
            </a:r>
          </a:p>
          <a:p>
            <a:pPr lvl="1">
              <a:buFont typeface="Arial" panose="020B0604020202020204" pitchFamily="34" charset="0"/>
              <a:buChar char="•"/>
            </a:pPr>
            <a:r>
              <a:rPr lang="en-US" sz="1800" dirty="0"/>
              <a:t>For Chair, Vice Chair and Secretary, you need to be a member of the IEEE SA</a:t>
            </a:r>
          </a:p>
          <a:p>
            <a:pPr lvl="1">
              <a:buFont typeface="Arial" panose="020B0604020202020204" pitchFamily="34" charset="0"/>
              <a:buChar char="•"/>
            </a:pPr>
            <a:r>
              <a:rPr lang="en-US" dirty="0">
                <a:solidFill>
                  <a:srgbClr val="0070C0"/>
                </a:solidFill>
              </a:rPr>
              <a:t>Responsibilities / expectations for all offices are in the back up slides in this slide deck</a:t>
            </a:r>
            <a:endParaRPr lang="en-US" sz="1800" dirty="0"/>
          </a:p>
          <a:p>
            <a:endParaRPr lang="en-US" dirty="0"/>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4197944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a:xfrm>
            <a:off x="685800" y="685801"/>
            <a:ext cx="7770813" cy="533399"/>
          </a:xfrm>
        </p:spPr>
        <p:txBody>
          <a:bodyPr/>
          <a:lstStyle/>
          <a:p>
            <a:r>
              <a:rPr lang="en-US" sz="2400" dirty="0"/>
              <a:t>Elections -2</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a:xfrm>
            <a:off x="685800" y="1066800"/>
            <a:ext cx="7770813" cy="5408613"/>
          </a:xfrm>
        </p:spPr>
        <p:txBody>
          <a:bodyPr/>
          <a:lstStyle/>
          <a:p>
            <a:pPr>
              <a:buFont typeface="Arial" panose="020B0604020202020204" pitchFamily="34" charset="0"/>
              <a:buChar char="•"/>
            </a:pPr>
            <a:r>
              <a:rPr lang="en-US" sz="2000" dirty="0"/>
              <a:t>Chair nominees</a:t>
            </a:r>
          </a:p>
          <a:p>
            <a:pPr lvl="1">
              <a:buFont typeface="Arial" panose="020B0604020202020204" pitchFamily="34" charset="0"/>
              <a:buChar char="•"/>
            </a:pPr>
            <a:r>
              <a:rPr lang="en-US" sz="1600" dirty="0"/>
              <a:t>Jay Holcomb (</a:t>
            </a:r>
            <a:r>
              <a:rPr lang="en-US" sz="1600" dirty="0" err="1"/>
              <a:t>Itron</a:t>
            </a:r>
            <a:r>
              <a:rPr lang="en-US" sz="1600" dirty="0"/>
              <a:t>)</a:t>
            </a:r>
          </a:p>
          <a:p>
            <a:pPr lvl="1">
              <a:buFont typeface="Arial" panose="020B0604020202020204" pitchFamily="34" charset="0"/>
              <a:buChar char="•"/>
            </a:pPr>
            <a:r>
              <a:rPr lang="en-US" sz="1600" dirty="0"/>
              <a:t>___</a:t>
            </a:r>
          </a:p>
          <a:p>
            <a:pPr>
              <a:buFont typeface="Arial" panose="020B0604020202020204" pitchFamily="34" charset="0"/>
              <a:buChar char="•"/>
            </a:pPr>
            <a:r>
              <a:rPr lang="en-US" sz="2000" dirty="0"/>
              <a:t>Vice-chair nominees</a:t>
            </a:r>
          </a:p>
          <a:p>
            <a:pPr lvl="1">
              <a:buFont typeface="Arial" panose="020B0604020202020204" pitchFamily="34" charset="0"/>
              <a:buChar char="•"/>
            </a:pPr>
            <a:r>
              <a:rPr lang="en-US" sz="1600" dirty="0"/>
              <a:t>With no nominees at this time, any nominations? </a:t>
            </a:r>
          </a:p>
          <a:p>
            <a:pPr lvl="1">
              <a:buFont typeface="Arial" panose="020B0604020202020204" pitchFamily="34" charset="0"/>
              <a:buChar char="•"/>
            </a:pPr>
            <a:r>
              <a:rPr lang="en-US" sz="1600" dirty="0"/>
              <a:t>______</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Secretary volunteers, temporary acceptable.</a:t>
            </a:r>
          </a:p>
          <a:p>
            <a:pPr lvl="1">
              <a:buFont typeface="Arial" panose="020B0604020202020204" pitchFamily="34" charset="0"/>
              <a:buChar char="•"/>
            </a:pPr>
            <a:r>
              <a:rPr lang="en-US" sz="1600" dirty="0"/>
              <a:t>Any volunteers? </a:t>
            </a:r>
          </a:p>
          <a:p>
            <a:pPr lvl="1">
              <a:buFont typeface="Arial" panose="020B0604020202020204" pitchFamily="34" charset="0"/>
              <a:buChar char="•"/>
            </a:pPr>
            <a:r>
              <a:rPr lang="en-US" sz="1600" dirty="0"/>
              <a:t>______</a:t>
            </a:r>
          </a:p>
          <a:p>
            <a:pPr lvl="1">
              <a:buFont typeface="Arial" panose="020B0604020202020204" pitchFamily="34" charset="0"/>
              <a:buChar char="•"/>
            </a:pPr>
            <a:endParaRPr lang="en-US" sz="1200" dirty="0"/>
          </a:p>
          <a:p>
            <a:pPr lvl="1"/>
            <a:endParaRPr lang="en-US" altLang="en-US" sz="1600" b="1"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1967401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a:xfrm>
            <a:off x="685800" y="685801"/>
            <a:ext cx="7770813" cy="533399"/>
          </a:xfrm>
        </p:spPr>
        <p:txBody>
          <a:bodyPr/>
          <a:lstStyle/>
          <a:p>
            <a:r>
              <a:rPr lang="en-US" sz="2400" dirty="0"/>
              <a:t>Officer Elections -3</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a:xfrm>
            <a:off x="685005" y="763586"/>
            <a:ext cx="7770813" cy="5711827"/>
          </a:xfrm>
        </p:spPr>
        <p:txBody>
          <a:bodyPr/>
          <a:lstStyle/>
          <a:p>
            <a:pPr marL="457200" lvl="1" indent="0"/>
            <a:endParaRPr lang="en-US" sz="1200" dirty="0"/>
          </a:p>
          <a:p>
            <a:pPr>
              <a:buFont typeface="Arial" panose="020B0604020202020204" pitchFamily="34" charset="0"/>
              <a:buChar char="•"/>
            </a:pPr>
            <a:r>
              <a:rPr lang="en-US" sz="1800" b="0" dirty="0">
                <a:solidFill>
                  <a:schemeClr val="tx1"/>
                </a:solidFill>
              </a:rPr>
              <a:t>Any objections to a voting member only roll call ballot?</a:t>
            </a:r>
          </a:p>
          <a:p>
            <a:pPr lvl="1">
              <a:buFont typeface="Arial" panose="020B0604020202020204" pitchFamily="34" charset="0"/>
              <a:buChar char="•"/>
            </a:pPr>
            <a:r>
              <a:rPr lang="en-US" sz="1800" b="0" dirty="0">
                <a:solidFill>
                  <a:schemeClr val="tx1"/>
                </a:solidFill>
              </a:rPr>
              <a:t>Alternative is </a:t>
            </a:r>
            <a:r>
              <a:rPr lang="en-US" sz="1800" dirty="0">
                <a:solidFill>
                  <a:schemeClr val="tx1"/>
                </a:solidFill>
              </a:rPr>
              <a:t>individual chat to Stuart Kerry. </a:t>
            </a:r>
            <a:endParaRPr lang="en-US" sz="1800" b="0" dirty="0">
              <a:solidFill>
                <a:schemeClr val="tx1"/>
              </a:solidFill>
            </a:endParaRP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dirty="0">
                <a:solidFill>
                  <a:schemeClr val="tx1"/>
                </a:solidFill>
              </a:rPr>
              <a:t>Point of order, at this time Stuart Kerry (OK-Brit, Ruckus/CommScope) is delegated to run the ballot. </a:t>
            </a:r>
          </a:p>
          <a:p>
            <a:pPr>
              <a:buFont typeface="Arial" panose="020B0604020202020204" pitchFamily="34" charset="0"/>
              <a:buChar char="•"/>
            </a:pPr>
            <a:endParaRPr lang="en-US" sz="1800" u="sng" dirty="0">
              <a:solidFill>
                <a:schemeClr val="tx1"/>
              </a:solidFill>
            </a:endParaRPr>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To approve Jay Holcomb (Itron) as Chair of the RR-TAG (IEEE 802.18) for the next two years, through the first IEEE 802 Plenary of 2022. </a:t>
            </a:r>
          </a:p>
          <a:p>
            <a:pPr marL="0" indent="0"/>
            <a:r>
              <a:rPr lang="en-US" altLang="en-US" sz="1800" dirty="0">
                <a:solidFill>
                  <a:schemeClr val="tx1"/>
                </a:solidFill>
              </a:rPr>
              <a:t>	</a:t>
            </a:r>
            <a:r>
              <a:rPr lang="en-US" altLang="en-US" sz="1600" dirty="0">
                <a:solidFill>
                  <a:schemeClr val="tx1"/>
                </a:solidFill>
              </a:rPr>
              <a:t>Moved by:  	 </a:t>
            </a:r>
          </a:p>
          <a:p>
            <a:pPr lvl="1"/>
            <a:r>
              <a:rPr lang="en-US" altLang="en-US" sz="1600" b="1" dirty="0">
                <a:solidFill>
                  <a:schemeClr val="tx1"/>
                </a:solidFill>
              </a:rPr>
              <a:t>Seconded by:  	 </a:t>
            </a:r>
          </a:p>
          <a:p>
            <a:pPr lvl="1"/>
            <a:r>
              <a:rPr lang="en-US" altLang="en-US" sz="1600" b="1" dirty="0">
                <a:solidFill>
                  <a:schemeClr val="tx1"/>
                </a:solidFill>
              </a:rPr>
              <a:t>Discussion?	</a:t>
            </a:r>
          </a:p>
          <a:p>
            <a:pPr lvl="1"/>
            <a:r>
              <a:rPr lang="en-US" altLang="en-US" sz="1600" b="1" dirty="0">
                <a:solidFill>
                  <a:schemeClr val="tx1"/>
                </a:solidFill>
              </a:rPr>
              <a:t>Vote:  		___Y   /  ___N   /  ___A   / ___ DNV(Voters)	</a:t>
            </a:r>
          </a:p>
          <a:p>
            <a:pPr lvl="1"/>
            <a:r>
              <a:rPr lang="en-US" altLang="en-US" sz="1600" b="1" dirty="0">
                <a:solidFill>
                  <a:schemeClr val="tx1"/>
                </a:solidFill>
              </a:rPr>
              <a:t>Voters: </a:t>
            </a:r>
          </a:p>
          <a:p>
            <a:pPr lvl="1"/>
            <a:r>
              <a:rPr lang="en-US" altLang="en-US" sz="1600" b="1" dirty="0">
                <a:solidFill>
                  <a:schemeClr val="tx1"/>
                </a:solidFill>
              </a:rPr>
              <a:t>Total # attending: </a:t>
            </a:r>
          </a:p>
          <a:p>
            <a:pPr lvl="1"/>
            <a:endParaRPr lang="en-US" altLang="en-US" sz="1600" b="1" dirty="0">
              <a:solidFill>
                <a:schemeClr val="tx1"/>
              </a:solidFill>
            </a:endParaRPr>
          </a:p>
          <a:p>
            <a:pPr>
              <a:buFont typeface="Arial" panose="020B0604020202020204" pitchFamily="34" charset="0"/>
              <a:buChar char="•"/>
            </a:pPr>
            <a:r>
              <a:rPr lang="en-US" sz="1800" b="0" dirty="0">
                <a:solidFill>
                  <a:schemeClr val="tx1"/>
                </a:solidFill>
              </a:rPr>
              <a:t>Point of order, at this time Jay Holcomb  (Itron) will resume chair of the 802.18 Plenary sessions. </a:t>
            </a:r>
          </a:p>
          <a:p>
            <a:endParaRPr lang="en-US" dirty="0"/>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100710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through 07 January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a:t>
            </a:r>
            <a:r>
              <a:rPr lang="en-US" dirty="0">
                <a:solidFill>
                  <a:schemeClr val="bg1">
                    <a:lumMod val="75000"/>
                  </a:schemeClr>
                </a:solidFill>
              </a:rPr>
              <a:t>Stuart K. 	</a:t>
            </a:r>
          </a:p>
          <a:p>
            <a:pPr lvl="1">
              <a:buFont typeface="Arial" panose="020B0604020202020204" pitchFamily="34" charset="0"/>
              <a:buChar char="•"/>
            </a:pPr>
            <a:r>
              <a:rPr lang="en-US" dirty="0">
                <a:solidFill>
                  <a:schemeClr val="bg1">
                    <a:lumMod val="75000"/>
                  </a:schemeClr>
                </a:solidFill>
              </a:rPr>
              <a:t>Seconded by: 	Mike L. </a:t>
            </a:r>
          </a:p>
          <a:p>
            <a:pPr lvl="1">
              <a:buFont typeface="Arial" panose="020B0604020202020204" pitchFamily="34" charset="0"/>
              <a:buChar char="•"/>
            </a:pPr>
            <a:r>
              <a:rPr lang="en-US" dirty="0">
                <a:solidFill>
                  <a:schemeClr val="bg1">
                    <a:lumMod val="75000"/>
                  </a:schemeClr>
                </a:solidFill>
              </a:rPr>
              <a:t>Discussion?  None</a:t>
            </a:r>
          </a:p>
          <a:p>
            <a:pPr lvl="1">
              <a:buFont typeface="Arial" panose="020B0604020202020204" pitchFamily="34" charset="0"/>
              <a:buChar char="•"/>
            </a:pPr>
            <a:r>
              <a:rPr lang="en-US" dirty="0">
                <a:solidFill>
                  <a:schemeClr val="bg1">
                    <a:lumMod val="75000"/>
                  </a:schemeClr>
                </a:solidFill>
              </a:rPr>
              <a:t>Passed by Unanimous Consent</a:t>
            </a:r>
          </a:p>
          <a:p>
            <a:pPr lvl="1">
              <a:buFont typeface="Arial" panose="020B0604020202020204" pitchFamily="34" charset="0"/>
              <a:buChar char="•"/>
            </a:pPr>
            <a:endParaRPr lang="en-US"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28Sep-02Oct20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tx1"/>
                </a:solidFill>
              </a:rPr>
              <a:t> </a:t>
            </a:r>
            <a:r>
              <a:rPr lang="en-US" sz="1600" b="1" dirty="0">
                <a:solidFill>
                  <a:schemeClr val="bg1">
                    <a:lumMod val="65000"/>
                  </a:schemeClr>
                </a:solidFill>
              </a:rPr>
              <a:t>nothing to share today</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200" b="1" dirty="0">
                <a:solidFill>
                  <a:schemeClr val="bg1">
                    <a:lumMod val="65000"/>
                  </a:schemeClr>
                </a:solidFill>
              </a:rPr>
              <a:t>nothing to share today</a:t>
            </a:r>
          </a:p>
          <a:p>
            <a:pPr lvl="1">
              <a:spcBef>
                <a:spcPts val="0"/>
              </a:spcBef>
              <a:buFont typeface="Arial" panose="020B0604020202020204" pitchFamily="34" charset="0"/>
              <a:buChar char="•"/>
            </a:pPr>
            <a:r>
              <a:rPr lang="en-US" sz="1200" dirty="0">
                <a:solidFill>
                  <a:schemeClr val="tx1"/>
                </a:solidFill>
              </a:rPr>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SRDoc #12 - 30Jul20</a:t>
            </a:r>
          </a:p>
          <a:p>
            <a:pPr lvl="1">
              <a:spcBef>
                <a:spcPts val="0"/>
              </a:spcBef>
              <a:buFont typeface="Arial" panose="020B0604020202020204" pitchFamily="34" charset="0"/>
              <a:buChar char="•"/>
            </a:pPr>
            <a:r>
              <a:rPr lang="en-US" sz="1600" b="1" dirty="0">
                <a:solidFill>
                  <a:schemeClr val="bg1">
                    <a:lumMod val="65000"/>
                  </a:schemeClr>
                </a:solidFill>
              </a:rPr>
              <a:t>nothing to share today</a:t>
            </a:r>
          </a:p>
          <a:p>
            <a:pPr lvl="1">
              <a:spcBef>
                <a:spcPts val="0"/>
              </a:spcBef>
              <a:buFont typeface="Arial" panose="020B0604020202020204" pitchFamily="34" charset="0"/>
              <a:buChar char="•"/>
            </a:pPr>
            <a:r>
              <a:rPr lang="en-US" sz="1600" dirty="0">
                <a:solidFill>
                  <a:schemeClr val="tx1"/>
                </a:solidFill>
              </a:rPr>
              <a:t> </a:t>
            </a:r>
            <a:endParaRPr lang="en-US" sz="1600" dirty="0">
              <a:solidFill>
                <a:schemeClr val="bg1">
                  <a:lumMod val="65000"/>
                </a:schemeClr>
              </a:solidFill>
            </a:endParaRPr>
          </a:p>
          <a:p>
            <a:pPr lvl="1">
              <a:spcBef>
                <a:spcPts val="0"/>
              </a:spcBef>
              <a:buFont typeface="Arial" panose="020B0604020202020204" pitchFamily="34" charset="0"/>
              <a:buChar char="•"/>
            </a:pPr>
            <a:r>
              <a:rPr lang="en-US" sz="1600" dirty="0">
                <a:solidFill>
                  <a:schemeClr val="tx1"/>
                </a:solidFill>
              </a:rPr>
              <a:t> </a:t>
            </a:r>
          </a:p>
          <a:p>
            <a:pPr marL="457200" lvl="1" indent="0">
              <a:spcBef>
                <a:spcPts val="0"/>
              </a:spcBef>
            </a:pPr>
            <a:endParaRPr lang="en-US" sz="7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next call, meeting #54,  22-23Jul20</a:t>
            </a:r>
            <a:endParaRPr lang="en-US" sz="1200" b="0" dirty="0">
              <a:solidFill>
                <a:schemeClr val="tx1"/>
              </a:solidFill>
            </a:endParaRPr>
          </a:p>
          <a:p>
            <a:pPr lvl="1">
              <a:spcBef>
                <a:spcPts val="0"/>
              </a:spcBef>
              <a:buFont typeface="Arial" panose="020B0604020202020204" pitchFamily="34" charset="0"/>
              <a:buChar char="•"/>
            </a:pPr>
            <a:r>
              <a:rPr lang="en-US" sz="1100" b="1" dirty="0">
                <a:solidFill>
                  <a:schemeClr val="bg1">
                    <a:lumMod val="65000"/>
                  </a:schemeClr>
                </a:solidFill>
              </a:rPr>
              <a:t>nothing to share today</a:t>
            </a:r>
          </a:p>
          <a:p>
            <a:pPr lvl="1">
              <a:spcBef>
                <a:spcPts val="0"/>
              </a:spcBef>
              <a:buFont typeface="Arial" panose="020B0604020202020204" pitchFamily="34" charset="0"/>
              <a:buChar char="•"/>
            </a:pPr>
            <a:r>
              <a:rPr lang="en-US" sz="1100" b="1" dirty="0">
                <a:solidFill>
                  <a:schemeClr val="bg1">
                    <a:lumMod val="65000"/>
                  </a:schemeClr>
                </a:solidFill>
              </a:rPr>
              <a:t>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call </a:t>
            </a:r>
            <a:r>
              <a:rPr lang="en-US" sz="1600" dirty="0"/>
              <a:t>#86,  28Sep-02Oct20</a:t>
            </a: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lvl="1">
              <a:spcBef>
                <a:spcPts val="0"/>
              </a:spcBef>
              <a:buFont typeface="Arial" panose="020B0604020202020204" pitchFamily="34" charset="0"/>
              <a:buChar char="•"/>
            </a:pPr>
            <a:r>
              <a:rPr lang="en-US" sz="1400" dirty="0">
                <a:solidFill>
                  <a:schemeClr val="tx1"/>
                </a:solidFill>
              </a:rPr>
              <a:t>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calls: #12, 27-28Aug and 21-23Sep20</a:t>
            </a: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600" b="0" dirty="0">
                <a:hlinkClick r:id="rId5"/>
              </a:rPr>
              <a:t>&lt;WGFM&gt;</a:t>
            </a:r>
            <a:r>
              <a:rPr lang="en-US" altLang="en-US" sz="1600" b="0" dirty="0"/>
              <a:t> </a:t>
            </a:r>
            <a:r>
              <a:rPr lang="en-US" altLang="en-US" sz="1600" dirty="0">
                <a:solidFill>
                  <a:schemeClr val="tx1"/>
                </a:solidFill>
              </a:rPr>
              <a:t>next meeting #97, 19-23Oct20; Dublin, Ireland</a:t>
            </a:r>
            <a:endParaRPr lang="en-US" altLang="en-US" sz="1400" dirty="0">
              <a:solidFill>
                <a:schemeClr val="tx1"/>
              </a:solidFill>
            </a:endParaRP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endParaRPr lang="en-US" sz="1400" dirty="0">
              <a:solidFill>
                <a:schemeClr val="bg1">
                  <a:lumMod val="75000"/>
                </a:schemeClr>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#12, 05-07 Oct20;  ECO office</a:t>
            </a:r>
            <a:endParaRPr lang="en-US" sz="1400" dirty="0"/>
          </a:p>
          <a:p>
            <a:pPr lvl="1">
              <a:buFont typeface="Arial" panose="020B0604020202020204" pitchFamily="34" charset="0"/>
              <a:buChar char="•"/>
            </a:pPr>
            <a:r>
              <a:rPr lang="en-US" sz="1200" dirty="0">
                <a:solidFill>
                  <a:schemeClr val="bg1">
                    <a:lumMod val="65000"/>
                  </a:schemeClr>
                </a:solidFill>
              </a:rPr>
              <a:t>nothing to share today</a:t>
            </a:r>
          </a:p>
          <a:p>
            <a:pPr lvl="1">
              <a:buFont typeface="Arial" panose="020B0604020202020204" pitchFamily="34" charset="0"/>
              <a:buChar char="•"/>
            </a:pPr>
            <a:r>
              <a:rPr lang="en-US" sz="1600" dirty="0"/>
              <a:t> </a:t>
            </a:r>
          </a:p>
          <a:p>
            <a:pPr>
              <a:buFont typeface="Arial" panose="020B0604020202020204" pitchFamily="34" charset="0"/>
              <a:buChar char="•"/>
            </a:pPr>
            <a:endParaRPr lang="en-US" sz="1400" dirty="0">
              <a:solidFill>
                <a:srgbClr val="0070C0"/>
              </a:solidFill>
            </a:endParaRP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endParaRPr lang="en-US" sz="1600" b="0" dirty="0"/>
          </a:p>
          <a:p>
            <a:pPr lvl="0">
              <a:buFont typeface="Arial" panose="020B0604020202020204" pitchFamily="34" charset="0"/>
              <a:buChar char="•"/>
            </a:pPr>
            <a:r>
              <a:rPr lang="en-US" sz="1600" b="0" dirty="0">
                <a:solidFill>
                  <a:schemeClr val="tx1"/>
                </a:solidFill>
              </a:rPr>
              <a:t>We have not gotten back to reviewing the WRC-23 agenda items that a member did a nice job with summarizing them at the end of  </a:t>
            </a:r>
            <a:r>
              <a:rPr lang="en-US" sz="1600" b="0" dirty="0">
                <a:hlinkClick r:id="rId3"/>
              </a:rPr>
              <a:t>&lt;18-19-0152&gt;</a:t>
            </a:r>
            <a:r>
              <a:rPr lang="en-US" sz="1600" b="0" dirty="0"/>
              <a:t>.   </a:t>
            </a:r>
          </a:p>
          <a:p>
            <a:pPr>
              <a:spcBef>
                <a:spcPts val="0"/>
              </a:spcBef>
              <a:buFont typeface="Arial" panose="020B0604020202020204" pitchFamily="34" charset="0"/>
              <a:buChar char="•"/>
            </a:pPr>
            <a:r>
              <a:rPr lang="en-US" sz="1600" b="0" dirty="0"/>
              <a:t> Is anyone available to start a focused document on these, and/or what is the timing we should target to work on them? </a:t>
            </a:r>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4"/>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5"/>
              </a:rPr>
              <a:t>https://cept.org/ecc/groups/ecc/cpg/page/weekly-report-from-wrc-19</a:t>
            </a:r>
            <a:r>
              <a:rPr lang="en-US" sz="1200" u="sng" dirty="0">
                <a:hlinkClick r:id="rId6"/>
              </a:rPr>
              <a:t>/</a:t>
            </a:r>
            <a:r>
              <a:rPr lang="en-US" sz="1200" dirty="0"/>
              <a:t> </a:t>
            </a:r>
          </a:p>
          <a:p>
            <a:pPr lvl="1">
              <a:spcBef>
                <a:spcPts val="0"/>
              </a:spcBef>
              <a:buFont typeface="Arial" panose="020B0604020202020204" pitchFamily="34" charset="0"/>
              <a:buChar char="•"/>
            </a:pPr>
            <a:r>
              <a:rPr lang="en-US" sz="1200" u="sng" dirty="0">
                <a:hlinkClick r:id="rId7"/>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8"/>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3"/>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3"/>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a:t>
            </a:r>
            <a:r>
              <a:rPr lang="en-US" altLang="en-US" sz="1600" dirty="0"/>
              <a:t> (1of 3)</a:t>
            </a:r>
            <a:endParaRPr lang="en-US" sz="2400" dirty="0"/>
          </a:p>
        </p:txBody>
      </p:sp>
      <p:sp>
        <p:nvSpPr>
          <p:cNvPr id="3" name="Content Placeholder 2"/>
          <p:cNvSpPr>
            <a:spLocks noGrp="1"/>
          </p:cNvSpPr>
          <p:nvPr>
            <p:ph idx="1"/>
          </p:nvPr>
        </p:nvSpPr>
        <p:spPr>
          <a:xfrm>
            <a:off x="698889" y="962891"/>
            <a:ext cx="8292711"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400" dirty="0"/>
              <a:t>The Report and Order authorizes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800" b="1" u="sng" dirty="0"/>
              <a:t>Proceeding:</a:t>
            </a:r>
            <a:r>
              <a:rPr lang="en-US" sz="1800" b="1" dirty="0"/>
              <a:t> </a:t>
            </a:r>
            <a:r>
              <a:rPr lang="en-US" sz="1200" dirty="0">
                <a:hlinkClick r:id="rId4"/>
              </a:rPr>
              <a:t>https://www.fcc.gov/ecfs/search/filings?proceedings_name=18-295&amp;sort=date_disseminated,DESC</a:t>
            </a:r>
            <a:r>
              <a:rPr lang="en-US" sz="1200" dirty="0"/>
              <a:t> </a:t>
            </a:r>
            <a:endParaRPr lang="en-US" sz="1800" dirty="0"/>
          </a:p>
          <a:p>
            <a:pPr lvl="1">
              <a:buFont typeface="Arial" panose="020B0604020202020204" pitchFamily="34" charset="0"/>
              <a:buChar char="•"/>
            </a:pPr>
            <a:r>
              <a:rPr lang="en-US" sz="1600" u="sng" dirty="0"/>
              <a:t>R&amp;O is effective 27July20, </a:t>
            </a:r>
          </a:p>
          <a:p>
            <a:pPr marL="457200" lvl="1" indent="0"/>
            <a:r>
              <a:rPr lang="en-US" sz="1200" dirty="0">
                <a:hlinkClick r:id="rId5"/>
              </a:rPr>
              <a:t>https://www.federalregister.gov/documents/2020/05/26/2020-11236/unlicensed-use-of-the-6-ghz-band?utm_campaign=subscription+mailing+list&amp;utm_source=federalregister.gov&amp;utm_medium=email</a:t>
            </a:r>
            <a:endParaRPr lang="en-US" sz="1200" dirty="0"/>
          </a:p>
          <a:p>
            <a:pPr>
              <a:buFont typeface="Arial" panose="020B0604020202020204" pitchFamily="34" charset="0"/>
              <a:buChar char="•"/>
            </a:pPr>
            <a:r>
              <a:rPr lang="en-US" sz="1800" b="0" dirty="0"/>
              <a:t>APCO, AT&amp;T and EEI have filed for a Stay, s</a:t>
            </a:r>
            <a:r>
              <a:rPr lang="en-US" sz="1600" b="0" dirty="0"/>
              <a:t>ee 18-295 proceeding link above for more.</a:t>
            </a:r>
          </a:p>
          <a:p>
            <a:pPr lvl="1">
              <a:buFont typeface="Arial" panose="020B0604020202020204" pitchFamily="34" charset="0"/>
              <a:buChar char="•"/>
            </a:pPr>
            <a:r>
              <a:rPr lang="en-US" sz="1600" b="0" dirty="0"/>
              <a:t>30 days for FCC to rule on these.  Several oppositions to the stay and several for the stay.   </a:t>
            </a:r>
          </a:p>
          <a:p>
            <a:pPr lvl="1">
              <a:buFont typeface="Arial" panose="020B0604020202020204" pitchFamily="34" charset="0"/>
              <a:buChar char="•"/>
            </a:pPr>
            <a:r>
              <a:rPr lang="en-US" sz="1600" dirty="0"/>
              <a:t>All 3 will go to First Circuit Court of appeals.  Expect it will be sooner, tbd. </a:t>
            </a:r>
          </a:p>
          <a:p>
            <a:pPr lvl="1">
              <a:buFont typeface="Arial" panose="020B0604020202020204" pitchFamily="34" charset="0"/>
              <a:buChar char="•"/>
            </a:pPr>
            <a:r>
              <a:rPr lang="en-US" sz="1600" dirty="0"/>
              <a:t> </a:t>
            </a:r>
          </a:p>
          <a:p>
            <a:pPr>
              <a:buFont typeface="Arial" panose="020B0604020202020204" pitchFamily="34" charset="0"/>
              <a:buChar char="•"/>
            </a:pPr>
            <a:endParaRPr lang="en-US" sz="1600" dirty="0"/>
          </a:p>
          <a:p>
            <a:pPr>
              <a:buFont typeface="Arial" panose="020B0604020202020204" pitchFamily="34" charset="0"/>
              <a:buChar char="•"/>
            </a:pPr>
            <a:r>
              <a:rPr lang="en-US" sz="1600" dirty="0"/>
              <a:t>There have been several Petitions of Reconsiderations filed </a:t>
            </a:r>
          </a:p>
          <a:p>
            <a:pPr lvl="1">
              <a:buFont typeface="Arial" panose="020B0604020202020204" pitchFamily="34" charset="0"/>
              <a:buChar char="•"/>
            </a:pPr>
            <a:r>
              <a:rPr lang="en-US" sz="1600" b="0" dirty="0"/>
              <a:t>And a P</a:t>
            </a:r>
            <a:r>
              <a:rPr lang="en-US" sz="1600" dirty="0"/>
              <a:t>ublic Notice that Oppositions must be filed within 15 days once in Fed. Reg. for 4 petitions, APCO, CTIA, FWCC, Verizon. </a:t>
            </a:r>
          </a:p>
          <a:p>
            <a:pPr lvl="1">
              <a:buFont typeface="Arial" panose="020B0604020202020204" pitchFamily="34" charset="0"/>
              <a:buChar char="•"/>
            </a:pPr>
            <a:r>
              <a:rPr lang="en-US" sz="1600" dirty="0"/>
              <a:t>Pending Federal Register yet. </a:t>
            </a:r>
          </a:p>
          <a:p>
            <a:pPr marL="0" indent="0"/>
            <a:endParaRPr lang="en-US" sz="20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79894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 </a:t>
            </a:r>
            <a:r>
              <a:rPr lang="en-US" altLang="en-US" sz="1600" dirty="0"/>
              <a:t> (2of 3)</a:t>
            </a:r>
            <a:endParaRPr lang="en-US" sz="2400" dirty="0"/>
          </a:p>
        </p:txBody>
      </p:sp>
      <p:sp>
        <p:nvSpPr>
          <p:cNvPr id="3" name="Content Placeholder 2"/>
          <p:cNvSpPr>
            <a:spLocks noGrp="1"/>
          </p:cNvSpPr>
          <p:nvPr>
            <p:ph idx="1"/>
          </p:nvPr>
        </p:nvSpPr>
        <p:spPr>
          <a:xfrm>
            <a:off x="698889" y="962891"/>
            <a:ext cx="7987911" cy="5512522"/>
          </a:xfrm>
        </p:spPr>
        <p:txBody>
          <a:bodyPr/>
          <a:lstStyle/>
          <a:p>
            <a:pPr lvl="1">
              <a:buFont typeface="Arial" panose="020B0604020202020204" pitchFamily="34" charset="0"/>
              <a:buChar char="•"/>
            </a:pPr>
            <a:endParaRPr lang="en-US" sz="1600" dirty="0"/>
          </a:p>
          <a:p>
            <a:pPr lvl="1">
              <a:buFont typeface="Arial" panose="020B0604020202020204" pitchFamily="34" charset="0"/>
              <a:buChar char="•"/>
            </a:pPr>
            <a:r>
              <a:rPr lang="en-US" sz="1600" dirty="0"/>
              <a:t>There is One - </a:t>
            </a:r>
            <a:r>
              <a:rPr lang="en-US" sz="1600" dirty="0" err="1"/>
              <a:t>Mutli</a:t>
            </a:r>
            <a:r>
              <a:rPr lang="en-US" sz="1600" dirty="0"/>
              <a:t>-stake holder group (MSG) getting together 31 July 20 to discuss 6 GHz and what happens in the band.  </a:t>
            </a:r>
          </a:p>
          <a:p>
            <a:pPr lvl="2">
              <a:buFont typeface="Arial" panose="020B0604020202020204" pitchFamily="34" charset="0"/>
              <a:buChar char="•"/>
            </a:pPr>
            <a:r>
              <a:rPr lang="en-US" sz="1400" dirty="0"/>
              <a:t>Focus is on formation of the group at this first call with a steering group, </a:t>
            </a:r>
          </a:p>
          <a:p>
            <a:pPr lvl="2">
              <a:buFont typeface="Arial" panose="020B0604020202020204" pitchFamily="34" charset="0"/>
              <a:buChar char="•"/>
            </a:pPr>
            <a:r>
              <a:rPr lang="en-US" sz="1400" dirty="0"/>
              <a:t>FCC will be in attendance.</a:t>
            </a:r>
          </a:p>
          <a:p>
            <a:pPr lvl="2">
              <a:buFont typeface="Arial" panose="020B0604020202020204" pitchFamily="34" charset="0"/>
              <a:buChar char="•"/>
            </a:pPr>
            <a:r>
              <a:rPr lang="en-US" sz="1400" dirty="0"/>
              <a:t>The is just a start of many meetings and calls and activities.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err="1"/>
              <a:t>WInn</a:t>
            </a:r>
            <a:r>
              <a:rPr lang="en-US" sz="1600" dirty="0"/>
              <a:t> Forum and WFA are the initial organizations.</a:t>
            </a:r>
          </a:p>
          <a:p>
            <a:pPr lvl="1">
              <a:buFont typeface="Arial" panose="020B0604020202020204" pitchFamily="34" charset="0"/>
              <a:buChar char="•"/>
            </a:pPr>
            <a:r>
              <a:rPr lang="en-US" sz="1600" dirty="0"/>
              <a:t>Around 20 other organization and members of other organizations are coming on board and participating in this launch on the 31</a:t>
            </a:r>
            <a:r>
              <a:rPr lang="en-US" sz="1600" baseline="30000" dirty="0"/>
              <a:t>st   </a:t>
            </a:r>
            <a:r>
              <a:rPr lang="en-US" sz="1600" dirty="0"/>
              <a:t>(1300-1700 et)</a:t>
            </a:r>
          </a:p>
          <a:p>
            <a:pPr lvl="2">
              <a:buFont typeface="Arial" panose="020B0604020202020204" pitchFamily="34" charset="0"/>
              <a:buChar char="•"/>
            </a:pPr>
            <a:r>
              <a:rPr lang="en-US" sz="1600" dirty="0"/>
              <a:t>Working out how to approach this with rules and proper procedures with all the different organizations.</a:t>
            </a:r>
          </a:p>
          <a:p>
            <a:pPr lvl="2">
              <a:buFont typeface="Arial" panose="020B0604020202020204" pitchFamily="34" charset="0"/>
              <a:buChar char="•"/>
            </a:pPr>
            <a:r>
              <a:rPr lang="en-US" sz="1600" dirty="0"/>
              <a:t>Stakes are getting higher…… </a:t>
            </a:r>
          </a:p>
          <a:p>
            <a:pPr marL="457200" lvl="1" indent="0"/>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  </a:t>
            </a:r>
            <a:r>
              <a:rPr lang="en-US" altLang="en-US" sz="1800" dirty="0"/>
              <a:t> (3 of 3)</a:t>
            </a:r>
            <a:r>
              <a:rPr lang="en-US" altLang="en-US" sz="2400" dirty="0"/>
              <a:t> </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600" b="0" dirty="0"/>
          </a:p>
          <a:p>
            <a:pPr>
              <a:buFont typeface="Arial" panose="020B0604020202020204" pitchFamily="34" charset="0"/>
              <a:buChar char="•"/>
            </a:pPr>
            <a:r>
              <a:rPr lang="en-US" sz="1600" b="0" dirty="0"/>
              <a:t>CHAIRMAN PAI PROPOSES NEW RULES FOR THE 6 GHz BAND, UNLEASHING 1,200 MEGAHERTZ FOR UNLICENSED USE</a:t>
            </a:r>
          </a:p>
          <a:p>
            <a:pPr lvl="1">
              <a:buFont typeface="Arial" panose="020B0604020202020204" pitchFamily="34" charset="0"/>
              <a:buChar char="•"/>
            </a:pPr>
            <a:r>
              <a:rPr lang="en-US" sz="1400" dirty="0"/>
              <a:t>FNPRM as approved on 24 Apr 20 is on Mentor:   </a:t>
            </a:r>
            <a:r>
              <a:rPr lang="en-US" sz="1400" b="1" dirty="0"/>
              <a:t>With erratum now, 21May20:  </a:t>
            </a:r>
            <a:r>
              <a:rPr lang="en-US" sz="1200" dirty="0">
                <a:hlinkClick r:id="rId3"/>
              </a:rPr>
              <a:t>https://mentor.ieee.org/802.18/dcn/20/18-20-0062-02-0000-fcc-r-o-fnprm-promoting-unlicensed-use-of-the-6ghz-band-et-18-295.docx</a:t>
            </a:r>
            <a:r>
              <a:rPr lang="en-US" sz="1200" dirty="0"/>
              <a:t> 			31 Seek Comments</a:t>
            </a:r>
          </a:p>
          <a:p>
            <a:pPr lvl="1">
              <a:buFont typeface="Arial" panose="020B0604020202020204" pitchFamily="34" charset="0"/>
              <a:buChar char="•"/>
            </a:pPr>
            <a:r>
              <a:rPr lang="en-US" sz="1400" dirty="0"/>
              <a:t>In Federal Register today (28</a:t>
            </a:r>
            <a:r>
              <a:rPr lang="en-US" sz="1400" baseline="30000" dirty="0"/>
              <a:t>th</a:t>
            </a:r>
            <a:r>
              <a:rPr lang="en-US" sz="1400" dirty="0"/>
              <a:t>): </a:t>
            </a:r>
            <a:r>
              <a:rPr lang="en-US" sz="1200" dirty="0">
                <a:hlinkClick r:id="rId4"/>
              </a:rPr>
              <a:t>https://www.federalregister.gov/documents/2020/05/28/2020-11320/unlicensed-use-of-the-6-ghz-band?utm_campaign=subscription+mailing+list&amp;utm_source=federalregister.gov&amp;utm_medium=email</a:t>
            </a:r>
            <a:r>
              <a:rPr lang="en-US" sz="1200" dirty="0"/>
              <a:t> </a:t>
            </a:r>
            <a:endParaRPr lang="en-US" sz="1100" dirty="0"/>
          </a:p>
          <a:p>
            <a:pPr lvl="1">
              <a:buFont typeface="Arial" panose="020B0604020202020204" pitchFamily="34" charset="0"/>
              <a:buChar char="•"/>
            </a:pPr>
            <a:r>
              <a:rPr lang="en-US" sz="1600" dirty="0"/>
              <a:t>Comments due: 29June20;   Lots of comments filed.  </a:t>
            </a:r>
          </a:p>
          <a:p>
            <a:pPr lvl="2">
              <a:buFont typeface="Arial" panose="020B0604020202020204" pitchFamily="34" charset="0"/>
              <a:buChar char="•"/>
            </a:pPr>
            <a:r>
              <a:rPr lang="en-US" sz="1600" dirty="0"/>
              <a:t>Need time to go through them. </a:t>
            </a:r>
          </a:p>
          <a:p>
            <a:pPr lvl="2">
              <a:buFont typeface="Arial" panose="020B0604020202020204" pitchFamily="34" charset="0"/>
              <a:buChar char="•"/>
            </a:pPr>
            <a:r>
              <a:rPr lang="en-US" sz="1600" dirty="0"/>
              <a:t>Possible common points for all of IEEE 802 to consider. </a:t>
            </a:r>
          </a:p>
          <a:p>
            <a:pPr lvl="1">
              <a:buFont typeface="Arial" panose="020B0604020202020204" pitchFamily="34" charset="0"/>
              <a:buChar char="•"/>
            </a:pPr>
            <a:r>
              <a:rPr lang="en-US" sz="1600" dirty="0"/>
              <a:t>Reply Comments due:  27July20.</a:t>
            </a:r>
          </a:p>
          <a:p>
            <a:pPr lvl="2">
              <a:buFont typeface="Arial" panose="020B0604020202020204" pitchFamily="34" charset="0"/>
              <a:buChar char="•"/>
            </a:pPr>
            <a:r>
              <a:rPr lang="en-US" sz="1600" dirty="0"/>
              <a:t>For the 10day LMSC ballot, would have had to approve today, 09July20. </a:t>
            </a:r>
          </a:p>
          <a:p>
            <a:pPr lvl="2">
              <a:buFont typeface="Arial" panose="020B0604020202020204" pitchFamily="34" charset="0"/>
              <a:buChar char="•"/>
            </a:pPr>
            <a:r>
              <a:rPr lang="en-US" sz="1600" dirty="0"/>
              <a:t>There is LMSC closing meeting on Friday 24July20 we could try for. </a:t>
            </a:r>
          </a:p>
          <a:p>
            <a:pPr lvl="2">
              <a:buFont typeface="Arial" panose="020B0604020202020204" pitchFamily="34" charset="0"/>
              <a:buChar char="•"/>
            </a:pPr>
            <a:endParaRPr lang="en-US" sz="1600" dirty="0"/>
          </a:p>
          <a:p>
            <a:pPr lvl="2">
              <a:buFont typeface="Arial" panose="020B0604020202020204" pitchFamily="34" charset="0"/>
              <a:buChar char="•"/>
            </a:pPr>
            <a:r>
              <a:rPr lang="en-US" b="1" dirty="0">
                <a:solidFill>
                  <a:srgbClr val="00B0F0"/>
                </a:solidFill>
              </a:rPr>
              <a:t>Would need someone to draft up the initial comment text  to get this going.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2976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46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16-23Jul20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478"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479"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(1 of 2)</a:t>
            </a:r>
            <a:endParaRPr lang="en-US" sz="2000" dirty="0"/>
          </a:p>
        </p:txBody>
      </p:sp>
      <p:sp>
        <p:nvSpPr>
          <p:cNvPr id="3" name="Content Placeholder 2"/>
          <p:cNvSpPr>
            <a:spLocks noGrp="1"/>
          </p:cNvSpPr>
          <p:nvPr>
            <p:ph idx="1"/>
          </p:nvPr>
        </p:nvSpPr>
        <p:spPr>
          <a:xfrm>
            <a:off x="685800" y="1096022"/>
            <a:ext cx="8153400" cy="5512522"/>
          </a:xfrm>
        </p:spPr>
        <p:txBody>
          <a:bodyPr/>
          <a:lstStyle/>
          <a:p>
            <a:pPr marL="1352550" lvl="3">
              <a:spcBef>
                <a:spcPts val="0"/>
              </a:spcBef>
              <a:spcAft>
                <a:spcPts val="0"/>
              </a:spcAft>
              <a:buFont typeface="Arial" panose="020B0604020202020204" pitchFamily="34" charset="0"/>
              <a:buChar char="•"/>
            </a:pPr>
            <a:endParaRPr lang="en-US" sz="1000" b="1" dirty="0">
              <a:effectLst/>
              <a:ea typeface="Times New Roman" panose="02020603050405020304" pitchFamily="18" charset="0"/>
            </a:endParaRPr>
          </a:p>
          <a:p>
            <a:pPr marL="95250" marR="0">
              <a:spcBef>
                <a:spcPts val="0"/>
              </a:spcBef>
              <a:spcAft>
                <a:spcPts val="0"/>
              </a:spcAft>
              <a:buFont typeface="Arial" panose="020B0604020202020204" pitchFamily="34" charset="0"/>
              <a:buChar char="•"/>
            </a:pPr>
            <a:r>
              <a:rPr lang="en-US" sz="1800" b="1" dirty="0">
                <a:effectLst/>
                <a:ea typeface="Times New Roman" panose="02020603050405020304" pitchFamily="18"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3"/>
              </a:rPr>
              <a:t>2020-14064</a:t>
            </a:r>
            <a:r>
              <a:rPr lang="en-US" sz="1800" dirty="0">
                <a:solidFill>
                  <a:srgbClr val="000000"/>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rPr>
              <a:t>Citation:</a:t>
            </a:r>
            <a:r>
              <a:rPr lang="en-US" sz="1800" dirty="0">
                <a:solidFill>
                  <a:srgbClr val="000000"/>
                </a:solidFill>
                <a:effectLst/>
                <a:ea typeface="Times New Roman" panose="02020603050405020304" pitchFamily="18" charset="0"/>
              </a:rPr>
              <a:t> 85 FR 40168   </a:t>
            </a:r>
            <a:r>
              <a:rPr lang="en-US" sz="1800" b="0" u="sng" dirty="0">
                <a:solidFill>
                  <a:srgbClr val="3071A9"/>
                </a:solidFill>
                <a:effectLst/>
                <a:ea typeface="Times New Roman" panose="02020603050405020304" pitchFamily="18" charset="0"/>
                <a:hlinkClick r:id="rId4"/>
              </a:rPr>
              <a:t>PDF</a:t>
            </a:r>
            <a:r>
              <a:rPr lang="en-US" sz="1800" b="1" dirty="0">
                <a:solidFill>
                  <a:srgbClr val="000000"/>
                </a:solidFill>
                <a:effectLst/>
                <a:ea typeface="Times New Roman" panose="02020603050405020304" pitchFamily="18" charset="0"/>
              </a:rPr>
              <a:t> </a:t>
            </a:r>
            <a:r>
              <a:rPr lang="en-US" sz="1800" dirty="0">
                <a:solidFill>
                  <a:srgbClr val="000000"/>
                </a:solidFill>
                <a:effectLst/>
                <a:ea typeface="Times New Roman" panose="02020603050405020304" pitchFamily="18" charset="0"/>
              </a:rPr>
              <a:t>Pages 40168-40181 </a:t>
            </a:r>
            <a:r>
              <a:rPr lang="en-US" sz="1800" i="1" dirty="0">
                <a:solidFill>
                  <a:srgbClr val="000000"/>
                </a:solidFill>
                <a:effectLst/>
                <a:ea typeface="Times New Roman" panose="02020603050405020304" pitchFamily="18" charset="0"/>
              </a:rPr>
              <a:t>(14 pages)</a:t>
            </a:r>
            <a:r>
              <a:rPr lang="en-US" sz="180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hlinkClick r:id="rId5"/>
              </a:rPr>
              <a:t>Permalink</a:t>
            </a:r>
            <a:r>
              <a:rPr lang="en-US" sz="1800" b="1" dirty="0">
                <a:solidFill>
                  <a:srgbClr val="000000"/>
                </a:solidFill>
                <a:effectLst/>
                <a:ea typeface="Times New Roman" panose="02020603050405020304" pitchFamily="18" charset="0"/>
              </a:rPr>
              <a:t> </a:t>
            </a:r>
            <a:endParaRPr lang="en-US" sz="1800" dirty="0">
              <a:effectLst/>
              <a:ea typeface="Calibri" panose="020F0502020204030204" pitchFamily="34" charset="0"/>
            </a:endParaRPr>
          </a:p>
          <a:p>
            <a:pPr lvl="3">
              <a:buFont typeface="Arial" panose="020B0604020202020204" pitchFamily="34" charset="0"/>
              <a:buChar char="•"/>
            </a:pPr>
            <a:endParaRPr lang="en-US" sz="800" b="1" i="0" dirty="0">
              <a:solidFill>
                <a:srgbClr val="333333"/>
              </a:solidFill>
              <a:effectLst/>
            </a:endParaRPr>
          </a:p>
          <a:p>
            <a:pPr algn="l" fontAlgn="base">
              <a:buFont typeface="Arial" panose="020B0604020202020204" pitchFamily="34" charset="0"/>
              <a:buChar char="•"/>
            </a:pPr>
            <a:r>
              <a:rPr lang="en-US" sz="1600" b="1" i="0" dirty="0">
                <a:solidFill>
                  <a:srgbClr val="333333"/>
                </a:solidFill>
                <a:effectLst/>
              </a:rPr>
              <a:t>DATES:</a:t>
            </a:r>
          </a:p>
          <a:p>
            <a:pPr>
              <a:buFont typeface="Arial" panose="020B0604020202020204" pitchFamily="34" charset="0"/>
              <a:buChar char="•"/>
            </a:pPr>
            <a:r>
              <a:rPr lang="en-US" sz="1800" b="0" i="0" dirty="0">
                <a:solidFill>
                  <a:srgbClr val="333333"/>
                </a:solidFill>
                <a:effectLst/>
              </a:rPr>
              <a:t>Comments are due on or before August 5, 2020. </a:t>
            </a:r>
          </a:p>
          <a:p>
            <a:pPr lvl="1">
              <a:buFont typeface="Arial" panose="020B0604020202020204" pitchFamily="34" charset="0"/>
              <a:buChar char="•"/>
            </a:pPr>
            <a:r>
              <a:rPr lang="en-US" sz="1600" b="0" dirty="0">
                <a:solidFill>
                  <a:srgbClr val="333333"/>
                </a:solidFill>
              </a:rPr>
              <a:t>.18 would have to approve next week – 23July20.</a:t>
            </a:r>
            <a:endParaRPr lang="en-US" sz="1400" b="0" i="0" dirty="0">
              <a:solidFill>
                <a:srgbClr val="333333"/>
              </a:solidFill>
              <a:effectLst/>
            </a:endParaRPr>
          </a:p>
          <a:p>
            <a:pPr lvl="3">
              <a:buFont typeface="Arial" panose="020B0604020202020204" pitchFamily="34" charset="0"/>
              <a:buChar char="•"/>
            </a:pPr>
            <a:endParaRPr lang="en-US" sz="1000" b="0" i="0" dirty="0">
              <a:solidFill>
                <a:srgbClr val="333333"/>
              </a:solidFill>
              <a:effectLst/>
            </a:endParaRPr>
          </a:p>
          <a:p>
            <a:pPr algn="l" fontAlgn="base">
              <a:buFont typeface="Arial" panose="020B0604020202020204" pitchFamily="34" charset="0"/>
              <a:buChar char="•"/>
            </a:pPr>
            <a:r>
              <a:rPr lang="en-US" sz="1800" b="0" i="0" dirty="0">
                <a:solidFill>
                  <a:srgbClr val="333333"/>
                </a:solidFill>
                <a:effectLst/>
              </a:rPr>
              <a:t>Reply comments on or before September 4, 2020. </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600" b="0" dirty="0">
                <a:solidFill>
                  <a:srgbClr val="333333"/>
                </a:solidFill>
              </a:rPr>
              <a:t>Proposed rule:  </a:t>
            </a:r>
            <a:r>
              <a:rPr lang="en-US" sz="1600" b="0" dirty="0">
                <a:solidFill>
                  <a:srgbClr val="333333"/>
                </a:solidFill>
                <a:hlinkClick r:id="rId6"/>
              </a:rPr>
              <a:t>https://mentor.ieee.org/802.18/dcn/20/18-20-0104-01-0000-fcc-proposed-rule-modernizing-and-expanding-access-to-the-70-80-90-ghz-bands.docx</a:t>
            </a:r>
            <a:r>
              <a:rPr lang="en-US" sz="1600" b="0" dirty="0">
                <a:solidFill>
                  <a:srgbClr val="333333"/>
                </a:solidFill>
              </a:rPr>
              <a:t> </a:t>
            </a:r>
          </a:p>
          <a:p>
            <a:pPr lvl="1">
              <a:buFont typeface="Arial" panose="020B0604020202020204" pitchFamily="34" charset="0"/>
              <a:buChar char="•"/>
            </a:pPr>
            <a:r>
              <a:rPr lang="en-US" sz="1600" dirty="0">
                <a:solidFill>
                  <a:srgbClr val="333333"/>
                </a:solidFill>
              </a:rPr>
              <a:t>There are </a:t>
            </a:r>
            <a:r>
              <a:rPr lang="en-US" sz="1600" b="1" u="sng" dirty="0">
                <a:solidFill>
                  <a:srgbClr val="333333"/>
                </a:solidFill>
              </a:rPr>
              <a:t>only 5 ‘seek comments’</a:t>
            </a:r>
            <a:r>
              <a:rPr lang="en-US" sz="1600" dirty="0">
                <a:solidFill>
                  <a:srgbClr val="333333"/>
                </a:solidFill>
              </a:rPr>
              <a:t>, highlighted in this copy of the proposed rule </a:t>
            </a:r>
            <a:endParaRPr lang="en-US" sz="1600" b="0" dirty="0">
              <a:solidFill>
                <a:srgbClr val="333333"/>
              </a:solidFill>
            </a:endParaRP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800" b="0" dirty="0">
                <a:solidFill>
                  <a:srgbClr val="333333"/>
                </a:solidFill>
              </a:rPr>
              <a:t>See next slide, the feedback from RR-TAG is we need to look at this more and maybe comment.</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endParaRPr lang="en-US" sz="1600" b="0" dirty="0">
              <a:solidFill>
                <a:srgbClr val="333333"/>
              </a:solidFill>
            </a:endParaRPr>
          </a:p>
          <a:p>
            <a:pPr algn="l" fontAlgn="base">
              <a:buFont typeface="Arial" panose="020B0604020202020204" pitchFamily="34" charset="0"/>
              <a:buChar char="•"/>
            </a:pP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333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r>
              <a:rPr lang="en-US" sz="1600" b="0" dirty="0">
                <a:solidFill>
                  <a:srgbClr val="333333"/>
                </a:solidFill>
              </a:rPr>
              <a:t>E-Band ;  </a:t>
            </a:r>
            <a:r>
              <a:rPr lang="en-US" sz="1600" b="0" dirty="0">
                <a:solidFill>
                  <a:srgbClr val="333333"/>
                </a:solidFill>
                <a:effectLst/>
              </a:rPr>
              <a:t>With new technologies on sharing (from original plans </a:t>
            </a:r>
            <a:r>
              <a:rPr lang="en-US" sz="1600" b="0" dirty="0">
                <a:solidFill>
                  <a:srgbClr val="333333"/>
                </a:solidFill>
              </a:rPr>
              <a:t>in</a:t>
            </a:r>
            <a:r>
              <a:rPr lang="en-US" sz="1600" b="0" dirty="0">
                <a:solidFill>
                  <a:srgbClr val="333333"/>
                </a:solidFill>
                <a:effectLst/>
              </a:rPr>
              <a:t> 2005), could something be done in three bands</a:t>
            </a:r>
            <a:r>
              <a:rPr lang="en-US" sz="1600" b="0" dirty="0">
                <a:solidFill>
                  <a:srgbClr val="333333"/>
                </a:solidFill>
              </a:rPr>
              <a:t>?</a:t>
            </a: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rPr>
              <a:t>Could we look to expand our standards above 71 GHz, e.g. in P802.11ay?  </a:t>
            </a:r>
          </a:p>
          <a:p>
            <a:pPr lvl="1">
              <a:buFont typeface="Arial" panose="020B0604020202020204" pitchFamily="34" charset="0"/>
              <a:buChar char="•"/>
            </a:pPr>
            <a:r>
              <a:rPr lang="en-US" sz="1600" b="0" dirty="0">
                <a:solidFill>
                  <a:srgbClr val="333333"/>
                </a:solidFill>
              </a:rPr>
              <a:t>Would only be a maintenance activity  </a:t>
            </a:r>
          </a:p>
          <a:p>
            <a:pPr algn="l" fontAlgn="base">
              <a:buFont typeface="Arial" panose="020B0604020202020204" pitchFamily="34" charset="0"/>
              <a:buChar char="•"/>
            </a:pPr>
            <a:r>
              <a:rPr lang="en-US" sz="1600" b="0" dirty="0">
                <a:solidFill>
                  <a:srgbClr val="333333"/>
                </a:solidFill>
              </a:rPr>
              <a:t>802.15.3e would be able to add channels also; maintenance here also. </a:t>
            </a:r>
          </a:p>
          <a:p>
            <a:pPr algn="l" fontAlgn="base">
              <a:buFont typeface="Arial" panose="020B0604020202020204" pitchFamily="34" charset="0"/>
              <a:buChar char="•"/>
            </a:pPr>
            <a:r>
              <a:rPr lang="en-US" sz="1600" b="0" dirty="0">
                <a:solidFill>
                  <a:srgbClr val="333333"/>
                </a:solidFill>
              </a:rPr>
              <a:t>An opinion is so far it seems the FCC is not favoring IEEE 802 standards; we should review further and speak up. </a:t>
            </a:r>
          </a:p>
          <a:p>
            <a:pPr algn="l" fontAlgn="base">
              <a:buFont typeface="Arial" panose="020B0604020202020204" pitchFamily="34" charset="0"/>
              <a:buChar char="•"/>
            </a:pPr>
            <a:r>
              <a:rPr lang="en-US" sz="1600" dirty="0">
                <a:solidFill>
                  <a:srgbClr val="333333"/>
                </a:solidFill>
              </a:rPr>
              <a:t>Could start with suggestion to start with 57-71 GHz rules and move up. </a:t>
            </a:r>
          </a:p>
          <a:p>
            <a:pPr algn="l" fontAlgn="base">
              <a:buFont typeface="Arial" panose="020B0604020202020204" pitchFamily="34" charset="0"/>
              <a:buChar char="•"/>
            </a:pPr>
            <a:endParaRPr lang="en-US" sz="1600" dirty="0">
              <a:solidFill>
                <a:srgbClr val="333333"/>
              </a:solidFill>
              <a:effectLst/>
            </a:endParaRPr>
          </a:p>
          <a:p>
            <a:pPr>
              <a:buFont typeface="Arial" panose="020B0604020202020204" pitchFamily="34" charset="0"/>
              <a:buChar char="•"/>
            </a:pPr>
            <a:r>
              <a:rPr lang="en-US" sz="1600" dirty="0">
                <a:solidFill>
                  <a:srgbClr val="00B0F0"/>
                </a:solidFill>
              </a:rPr>
              <a:t>Would need someone to draft up the initial comment text to get this going.</a:t>
            </a:r>
            <a:r>
              <a:rPr lang="en-US" sz="1400" dirty="0">
                <a:solidFill>
                  <a:srgbClr val="00B0F0"/>
                </a:solidFill>
              </a:rPr>
              <a:t> </a:t>
            </a:r>
            <a:endParaRPr lang="en-US" sz="1400" b="0" dirty="0">
              <a:solidFill>
                <a:srgbClr val="333333"/>
              </a:solidFill>
            </a:endParaRPr>
          </a:p>
          <a:p>
            <a:pPr algn="l" fontAlgn="base">
              <a:buFont typeface="Arial" panose="020B0604020202020204" pitchFamily="34" charset="0"/>
              <a:buChar char="•"/>
            </a:pPr>
            <a:r>
              <a:rPr lang="en-US" sz="1600" dirty="0">
                <a:solidFill>
                  <a:srgbClr val="333333"/>
                </a:solidFill>
                <a:effectLst/>
              </a:rPr>
              <a:t> </a:t>
            </a:r>
          </a:p>
          <a:p>
            <a:pPr algn="l" fontAlgn="base">
              <a:buFont typeface="Arial" panose="020B0604020202020204" pitchFamily="34" charset="0"/>
              <a:buChar char="•"/>
            </a:pPr>
            <a:r>
              <a:rPr lang="en-US" sz="1600" dirty="0">
                <a:solidFill>
                  <a:srgbClr val="333333"/>
                </a:solidFill>
              </a:rPr>
              <a:t> </a:t>
            </a:r>
          </a:p>
          <a:p>
            <a:pPr algn="l" fontAlgn="base">
              <a:buFont typeface="Arial" panose="020B0604020202020204" pitchFamily="34" charset="0"/>
              <a:buChar char="•"/>
            </a:pPr>
            <a:endParaRPr lang="en-US" sz="160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(2 of 2)</a:t>
            </a:r>
            <a:endParaRPr lang="en-US" sz="2000" dirty="0"/>
          </a:p>
        </p:txBody>
      </p:sp>
    </p:spTree>
    <p:extLst>
      <p:ext uri="{BB962C8B-B14F-4D97-AF65-F5344CB8AC3E}">
        <p14:creationId xmlns:p14="http://schemas.microsoft.com/office/powerpoint/2010/main" val="3100922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altLang="en-US" sz="2000" dirty="0"/>
              <a:t>Actions required: </a:t>
            </a:r>
          </a:p>
          <a:p>
            <a:pPr marL="285750" indent="-285750">
              <a:buFont typeface="Wingdings" panose="05000000000000000000" pitchFamily="2" charset="2"/>
              <a:buChar char="q"/>
            </a:pPr>
            <a:r>
              <a:rPr lang="en-US" sz="1800" dirty="0">
                <a:solidFill>
                  <a:srgbClr val="00B0F0"/>
                </a:solidFill>
              </a:rPr>
              <a:t> FCC 6GHz FNPRM ___________  </a:t>
            </a:r>
          </a:p>
          <a:p>
            <a:pPr marL="285750" indent="-285750">
              <a:buFont typeface="Wingdings" panose="05000000000000000000" pitchFamily="2" charset="2"/>
              <a:buChar char="q"/>
            </a:pPr>
            <a:r>
              <a:rPr lang="en-US" sz="1800" dirty="0">
                <a:solidFill>
                  <a:srgbClr val="00B0F0"/>
                </a:solidFill>
              </a:rPr>
              <a:t> FCC 70/80/90 GHz ____________</a:t>
            </a:r>
          </a:p>
          <a:p>
            <a:pPr marL="285750" indent="-285750">
              <a:buFont typeface="Wingdings" panose="05000000000000000000" pitchFamily="2" charset="2"/>
              <a:buChar char="q"/>
            </a:pPr>
            <a:endParaRPr lang="en-US" sz="1800" dirty="0">
              <a:solidFill>
                <a:srgbClr val="00B0F0"/>
              </a:solidFill>
            </a:endParaRPr>
          </a:p>
          <a:p>
            <a:pPr marL="0" indent="0"/>
            <a:r>
              <a:rPr lang="en-US" sz="1800" dirty="0">
                <a:solidFill>
                  <a:srgbClr val="00B0F0"/>
                </a:solidFill>
              </a:rPr>
              <a:t> </a:t>
            </a:r>
            <a:endParaRPr lang="en-US" altLang="en-US" sz="1600" dirty="0"/>
          </a:p>
          <a:p>
            <a:pPr>
              <a:buFont typeface="Arial" panose="020B0604020202020204" pitchFamily="34" charset="0"/>
              <a:buChar char="•"/>
            </a:pPr>
            <a:r>
              <a:rPr lang="en-US" altLang="en-US" sz="2000" dirty="0"/>
              <a:t>AOB before recess to next Thursday, 23Jul20?</a:t>
            </a:r>
          </a:p>
          <a:p>
            <a:pPr lvl="1">
              <a:buFont typeface="Arial" panose="020B0604020202020204" pitchFamily="34" charset="0"/>
              <a:buChar char="•"/>
            </a:pPr>
            <a:r>
              <a:rPr lang="en-US" altLang="en-US" sz="1800" dirty="0">
                <a:solidFill>
                  <a:schemeClr val="tx1"/>
                </a:solidFill>
              </a:rPr>
              <a:t> </a:t>
            </a:r>
          </a:p>
          <a:p>
            <a:pPr lvl="1">
              <a:buFont typeface="Arial" panose="020B0604020202020204" pitchFamily="34" charset="0"/>
              <a:buChar char="•"/>
            </a:pPr>
            <a:r>
              <a:rPr lang="en-US" altLang="en-US" sz="1600" dirty="0">
                <a:solidFill>
                  <a:schemeClr val="tx1"/>
                </a:solidFill>
              </a:rPr>
              <a:t> </a:t>
            </a:r>
          </a:p>
          <a:p>
            <a:pPr lvl="1">
              <a:buFont typeface="Arial" panose="020B0604020202020204" pitchFamily="34" charset="0"/>
              <a:buChar char="•"/>
            </a:pPr>
            <a:endParaRPr lang="en-US" altLang="en-US" sz="1600" dirty="0">
              <a:solidFill>
                <a:schemeClr val="tx1"/>
              </a:solidFill>
            </a:endParaRPr>
          </a:p>
          <a:p>
            <a:pPr lvl="2">
              <a:buFont typeface="Arial" panose="020B0604020202020204" pitchFamily="34" charset="0"/>
              <a:buChar char="•"/>
            </a:pPr>
            <a:endParaRPr lang="en-US" altLang="en-US" dirty="0"/>
          </a:p>
          <a:p>
            <a:pPr>
              <a:buFont typeface="Arial" panose="020B0604020202020204" pitchFamily="34" charset="0"/>
              <a:buChar char="•"/>
            </a:pPr>
            <a:r>
              <a:rPr lang="en-US" sz="2000" b="0" dirty="0">
                <a:solidFill>
                  <a:schemeClr val="tx1"/>
                </a:solidFill>
              </a:rPr>
              <a:t>Present on-line today: 			and voters on-line: </a:t>
            </a:r>
          </a:p>
          <a:p>
            <a:pPr>
              <a:buFont typeface="Arial" panose="020B0604020202020204" pitchFamily="34" charset="0"/>
              <a:buChar char="•"/>
            </a:pPr>
            <a:r>
              <a:rPr lang="en-US" altLang="en-US" sz="2000" dirty="0">
                <a:solidFill>
                  <a:schemeClr val="tx1"/>
                </a:solidFill>
              </a:rPr>
              <a:t>Recessed until Thursday 23Jul20, 15:00et </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2</a:t>
            </a:r>
            <a:r>
              <a:rPr lang="en-US" altLang="en-US" sz="2400" baseline="30000" dirty="0"/>
              <a:t>nd</a:t>
            </a:r>
            <a:r>
              <a:rPr lang="en-US" altLang="en-US" sz="2400" dirty="0"/>
              <a:t> - Thursday (23Jul20) Agenda</a:t>
            </a:r>
            <a:endParaRPr lang="en-US" sz="2400" dirty="0"/>
          </a:p>
        </p:txBody>
      </p:sp>
      <p:sp>
        <p:nvSpPr>
          <p:cNvPr id="3" name="Content Placeholder 2"/>
          <p:cNvSpPr>
            <a:spLocks noGrp="1"/>
          </p:cNvSpPr>
          <p:nvPr>
            <p:ph idx="1"/>
          </p:nvPr>
        </p:nvSpPr>
        <p:spPr>
          <a:xfrm>
            <a:off x="685800" y="1066799"/>
            <a:ext cx="8458200" cy="5408613"/>
          </a:xfrm>
        </p:spPr>
        <p:txBody>
          <a:bodyPr/>
          <a:lstStyle/>
          <a:p>
            <a:pPr>
              <a:buFont typeface="Arial" panose="020B0604020202020204" pitchFamily="34" charset="0"/>
              <a:buChar char="•"/>
            </a:pPr>
            <a:r>
              <a:rPr lang="en-US" altLang="en-US" sz="1800" dirty="0"/>
              <a:t>Reminder we are still under all IEEE policies as shown last Thursday (16jul20)</a:t>
            </a:r>
          </a:p>
          <a:p>
            <a:pPr lvl="1">
              <a:spcBef>
                <a:spcPts val="0"/>
              </a:spcBef>
              <a:buFont typeface="Arial" panose="020B0604020202020204" pitchFamily="34" charset="0"/>
              <a:buChar char="•"/>
            </a:pPr>
            <a:r>
              <a:rPr lang="en-US" altLang="en-US" sz="1800" dirty="0">
                <a:solidFill>
                  <a:schemeClr val="tx1"/>
                </a:solidFill>
              </a:rPr>
              <a:t>IMAT-Attendance server is open</a:t>
            </a:r>
          </a:p>
          <a:p>
            <a:pPr lvl="1">
              <a:buFont typeface="Arial" panose="020B0604020202020204" pitchFamily="34" charset="0"/>
              <a:buChar char="•"/>
            </a:pPr>
            <a:r>
              <a:rPr lang="en-US" altLang="en-US" sz="1600" dirty="0"/>
              <a:t>Remember to state your name, affiliation, employer and/or clients first time you speak.</a:t>
            </a:r>
          </a:p>
          <a:p>
            <a:pPr lvl="1">
              <a:buFont typeface="Arial" panose="020B0604020202020204" pitchFamily="34" charset="0"/>
              <a:buChar char="•"/>
            </a:pPr>
            <a:r>
              <a:rPr lang="en-US" altLang="en-US" sz="1800" dirty="0"/>
              <a:t>Someone to take a few notes:  ________</a:t>
            </a:r>
            <a:endParaRPr lang="en-US" altLang="en-US" sz="1800" dirty="0">
              <a:solidFill>
                <a:schemeClr val="bg1">
                  <a:lumMod val="65000"/>
                </a:schemeClr>
              </a:solidFill>
            </a:endParaRPr>
          </a:p>
          <a:p>
            <a:pPr lvl="1">
              <a:buFont typeface="Arial" panose="020B0604020202020204" pitchFamily="34" charset="0"/>
              <a:buChar char="•"/>
            </a:pPr>
            <a:r>
              <a:rPr lang="en-US" altLang="en-US" sz="1800" dirty="0">
                <a:solidFill>
                  <a:schemeClr val="tx1"/>
                </a:solidFill>
              </a:rPr>
              <a:t> Attendance, roll call  and queue, Stuart K </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Items from last week or new</a:t>
            </a:r>
          </a:p>
          <a:p>
            <a:pPr lvl="1">
              <a:spcBef>
                <a:spcPts val="0"/>
              </a:spcBef>
              <a:buFont typeface="Arial" panose="020B0604020202020204" pitchFamily="34" charset="0"/>
              <a:buChar char="•"/>
            </a:pPr>
            <a:r>
              <a:rPr lang="en-US" altLang="en-US" sz="1800" dirty="0">
                <a:solidFill>
                  <a:schemeClr val="tx1"/>
                </a:solidFill>
              </a:rPr>
              <a:t>EU Items (both weeks)</a:t>
            </a:r>
          </a:p>
          <a:p>
            <a:pPr lvl="1">
              <a:spcBef>
                <a:spcPts val="0"/>
              </a:spcBef>
              <a:buFont typeface="Arial" panose="020B0604020202020204" pitchFamily="34" charset="0"/>
              <a:buChar char="•"/>
            </a:pPr>
            <a:r>
              <a:rPr lang="en-US" altLang="en-US" sz="1800" dirty="0">
                <a:solidFill>
                  <a:schemeClr val="tx1"/>
                </a:solidFill>
              </a:rPr>
              <a:t>ITU-R Items (both weeks) </a:t>
            </a:r>
          </a:p>
          <a:p>
            <a:pPr lvl="1">
              <a:spcBef>
                <a:spcPts val="0"/>
              </a:spcBef>
              <a:buFont typeface="Arial" panose="020B0604020202020204" pitchFamily="34" charset="0"/>
              <a:buChar char="•"/>
            </a:pPr>
            <a:r>
              <a:rPr lang="en-US" altLang="en-US" sz="1800" dirty="0">
                <a:solidFill>
                  <a:schemeClr val="tx1"/>
                </a:solidFill>
              </a:rPr>
              <a:t>FCC 6 GHz  (both weeks) </a:t>
            </a:r>
          </a:p>
          <a:p>
            <a:pPr lvl="1">
              <a:spcBef>
                <a:spcPts val="0"/>
              </a:spcBef>
              <a:buFont typeface="Arial" panose="020B0604020202020204" pitchFamily="34" charset="0"/>
              <a:buChar char="•"/>
            </a:pPr>
            <a:r>
              <a:rPr lang="en-US" altLang="en-US" sz="1800" dirty="0">
                <a:solidFill>
                  <a:schemeClr val="tx1"/>
                </a:solidFill>
              </a:rPr>
              <a:t>FCC 70/80/90 GHz (both weeks)</a:t>
            </a:r>
          </a:p>
          <a:p>
            <a:pPr lvl="1">
              <a:spcBef>
                <a:spcPts val="0"/>
              </a:spcBef>
              <a:buFont typeface="Arial" panose="020B0604020202020204" pitchFamily="34" charset="0"/>
              <a:buChar char="•"/>
            </a:pPr>
            <a:r>
              <a:rPr lang="en-US" altLang="en-US" sz="1800" dirty="0">
                <a:solidFill>
                  <a:schemeClr val="tx1"/>
                </a:solidFill>
              </a:rPr>
              <a:t>General Discussion Items</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Actions Required</a:t>
            </a:r>
          </a:p>
          <a:p>
            <a:pPr>
              <a:spcBef>
                <a:spcPts val="0"/>
              </a:spcBef>
              <a:buFont typeface="Arial" panose="020B0604020202020204" pitchFamily="34" charset="0"/>
              <a:buChar char="•"/>
            </a:pPr>
            <a:r>
              <a:rPr lang="en-US" altLang="en-US" sz="1800" dirty="0"/>
              <a:t>AOB</a:t>
            </a:r>
          </a:p>
          <a:p>
            <a:pPr>
              <a:spcBef>
                <a:spcPts val="0"/>
              </a:spcBef>
              <a:buFont typeface="Arial" panose="020B0604020202020204" pitchFamily="34" charset="0"/>
              <a:buChar char="•"/>
            </a:pPr>
            <a:r>
              <a:rPr lang="en-US" altLang="en-US" sz="1800" dirty="0"/>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28Sep-02Oct20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tx1"/>
                </a:solidFill>
              </a:rPr>
              <a:t> </a:t>
            </a:r>
            <a:r>
              <a:rPr lang="en-US" sz="1600" b="1" dirty="0">
                <a:solidFill>
                  <a:schemeClr val="bg1">
                    <a:lumMod val="65000"/>
                  </a:schemeClr>
                </a:solidFill>
              </a:rPr>
              <a:t>nothing to share today</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200" b="1" dirty="0">
                <a:solidFill>
                  <a:schemeClr val="bg1">
                    <a:lumMod val="65000"/>
                  </a:schemeClr>
                </a:solidFill>
              </a:rPr>
              <a:t>nothing to share today</a:t>
            </a:r>
          </a:p>
          <a:p>
            <a:pPr lvl="1">
              <a:spcBef>
                <a:spcPts val="0"/>
              </a:spcBef>
              <a:buFont typeface="Arial" panose="020B0604020202020204" pitchFamily="34" charset="0"/>
              <a:buChar char="•"/>
            </a:pPr>
            <a:r>
              <a:rPr lang="en-US" sz="1200" dirty="0">
                <a:solidFill>
                  <a:schemeClr val="tx1"/>
                </a:solidFill>
              </a:rPr>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SRDoc #12 - 30Jul20</a:t>
            </a:r>
          </a:p>
          <a:p>
            <a:pPr lvl="1">
              <a:spcBef>
                <a:spcPts val="0"/>
              </a:spcBef>
              <a:buFont typeface="Arial" panose="020B0604020202020204" pitchFamily="34" charset="0"/>
              <a:buChar char="•"/>
            </a:pPr>
            <a:r>
              <a:rPr lang="en-US" sz="1600" b="1" dirty="0">
                <a:solidFill>
                  <a:schemeClr val="bg1">
                    <a:lumMod val="65000"/>
                  </a:schemeClr>
                </a:solidFill>
              </a:rPr>
              <a:t>nothing to share today</a:t>
            </a:r>
          </a:p>
          <a:p>
            <a:pPr lvl="1">
              <a:spcBef>
                <a:spcPts val="0"/>
              </a:spcBef>
              <a:buFont typeface="Arial" panose="020B0604020202020204" pitchFamily="34" charset="0"/>
              <a:buChar char="•"/>
            </a:pPr>
            <a:r>
              <a:rPr lang="en-US" sz="1600" dirty="0">
                <a:solidFill>
                  <a:schemeClr val="tx1"/>
                </a:solidFill>
              </a:rPr>
              <a:t> </a:t>
            </a:r>
            <a:endParaRPr lang="en-US" sz="1600" dirty="0">
              <a:solidFill>
                <a:schemeClr val="bg1">
                  <a:lumMod val="65000"/>
                </a:schemeClr>
              </a:solidFill>
            </a:endParaRPr>
          </a:p>
          <a:p>
            <a:pPr lvl="1">
              <a:spcBef>
                <a:spcPts val="0"/>
              </a:spcBef>
              <a:buFont typeface="Arial" panose="020B0604020202020204" pitchFamily="34" charset="0"/>
              <a:buChar char="•"/>
            </a:pPr>
            <a:r>
              <a:rPr lang="en-US" sz="1600" dirty="0">
                <a:solidFill>
                  <a:schemeClr val="tx1"/>
                </a:solidFill>
              </a:rPr>
              <a:t> </a:t>
            </a:r>
          </a:p>
          <a:p>
            <a:pPr marL="457200" lvl="1" indent="0">
              <a:spcBef>
                <a:spcPts val="0"/>
              </a:spcBef>
            </a:pPr>
            <a:endParaRPr lang="en-US" sz="7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next call, meeting #54,  22-23Jul20</a:t>
            </a:r>
            <a:endParaRPr lang="en-US" sz="1200" b="0" dirty="0">
              <a:solidFill>
                <a:schemeClr val="tx1"/>
              </a:solidFill>
            </a:endParaRPr>
          </a:p>
          <a:p>
            <a:pPr lvl="1">
              <a:spcBef>
                <a:spcPts val="0"/>
              </a:spcBef>
              <a:buFont typeface="Arial" panose="020B0604020202020204" pitchFamily="34" charset="0"/>
              <a:buChar char="•"/>
            </a:pPr>
            <a:r>
              <a:rPr lang="en-US" sz="1100" b="1" dirty="0">
                <a:solidFill>
                  <a:schemeClr val="bg1">
                    <a:lumMod val="65000"/>
                  </a:schemeClr>
                </a:solidFill>
              </a:rPr>
              <a:t>nothing to share today</a:t>
            </a:r>
          </a:p>
          <a:p>
            <a:pPr lvl="1">
              <a:spcBef>
                <a:spcPts val="0"/>
              </a:spcBef>
              <a:buFont typeface="Arial" panose="020B0604020202020204" pitchFamily="34" charset="0"/>
              <a:buChar char="•"/>
            </a:pPr>
            <a:r>
              <a:rPr lang="en-US" sz="1100" b="1" dirty="0">
                <a:solidFill>
                  <a:schemeClr val="bg1">
                    <a:lumMod val="65000"/>
                  </a:schemeClr>
                </a:solidFill>
              </a:rPr>
              <a:t>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574735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call </a:t>
            </a:r>
            <a:r>
              <a:rPr lang="en-US" sz="1600" dirty="0"/>
              <a:t>#86,  28Sep-02Oct20</a:t>
            </a: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lvl="1">
              <a:spcBef>
                <a:spcPts val="0"/>
              </a:spcBef>
              <a:buFont typeface="Arial" panose="020B0604020202020204" pitchFamily="34" charset="0"/>
              <a:buChar char="•"/>
            </a:pPr>
            <a:r>
              <a:rPr lang="en-US" sz="1400" dirty="0">
                <a:solidFill>
                  <a:schemeClr val="tx1"/>
                </a:solidFill>
              </a:rPr>
              <a:t>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calls: #12, 27-28Aug and 21-23Sep20</a:t>
            </a: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600" b="0" dirty="0">
                <a:hlinkClick r:id="rId5"/>
              </a:rPr>
              <a:t>&lt;WGFM&gt;</a:t>
            </a:r>
            <a:r>
              <a:rPr lang="en-US" altLang="en-US" sz="1600" b="0" dirty="0"/>
              <a:t> </a:t>
            </a:r>
            <a:r>
              <a:rPr lang="en-US" altLang="en-US" sz="1600" dirty="0">
                <a:solidFill>
                  <a:schemeClr val="tx1"/>
                </a:solidFill>
              </a:rPr>
              <a:t>next meeting #97, 19-23Oct20; Dublin, Ireland</a:t>
            </a:r>
            <a:endParaRPr lang="en-US" altLang="en-US" sz="1400" dirty="0">
              <a:solidFill>
                <a:schemeClr val="tx1"/>
              </a:solidFill>
            </a:endParaRP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endParaRPr lang="en-US" sz="1400" dirty="0">
              <a:solidFill>
                <a:schemeClr val="bg1">
                  <a:lumMod val="75000"/>
                </a:schemeClr>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#12, 05-07 Oct20;  ECO office</a:t>
            </a:r>
            <a:endParaRPr lang="en-US" sz="1400" dirty="0"/>
          </a:p>
          <a:p>
            <a:pPr lvl="1">
              <a:buFont typeface="Arial" panose="020B0604020202020204" pitchFamily="34" charset="0"/>
              <a:buChar char="•"/>
            </a:pPr>
            <a:r>
              <a:rPr lang="en-US" sz="1200" dirty="0">
                <a:solidFill>
                  <a:schemeClr val="bg1">
                    <a:lumMod val="65000"/>
                  </a:schemeClr>
                </a:solidFill>
              </a:rPr>
              <a:t>nothing to share today</a:t>
            </a:r>
          </a:p>
          <a:p>
            <a:pPr lvl="1">
              <a:buFont typeface="Arial" panose="020B0604020202020204" pitchFamily="34" charset="0"/>
              <a:buChar char="•"/>
            </a:pPr>
            <a:r>
              <a:rPr lang="en-US" sz="1600" dirty="0"/>
              <a:t> </a:t>
            </a:r>
          </a:p>
          <a:p>
            <a:pPr>
              <a:buFont typeface="Arial" panose="020B0604020202020204" pitchFamily="34" charset="0"/>
              <a:buChar char="•"/>
            </a:pPr>
            <a:endParaRPr lang="en-US" sz="1400" dirty="0">
              <a:solidFill>
                <a:srgbClr val="0070C0"/>
              </a:solidFill>
            </a:endParaRP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84657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endParaRPr lang="en-US" sz="1600" b="0" dirty="0"/>
          </a:p>
          <a:p>
            <a:pPr lvl="0">
              <a:buFont typeface="Arial" panose="020B0604020202020204" pitchFamily="34" charset="0"/>
              <a:buChar char="•"/>
            </a:pPr>
            <a:r>
              <a:rPr lang="en-US" sz="1600" b="0" dirty="0">
                <a:solidFill>
                  <a:schemeClr val="bg1">
                    <a:lumMod val="65000"/>
                  </a:schemeClr>
                </a:solidFill>
              </a:rPr>
              <a:t>Nothing to share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24748525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a:t>
            </a:r>
            <a:r>
              <a:rPr lang="en-US" altLang="en-US" sz="1600" dirty="0"/>
              <a:t> (1of 3)</a:t>
            </a:r>
            <a:endParaRPr lang="en-US" sz="2400" dirty="0"/>
          </a:p>
        </p:txBody>
      </p:sp>
      <p:sp>
        <p:nvSpPr>
          <p:cNvPr id="3" name="Content Placeholder 2"/>
          <p:cNvSpPr>
            <a:spLocks noGrp="1"/>
          </p:cNvSpPr>
          <p:nvPr>
            <p:ph idx="1"/>
          </p:nvPr>
        </p:nvSpPr>
        <p:spPr>
          <a:xfrm>
            <a:off x="698889" y="962891"/>
            <a:ext cx="8292711"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400" dirty="0"/>
              <a:t>The Report and Order authorizes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800" b="1" u="sng" dirty="0"/>
              <a:t>Proceeding:</a:t>
            </a:r>
            <a:r>
              <a:rPr lang="en-US" sz="1800" b="1" dirty="0"/>
              <a:t> </a:t>
            </a:r>
            <a:r>
              <a:rPr lang="en-US" sz="1200" dirty="0">
                <a:hlinkClick r:id="rId4"/>
              </a:rPr>
              <a:t>https://www.fcc.gov/ecfs/search/filings?proceedings_name=18-295&amp;sort=date_disseminated,DESC</a:t>
            </a:r>
            <a:r>
              <a:rPr lang="en-US" sz="1200" dirty="0"/>
              <a:t> </a:t>
            </a:r>
            <a:endParaRPr lang="en-US" sz="1800" dirty="0"/>
          </a:p>
          <a:p>
            <a:pPr lvl="1">
              <a:buFont typeface="Arial" panose="020B0604020202020204" pitchFamily="34" charset="0"/>
              <a:buChar char="•"/>
            </a:pPr>
            <a:r>
              <a:rPr lang="en-US" sz="1600" u="sng" dirty="0"/>
              <a:t>R&amp;O is effective 27July20, </a:t>
            </a:r>
          </a:p>
          <a:p>
            <a:pPr marL="457200" lvl="1" indent="0"/>
            <a:r>
              <a:rPr lang="en-US" sz="1200" dirty="0">
                <a:hlinkClick r:id="rId5"/>
              </a:rPr>
              <a:t>https://www.federalregister.gov/documents/2020/05/26/2020-11236/unlicensed-use-of-the-6-ghz-band?utm_campaign=subscription+mailing+list&amp;utm_source=federalregister.gov&amp;utm_medium=email</a:t>
            </a:r>
            <a:endParaRPr lang="en-US" sz="1200" dirty="0"/>
          </a:p>
          <a:p>
            <a:pPr>
              <a:buFont typeface="Arial" panose="020B0604020202020204" pitchFamily="34" charset="0"/>
              <a:buChar char="•"/>
            </a:pPr>
            <a:r>
              <a:rPr lang="en-US" sz="1800" b="0" dirty="0"/>
              <a:t>APCO, AT&amp;T and EEI have filed for a Stay, s</a:t>
            </a:r>
            <a:r>
              <a:rPr lang="en-US" sz="1600" b="0" dirty="0"/>
              <a:t>ee 18-295 proceeding link above for more.</a:t>
            </a:r>
          </a:p>
          <a:p>
            <a:pPr lvl="1">
              <a:buFont typeface="Arial" panose="020B0604020202020204" pitchFamily="34" charset="0"/>
              <a:buChar char="•"/>
            </a:pPr>
            <a:r>
              <a:rPr lang="en-US" sz="1600" b="0" dirty="0"/>
              <a:t>30 days for FCC to rule on these.  Several oppositions to the stay and several for the stay.   </a:t>
            </a:r>
          </a:p>
          <a:p>
            <a:pPr lvl="1">
              <a:buFont typeface="Arial" panose="020B0604020202020204" pitchFamily="34" charset="0"/>
              <a:buChar char="•"/>
            </a:pPr>
            <a:r>
              <a:rPr lang="en-US" sz="1600" dirty="0"/>
              <a:t>All 3 will go to First Circuit Court of appeals.  Expect it will be sooner, tbd. </a:t>
            </a:r>
          </a:p>
          <a:p>
            <a:pPr lvl="1">
              <a:buFont typeface="Arial" panose="020B0604020202020204" pitchFamily="34" charset="0"/>
              <a:buChar char="•"/>
            </a:pPr>
            <a:r>
              <a:rPr lang="en-US" sz="1600" dirty="0"/>
              <a:t> </a:t>
            </a:r>
          </a:p>
          <a:p>
            <a:pPr>
              <a:buFont typeface="Arial" panose="020B0604020202020204" pitchFamily="34" charset="0"/>
              <a:buChar char="•"/>
            </a:pPr>
            <a:endParaRPr lang="en-US" sz="1600" dirty="0"/>
          </a:p>
          <a:p>
            <a:pPr>
              <a:buFont typeface="Arial" panose="020B0604020202020204" pitchFamily="34" charset="0"/>
              <a:buChar char="•"/>
            </a:pPr>
            <a:r>
              <a:rPr lang="en-US" sz="1600" dirty="0"/>
              <a:t>There have been several Petitions of Reconsiderations filed </a:t>
            </a:r>
          </a:p>
          <a:p>
            <a:pPr lvl="1">
              <a:buFont typeface="Arial" panose="020B0604020202020204" pitchFamily="34" charset="0"/>
              <a:buChar char="•"/>
            </a:pPr>
            <a:r>
              <a:rPr lang="en-US" sz="1600" b="0" dirty="0"/>
              <a:t>And a P</a:t>
            </a:r>
            <a:r>
              <a:rPr lang="en-US" sz="1600" dirty="0"/>
              <a:t>ublic Notice that Oppositions must be filed within 15 days once in Fed. Reg. for 4 petitions, APCO, CTIA, FWCC, Verizon. </a:t>
            </a:r>
          </a:p>
          <a:p>
            <a:pPr lvl="1">
              <a:buFont typeface="Arial" panose="020B0604020202020204" pitchFamily="34" charset="0"/>
              <a:buChar char="•"/>
            </a:pPr>
            <a:r>
              <a:rPr lang="en-US" sz="1600" dirty="0"/>
              <a:t>Pending Federal Register yet. </a:t>
            </a:r>
          </a:p>
          <a:p>
            <a:pPr marL="0" indent="0"/>
            <a:endParaRPr lang="en-US" sz="20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86884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 </a:t>
            </a:r>
            <a:r>
              <a:rPr lang="en-US" altLang="en-US" sz="1600" dirty="0"/>
              <a:t> (2of 3)</a:t>
            </a:r>
            <a:endParaRPr lang="en-US" sz="2400" dirty="0"/>
          </a:p>
        </p:txBody>
      </p:sp>
      <p:sp>
        <p:nvSpPr>
          <p:cNvPr id="3" name="Content Placeholder 2"/>
          <p:cNvSpPr>
            <a:spLocks noGrp="1"/>
          </p:cNvSpPr>
          <p:nvPr>
            <p:ph idx="1"/>
          </p:nvPr>
        </p:nvSpPr>
        <p:spPr>
          <a:xfrm>
            <a:off x="698889" y="962891"/>
            <a:ext cx="7987911" cy="5512522"/>
          </a:xfrm>
        </p:spPr>
        <p:txBody>
          <a:bodyPr/>
          <a:lstStyle/>
          <a:p>
            <a:pPr lvl="1">
              <a:buFont typeface="Arial" panose="020B0604020202020204" pitchFamily="34" charset="0"/>
              <a:buChar char="•"/>
            </a:pPr>
            <a:endParaRPr lang="en-US" sz="1600" dirty="0"/>
          </a:p>
          <a:p>
            <a:pPr lvl="1">
              <a:buFont typeface="Arial" panose="020B0604020202020204" pitchFamily="34" charset="0"/>
              <a:buChar char="•"/>
            </a:pPr>
            <a:r>
              <a:rPr lang="en-US" sz="1600" dirty="0"/>
              <a:t>There is One - </a:t>
            </a:r>
            <a:r>
              <a:rPr lang="en-US" sz="1600" dirty="0" err="1"/>
              <a:t>Mutli</a:t>
            </a:r>
            <a:r>
              <a:rPr lang="en-US" sz="1600" dirty="0"/>
              <a:t>-stake holder group (MSG) getting together 31 July 20 to discuss 6 GHz and what happens in the band.  </a:t>
            </a:r>
          </a:p>
          <a:p>
            <a:pPr lvl="2">
              <a:buFont typeface="Arial" panose="020B0604020202020204" pitchFamily="34" charset="0"/>
              <a:buChar char="•"/>
            </a:pPr>
            <a:r>
              <a:rPr lang="en-US" sz="1400" dirty="0"/>
              <a:t>Focus is on formation of the group at this first call with a steering group, </a:t>
            </a:r>
          </a:p>
          <a:p>
            <a:pPr lvl="2">
              <a:buFont typeface="Arial" panose="020B0604020202020204" pitchFamily="34" charset="0"/>
              <a:buChar char="•"/>
            </a:pPr>
            <a:r>
              <a:rPr lang="en-US" sz="1400" dirty="0"/>
              <a:t>FCC will be in attendance.</a:t>
            </a:r>
          </a:p>
          <a:p>
            <a:pPr lvl="2">
              <a:buFont typeface="Arial" panose="020B0604020202020204" pitchFamily="34" charset="0"/>
              <a:buChar char="•"/>
            </a:pPr>
            <a:r>
              <a:rPr lang="en-US" sz="1400" dirty="0"/>
              <a:t>The is just a start of many meetings and calls and activities.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err="1"/>
              <a:t>WInn</a:t>
            </a:r>
            <a:r>
              <a:rPr lang="en-US" sz="1600" dirty="0"/>
              <a:t> Forum and WFA are the initial organizations.</a:t>
            </a:r>
          </a:p>
          <a:p>
            <a:pPr lvl="1">
              <a:buFont typeface="Arial" panose="020B0604020202020204" pitchFamily="34" charset="0"/>
              <a:buChar char="•"/>
            </a:pPr>
            <a:r>
              <a:rPr lang="en-US" sz="1600" dirty="0"/>
              <a:t>Around 20 other organization and members of other organizations are coming on board and participating in this launch on the 31</a:t>
            </a:r>
            <a:r>
              <a:rPr lang="en-US" sz="1600" baseline="30000" dirty="0"/>
              <a:t>st   </a:t>
            </a:r>
            <a:r>
              <a:rPr lang="en-US" sz="1600" dirty="0"/>
              <a:t>(1300-1700 et)</a:t>
            </a:r>
          </a:p>
          <a:p>
            <a:pPr lvl="2">
              <a:buFont typeface="Arial" panose="020B0604020202020204" pitchFamily="34" charset="0"/>
              <a:buChar char="•"/>
            </a:pPr>
            <a:r>
              <a:rPr lang="en-US" sz="1600" dirty="0"/>
              <a:t>Working out how to approach this with rules and proper procedures with all the different organizations.</a:t>
            </a:r>
          </a:p>
          <a:p>
            <a:pPr lvl="2">
              <a:buFont typeface="Arial" panose="020B0604020202020204" pitchFamily="34" charset="0"/>
              <a:buChar char="•"/>
            </a:pPr>
            <a:r>
              <a:rPr lang="en-US" sz="1600" dirty="0"/>
              <a:t>Stakes are getting higher…… </a:t>
            </a:r>
          </a:p>
          <a:p>
            <a:pPr marL="457200" lvl="1" indent="0"/>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2250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  </a:t>
            </a:r>
            <a:r>
              <a:rPr lang="en-US" altLang="en-US" sz="1800" dirty="0"/>
              <a:t> (3 of 3)</a:t>
            </a:r>
            <a:r>
              <a:rPr lang="en-US" altLang="en-US" sz="2400" dirty="0"/>
              <a:t> </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600" b="0" dirty="0"/>
          </a:p>
          <a:p>
            <a:pPr>
              <a:buFont typeface="Arial" panose="020B0604020202020204" pitchFamily="34" charset="0"/>
              <a:buChar char="•"/>
            </a:pPr>
            <a:r>
              <a:rPr lang="en-US" sz="1600" b="0" dirty="0"/>
              <a:t>CHAIRMAN PAI PROPOSES NEW RULES FOR THE 6 GHz BAND, UNLEASHING 1,200 MEGAHERTZ FOR UNLICENSED USE</a:t>
            </a:r>
          </a:p>
          <a:p>
            <a:pPr lvl="1">
              <a:buFont typeface="Arial" panose="020B0604020202020204" pitchFamily="34" charset="0"/>
              <a:buChar char="•"/>
            </a:pPr>
            <a:r>
              <a:rPr lang="en-US" sz="1400" dirty="0"/>
              <a:t>FNPRM as approved on 24 Apr 20 is on Mentor:   </a:t>
            </a:r>
            <a:r>
              <a:rPr lang="en-US" sz="1400" b="1" dirty="0"/>
              <a:t>With erratum now, 21May20:  </a:t>
            </a:r>
            <a:r>
              <a:rPr lang="en-US" sz="1200" dirty="0">
                <a:hlinkClick r:id="rId3"/>
              </a:rPr>
              <a:t>https://mentor.ieee.org/802.18/dcn/20/18-20-0062-02-0000-fcc-r-o-fnprm-promoting-unlicensed-use-of-the-6ghz-band-et-18-295.docx</a:t>
            </a:r>
            <a:r>
              <a:rPr lang="en-US" sz="1200" dirty="0"/>
              <a:t> 			31 Seek Comments</a:t>
            </a:r>
          </a:p>
          <a:p>
            <a:pPr lvl="1">
              <a:buFont typeface="Arial" panose="020B0604020202020204" pitchFamily="34" charset="0"/>
              <a:buChar char="•"/>
            </a:pPr>
            <a:r>
              <a:rPr lang="en-US" sz="1400" dirty="0"/>
              <a:t>In Federal Register today (28</a:t>
            </a:r>
            <a:r>
              <a:rPr lang="en-US" sz="1400" baseline="30000" dirty="0"/>
              <a:t>th</a:t>
            </a:r>
            <a:r>
              <a:rPr lang="en-US" sz="1400" dirty="0"/>
              <a:t>): </a:t>
            </a:r>
            <a:r>
              <a:rPr lang="en-US" sz="1200" dirty="0">
                <a:hlinkClick r:id="rId4"/>
              </a:rPr>
              <a:t>https://www.federalregister.gov/documents/2020/05/28/2020-11320/unlicensed-use-of-the-6-ghz-band?utm_campaign=subscription+mailing+list&amp;utm_source=federalregister.gov&amp;utm_medium=email</a:t>
            </a:r>
            <a:r>
              <a:rPr lang="en-US" sz="1200" dirty="0"/>
              <a:t> </a:t>
            </a:r>
            <a:endParaRPr lang="en-US" sz="1100" dirty="0"/>
          </a:p>
          <a:p>
            <a:pPr lvl="1">
              <a:buFont typeface="Arial" panose="020B0604020202020204" pitchFamily="34" charset="0"/>
              <a:buChar char="•"/>
            </a:pPr>
            <a:r>
              <a:rPr lang="en-US" sz="1600" dirty="0"/>
              <a:t>Comments due: 29June20;   Lots of comments filed.  </a:t>
            </a:r>
          </a:p>
          <a:p>
            <a:pPr lvl="2">
              <a:buFont typeface="Arial" panose="020B0604020202020204" pitchFamily="34" charset="0"/>
              <a:buChar char="•"/>
            </a:pPr>
            <a:r>
              <a:rPr lang="en-US" sz="1600" dirty="0"/>
              <a:t>Need time to go through them. </a:t>
            </a:r>
          </a:p>
          <a:p>
            <a:pPr lvl="2">
              <a:buFont typeface="Arial" panose="020B0604020202020204" pitchFamily="34" charset="0"/>
              <a:buChar char="•"/>
            </a:pPr>
            <a:r>
              <a:rPr lang="en-US" sz="1600" dirty="0"/>
              <a:t>Possible common points for all of IEEE 802 to consider. </a:t>
            </a:r>
          </a:p>
          <a:p>
            <a:pPr lvl="1">
              <a:buFont typeface="Arial" panose="020B0604020202020204" pitchFamily="34" charset="0"/>
              <a:buChar char="•"/>
            </a:pPr>
            <a:r>
              <a:rPr lang="en-US" sz="1600" dirty="0"/>
              <a:t>Reply Comments due:  27July20.</a:t>
            </a:r>
          </a:p>
          <a:p>
            <a:pPr lvl="2">
              <a:buFont typeface="Arial" panose="020B0604020202020204" pitchFamily="34" charset="0"/>
              <a:buChar char="•"/>
            </a:pPr>
            <a:r>
              <a:rPr lang="en-US" sz="1600" dirty="0"/>
              <a:t>For the 10day LMSC ballot, would have had to approve today, 09July20. </a:t>
            </a:r>
          </a:p>
          <a:p>
            <a:pPr lvl="2">
              <a:buFont typeface="Arial" panose="020B0604020202020204" pitchFamily="34" charset="0"/>
              <a:buChar char="•"/>
            </a:pPr>
            <a:r>
              <a:rPr lang="en-US" sz="1600" dirty="0"/>
              <a:t>There is LMSC closing meeting on Friday 24July20 we could try for. </a:t>
            </a:r>
          </a:p>
          <a:p>
            <a:pPr lvl="2">
              <a:buFont typeface="Arial" panose="020B0604020202020204" pitchFamily="34" charset="0"/>
              <a:buChar char="•"/>
            </a:pPr>
            <a:endParaRPr lang="en-US" sz="1600" dirty="0"/>
          </a:p>
          <a:p>
            <a:pPr lvl="2">
              <a:buFont typeface="Arial" panose="020B0604020202020204" pitchFamily="34" charset="0"/>
              <a:buChar char="•"/>
            </a:pPr>
            <a:r>
              <a:rPr lang="en-US" b="1" dirty="0">
                <a:solidFill>
                  <a:srgbClr val="00B0F0"/>
                </a:solidFill>
              </a:rPr>
              <a:t>Would need someone to draft up the initial comments to get this going.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78972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16-23Jul20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(1 of 2)</a:t>
            </a:r>
            <a:endParaRPr lang="en-US" sz="2000" dirty="0"/>
          </a:p>
        </p:txBody>
      </p:sp>
      <p:sp>
        <p:nvSpPr>
          <p:cNvPr id="3" name="Content Placeholder 2"/>
          <p:cNvSpPr>
            <a:spLocks noGrp="1"/>
          </p:cNvSpPr>
          <p:nvPr>
            <p:ph idx="1"/>
          </p:nvPr>
        </p:nvSpPr>
        <p:spPr>
          <a:xfrm>
            <a:off x="685800" y="1096022"/>
            <a:ext cx="8153400" cy="5512522"/>
          </a:xfrm>
        </p:spPr>
        <p:txBody>
          <a:bodyPr/>
          <a:lstStyle/>
          <a:p>
            <a:pPr marL="1352550" lvl="3">
              <a:spcBef>
                <a:spcPts val="0"/>
              </a:spcBef>
              <a:spcAft>
                <a:spcPts val="0"/>
              </a:spcAft>
              <a:buFont typeface="Arial" panose="020B0604020202020204" pitchFamily="34" charset="0"/>
              <a:buChar char="•"/>
            </a:pPr>
            <a:endParaRPr lang="en-US" sz="1000" b="1" dirty="0">
              <a:effectLst/>
              <a:ea typeface="Times New Roman" panose="02020603050405020304" pitchFamily="18" charset="0"/>
            </a:endParaRPr>
          </a:p>
          <a:p>
            <a:pPr marL="95250" marR="0">
              <a:spcBef>
                <a:spcPts val="0"/>
              </a:spcBef>
              <a:spcAft>
                <a:spcPts val="0"/>
              </a:spcAft>
              <a:buFont typeface="Arial" panose="020B0604020202020204" pitchFamily="34" charset="0"/>
              <a:buChar char="•"/>
            </a:pPr>
            <a:r>
              <a:rPr lang="en-US" sz="1800" b="1" dirty="0">
                <a:effectLst/>
                <a:ea typeface="Times New Roman" panose="02020603050405020304" pitchFamily="18"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3"/>
              </a:rPr>
              <a:t>2020-14064</a:t>
            </a:r>
            <a:r>
              <a:rPr lang="en-US" sz="1800" dirty="0">
                <a:solidFill>
                  <a:srgbClr val="000000"/>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rPr>
              <a:t>Citation:</a:t>
            </a:r>
            <a:r>
              <a:rPr lang="en-US" sz="1800" dirty="0">
                <a:solidFill>
                  <a:srgbClr val="000000"/>
                </a:solidFill>
                <a:effectLst/>
                <a:ea typeface="Times New Roman" panose="02020603050405020304" pitchFamily="18" charset="0"/>
              </a:rPr>
              <a:t> 85 FR 40168   </a:t>
            </a:r>
            <a:r>
              <a:rPr lang="en-US" sz="1800" b="0" u="sng" dirty="0">
                <a:solidFill>
                  <a:srgbClr val="3071A9"/>
                </a:solidFill>
                <a:effectLst/>
                <a:ea typeface="Times New Roman" panose="02020603050405020304" pitchFamily="18" charset="0"/>
                <a:hlinkClick r:id="rId4"/>
              </a:rPr>
              <a:t>PDF</a:t>
            </a:r>
            <a:r>
              <a:rPr lang="en-US" sz="1800" b="1" dirty="0">
                <a:solidFill>
                  <a:srgbClr val="000000"/>
                </a:solidFill>
                <a:effectLst/>
                <a:ea typeface="Times New Roman" panose="02020603050405020304" pitchFamily="18" charset="0"/>
              </a:rPr>
              <a:t> </a:t>
            </a:r>
            <a:r>
              <a:rPr lang="en-US" sz="1800" dirty="0">
                <a:solidFill>
                  <a:srgbClr val="000000"/>
                </a:solidFill>
                <a:effectLst/>
                <a:ea typeface="Times New Roman" panose="02020603050405020304" pitchFamily="18" charset="0"/>
              </a:rPr>
              <a:t>Pages 40168-40181 </a:t>
            </a:r>
            <a:r>
              <a:rPr lang="en-US" sz="1800" i="1" dirty="0">
                <a:solidFill>
                  <a:srgbClr val="000000"/>
                </a:solidFill>
                <a:effectLst/>
                <a:ea typeface="Times New Roman" panose="02020603050405020304" pitchFamily="18" charset="0"/>
              </a:rPr>
              <a:t>(14 pages)</a:t>
            </a:r>
            <a:r>
              <a:rPr lang="en-US" sz="180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hlinkClick r:id="rId5"/>
              </a:rPr>
              <a:t>Permalink</a:t>
            </a:r>
            <a:r>
              <a:rPr lang="en-US" sz="1800" b="1" dirty="0">
                <a:solidFill>
                  <a:srgbClr val="000000"/>
                </a:solidFill>
                <a:effectLst/>
                <a:ea typeface="Times New Roman" panose="02020603050405020304" pitchFamily="18" charset="0"/>
              </a:rPr>
              <a:t> </a:t>
            </a:r>
            <a:endParaRPr lang="en-US" sz="1800" dirty="0">
              <a:effectLst/>
              <a:ea typeface="Calibri" panose="020F0502020204030204" pitchFamily="34" charset="0"/>
            </a:endParaRPr>
          </a:p>
          <a:p>
            <a:pPr lvl="3">
              <a:buFont typeface="Arial" panose="020B0604020202020204" pitchFamily="34" charset="0"/>
              <a:buChar char="•"/>
            </a:pPr>
            <a:endParaRPr lang="en-US" sz="800" b="1" i="0" dirty="0">
              <a:solidFill>
                <a:srgbClr val="333333"/>
              </a:solidFill>
              <a:effectLst/>
            </a:endParaRPr>
          </a:p>
          <a:p>
            <a:pPr algn="l" fontAlgn="base">
              <a:buFont typeface="Arial" panose="020B0604020202020204" pitchFamily="34" charset="0"/>
              <a:buChar char="•"/>
            </a:pPr>
            <a:r>
              <a:rPr lang="en-US" sz="1600" b="1" i="0" dirty="0">
                <a:solidFill>
                  <a:srgbClr val="333333"/>
                </a:solidFill>
                <a:effectLst/>
              </a:rPr>
              <a:t>DATES:</a:t>
            </a:r>
          </a:p>
          <a:p>
            <a:pPr>
              <a:buFont typeface="Arial" panose="020B0604020202020204" pitchFamily="34" charset="0"/>
              <a:buChar char="•"/>
            </a:pPr>
            <a:r>
              <a:rPr lang="en-US" sz="1800" b="0" i="0" dirty="0">
                <a:solidFill>
                  <a:srgbClr val="333333"/>
                </a:solidFill>
                <a:effectLst/>
              </a:rPr>
              <a:t>Comments are due on or before August 5, 2020. </a:t>
            </a:r>
          </a:p>
          <a:p>
            <a:pPr lvl="1">
              <a:buFont typeface="Arial" panose="020B0604020202020204" pitchFamily="34" charset="0"/>
              <a:buChar char="•"/>
            </a:pPr>
            <a:r>
              <a:rPr lang="en-US" sz="1600" b="0" dirty="0">
                <a:solidFill>
                  <a:srgbClr val="333333"/>
                </a:solidFill>
              </a:rPr>
              <a:t>.18 would have to approve next week – 23July20.</a:t>
            </a:r>
            <a:endParaRPr lang="en-US" sz="1400" b="0" i="0" dirty="0">
              <a:solidFill>
                <a:srgbClr val="333333"/>
              </a:solidFill>
              <a:effectLst/>
            </a:endParaRPr>
          </a:p>
          <a:p>
            <a:pPr lvl="3">
              <a:buFont typeface="Arial" panose="020B0604020202020204" pitchFamily="34" charset="0"/>
              <a:buChar char="•"/>
            </a:pPr>
            <a:endParaRPr lang="en-US" sz="1000" b="0" i="0" dirty="0">
              <a:solidFill>
                <a:srgbClr val="333333"/>
              </a:solidFill>
              <a:effectLst/>
            </a:endParaRPr>
          </a:p>
          <a:p>
            <a:pPr algn="l" fontAlgn="base">
              <a:buFont typeface="Arial" panose="020B0604020202020204" pitchFamily="34" charset="0"/>
              <a:buChar char="•"/>
            </a:pPr>
            <a:r>
              <a:rPr lang="en-US" sz="1800" b="0" i="0" dirty="0">
                <a:solidFill>
                  <a:srgbClr val="333333"/>
                </a:solidFill>
                <a:effectLst/>
              </a:rPr>
              <a:t>Reply comments on or before September 4, 2020. </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600" b="0" dirty="0">
                <a:solidFill>
                  <a:srgbClr val="333333"/>
                </a:solidFill>
              </a:rPr>
              <a:t>Proposed rule:  </a:t>
            </a:r>
            <a:r>
              <a:rPr lang="en-US" sz="1600" b="0" dirty="0">
                <a:solidFill>
                  <a:srgbClr val="333333"/>
                </a:solidFill>
                <a:hlinkClick r:id="rId6"/>
              </a:rPr>
              <a:t>https://mentor.ieee.org/802.18/dcn/20/18-20-0104-01-0000-fcc-proposed-rule-modernizing-and-expanding-access-to-the-70-80-90-ghz-bands.docx</a:t>
            </a:r>
            <a:r>
              <a:rPr lang="en-US" sz="1600" b="0" dirty="0">
                <a:solidFill>
                  <a:srgbClr val="333333"/>
                </a:solidFill>
              </a:rPr>
              <a:t> </a:t>
            </a:r>
          </a:p>
          <a:p>
            <a:pPr lvl="1">
              <a:buFont typeface="Arial" panose="020B0604020202020204" pitchFamily="34" charset="0"/>
              <a:buChar char="•"/>
            </a:pPr>
            <a:r>
              <a:rPr lang="en-US" sz="1600" dirty="0">
                <a:solidFill>
                  <a:srgbClr val="333333"/>
                </a:solidFill>
              </a:rPr>
              <a:t>There are </a:t>
            </a:r>
            <a:r>
              <a:rPr lang="en-US" sz="1600" b="1" u="sng" dirty="0">
                <a:solidFill>
                  <a:srgbClr val="333333"/>
                </a:solidFill>
              </a:rPr>
              <a:t>only 5 ‘seek comments’</a:t>
            </a:r>
            <a:r>
              <a:rPr lang="en-US" sz="1600" dirty="0">
                <a:solidFill>
                  <a:srgbClr val="333333"/>
                </a:solidFill>
              </a:rPr>
              <a:t>, highlighted in this copy of the proposed rule </a:t>
            </a:r>
            <a:endParaRPr lang="en-US" sz="1600" b="0" dirty="0">
              <a:solidFill>
                <a:srgbClr val="333333"/>
              </a:solidFill>
            </a:endParaRP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800" b="0" dirty="0">
                <a:solidFill>
                  <a:srgbClr val="333333"/>
                </a:solidFill>
              </a:rPr>
              <a:t>See next slide, the feedback from RR-TAG is we need to look at this more and maybe comment.</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endParaRPr lang="en-US" sz="1600" b="0" dirty="0">
              <a:solidFill>
                <a:srgbClr val="333333"/>
              </a:solidFill>
            </a:endParaRPr>
          </a:p>
          <a:p>
            <a:pPr algn="l" fontAlgn="base">
              <a:buFont typeface="Arial" panose="020B0604020202020204" pitchFamily="34" charset="0"/>
              <a:buChar char="•"/>
            </a:pP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315418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r>
              <a:rPr lang="en-US" sz="1600" b="0" dirty="0">
                <a:solidFill>
                  <a:srgbClr val="333333"/>
                </a:solidFill>
              </a:rPr>
              <a:t>E-Band ;  </a:t>
            </a:r>
            <a:r>
              <a:rPr lang="en-US" sz="1600" b="0" dirty="0">
                <a:solidFill>
                  <a:srgbClr val="333333"/>
                </a:solidFill>
                <a:effectLst/>
              </a:rPr>
              <a:t>With new technologies on sharing (from original plans </a:t>
            </a:r>
            <a:r>
              <a:rPr lang="en-US" sz="1600" b="0" dirty="0">
                <a:solidFill>
                  <a:srgbClr val="333333"/>
                </a:solidFill>
              </a:rPr>
              <a:t>in</a:t>
            </a:r>
            <a:r>
              <a:rPr lang="en-US" sz="1600" b="0" dirty="0">
                <a:solidFill>
                  <a:srgbClr val="333333"/>
                </a:solidFill>
                <a:effectLst/>
              </a:rPr>
              <a:t> 2005), could something be done in three bands</a:t>
            </a:r>
            <a:r>
              <a:rPr lang="en-US" sz="1600" b="0" dirty="0">
                <a:solidFill>
                  <a:srgbClr val="333333"/>
                </a:solidFill>
              </a:rPr>
              <a:t>?</a:t>
            </a: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rPr>
              <a:t>Could we look to expand our standards above 71 GHz, e.g. in P802.11ay?  </a:t>
            </a:r>
          </a:p>
          <a:p>
            <a:pPr lvl="1">
              <a:buFont typeface="Arial" panose="020B0604020202020204" pitchFamily="34" charset="0"/>
              <a:buChar char="•"/>
            </a:pPr>
            <a:r>
              <a:rPr lang="en-US" sz="1600" b="0" dirty="0">
                <a:solidFill>
                  <a:srgbClr val="333333"/>
                </a:solidFill>
              </a:rPr>
              <a:t>Would only be a maintenance activity  </a:t>
            </a:r>
          </a:p>
          <a:p>
            <a:pPr algn="l" fontAlgn="base">
              <a:buFont typeface="Arial" panose="020B0604020202020204" pitchFamily="34" charset="0"/>
              <a:buChar char="•"/>
            </a:pPr>
            <a:r>
              <a:rPr lang="en-US" sz="1600" b="0" dirty="0">
                <a:solidFill>
                  <a:srgbClr val="333333"/>
                </a:solidFill>
              </a:rPr>
              <a:t>802.15.3e would be able to add channels also; maintenance here also. </a:t>
            </a:r>
          </a:p>
          <a:p>
            <a:pPr algn="l" fontAlgn="base">
              <a:buFont typeface="Arial" panose="020B0604020202020204" pitchFamily="34" charset="0"/>
              <a:buChar char="•"/>
            </a:pPr>
            <a:r>
              <a:rPr lang="en-US" sz="1600" b="0" dirty="0">
                <a:solidFill>
                  <a:srgbClr val="333333"/>
                </a:solidFill>
              </a:rPr>
              <a:t>An opinion is so far it seems the FCC is not favoring IEEE 802 standards; we should review further and speak up. </a:t>
            </a:r>
          </a:p>
          <a:p>
            <a:pPr algn="l" fontAlgn="base">
              <a:buFont typeface="Arial" panose="020B0604020202020204" pitchFamily="34" charset="0"/>
              <a:buChar char="•"/>
            </a:pPr>
            <a:r>
              <a:rPr lang="en-US" sz="1600" dirty="0">
                <a:solidFill>
                  <a:srgbClr val="333333"/>
                </a:solidFill>
              </a:rPr>
              <a:t>Could start with suggestion to start with 57-71 GHz rules and move up. </a:t>
            </a:r>
          </a:p>
          <a:p>
            <a:pPr algn="l" fontAlgn="base">
              <a:buFont typeface="Arial" panose="020B0604020202020204" pitchFamily="34" charset="0"/>
              <a:buChar char="•"/>
            </a:pPr>
            <a:endParaRPr lang="en-US" sz="1600" dirty="0">
              <a:solidFill>
                <a:srgbClr val="333333"/>
              </a:solidFill>
              <a:effectLst/>
            </a:endParaRPr>
          </a:p>
          <a:p>
            <a:pPr>
              <a:buFont typeface="Arial" panose="020B0604020202020204" pitchFamily="34" charset="0"/>
              <a:buChar char="•"/>
            </a:pPr>
            <a:r>
              <a:rPr lang="en-US" sz="1600" dirty="0">
                <a:solidFill>
                  <a:srgbClr val="00B0F0"/>
                </a:solidFill>
              </a:rPr>
              <a:t>Would need someone to draft up the initial comments to get this going.</a:t>
            </a:r>
            <a:r>
              <a:rPr lang="en-US" sz="1400" dirty="0">
                <a:solidFill>
                  <a:srgbClr val="00B0F0"/>
                </a:solidFill>
              </a:rPr>
              <a:t> </a:t>
            </a:r>
            <a:endParaRPr lang="en-US" sz="1400" b="0" dirty="0">
              <a:solidFill>
                <a:srgbClr val="333333"/>
              </a:solidFill>
            </a:endParaRPr>
          </a:p>
          <a:p>
            <a:pPr algn="l" fontAlgn="base">
              <a:buFont typeface="Arial" panose="020B0604020202020204" pitchFamily="34" charset="0"/>
              <a:buChar char="•"/>
            </a:pPr>
            <a:r>
              <a:rPr lang="en-US" sz="1600" dirty="0">
                <a:solidFill>
                  <a:srgbClr val="333333"/>
                </a:solidFill>
                <a:effectLst/>
              </a:rPr>
              <a:t> </a:t>
            </a:r>
          </a:p>
          <a:p>
            <a:pPr algn="l" fontAlgn="base">
              <a:buFont typeface="Arial" panose="020B0604020202020204" pitchFamily="34" charset="0"/>
              <a:buChar char="•"/>
            </a:pPr>
            <a:r>
              <a:rPr lang="en-US" sz="1600" dirty="0">
                <a:solidFill>
                  <a:srgbClr val="333333"/>
                </a:solidFill>
              </a:rPr>
              <a:t> </a:t>
            </a:r>
          </a:p>
          <a:p>
            <a:pPr algn="l" fontAlgn="base">
              <a:buFont typeface="Arial" panose="020B0604020202020204" pitchFamily="34" charset="0"/>
              <a:buChar char="•"/>
            </a:pPr>
            <a:endParaRPr lang="en-US" sz="160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(2 of 2)</a:t>
            </a:r>
            <a:endParaRPr lang="en-US" sz="2000" dirty="0"/>
          </a:p>
        </p:txBody>
      </p:sp>
    </p:spTree>
    <p:extLst>
      <p:ext uri="{BB962C8B-B14F-4D97-AF65-F5344CB8AC3E}">
        <p14:creationId xmlns:p14="http://schemas.microsoft.com/office/powerpoint/2010/main" val="36016019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r>
              <a:rPr lang="en-US" sz="2000" b="0" dirty="0">
                <a:solidFill>
                  <a:srgbClr val="333333"/>
                </a:solidFill>
              </a:rPr>
              <a:t>As an ongoing action, we always want to be looking for ways we can help with the digital divide.  </a:t>
            </a:r>
          </a:p>
          <a:p>
            <a:pPr algn="l" fontAlgn="base">
              <a:buFont typeface="Arial" panose="020B0604020202020204" pitchFamily="34" charset="0"/>
              <a:buChar char="•"/>
            </a:pPr>
            <a:r>
              <a:rPr lang="en-US" sz="2000" b="0" dirty="0">
                <a:solidFill>
                  <a:srgbClr val="333333"/>
                </a:solidFill>
              </a:rPr>
              <a:t>As in information item the FCC did release a rule last week, </a:t>
            </a:r>
            <a:r>
              <a:rPr lang="en-US" sz="2000" b="0" dirty="0" err="1">
                <a:solidFill>
                  <a:srgbClr val="333333"/>
                </a:solidFill>
              </a:rPr>
              <a:t>w.r.t.</a:t>
            </a:r>
            <a:r>
              <a:rPr lang="en-US" sz="2000" b="0" dirty="0">
                <a:solidFill>
                  <a:srgbClr val="333333"/>
                </a:solidFill>
              </a:rPr>
              <a:t> the digital divide:</a:t>
            </a:r>
            <a:endParaRPr lang="en-US" sz="2000" dirty="0"/>
          </a:p>
          <a:p>
            <a:pPr algn="l" fontAlgn="base">
              <a:buFont typeface="Arial" panose="020B0604020202020204" pitchFamily="34" charset="0"/>
              <a:buChar char="•"/>
            </a:pPr>
            <a:endParaRPr lang="en-US" sz="1600" b="0" dirty="0">
              <a:solidFill>
                <a:srgbClr val="333333"/>
              </a:solidFill>
              <a:effectLst/>
              <a:latin typeface="Arial" panose="020B0604020202020204" pitchFamily="34" charset="0"/>
              <a:ea typeface="Times New Roman" panose="02020603050405020304" pitchFamily="18" charset="0"/>
            </a:endParaRPr>
          </a:p>
          <a:p>
            <a:pPr algn="l" fontAlgn="base">
              <a:buFont typeface="Arial" panose="020B0604020202020204" pitchFamily="34" charset="0"/>
              <a:buChar char="•"/>
            </a:pPr>
            <a:r>
              <a:rPr lang="en-US" sz="1600" b="0" dirty="0">
                <a:solidFill>
                  <a:srgbClr val="333333"/>
                </a:solidFill>
                <a:effectLst/>
                <a:latin typeface="Arial" panose="020B0604020202020204" pitchFamily="34" charset="0"/>
                <a:ea typeface="Times New Roman" panose="02020603050405020304" pitchFamily="18" charset="0"/>
              </a:rPr>
              <a:t>Bridging the Digital Divide for Low-Income Consumers, Lifeline and Link Up Reform and Modernization, Telecommunications Carriers Eligible for Universal Service Support</a:t>
            </a:r>
            <a:endParaRPr lang="en-US" sz="1600" b="0" dirty="0">
              <a:effectLst/>
              <a:latin typeface="Calibri" panose="020F0502020204030204" pitchFamily="34" charset="0"/>
              <a:ea typeface="Calibri" panose="020F0502020204030204" pitchFamily="34" charset="0"/>
            </a:endParaRPr>
          </a:p>
          <a:p>
            <a:pPr marL="0" marR="0">
              <a:spcBef>
                <a:spcPts val="0"/>
              </a:spcBef>
              <a:spcAft>
                <a:spcPts val="0"/>
              </a:spcAft>
              <a:tabLst>
                <a:tab pos="3281680" algn="l"/>
              </a:tabLst>
            </a:pPr>
            <a:r>
              <a:rPr lang="en-US" sz="1600" b="0" dirty="0">
                <a:effectLst/>
                <a:latin typeface="Helvetica" panose="020B0604020202020204" pitchFamily="34" charset="0"/>
                <a:ea typeface="Times New Roman" panose="02020603050405020304" pitchFamily="18" charset="0"/>
              </a:rPr>
              <a:t>FR Document: </a:t>
            </a:r>
            <a:r>
              <a:rPr lang="en-US" sz="1600" b="0" u="sng" dirty="0">
                <a:solidFill>
                  <a:srgbClr val="3071A9"/>
                </a:solidFill>
                <a:effectLst/>
                <a:latin typeface="Helvetica" panose="020B0604020202020204" pitchFamily="34" charset="0"/>
                <a:ea typeface="Times New Roman" panose="02020603050405020304" pitchFamily="18" charset="0"/>
                <a:hlinkClick r:id="rId3"/>
              </a:rPr>
              <a:t>2020-13611</a:t>
            </a:r>
            <a:r>
              <a:rPr lang="en-US" sz="1600" b="0" dirty="0">
                <a:effectLst/>
                <a:latin typeface="Helvetica" panose="020B0604020202020204" pitchFamily="34" charset="0"/>
                <a:ea typeface="Times New Roman" panose="02020603050405020304" pitchFamily="18" charset="0"/>
              </a:rPr>
              <a:t> Citation: 85 FR 41930  </a:t>
            </a:r>
            <a:r>
              <a:rPr lang="en-US" sz="1600" b="0" u="sng" dirty="0">
                <a:solidFill>
                  <a:srgbClr val="3071A9"/>
                </a:solidFill>
                <a:effectLst/>
                <a:latin typeface="Helvetica" panose="020B0604020202020204" pitchFamily="34" charset="0"/>
                <a:ea typeface="Times New Roman" panose="02020603050405020304" pitchFamily="18" charset="0"/>
                <a:hlinkClick r:id="rId4"/>
              </a:rPr>
              <a:t>PDF</a:t>
            </a:r>
            <a:r>
              <a:rPr lang="en-US" sz="1600" b="0" dirty="0">
                <a:effectLst/>
                <a:latin typeface="Helvetica" panose="020B0604020202020204" pitchFamily="34" charset="0"/>
                <a:ea typeface="Times New Roman" panose="02020603050405020304" pitchFamily="18" charset="0"/>
              </a:rPr>
              <a:t> Pages 41930-41931 </a:t>
            </a:r>
            <a:r>
              <a:rPr lang="en-US" sz="1600" b="0" i="1" dirty="0">
                <a:effectLst/>
                <a:latin typeface="Helvetica" panose="020B0604020202020204" pitchFamily="34" charset="0"/>
                <a:ea typeface="Times New Roman" panose="02020603050405020304" pitchFamily="18" charset="0"/>
              </a:rPr>
              <a:t>(2 pages)</a:t>
            </a:r>
            <a:r>
              <a:rPr lang="en-US" sz="1600" b="0" dirty="0">
                <a:effectLst/>
                <a:latin typeface="Helvetica" panose="020B0604020202020204" pitchFamily="34" charset="0"/>
                <a:ea typeface="Times New Roman" panose="02020603050405020304" pitchFamily="18" charset="0"/>
              </a:rPr>
              <a:t>  </a:t>
            </a:r>
            <a:r>
              <a:rPr lang="en-US" sz="1600" b="0" u="sng" dirty="0">
                <a:solidFill>
                  <a:srgbClr val="3071A9"/>
                </a:solidFill>
                <a:effectLst/>
                <a:latin typeface="Helvetica" panose="020B0604020202020204" pitchFamily="34" charset="0"/>
                <a:ea typeface="Times New Roman" panose="02020603050405020304" pitchFamily="18" charset="0"/>
                <a:hlinkClick r:id="rId5"/>
              </a:rPr>
              <a:t>Permalink</a:t>
            </a:r>
            <a:r>
              <a:rPr lang="en-US" sz="1600" b="0" dirty="0">
                <a:effectLst/>
                <a:latin typeface="Helvetica" panose="020B0604020202020204" pitchFamily="34" charset="0"/>
                <a:ea typeface="Times New Roman" panose="02020603050405020304" pitchFamily="18" charset="0"/>
              </a:rPr>
              <a:t> </a:t>
            </a:r>
            <a:endParaRPr lang="en-US" sz="1600" b="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600" b="0" dirty="0">
              <a:effectLst/>
              <a:latin typeface="Helvetica" panose="020B0604020202020204" pitchFamily="34" charset="0"/>
              <a:ea typeface="Times New Roman" panose="02020603050405020304" pitchFamily="18" charset="0"/>
            </a:endParaRPr>
          </a:p>
          <a:p>
            <a:pPr marL="0" marR="0">
              <a:spcBef>
                <a:spcPts val="0"/>
              </a:spcBef>
              <a:spcAft>
                <a:spcPts val="0"/>
              </a:spcAft>
            </a:pPr>
            <a:r>
              <a:rPr lang="en-US" sz="1600" b="0" dirty="0">
                <a:effectLst/>
                <a:latin typeface="Helvetica" panose="020B0604020202020204" pitchFamily="34" charset="0"/>
                <a:ea typeface="Times New Roman" panose="02020603050405020304" pitchFamily="18" charset="0"/>
              </a:rPr>
              <a:t>Abstract: In this document, the Federal Communications Commission (Commission) announces that the Office of Management and Budget (OMB) has approved, for a period of three years, a revision to an information collection associated with the rules for the Lifeline and Link Up Reform and Modernization contained in the Commission's Order, FCC 19- 111. This document is consistent with the Fifth Report and Order, Memorandum Opinion and Order and Order on Reconsideration, and Further Notice of Proposed... </a:t>
            </a:r>
            <a:endParaRPr lang="en-US" sz="1600" b="0" dirty="0">
              <a:effectLst/>
              <a:latin typeface="Calibri" panose="020F0502020204030204" pitchFamily="34" charset="0"/>
              <a:ea typeface="Calibri" panose="020F0502020204030204" pitchFamily="34" charset="0"/>
            </a:endParaRPr>
          </a:p>
          <a:p>
            <a:pPr algn="l" fontAlgn="base">
              <a:buFont typeface="Arial" panose="020B0604020202020204" pitchFamily="34" charset="0"/>
              <a:buChar char="•"/>
            </a:pPr>
            <a:r>
              <a:rPr lang="en-US" sz="1600" b="0" i="0" dirty="0">
                <a:solidFill>
                  <a:srgbClr val="333333"/>
                </a:solidFill>
                <a:effectLst/>
                <a:latin typeface="Georgia" panose="02040502050405020303" pitchFamily="18" charset="0"/>
              </a:rPr>
              <a:t> </a:t>
            </a:r>
            <a:endParaRPr lang="en-US" sz="1600" b="0" dirty="0">
              <a:solidFill>
                <a:srgbClr val="333333"/>
              </a:solidFill>
              <a:latin typeface="Georgia" panose="02040502050405020303" pitchFamily="18" charset="0"/>
            </a:endParaRPr>
          </a:p>
          <a:p>
            <a:pPr algn="l" fontAlgn="base">
              <a:buFont typeface="Arial" panose="020B0604020202020204" pitchFamily="34" charset="0"/>
              <a:buChar char="•"/>
            </a:pPr>
            <a:r>
              <a:rPr lang="en-US" sz="1600" b="0" i="0" dirty="0">
                <a:solidFill>
                  <a:srgbClr val="333333"/>
                </a:solidFill>
                <a:effectLst/>
                <a:latin typeface="Georgia" panose="02040502050405020303" pitchFamily="18" charset="0"/>
              </a:rPr>
              <a:t> </a:t>
            </a: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FYI</a:t>
            </a:r>
            <a:endParaRPr lang="en-US" sz="2000" dirty="0"/>
          </a:p>
        </p:txBody>
      </p:sp>
    </p:spTree>
    <p:extLst>
      <p:ext uri="{BB962C8B-B14F-4D97-AF65-F5344CB8AC3E}">
        <p14:creationId xmlns:p14="http://schemas.microsoft.com/office/powerpoint/2010/main" val="19038739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r>
              <a:rPr lang="en-US" sz="2000" b="0" dirty="0">
                <a:solidFill>
                  <a:srgbClr val="333333"/>
                </a:solidFill>
              </a:rPr>
              <a:t> </a:t>
            </a:r>
          </a:p>
          <a:p>
            <a:pPr algn="l" fontAlgn="base">
              <a:buFont typeface="Arial" panose="020B0604020202020204" pitchFamily="34" charset="0"/>
              <a:buChar char="•"/>
            </a:pPr>
            <a:r>
              <a:rPr lang="en-US" sz="2000" b="0" dirty="0">
                <a:solidFill>
                  <a:srgbClr val="333333"/>
                </a:solidFill>
              </a:rPr>
              <a:t> </a:t>
            </a:r>
          </a:p>
          <a:p>
            <a:pPr algn="l" fontAlgn="base">
              <a:buFont typeface="Arial" panose="020B0604020202020204" pitchFamily="34" charset="0"/>
              <a:buChar char="•"/>
            </a:pPr>
            <a:r>
              <a:rPr lang="en-US" sz="2000" b="0" dirty="0">
                <a:solidFill>
                  <a:srgbClr val="333333"/>
                </a:solidFill>
              </a:rPr>
              <a:t> </a:t>
            </a:r>
          </a:p>
          <a:p>
            <a:pPr algn="l" fontAlgn="base">
              <a:buFont typeface="Arial" panose="020B0604020202020204" pitchFamily="34" charset="0"/>
              <a:buChar char="•"/>
            </a:pPr>
            <a:r>
              <a:rPr lang="en-US" sz="2000" b="0" dirty="0">
                <a:solidFill>
                  <a:srgbClr val="333333"/>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open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285750" indent="-285750">
              <a:buFont typeface="Arial" panose="020B0604020202020204" pitchFamily="34" charset="0"/>
              <a:buChar char="•"/>
            </a:pPr>
            <a:endParaRPr lang="en-US" sz="1800" b="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16-23Jul20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a:buFont typeface="Arial" panose="020B0604020202020204" pitchFamily="34" charset="0"/>
              <a:buChar char="•"/>
            </a:pPr>
            <a:r>
              <a:rPr lang="en-US" sz="2000" b="0" dirty="0">
                <a:solidFill>
                  <a:schemeClr val="tx1"/>
                </a:solidFill>
              </a:rPr>
              <a:t>Present on-line today: 			and voters on-line: </a:t>
            </a:r>
          </a:p>
          <a:p>
            <a:pPr>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a:t>
            </a:r>
            <a:r>
              <a:rPr lang="en-US" sz="1400" dirty="0">
                <a:solidFill>
                  <a:schemeClr val="bg1">
                    <a:lumMod val="85000"/>
                  </a:schemeClr>
                </a:solidFill>
              </a:rPr>
              <a:t>07jan)</a:t>
            </a:r>
            <a:r>
              <a:rPr lang="en-US" sz="2000" dirty="0"/>
              <a:t>: 30Jul20–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back up slide in this agenda.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3"/>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4"/>
              </a:rPr>
              <a:t>IEEE 802.18 TAG Calendar</a:t>
            </a:r>
            <a:endParaRPr lang="en-US" sz="1800" dirty="0"/>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16:__________________32et </a:t>
            </a:r>
          </a:p>
          <a:p>
            <a:pPr>
              <a:buFont typeface="Arial" panose="020B0604020202020204" pitchFamily="34" charset="0"/>
              <a:buChar char="•"/>
            </a:pPr>
            <a:endParaRPr lang="en-US" sz="1800" u="sng" dirty="0"/>
          </a:p>
          <a:p>
            <a:pPr>
              <a:buFont typeface="Arial" panose="020B0604020202020204" pitchFamily="34" charset="0"/>
              <a:buChar char="•"/>
            </a:pPr>
            <a:r>
              <a:rPr lang="en-US" sz="1800" u="sng" dirty="0"/>
              <a:t>The next (electronic) Plenary is currently being considered in November 2020   </a:t>
            </a:r>
          </a:p>
          <a:p>
            <a:pPr>
              <a:buFont typeface="Arial" panose="020B0604020202020204" pitchFamily="34" charset="0"/>
              <a:buChar char="•"/>
            </a:pPr>
            <a:r>
              <a:rPr lang="en-US" sz="2000" dirty="0"/>
              <a:t>Thank You – Please stay safe.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16-23Jul20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16-23Jul20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38</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latin typeface="Times New Roman" pitchFamily="16" charset="0"/>
              </a:rPr>
              <a:t>Seat4-802.18_plenary_16&amp;23july20 </a:t>
            </a:r>
            <a:r>
              <a:rPr lang="en-US" sz="2000" dirty="0"/>
              <a:t>call-in, </a:t>
            </a:r>
            <a:r>
              <a:rPr lang="en-US" sz="2000" dirty="0">
                <a:highlight>
                  <a:srgbClr val="00FF00"/>
                </a:highlight>
              </a:rPr>
              <a:t>for just 16 &amp; 23Jul20 </a:t>
            </a:r>
          </a:p>
          <a:p>
            <a:r>
              <a:rPr lang="en-US" sz="1400" dirty="0">
                <a:latin typeface="Times New Roman" pitchFamily="16" charset="0"/>
              </a:rPr>
              <a:t>When	Thu, July 16 &amp; 23,   3pm – 5pm - et</a:t>
            </a:r>
          </a:p>
          <a:p>
            <a:r>
              <a:rPr lang="en-US" sz="1400" dirty="0">
                <a:latin typeface="Times New Roman" pitchFamily="16" charset="0"/>
              </a:rPr>
              <a:t>Where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 (</a:t>
            </a:r>
            <a:r>
              <a:rPr lang="en-US" sz="1400" u="sng" dirty="0">
                <a:latin typeface="Times New Roman" pitchFamily="16" charset="0"/>
                <a:hlinkClick r:id="rId4"/>
              </a:rPr>
              <a:t>map</a:t>
            </a:r>
            <a:r>
              <a:rPr lang="en-US" sz="1400" dirty="0">
                <a:latin typeface="Times New Roman" pitchFamily="16" charset="0"/>
              </a:rPr>
              <a:t>) </a:t>
            </a:r>
          </a:p>
          <a:p>
            <a:pPr>
              <a:spcBef>
                <a:spcPts val="0"/>
              </a:spcBef>
            </a:pPr>
            <a:r>
              <a:rPr lang="en-US" sz="1400" dirty="0">
                <a:latin typeface="Times New Roman" pitchFamily="16" charset="0"/>
              </a:rPr>
              <a:t>Description JOIN WEBEX MEETING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a:t>
            </a:r>
          </a:p>
          <a:p>
            <a:r>
              <a:rPr lang="en-US" sz="1000" dirty="0">
                <a:latin typeface="Times New Roman" pitchFamily="16" charset="0"/>
              </a:rPr>
              <a:t>			</a:t>
            </a:r>
          </a:p>
          <a:p>
            <a:r>
              <a:rPr lang="en-US" sz="1400" dirty="0">
                <a:latin typeface="Times New Roman" pitchFamily="16" charset="0"/>
              </a:rPr>
              <a:t>Meeting number (access code): 132 016 8425 </a:t>
            </a:r>
          </a:p>
          <a:p>
            <a:r>
              <a:rPr lang="en-US" sz="1400" dirty="0">
                <a:latin typeface="Times New Roman" pitchFamily="16" charset="0"/>
              </a:rPr>
              <a:t>Meeting password: rrtag2007 (77824200 from phones) </a:t>
            </a:r>
          </a:p>
          <a:p>
            <a:pPr>
              <a:spcBef>
                <a:spcPts val="0"/>
              </a:spcBef>
            </a:pPr>
            <a:r>
              <a:rPr lang="en-US" sz="1400" dirty="0">
                <a:latin typeface="Times New Roman" pitchFamily="16" charset="0"/>
              </a:rPr>
              <a:t> </a:t>
            </a:r>
            <a:r>
              <a:rPr lang="en-US" sz="1000" dirty="0">
                <a:latin typeface="Times New Roman" pitchFamily="16" charset="0"/>
              </a:rPr>
              <a:t>			</a:t>
            </a:r>
            <a:endParaRPr lang="en-US" sz="1400" dirty="0">
              <a:latin typeface="Times New Roman" pitchFamily="16" charset="0"/>
            </a:endParaRPr>
          </a:p>
          <a:p>
            <a:r>
              <a:rPr lang="en-US" sz="1400" dirty="0">
                <a:latin typeface="Times New Roman" pitchFamily="16" charset="0"/>
              </a:rPr>
              <a:t>JOIN BY PHONE +1-510-338-9438 USA Toll Tap here to call (mobile phones only, hosts not supported): </a:t>
            </a:r>
            <a:r>
              <a:rPr lang="en-US" sz="1400" dirty="0" err="1">
                <a:latin typeface="Times New Roman" pitchFamily="16" charset="0"/>
              </a:rPr>
              <a:t>tel</a:t>
            </a:r>
            <a:r>
              <a:rPr lang="en-US" sz="1400" dirty="0">
                <a:latin typeface="Times New Roman" pitchFamily="16" charset="0"/>
              </a:rPr>
              <a:t>:%2B1-510-338-9438,,*01*1320168425%2377824200%23*01* +44-20-3198-8144 UK Toll Tap here to call (mobile phones only, hosts not supported): </a:t>
            </a:r>
            <a:r>
              <a:rPr lang="en-US" sz="1400" dirty="0" err="1">
                <a:latin typeface="Times New Roman" pitchFamily="16" charset="0"/>
              </a:rPr>
              <a:t>tel</a:t>
            </a:r>
            <a:r>
              <a:rPr lang="en-US" sz="1400" dirty="0">
                <a:latin typeface="Times New Roman" pitchFamily="16" charset="0"/>
              </a:rPr>
              <a:t>:%2B44-20-3198-8144,,*01*1320168425%2377824200%23*01* </a:t>
            </a:r>
          </a:p>
          <a:p>
            <a:r>
              <a:rPr lang="en-US" sz="1400" dirty="0">
                <a:latin typeface="Times New Roman" pitchFamily="16" charset="0"/>
              </a:rPr>
              <a:t> Global call-in numbers https://ieee802.my.webex.com/ieee802.my/globalcallin.php?MTID=m0b9118497d61a45ac482add86ab4d710 Can't join the meeting? </a:t>
            </a:r>
            <a:r>
              <a:rPr lang="en-US" sz="1400" u="sng" dirty="0">
                <a:latin typeface="Times New Roman" pitchFamily="16" charset="0"/>
                <a:hlinkClick r:id="rId5"/>
              </a:rPr>
              <a:t>https://collaborationhelp.cisco.com/article/WBX000029055</a:t>
            </a:r>
            <a:r>
              <a:rPr lang="en-US" sz="1400" dirty="0">
                <a:latin typeface="Times New Roman" pitchFamily="16" charset="0"/>
              </a:rPr>
              <a:t> </a:t>
            </a:r>
          </a:p>
          <a:p>
            <a:pPr>
              <a:spcBef>
                <a:spcPts val="0"/>
              </a:spcBef>
            </a:pPr>
            <a:r>
              <a:rPr lang="en-US" sz="1400" dirty="0">
                <a:latin typeface="Times New Roman" pitchFamily="16" charset="0"/>
              </a:rPr>
              <a:t> </a:t>
            </a:r>
          </a:p>
          <a:p>
            <a:r>
              <a:rPr lang="en-US" sz="1400" dirty="0">
                <a:latin typeface="Times New Roman" pitchFamily="16" charset="0"/>
              </a:rPr>
              <a:t>IMPORTANT NOTICE: Please note that this </a:t>
            </a:r>
            <a:r>
              <a:rPr lang="en-US" sz="1400" dirty="0" err="1">
                <a:latin typeface="Times New Roman" pitchFamily="16" charset="0"/>
              </a:rPr>
              <a:t>Webex</a:t>
            </a:r>
            <a:r>
              <a:rPr lang="en-US" sz="14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400" dirty="0">
                <a:latin typeface="Times New Roman" pitchFamily="16" charset="0"/>
              </a:rPr>
              <a:t> </a:t>
            </a:r>
            <a:r>
              <a:rPr lang="en-US" sz="1400" u="sng" dirty="0">
                <a:latin typeface="Times New Roman" pitchFamily="16" charset="0"/>
                <a:hlinkClick r:id="rId6"/>
              </a:rPr>
              <a:t>more details»</a:t>
            </a:r>
            <a:r>
              <a:rPr lang="en-US" sz="1400" dirty="0">
                <a:latin typeface="Times New Roman" pitchFamily="16" charset="0"/>
              </a:rPr>
              <a:t>  </a:t>
            </a:r>
            <a:r>
              <a:rPr lang="en-US" sz="1400" u="sng" dirty="0">
                <a:latin typeface="Times New Roman" pitchFamily="16" charset="0"/>
                <a:hlinkClick r:id="rId7"/>
              </a:rPr>
              <a:t>copy to my calendar»</a:t>
            </a:r>
            <a:endParaRPr lang="en-US" sz="1400" dirty="0"/>
          </a:p>
          <a:p>
            <a:pPr>
              <a:spcBef>
                <a:spcPts val="0"/>
              </a:spcBef>
            </a:pPr>
            <a:endParaRPr lang="en-US" sz="1800" kern="0" dirty="0"/>
          </a:p>
        </p:txBody>
      </p:sp>
    </p:spTree>
    <p:extLst>
      <p:ext uri="{BB962C8B-B14F-4D97-AF65-F5344CB8AC3E}">
        <p14:creationId xmlns:p14="http://schemas.microsoft.com/office/powerpoint/2010/main" val="13029630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16-23Jul20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39</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802.18 </a:t>
            </a:r>
            <a:r>
              <a:rPr lang="en-US" sz="2000" dirty="0">
                <a:highlight>
                  <a:srgbClr val="808080"/>
                </a:highlight>
              </a:rPr>
              <a:t>weekly </a:t>
            </a:r>
            <a:r>
              <a:rPr lang="en-US" sz="2000" dirty="0"/>
              <a:t>teleconference call-in, </a:t>
            </a:r>
            <a:r>
              <a:rPr lang="en-US" sz="2000" dirty="0">
                <a:highlight>
                  <a:srgbClr val="808080"/>
                </a:highlight>
              </a:rPr>
              <a:t>30Jul20 to 07Jan21</a:t>
            </a: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Tree>
    <p:extLst>
      <p:ext uri="{BB962C8B-B14F-4D97-AF65-F5344CB8AC3E}">
        <p14:creationId xmlns:p14="http://schemas.microsoft.com/office/powerpoint/2010/main" val="3067629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16-23Jul20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16-23Jul20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46</a:t>
            </a:fld>
            <a:endParaRPr lang="en-US" altLang="en-US" sz="1200" b="0" dirty="0"/>
          </a:p>
        </p:txBody>
      </p:sp>
      <p:sp>
        <p:nvSpPr>
          <p:cNvPr id="2" name="Date Placeholder 1"/>
          <p:cNvSpPr>
            <a:spLocks noGrp="1"/>
          </p:cNvSpPr>
          <p:nvPr>
            <p:ph type="dt" idx="15"/>
          </p:nvPr>
        </p:nvSpPr>
        <p:spPr/>
        <p:txBody>
          <a:bodyPr/>
          <a:lstStyle/>
          <a:p>
            <a:r>
              <a:rPr lang="en-US"/>
              <a:t>16-23Jul20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16-23Jul20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16-23Jul20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48</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16-23Jul20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49</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16-23Jul20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400" dirty="0">
                <a:solidFill>
                  <a:schemeClr val="tx1"/>
                </a:solidFill>
              </a:rPr>
              <a:t>Call to Order</a:t>
            </a:r>
          </a:p>
          <a:p>
            <a:pPr lvl="1">
              <a:spcBef>
                <a:spcPts val="0"/>
              </a:spcBef>
              <a:buFont typeface="Arial" panose="020B0604020202020204" pitchFamily="34" charset="0"/>
              <a:buChar char="•"/>
            </a:pPr>
            <a:r>
              <a:rPr lang="en-US" altLang="en-US" sz="1400" dirty="0">
                <a:solidFill>
                  <a:schemeClr val="tx1"/>
                </a:solidFill>
              </a:rPr>
              <a:t>IMAT-Attendance server is open</a:t>
            </a:r>
          </a:p>
          <a:p>
            <a:pPr>
              <a:buFont typeface="Arial" panose="020B0604020202020204" pitchFamily="34" charset="0"/>
              <a:buChar char="•"/>
            </a:pPr>
            <a:r>
              <a:rPr lang="en-US" altLang="en-US" sz="14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85000"/>
                  </a:schemeClr>
                </a:solidFill>
              </a:rPr>
              <a:t>Peter</a:t>
            </a:r>
            <a:r>
              <a:rPr lang="en-US" altLang="en-US" sz="1400" dirty="0">
                <a:solidFill>
                  <a:schemeClr val="tx1"/>
                </a:solidFill>
              </a:rPr>
              <a:t> </a:t>
            </a:r>
            <a:r>
              <a:rPr lang="en-US" altLang="en-US" sz="1400" dirty="0">
                <a:solidFill>
                  <a:schemeClr val="bg1">
                    <a:lumMod val="85000"/>
                  </a:schemeClr>
                </a:solidFill>
              </a:rPr>
              <a:t>E.</a:t>
            </a:r>
          </a:p>
          <a:p>
            <a:pPr lvl="1">
              <a:buFont typeface="Arial" panose="020B0604020202020204" pitchFamily="34" charset="0"/>
              <a:buChar char="•"/>
            </a:pPr>
            <a:r>
              <a:rPr lang="en-US" altLang="en-US" sz="1400" dirty="0">
                <a:solidFill>
                  <a:schemeClr val="tx1"/>
                </a:solidFill>
              </a:rPr>
              <a:t>Attendance and queue, Stuart K </a:t>
            </a:r>
          </a:p>
          <a:p>
            <a:pPr>
              <a:buFont typeface="Arial" panose="020B0604020202020204" pitchFamily="34" charset="0"/>
              <a:buChar char="•"/>
            </a:pPr>
            <a:r>
              <a:rPr lang="en-US" altLang="en-US" sz="1400" dirty="0">
                <a:solidFill>
                  <a:schemeClr val="tx1"/>
                </a:solidFill>
              </a:rPr>
              <a:t>Approve agenda &amp; last minutes</a:t>
            </a:r>
          </a:p>
          <a:p>
            <a:pPr lvl="1">
              <a:buFont typeface="Arial" panose="020B0604020202020204" pitchFamily="34" charset="0"/>
              <a:buChar char="•"/>
            </a:pPr>
            <a:r>
              <a:rPr lang="en-US" altLang="en-US" sz="1400" dirty="0">
                <a:solidFill>
                  <a:schemeClr val="tx1"/>
                </a:solidFill>
              </a:rPr>
              <a:t>Attendance on-line/roll call</a:t>
            </a:r>
            <a:endParaRPr lang="en-US" altLang="en-US" sz="1400" dirty="0">
              <a:solidFill>
                <a:schemeClr val="bg1"/>
              </a:solidFill>
            </a:endParaRPr>
          </a:p>
          <a:p>
            <a:pPr>
              <a:buFont typeface="Arial" panose="020B0604020202020204" pitchFamily="34" charset="0"/>
              <a:buChar char="•"/>
            </a:pPr>
            <a:r>
              <a:rPr lang="en-US" altLang="en-US" sz="1400" dirty="0">
                <a:solidFill>
                  <a:schemeClr val="tx1"/>
                </a:solidFill>
              </a:rPr>
              <a:t>Discussion items, both weeks</a:t>
            </a:r>
          </a:p>
          <a:p>
            <a:pPr lvl="1">
              <a:spcBef>
                <a:spcPts val="0"/>
              </a:spcBef>
              <a:buFont typeface="Arial" panose="020B0604020202020204" pitchFamily="34" charset="0"/>
              <a:buChar char="•"/>
            </a:pPr>
            <a:r>
              <a:rPr lang="en-US" altLang="en-US" sz="1400" dirty="0">
                <a:solidFill>
                  <a:schemeClr val="tx1"/>
                </a:solidFill>
              </a:rPr>
              <a:t>Elections </a:t>
            </a:r>
          </a:p>
          <a:p>
            <a:pPr lvl="1">
              <a:spcBef>
                <a:spcPts val="0"/>
              </a:spcBef>
              <a:buFont typeface="Arial" panose="020B0604020202020204" pitchFamily="34" charset="0"/>
              <a:buChar char="•"/>
            </a:pPr>
            <a:r>
              <a:rPr lang="en-US" altLang="en-US" sz="1400" dirty="0">
                <a:solidFill>
                  <a:schemeClr val="tx1"/>
                </a:solidFill>
              </a:rPr>
              <a:t>Approve teleconferences </a:t>
            </a:r>
          </a:p>
          <a:p>
            <a:pPr lvl="1">
              <a:spcBef>
                <a:spcPts val="0"/>
              </a:spcBef>
              <a:buFont typeface="Arial" panose="020B0604020202020204" pitchFamily="34" charset="0"/>
              <a:buChar char="•"/>
            </a:pPr>
            <a:r>
              <a:rPr lang="en-US" altLang="en-US" sz="1400" dirty="0">
                <a:solidFill>
                  <a:schemeClr val="tx1"/>
                </a:solidFill>
              </a:rPr>
              <a:t>EU Items (both weeks)</a:t>
            </a:r>
          </a:p>
          <a:p>
            <a:pPr lvl="1">
              <a:spcBef>
                <a:spcPts val="0"/>
              </a:spcBef>
              <a:buFont typeface="Arial" panose="020B0604020202020204" pitchFamily="34" charset="0"/>
              <a:buChar char="•"/>
            </a:pPr>
            <a:r>
              <a:rPr lang="en-US" altLang="en-US" sz="1400" dirty="0">
                <a:solidFill>
                  <a:schemeClr val="tx1"/>
                </a:solidFill>
              </a:rPr>
              <a:t>ITU-R Items (both weeks) </a:t>
            </a:r>
          </a:p>
          <a:p>
            <a:pPr lvl="1">
              <a:spcBef>
                <a:spcPts val="0"/>
              </a:spcBef>
              <a:buFont typeface="Arial" panose="020B0604020202020204" pitchFamily="34" charset="0"/>
              <a:buChar char="•"/>
            </a:pPr>
            <a:r>
              <a:rPr lang="en-US" altLang="en-US" sz="1400" dirty="0">
                <a:solidFill>
                  <a:schemeClr val="tx1"/>
                </a:solidFill>
              </a:rPr>
              <a:t>FCC 6 GHz  (both weeks) </a:t>
            </a:r>
          </a:p>
          <a:p>
            <a:pPr lvl="1">
              <a:spcBef>
                <a:spcPts val="0"/>
              </a:spcBef>
              <a:buFont typeface="Arial" panose="020B0604020202020204" pitchFamily="34" charset="0"/>
              <a:buChar char="•"/>
            </a:pPr>
            <a:r>
              <a:rPr lang="en-US" altLang="en-US" sz="1400" dirty="0">
                <a:solidFill>
                  <a:schemeClr val="tx1"/>
                </a:solidFill>
              </a:rPr>
              <a:t>FCC 70/80/90 GHz (both weeks)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altLang="en-US" sz="1400" dirty="0">
                <a:solidFill>
                  <a:schemeClr val="tx1"/>
                </a:solidFill>
              </a:rPr>
              <a:t>Additional items for next Thursday (23Jul20)</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400" dirty="0">
                <a:solidFill>
                  <a:schemeClr val="tx1"/>
                </a:solidFill>
              </a:rPr>
              <a:t>Actions required</a:t>
            </a:r>
          </a:p>
          <a:p>
            <a:pPr lvl="1">
              <a:buFont typeface="Arial" panose="020B0604020202020204" pitchFamily="34" charset="0"/>
              <a:buChar char="•"/>
            </a:pPr>
            <a:r>
              <a:rPr lang="en-US" altLang="en-US" sz="1400" dirty="0">
                <a:solidFill>
                  <a:schemeClr val="tx1"/>
                </a:solidFill>
              </a:rPr>
              <a:t>Possibly  FCC 6GHz FNPRM and/or 70/80/90 GHz inputs </a:t>
            </a:r>
          </a:p>
          <a:p>
            <a:pPr lvl="1">
              <a:buFont typeface="Arial" panose="020B0604020202020204" pitchFamily="34" charset="0"/>
              <a:buChar char="•"/>
            </a:pPr>
            <a:r>
              <a:rPr lang="en-US" altLang="en-US" sz="1400" dirty="0">
                <a:solidFill>
                  <a:schemeClr val="tx1"/>
                </a:solidFill>
              </a:rPr>
              <a:t>Anything new from this session</a:t>
            </a:r>
          </a:p>
          <a:p>
            <a:pPr>
              <a:buFont typeface="Arial" panose="020B0604020202020204" pitchFamily="34" charset="0"/>
              <a:buChar char="•"/>
            </a:pPr>
            <a:r>
              <a:rPr lang="en-US" altLang="en-US" sz="14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Elections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 Approve teleconferences through 07Jan21</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 </a:t>
            </a:r>
          </a:p>
          <a:p>
            <a:pPr>
              <a:spcBef>
                <a:spcPts val="0"/>
              </a:spcBef>
              <a:buFont typeface="Arial" panose="020B0604020202020204" pitchFamily="34" charset="0"/>
              <a:buChar char="•"/>
            </a:pPr>
            <a:r>
              <a:rPr lang="en-US" altLang="en-US" sz="1400" b="0" kern="0" dirty="0">
                <a:solidFill>
                  <a:schemeClr val="tx1"/>
                </a:solidFill>
              </a:rPr>
              <a:t> FCC R&amp;O-FNPRM on 6 GHz</a:t>
            </a:r>
          </a:p>
          <a:p>
            <a:pPr lvl="1">
              <a:spcBef>
                <a:spcPts val="0"/>
              </a:spcBef>
              <a:buFont typeface="Arial" panose="020B0604020202020204" pitchFamily="34" charset="0"/>
              <a:buChar char="•"/>
            </a:pPr>
            <a:r>
              <a:rPr lang="en-US" altLang="en-US" sz="1400" kern="0" dirty="0">
                <a:solidFill>
                  <a:schemeClr val="tx1"/>
                </a:solidFill>
              </a:rPr>
              <a:t>The stay, reconsiderations, MSG</a:t>
            </a:r>
          </a:p>
          <a:p>
            <a:pPr lvl="1">
              <a:spcBef>
                <a:spcPts val="0"/>
              </a:spcBef>
              <a:buFont typeface="Arial" panose="020B0604020202020204" pitchFamily="34" charset="0"/>
              <a:buChar char="•"/>
            </a:pPr>
            <a:r>
              <a:rPr lang="en-US" altLang="en-US" sz="1400" kern="0" dirty="0">
                <a:solidFill>
                  <a:schemeClr val="tx1"/>
                </a:solidFill>
              </a:rPr>
              <a:t>Reply comments on FNPRM?</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sz="1400" b="0" dirty="0">
                <a:solidFill>
                  <a:srgbClr val="333333"/>
                </a:solidFill>
                <a:effectLst/>
                <a:ea typeface="Times New Roman" panose="02020603050405020304" pitchFamily="18" charset="0"/>
              </a:rPr>
              <a:t>FCC: Modernizing and Expanding Access to the 70/80/90 GHz Bands</a:t>
            </a:r>
            <a:r>
              <a:rPr lang="en-US" sz="1400" b="0" dirty="0"/>
              <a:t> </a:t>
            </a:r>
          </a:p>
          <a:p>
            <a:pPr lvl="1">
              <a:spcBef>
                <a:spcPts val="0"/>
              </a:spcBef>
              <a:buFont typeface="Arial" panose="020B0604020202020204" pitchFamily="34" charset="0"/>
              <a:buChar char="•"/>
            </a:pPr>
            <a:r>
              <a:rPr lang="en-US" sz="1400" b="0" dirty="0"/>
              <a:t>Does IEEE 802 do comments?</a:t>
            </a:r>
          </a:p>
          <a:p>
            <a:pPr>
              <a:spcBef>
                <a:spcPts val="0"/>
              </a:spcBef>
              <a:buFont typeface="Arial" panose="020B0604020202020204" pitchFamily="34" charset="0"/>
              <a:buChar char="•"/>
            </a:pPr>
            <a:endParaRPr lang="en-US" altLang="en-US" sz="1400" b="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Digital divide action from FCC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65000"/>
                  </a:schemeClr>
                </a:solidFill>
              </a:rPr>
              <a:t>Vijay A. </a:t>
            </a:r>
          </a:p>
          <a:p>
            <a:pPr>
              <a:spcBef>
                <a:spcPts val="0"/>
              </a:spcBef>
            </a:pPr>
            <a:r>
              <a:rPr lang="en-US" altLang="en-US" sz="1600" b="0" dirty="0">
                <a:solidFill>
                  <a:schemeClr val="bg1">
                    <a:lumMod val="65000"/>
                  </a:schemeClr>
                </a:solidFill>
              </a:rPr>
              <a:t>		Seconded by: 	Mike L.</a:t>
            </a:r>
          </a:p>
          <a:p>
            <a:pPr>
              <a:spcBef>
                <a:spcPts val="0"/>
              </a:spcBef>
            </a:pPr>
            <a:r>
              <a:rPr lang="en-US" altLang="en-US" sz="1600" b="0" dirty="0">
                <a:solidFill>
                  <a:schemeClr val="bg1">
                    <a:lumMod val="65000"/>
                  </a:schemeClr>
                </a:solidFill>
              </a:rPr>
              <a:t>		Discussion?  	None</a:t>
            </a:r>
          </a:p>
          <a:p>
            <a:pPr lvl="1">
              <a:spcBef>
                <a:spcPts val="0"/>
              </a:spcBef>
            </a:pPr>
            <a:r>
              <a:rPr lang="en-US" altLang="en-US" sz="1600" dirty="0">
                <a:solidFill>
                  <a:schemeClr val="bg1">
                    <a:lumMod val="6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Wireless Interim, 14-16 Jan 2020 in document </a:t>
            </a:r>
            <a:r>
              <a:rPr lang="en-GB" sz="1800" b="0" dirty="0">
                <a:hlinkClick r:id="rId3"/>
              </a:rPr>
              <a:t>https://mentor.ieee.org/802.18/dcn/20/18-20-0004-00-0000-minutes-sna-interim-14-16jan2020-rr-tag.docx</a:t>
            </a:r>
            <a:r>
              <a:rPr lang="en-GB" sz="1800" b="0" dirty="0"/>
              <a:t>  </a:t>
            </a:r>
            <a:r>
              <a:rPr lang="en-US" sz="1800" b="0" dirty="0"/>
              <a:t> 21-Jan-2020 15:38:16 ET, </a:t>
            </a:r>
            <a:r>
              <a:rPr lang="en-US" altLang="en-US" sz="1800" b="0" dirty="0">
                <a:solidFill>
                  <a:schemeClr val="tx1"/>
                </a:solidFill>
              </a:rPr>
              <a:t>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a:t>
            </a:r>
            <a:r>
              <a:rPr lang="en-US" altLang="en-US" sz="1600" b="0" dirty="0">
                <a:solidFill>
                  <a:schemeClr val="bg1">
                    <a:lumMod val="65000"/>
                  </a:schemeClr>
                </a:solidFill>
              </a:rPr>
              <a:t>Stuart K.</a:t>
            </a:r>
          </a:p>
          <a:p>
            <a:pPr marL="0" indent="0">
              <a:spcBef>
                <a:spcPts val="0"/>
              </a:spcBef>
            </a:pPr>
            <a:r>
              <a:rPr lang="en-US" altLang="en-US" sz="1600" b="0" dirty="0">
                <a:solidFill>
                  <a:schemeClr val="bg1">
                    <a:lumMod val="65000"/>
                  </a:schemeClr>
                </a:solidFill>
              </a:rPr>
              <a:t>	Seconded by:	Ben R. </a:t>
            </a:r>
          </a:p>
          <a:p>
            <a:pPr marL="0" indent="0">
              <a:spcBef>
                <a:spcPts val="0"/>
              </a:spcBef>
            </a:pPr>
            <a:r>
              <a:rPr lang="en-US" altLang="en-US" sz="1600" b="0" dirty="0">
                <a:solidFill>
                  <a:schemeClr val="bg1">
                    <a:lumMod val="65000"/>
                  </a:schemeClr>
                </a:solidFill>
              </a:rPr>
              <a:t>	Discussion?  	None</a:t>
            </a:r>
          </a:p>
          <a:p>
            <a:pPr lvl="1">
              <a:spcBef>
                <a:spcPts val="0"/>
              </a:spcBef>
            </a:pPr>
            <a:r>
              <a:rPr lang="en-US" altLang="en-US" sz="1600" dirty="0">
                <a:solidFill>
                  <a:schemeClr val="bg1">
                    <a:lumMod val="65000"/>
                  </a:schemeClr>
                </a:solidFill>
              </a:rPr>
              <a:t>Vote:  Approved by unanimous consent</a:t>
            </a:r>
          </a:p>
          <a:p>
            <a:pPr lvl="1">
              <a:spcBef>
                <a:spcPts val="0"/>
              </a:spcBef>
            </a:pPr>
            <a:endParaRPr lang="en-US" altLang="en-US" sz="1600" dirty="0">
              <a:solidFill>
                <a:schemeClr val="bg1">
                  <a:lumMod val="65000"/>
                </a:schemeClr>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r>
              <a:rPr lang="en-US" sz="1600" b="0" dirty="0">
                <a:solidFill>
                  <a:schemeClr val="tx1"/>
                </a:solidFill>
                <a:cs typeface="+mn-cs"/>
              </a:rPr>
              <a:t>As RR-TAG does in plenaries,  </a:t>
            </a:r>
            <a:r>
              <a:rPr lang="en-US" sz="1600" u="sng" dirty="0">
                <a:solidFill>
                  <a:schemeClr val="tx1"/>
                </a:solidFill>
                <a:cs typeface="+mn-cs"/>
              </a:rPr>
              <a:t>takes attending both meetings/calls for attendance credit. </a:t>
            </a:r>
            <a:endParaRPr lang="en-US" altLang="en-US" sz="1600" dirty="0">
              <a:solidFill>
                <a:srgbClr val="00B0F0"/>
              </a:solidFill>
            </a:endParaRPr>
          </a:p>
          <a:p>
            <a:pPr>
              <a:spcBef>
                <a:spcPts val="0"/>
              </a:spcBef>
              <a:buFont typeface="Arial" panose="020B0604020202020204" pitchFamily="34" charset="0"/>
              <a:buChar char="•"/>
            </a:pPr>
            <a:r>
              <a:rPr lang="en-US" altLang="en-US" sz="1800" b="0" dirty="0">
                <a:solidFill>
                  <a:schemeClr val="tx1"/>
                </a:solidFill>
              </a:rPr>
              <a:t>Attendance on-line/roll call</a:t>
            </a:r>
          </a:p>
          <a:p>
            <a:pPr>
              <a:spcBef>
                <a:spcPts val="0"/>
              </a:spcBef>
              <a:buFont typeface="Arial" panose="020B0604020202020204" pitchFamily="34" charset="0"/>
              <a:buChar char="•"/>
            </a:pPr>
            <a:endParaRPr lang="en-US" altLang="en-US" sz="2000" dirty="0">
              <a:solidFill>
                <a:schemeClr val="bg1"/>
              </a:solidFill>
            </a:endParaRPr>
          </a:p>
          <a:p>
            <a:pPr lvl="1">
              <a:spcBef>
                <a:spcPts val="0"/>
              </a:spcBef>
            </a:pPr>
            <a:endParaRPr lang="en-US" altLang="en-US" sz="1600" dirty="0">
              <a:solidFill>
                <a:schemeClr val="bg1">
                  <a:lumMod val="65000"/>
                </a:schemeClr>
              </a:solidFill>
            </a:endParaRPr>
          </a:p>
          <a:p>
            <a:pPr lvl="2">
              <a:spcBef>
                <a:spcPts val="0"/>
              </a:spcBef>
              <a:buFont typeface="Arial" panose="020B0604020202020204" pitchFamily="34" charset="0"/>
              <a:buChar char="•"/>
            </a:pPr>
            <a:endParaRPr lang="en-US" altLang="en-US" sz="12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16-23Jul20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–moving forward #1 </a:t>
            </a:r>
            <a:r>
              <a:rPr lang="en-US" altLang="en-US" sz="2400" b="0" dirty="0"/>
              <a:t>(no change)</a:t>
            </a:r>
          </a:p>
        </p:txBody>
      </p:sp>
      <p:sp>
        <p:nvSpPr>
          <p:cNvPr id="16387" name="Content Placeholder 2"/>
          <p:cNvSpPr>
            <a:spLocks noGrp="1"/>
          </p:cNvSpPr>
          <p:nvPr>
            <p:ph idx="1"/>
          </p:nvPr>
        </p:nvSpPr>
        <p:spPr>
          <a:xfrm>
            <a:off x="685798" y="1004222"/>
            <a:ext cx="8229602" cy="5471191"/>
          </a:xfrm>
        </p:spPr>
        <p:txBody>
          <a:bodyPr/>
          <a:lstStyle/>
          <a:p>
            <a:pPr marL="285750" indent="-285750">
              <a:spcBef>
                <a:spcPts val="400"/>
              </a:spcBef>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Travel Survey results:  </a:t>
            </a:r>
          </a:p>
          <a:p>
            <a:pPr marL="285750" indent="-285750">
              <a:spcBef>
                <a:spcPts val="400"/>
              </a:spcBef>
              <a:buFont typeface="Arial" panose="020B0604020202020204" pitchFamily="34" charset="0"/>
              <a:buChar char="•"/>
            </a:pPr>
            <a:r>
              <a:rPr lang="en-US" altLang="en-US" sz="1400" b="0" dirty="0">
                <a:solidFill>
                  <a:schemeClr val="tx1"/>
                </a:solidFill>
                <a:hlinkClick r:id="rId3"/>
              </a:rPr>
              <a:t>https://mentor.ieee.org/802-ec/dcn/20/ec-20-0114-02-00EC-ieee-802-session-attendee-survey-results.xlsx</a:t>
            </a:r>
            <a:endParaRPr lang="en-US" altLang="en-US" sz="10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 the Wireless Chairs met and have postponed this interim to first available NAM wireless slot. (Today it is Jan 2024)</a:t>
            </a:r>
            <a:endParaRPr lang="en-US" altLang="en-US" sz="1200" dirty="0">
              <a:solidFill>
                <a:schemeClr val="tx1"/>
              </a:solidFill>
            </a:endParaRPr>
          </a:p>
          <a:p>
            <a:pPr marL="685800" lvl="1">
              <a:buFont typeface="Arial" panose="020B0604020202020204" pitchFamily="34" charset="0"/>
              <a:buChar char="•"/>
            </a:pPr>
            <a:r>
              <a:rPr lang="en-US" altLang="en-US" sz="1600" b="0" dirty="0">
                <a:solidFill>
                  <a:schemeClr val="tx1"/>
                </a:solidFill>
              </a:rPr>
              <a:t>Per  802 Op Manual section 5, we can have electronic meetings in between Plenaries, but such meetings do not count for participation credit.</a:t>
            </a:r>
          </a:p>
          <a:p>
            <a:pPr marL="285750" indent="-285750">
              <a:spcBef>
                <a:spcPts val="400"/>
              </a:spcBef>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November 2020 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800" dirty="0">
                <a:solidFill>
                  <a:schemeClr val="tx1"/>
                </a:solidFill>
              </a:rPr>
              <a:t>This allows then for an electronic plenary, that can be worked on to setup over the next couple of months. </a:t>
            </a:r>
            <a:endParaRPr lang="en-US" altLang="en-US" sz="1400" b="0" dirty="0">
              <a:solidFill>
                <a:schemeClr val="tx1"/>
              </a:solidFill>
            </a:endParaRPr>
          </a:p>
          <a:p>
            <a:pPr marL="1543050" lvl="3">
              <a:buFont typeface="Arial" panose="020B0604020202020204" pitchFamily="34" charset="0"/>
              <a:buChar char="•"/>
            </a:pPr>
            <a:endParaRPr lang="en-US" altLang="en-US" sz="1200" dirty="0">
              <a:solidFill>
                <a:schemeClr val="tx1"/>
              </a:solidFill>
            </a:endParaRPr>
          </a:p>
          <a:p>
            <a:pPr marL="285750">
              <a:spcBef>
                <a:spcPts val="400"/>
              </a:spcBef>
              <a:buFont typeface="Arial" panose="020B0604020202020204" pitchFamily="34" charset="0"/>
              <a:buChar char="•"/>
            </a:pPr>
            <a:r>
              <a:rPr lang="en-US" altLang="en-US" sz="1800" b="0" dirty="0">
                <a:solidFill>
                  <a:schemeClr val="tx1"/>
                </a:solidFill>
              </a:rPr>
              <a:t> </a:t>
            </a:r>
          </a:p>
          <a:p>
            <a:pPr marL="285750">
              <a:spcBef>
                <a:spcPts val="400"/>
              </a:spcBef>
              <a:buFont typeface="Arial" panose="020B0604020202020204" pitchFamily="34" charset="0"/>
              <a:buChar char="•"/>
            </a:pPr>
            <a:r>
              <a:rPr lang="en-US" altLang="en-US" sz="1800" b="0" dirty="0">
                <a:solidFill>
                  <a:schemeClr val="tx1"/>
                </a:solidFill>
              </a:rPr>
              <a: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16-23Jul20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794639656"/>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49813</TotalTime>
  <Words>10308</Words>
  <Application>Microsoft Office PowerPoint</Application>
  <PresentationFormat>On-screen Show (4:3)</PresentationFormat>
  <Paragraphs>1167</Paragraphs>
  <Slides>49</Slides>
  <Notes>31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49</vt:i4>
      </vt:variant>
    </vt:vector>
  </HeadingPairs>
  <TitlesOfParts>
    <vt:vector size="60" baseType="lpstr">
      <vt:lpstr>Arial</vt:lpstr>
      <vt:lpstr>Calibri</vt:lpstr>
      <vt:lpstr>Consolas</vt:lpstr>
      <vt:lpstr>Georgia</vt:lpstr>
      <vt:lpstr>Helvetica</vt:lpstr>
      <vt:lpstr>Monotype Sorts</vt:lpstr>
      <vt:lpstr>Times New Roman</vt:lpstr>
      <vt:lpstr>Wingdings</vt:lpstr>
      <vt:lpstr>Office Theme</vt:lpstr>
      <vt:lpstr>Document</vt:lpstr>
      <vt:lpstr>Packager Shell Object</vt:lpstr>
      <vt:lpstr>IEEE 802.18 RR-TAG Plenary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–moving forward #1 (no change)</vt:lpstr>
      <vt:lpstr>Officer Elections -1</vt:lpstr>
      <vt:lpstr>Elections -2</vt:lpstr>
      <vt:lpstr>Officer Elections -3</vt:lpstr>
      <vt:lpstr>Teleconferences</vt:lpstr>
      <vt:lpstr>EU items to share -1  - will discuss next week</vt:lpstr>
      <vt:lpstr>EU items to share -2 will discuss next week</vt:lpstr>
      <vt:lpstr>ITU-R items to share will discuss next week</vt:lpstr>
      <vt:lpstr>FCC R&amp;O 6 GHz  (1of 3)</vt:lpstr>
      <vt:lpstr>FCC R&amp;O 6 GHz – MSG  (2of 3)</vt:lpstr>
      <vt:lpstr>FCC FNPRM 6 GHz   (3 of 3) </vt:lpstr>
      <vt:lpstr>Modernizing and Expanding Access to the 70/80/90 GHz Bands  (1 of 2)</vt:lpstr>
      <vt:lpstr>Modernizing and Expanding Access to the 70/80/90 GHz Bands  (2 of 2)</vt:lpstr>
      <vt:lpstr>Actions / AOB / Recess</vt:lpstr>
      <vt:lpstr>2nd - Thursday (23Jul20) Agenda</vt:lpstr>
      <vt:lpstr>EU items to share -1  - will discuss next week</vt:lpstr>
      <vt:lpstr>EU items to share -2 will discuss next week</vt:lpstr>
      <vt:lpstr>ITU-R items to share will discuss next week</vt:lpstr>
      <vt:lpstr>FCC R&amp;O 6 GHz  (1of 3)</vt:lpstr>
      <vt:lpstr>FCC R&amp;O 6 GHz – MSG  (2of 3)</vt:lpstr>
      <vt:lpstr>FCC FNPRM 6 GHz   (3 of 3) </vt:lpstr>
      <vt:lpstr>Modernizing and Expanding Access to the 70/80/90 GHz Bands  (1 of 2)</vt:lpstr>
      <vt:lpstr>Modernizing and Expanding Access to the 70/80/90 GHz Bands  (2 of 2)</vt:lpstr>
      <vt:lpstr>General Discussion - FYI</vt:lpstr>
      <vt:lpstr>General Discussion - open</vt:lpstr>
      <vt:lpstr>Actions Required</vt:lpstr>
      <vt:lpstr>Any Other Business</vt:lpstr>
      <vt:lpstr>Adjourn</vt:lpstr>
      <vt:lpstr>PowerPoint Presentation</vt:lpstr>
      <vt:lpstr>PowerPoint Presentation</vt:lpstr>
      <vt:lpstr>PowerPoint Presentation</vt:lpstr>
      <vt:lpstr>FCC R&amp;O and FNPRM 6GHz -2</vt:lpstr>
      <vt:lpstr>ITU-R SM.2352 on THz</vt:lpstr>
      <vt:lpstr>ITU-R THz SM.2352 submission – standing by</vt:lpstr>
      <vt:lpstr>ITU-R SM.2352 on THz</vt:lpstr>
      <vt:lpstr>Responsibilities of WG Chair</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Jay</cp:lastModifiedBy>
  <cp:revision>2945</cp:revision>
  <cp:lastPrinted>1601-01-01T00:00:00Z</cp:lastPrinted>
  <dcterms:created xsi:type="dcterms:W3CDTF">2016-03-03T14:54:45Z</dcterms:created>
  <dcterms:modified xsi:type="dcterms:W3CDTF">2020-07-13T13:57:33Z</dcterms:modified>
</cp:coreProperties>
</file>