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8"/>
  </p:notesMasterIdLst>
  <p:handoutMasterIdLst>
    <p:handoutMasterId r:id="rId39"/>
  </p:handoutMasterIdLst>
  <p:sldIdLst>
    <p:sldId id="256" r:id="rId2"/>
    <p:sldId id="341" r:id="rId3"/>
    <p:sldId id="329" r:id="rId4"/>
    <p:sldId id="604" r:id="rId5"/>
    <p:sldId id="624" r:id="rId6"/>
    <p:sldId id="605" r:id="rId7"/>
    <p:sldId id="516" r:id="rId8"/>
    <p:sldId id="596" r:id="rId9"/>
    <p:sldId id="690" r:id="rId10"/>
    <p:sldId id="688" r:id="rId11"/>
    <p:sldId id="603" r:id="rId12"/>
    <p:sldId id="606" r:id="rId13"/>
    <p:sldId id="608" r:id="rId14"/>
    <p:sldId id="693" r:id="rId15"/>
    <p:sldId id="694" r:id="rId16"/>
    <p:sldId id="675" r:id="rId17"/>
    <p:sldId id="691" r:id="rId18"/>
    <p:sldId id="683" r:id="rId19"/>
    <p:sldId id="685" r:id="rId20"/>
    <p:sldId id="695" r:id="rId21"/>
    <p:sldId id="650" r:id="rId22"/>
    <p:sldId id="498" r:id="rId23"/>
    <p:sldId id="402" r:id="rId24"/>
    <p:sldId id="403" r:id="rId25"/>
    <p:sldId id="687" r:id="rId26"/>
    <p:sldId id="692" r:id="rId27"/>
    <p:sldId id="672" r:id="rId28"/>
    <p:sldId id="671" r:id="rId29"/>
    <p:sldId id="664" r:id="rId30"/>
    <p:sldId id="663" r:id="rId31"/>
    <p:sldId id="425" r:id="rId32"/>
    <p:sldId id="652" r:id="rId33"/>
    <p:sldId id="689" r:id="rId34"/>
    <p:sldId id="549" r:id="rId35"/>
    <p:sldId id="656" r:id="rId36"/>
    <p:sldId id="655"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19" autoAdjust="0"/>
    <p:restoredTop sz="96201" autoAdjust="0"/>
  </p:normalViewPr>
  <p:slideViewPr>
    <p:cSldViewPr>
      <p:cViewPr varScale="1">
        <p:scale>
          <a:sx n="86" d="100"/>
          <a:sy n="86" d="100"/>
        </p:scale>
        <p:origin x="90" y="73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669208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42767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5135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dirty="0"/>
              <a:t>221/257 characters, 280 max.</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32448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802.18-20/0100r01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www.itu.int/pub/R-ACT-WRC.14-2019"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bit.ly/3aCaXA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061-04-0000-itu-ahg-recommended-edits-to-m-1450-5.docx" TargetMode="External"/><Relationship Id="rId4" Type="http://schemas.openxmlformats.org/officeDocument/2006/relationships/hyperlink" Target="https://www.itu.int/rec/R-REC-M.145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bit.ly/3aCaXA1"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0/18-20-0060-04-0000-itu-ahg-recommended-edits-to-m-1801-2.docx" TargetMode="External"/><Relationship Id="rId4" Type="http://schemas.openxmlformats.org/officeDocument/2006/relationships/hyperlink" Target="https://www.itu.int/rec/R-REC-M.180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8/dcn/20/18-20-0104-01-0000-fcc-proposed-rule-modernizing-and-expanding-access-to-the-70-80-90-ghz-bands.docx"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english.msip.go.kr/web/msipContents/contentsView.do?cateId=_law4&amp;artId=2942267"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9-00-0000-minutes-02jul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09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6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–July Plenary</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July 2020 802 Plenary: </a:t>
            </a:r>
            <a:endParaRPr lang="en-US" altLang="en-US" sz="1200" dirty="0">
              <a:solidFill>
                <a:schemeClr val="tx1"/>
              </a:solidFill>
            </a:endParaRPr>
          </a:p>
          <a:p>
            <a:pPr marL="685800" lvl="1">
              <a:spcBef>
                <a:spcPts val="400"/>
              </a:spcBef>
              <a:buFont typeface="Arial" panose="020B0604020202020204" pitchFamily="34" charset="0"/>
              <a:buChar char="•"/>
            </a:pPr>
            <a:r>
              <a:rPr lang="en-US" sz="1600" dirty="0"/>
              <a:t>The plenary will start Friday 10 July 20 13:00 EDT, with an EC meeting</a:t>
            </a:r>
          </a:p>
          <a:p>
            <a:pPr marL="685800" lvl="1">
              <a:spcBef>
                <a:spcPts val="400"/>
              </a:spcBef>
              <a:buFont typeface="Arial" panose="020B0604020202020204" pitchFamily="34" charset="0"/>
              <a:buChar char="•"/>
            </a:pPr>
            <a:r>
              <a:rPr lang="en-US" sz="1600" dirty="0"/>
              <a:t>And close on Friday 24 July 20 17:00 EDT, with an EC meeting.</a:t>
            </a:r>
          </a:p>
          <a:p>
            <a:pPr marL="285750">
              <a:spcBef>
                <a:spcPts val="400"/>
              </a:spcBef>
              <a:buFont typeface="Arial" panose="020B0604020202020204" pitchFamily="34" charset="0"/>
              <a:buChar char="•"/>
            </a:pPr>
            <a:r>
              <a:rPr lang="en-US" altLang="en-US" sz="1800" b="0" dirty="0">
                <a:solidFill>
                  <a:schemeClr val="tx1"/>
                </a:solidFill>
              </a:rPr>
              <a:t>For the RR-TAG, we will have 2 meetings during a plenary session, which will be: </a:t>
            </a:r>
          </a:p>
          <a:p>
            <a:pPr lvl="1"/>
            <a:r>
              <a:rPr lang="en-US" sz="1800" dirty="0">
                <a:solidFill>
                  <a:schemeClr val="tx1"/>
                </a:solidFill>
                <a:cs typeface="+mn-cs"/>
              </a:rPr>
              <a:t>1)  </a:t>
            </a:r>
            <a:r>
              <a:rPr lang="en-US" sz="1600" dirty="0">
                <a:solidFill>
                  <a:schemeClr val="tx1"/>
                </a:solidFill>
                <a:cs typeface="+mn-cs"/>
              </a:rPr>
              <a:t>Thursday, 16 July 2020, 15:00-17:00 EDT (opening)</a:t>
            </a:r>
          </a:p>
          <a:p>
            <a:pPr lvl="1"/>
            <a:r>
              <a:rPr lang="en-US" sz="1600" dirty="0">
                <a:solidFill>
                  <a:schemeClr val="tx1"/>
                </a:solidFill>
                <a:cs typeface="+mn-cs"/>
              </a:rPr>
              <a:t>2)  Thursday, 23 July 2020, 15:00-17:00 EDT  (closing) </a:t>
            </a:r>
          </a:p>
          <a:p>
            <a:pPr lvl="1">
              <a:buFont typeface="Arial" panose="020B0604020202020204" pitchFamily="34" charset="0"/>
              <a:buChar char="•"/>
            </a:pPr>
            <a:r>
              <a:rPr lang="en-US" sz="1600" dirty="0">
                <a:solidFill>
                  <a:schemeClr val="tx1"/>
                </a:solidFill>
                <a:cs typeface="+mn-cs"/>
              </a:rPr>
              <a:t>As RR-TAG has done in plenaries,  </a:t>
            </a:r>
            <a:r>
              <a:rPr lang="en-US" sz="1600" b="1" u="sng" dirty="0">
                <a:solidFill>
                  <a:schemeClr val="tx1"/>
                </a:solidFill>
                <a:highlight>
                  <a:srgbClr val="FFFF00"/>
                </a:highlight>
                <a:cs typeface="+mn-cs"/>
              </a:rPr>
              <a:t>it will take attending both for attendance credit. </a:t>
            </a:r>
          </a:p>
          <a:p>
            <a:pPr lvl="1">
              <a:buFont typeface="Arial" panose="020B0604020202020204" pitchFamily="34" charset="0"/>
              <a:buChar char="•"/>
            </a:pPr>
            <a:r>
              <a:rPr lang="en-US" sz="1600" dirty="0">
                <a:solidFill>
                  <a:schemeClr val="tx1"/>
                </a:solidFill>
                <a:cs typeface="+mn-cs"/>
              </a:rPr>
              <a:t>Call-in is in back up slides here, on the 802.18 web site, in both on-line calendars and an email soon. </a:t>
            </a:r>
          </a:p>
          <a:p>
            <a:pPr lvl="1">
              <a:buFont typeface="Arial" panose="020B0604020202020204" pitchFamily="34" charset="0"/>
              <a:buChar char="•"/>
            </a:pPr>
            <a:r>
              <a:rPr lang="en-US" sz="1600" b="1" dirty="0">
                <a:solidFill>
                  <a:schemeClr val="tx1"/>
                </a:solidFill>
                <a:cs typeface="+mn-cs"/>
              </a:rPr>
              <a:t>IMAT has been setup</a:t>
            </a:r>
            <a:r>
              <a:rPr lang="en-US" sz="1600" dirty="0">
                <a:solidFill>
                  <a:schemeClr val="tx1"/>
                </a:solidFill>
                <a:cs typeface="+mn-cs"/>
              </a:rPr>
              <a:t> to take attendance for all WGs and TAGs for the 2 weeks.</a:t>
            </a:r>
          </a:p>
          <a:p>
            <a:pPr lvl="2">
              <a:buFont typeface="Arial" panose="020B0604020202020204" pitchFamily="34" charset="0"/>
              <a:buChar char="•"/>
            </a:pPr>
            <a:r>
              <a:rPr lang="en-US" sz="1600" dirty="0">
                <a:solidFill>
                  <a:schemeClr val="tx1"/>
                </a:solidFill>
                <a:cs typeface="+mn-cs"/>
              </a:rPr>
              <a:t>Will do roll call and watch </a:t>
            </a:r>
            <a:r>
              <a:rPr lang="en-US" sz="1600" dirty="0" err="1">
                <a:solidFill>
                  <a:schemeClr val="tx1"/>
                </a:solidFill>
                <a:cs typeface="+mn-cs"/>
              </a:rPr>
              <a:t>Webex</a:t>
            </a:r>
            <a:r>
              <a:rPr lang="en-US" sz="1600" dirty="0">
                <a:solidFill>
                  <a:schemeClr val="tx1"/>
                </a:solidFill>
                <a:cs typeface="+mn-cs"/>
              </a:rPr>
              <a:t> also.</a:t>
            </a:r>
          </a:p>
          <a:p>
            <a:pPr>
              <a:buFont typeface="Arial" panose="020B0604020202020204" pitchFamily="34" charset="0"/>
              <a:buChar char="•"/>
            </a:pPr>
            <a:r>
              <a:rPr lang="en-US" sz="1800" b="0" dirty="0">
                <a:solidFill>
                  <a:schemeClr val="tx1"/>
                </a:solidFill>
              </a:rPr>
              <a:t>Elections will be held, for RR-TAG, during meeting on 16 July 20. </a:t>
            </a:r>
          </a:p>
          <a:p>
            <a:pPr lvl="1">
              <a:buFont typeface="Arial" panose="020B0604020202020204" pitchFamily="34" charset="0"/>
              <a:buChar char="•"/>
            </a:pPr>
            <a:endParaRPr lang="en-US" sz="16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09Jul20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96934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28Sep-02Oct20 </a:t>
            </a:r>
          </a:p>
          <a:p>
            <a:pPr lvl="1">
              <a:spcBef>
                <a:spcPts val="0"/>
              </a:spcBef>
              <a:buFont typeface="Arial" panose="020B0604020202020204" pitchFamily="34" charset="0"/>
              <a:buChar char="•"/>
            </a:pPr>
            <a:r>
              <a:rPr lang="en-US" sz="1600" dirty="0">
                <a:solidFill>
                  <a:schemeClr val="tx1"/>
                </a:solidFill>
              </a:rPr>
              <a:t>Chair of BRAN posted liaison on 6 GHz adaptivity logic which has been agreed upon and going into the draft rev 05.   </a:t>
            </a:r>
          </a:p>
          <a:p>
            <a:pPr lvl="2">
              <a:spcBef>
                <a:spcPts val="0"/>
              </a:spcBef>
              <a:buFont typeface="Arial" panose="020B0604020202020204" pitchFamily="34" charset="0"/>
              <a:buChar char="•"/>
            </a:pPr>
            <a:r>
              <a:rPr lang="en-US" sz="1400" dirty="0">
                <a:solidFill>
                  <a:schemeClr val="tx1"/>
                </a:solidFill>
              </a:rPr>
              <a:t>Note: IEEE 802.11 has been received liaison and will be posted soon. </a:t>
            </a:r>
          </a:p>
          <a:p>
            <a:pPr lvl="1">
              <a:spcBef>
                <a:spcPts val="0"/>
              </a:spcBef>
              <a:buFont typeface="Arial" panose="020B0604020202020204" pitchFamily="34" charset="0"/>
              <a:buChar char="•"/>
            </a:pPr>
            <a:r>
              <a:rPr lang="en-US" sz="1600" dirty="0">
                <a:solidFill>
                  <a:schemeClr val="tx1"/>
                </a:solidFill>
              </a:rPr>
              <a:t>EN 303 687 standard being worked, with channel access process.  Will be ED not PD in 6 GHz band</a:t>
            </a:r>
          </a:p>
          <a:p>
            <a:pPr lvl="1">
              <a:spcBef>
                <a:spcPts val="0"/>
              </a:spcBef>
              <a:buFont typeface="Arial" panose="020B0604020202020204" pitchFamily="34" charset="0"/>
              <a:buChar char="•"/>
            </a:pPr>
            <a:endParaRPr lang="en-US" sz="1600" dirty="0">
              <a:solidFill>
                <a:schemeClr val="bg1">
                  <a:lumMod val="6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SRDoc #12 - 30Jul20</a:t>
            </a:r>
          </a:p>
          <a:p>
            <a:pPr lvl="1">
              <a:spcBef>
                <a:spcPts val="0"/>
              </a:spcBef>
              <a:buFont typeface="Arial" panose="020B0604020202020204" pitchFamily="34" charset="0"/>
              <a:buChar char="•"/>
            </a:pPr>
            <a:r>
              <a:rPr lang="en-US" sz="1600" dirty="0">
                <a:solidFill>
                  <a:schemeClr val="tx1"/>
                </a:solidFill>
              </a:rPr>
              <a:t>New papers received on duty cycle to allow to go above 10 dBm, though others want no DC and more power.  </a:t>
            </a:r>
          </a:p>
          <a:p>
            <a:pPr lvl="1">
              <a:spcBef>
                <a:spcPts val="0"/>
              </a:spcBef>
              <a:buFont typeface="Arial" panose="020B0604020202020204" pitchFamily="34" charset="0"/>
              <a:buChar char="•"/>
            </a:pPr>
            <a:r>
              <a:rPr lang="en-US" sz="1600" dirty="0">
                <a:solidFill>
                  <a:schemeClr val="tx1"/>
                </a:solidFill>
              </a:rPr>
              <a:t>Progress is slow. </a:t>
            </a:r>
            <a:r>
              <a:rPr lang="en-US" sz="1600" dirty="0">
                <a:solidFill>
                  <a:schemeClr val="bg1">
                    <a:lumMod val="65000"/>
                  </a:schemeClr>
                </a:solidFill>
              </a:rPr>
              <a:t> </a:t>
            </a:r>
          </a:p>
          <a:p>
            <a:pPr marL="457200" lvl="1" indent="0">
              <a:spcBef>
                <a:spcPts val="0"/>
              </a:spcBef>
            </a:pPr>
            <a:endParaRPr lang="en-US" sz="1600" dirty="0">
              <a:solidFill>
                <a:schemeClr val="bg1">
                  <a:lumMod val="65000"/>
                </a:schemeClr>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18038" y="917819"/>
            <a:ext cx="8378520" cy="5557594"/>
          </a:xfrm>
        </p:spPr>
        <p:txBody>
          <a:bodyPr/>
          <a:lstStyle/>
          <a:p>
            <a:pPr>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(themselves) next call,  #53 Plenary, 29Jun-03Jul20</a:t>
            </a:r>
          </a:p>
          <a:p>
            <a:pPr lvl="1">
              <a:buFont typeface="Arial" panose="020B0604020202020204" pitchFamily="34" charset="0"/>
              <a:buChar char="•"/>
            </a:pPr>
            <a:r>
              <a:rPr lang="en-US" sz="1400" dirty="0">
                <a:solidFill>
                  <a:schemeClr val="tx1"/>
                </a:solidFill>
              </a:rPr>
              <a:t> Anything from call last week?  Nothing shared</a:t>
            </a:r>
            <a:endParaRPr lang="en-US" sz="1400" dirty="0">
              <a:solidFill>
                <a:schemeClr val="bg1">
                  <a:lumMod val="65000"/>
                </a:schemeClr>
              </a:solidFill>
            </a:endParaRPr>
          </a:p>
          <a:p>
            <a:pPr lvl="1">
              <a:buFont typeface="Arial" panose="020B0604020202020204" pitchFamily="34" charset="0"/>
              <a:buChar char="•"/>
            </a:pPr>
            <a:r>
              <a:rPr lang="en-US" sz="1200" dirty="0">
                <a:solidFill>
                  <a:schemeClr val="tx1"/>
                </a:solidFill>
              </a:rPr>
              <a:t>25Jun20:  Next call will discuss 6 GHz, ECC is preparing for many viewpoints to work through. </a:t>
            </a:r>
          </a:p>
          <a:p>
            <a:pPr lvl="1">
              <a:buFont typeface="Arial" panose="020B0604020202020204" pitchFamily="34" charset="0"/>
              <a:buChar char="•"/>
            </a:pPr>
            <a:r>
              <a:rPr lang="en-US" sz="1200" dirty="0">
                <a:solidFill>
                  <a:schemeClr val="tx1"/>
                </a:solidFill>
              </a:rPr>
              <a:t>Draft decisions can come out of this meeting. Many [] #s will be decided on. </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4"/>
              </a:rPr>
              <a:t>&lt;WGSE&gt;</a:t>
            </a:r>
            <a:r>
              <a:rPr lang="en-US" altLang="en-US" sz="1400" b="0" dirty="0"/>
              <a:t> </a:t>
            </a:r>
            <a:r>
              <a:rPr lang="en-US" altLang="en-US" sz="1400" dirty="0"/>
              <a:t>next call, meeting  </a:t>
            </a:r>
            <a:r>
              <a:rPr lang="en-US" sz="14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1">
              <a:spcBef>
                <a:spcPts val="0"/>
              </a:spcBef>
              <a:buFont typeface="Arial" panose="020B0604020202020204" pitchFamily="34" charset="0"/>
              <a:buChar char="•"/>
            </a:pPr>
            <a:endParaRPr lang="en-US" sz="1400" dirty="0">
              <a:solidFill>
                <a:schemeClr val="bg1">
                  <a:lumMod val="65000"/>
                </a:schemeClr>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6"/>
              </a:rPr>
              <a:t>&lt;WGFM&gt;</a:t>
            </a:r>
            <a:r>
              <a:rPr lang="en-US" altLang="en-US" sz="1600" b="0" dirty="0"/>
              <a:t>  </a:t>
            </a:r>
            <a:r>
              <a:rPr lang="en-US" altLang="en-US" sz="1400" dirty="0">
                <a:solidFill>
                  <a:schemeClr val="tx1"/>
                </a:solidFill>
              </a:rPr>
              <a:t>next meeting #97, 19-23Oct20; Dublin, Ireland</a:t>
            </a:r>
            <a:endParaRPr lang="en-US" sz="1600" dirty="0"/>
          </a:p>
          <a:p>
            <a:pPr lvl="1">
              <a:spcBef>
                <a:spcPts val="0"/>
              </a:spcBef>
              <a:buFont typeface="Arial" panose="020B0604020202020204" pitchFamily="34" charset="0"/>
              <a:buChar char="•"/>
            </a:pPr>
            <a:r>
              <a:rPr lang="en-US" sz="1400" dirty="0">
                <a:solidFill>
                  <a:schemeClr val="bg1">
                    <a:lumMod val="65000"/>
                  </a:schemeClr>
                </a:solidFill>
              </a:rPr>
              <a:t>nothing to share today  </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#11, 08-10Jul20;  (#12-05-07Oct20)</a:t>
            </a:r>
            <a:endParaRPr lang="en-US" sz="1400" dirty="0"/>
          </a:p>
          <a:p>
            <a:pPr lvl="1">
              <a:buFont typeface="Arial" panose="020B0604020202020204" pitchFamily="34" charset="0"/>
              <a:buChar char="•"/>
            </a:pPr>
            <a:r>
              <a:rPr lang="en-US" sz="1400" dirty="0">
                <a:solidFill>
                  <a:schemeClr val="tx1"/>
                </a:solidFill>
              </a:rPr>
              <a:t>New </a:t>
            </a:r>
            <a:r>
              <a:rPr lang="en-US" sz="1400" dirty="0" err="1">
                <a:solidFill>
                  <a:schemeClr val="tx1"/>
                </a:solidFill>
              </a:rPr>
              <a:t>WIs.</a:t>
            </a:r>
            <a:r>
              <a:rPr lang="en-US" sz="1400" dirty="0">
                <a:solidFill>
                  <a:schemeClr val="tx1"/>
                </a:solidFill>
              </a:rPr>
              <a:t>  1) update 5 GHz   for  WRC-19  2) examine EC decision (04)08 RLAN to use 5150-5725,  3) 5.8 GHz band  4) ECC asking WGFM about protection to urban rail. </a:t>
            </a:r>
            <a:endParaRPr lang="en-US" sz="1400" dirty="0">
              <a:solidFill>
                <a:schemeClr val="bg1">
                  <a:lumMod val="65000"/>
                </a:schemeClr>
              </a:solidFill>
            </a:endParaRPr>
          </a:p>
          <a:p>
            <a:pPr lvl="1">
              <a:buFont typeface="Arial" panose="020B0604020202020204" pitchFamily="34" charset="0"/>
              <a:buChar char="•"/>
            </a:pPr>
            <a:r>
              <a:rPr lang="en-US" sz="1400" dirty="0">
                <a:solidFill>
                  <a:schemeClr val="tx1"/>
                </a:solidFill>
              </a:rPr>
              <a:t>Moving to correspondence (with more in Sept) and working to address these for 05Oct20 call.  Time will be quick to finish up some by March of 2021.</a:t>
            </a: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endParaRPr lang="en-US" sz="1400" dirty="0">
              <a:solidFill>
                <a:srgbClr val="0070C0"/>
              </a:solidFill>
            </a:endParaRP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endParaRPr lang="en-US" sz="1200" dirty="0"/>
          </a:p>
        </p:txBody>
      </p:sp>
      <p:sp>
        <p:nvSpPr>
          <p:cNvPr id="3" name="Content Placeholder 2"/>
          <p:cNvSpPr>
            <a:spLocks noGrp="1"/>
          </p:cNvSpPr>
          <p:nvPr>
            <p:ph idx="1"/>
          </p:nvPr>
        </p:nvSpPr>
        <p:spPr>
          <a:xfrm>
            <a:off x="727841" y="1169936"/>
            <a:ext cx="8339959" cy="5305477"/>
          </a:xfrm>
        </p:spPr>
        <p:txBody>
          <a:bodyPr/>
          <a:lstStyle/>
          <a:p>
            <a:pPr>
              <a:spcBef>
                <a:spcPts val="0"/>
              </a:spcBef>
              <a:buFont typeface="Arial" panose="020B0604020202020204" pitchFamily="34" charset="0"/>
              <a:buChar char="•"/>
            </a:pPr>
            <a:r>
              <a:rPr lang="en-US" sz="1800" dirty="0">
                <a:solidFill>
                  <a:schemeClr val="tx1"/>
                </a:solidFill>
              </a:rPr>
              <a:t>WP 5D liaison to WP 5A to request to discuss parameters for agendas 1.1 and 1.2. WP 5A will discuss in the call on 20Jul20. </a:t>
            </a:r>
          </a:p>
          <a:p>
            <a:pPr>
              <a:spcBef>
                <a:spcPts val="0"/>
              </a:spcBef>
              <a:buFont typeface="Arial" panose="020B0604020202020204" pitchFamily="34" charset="0"/>
              <a:buChar char="•"/>
            </a:pPr>
            <a:r>
              <a:rPr lang="en-US" sz="1800" dirty="0">
                <a:solidFill>
                  <a:schemeClr val="tx1"/>
                </a:solidFill>
              </a:rPr>
              <a:t> </a:t>
            </a:r>
          </a:p>
          <a:p>
            <a:pPr lvl="0">
              <a:buFont typeface="Arial" panose="020B0604020202020204" pitchFamily="34" charset="0"/>
              <a:buChar char="•"/>
            </a:pPr>
            <a:r>
              <a:rPr lang="en-US" sz="1600" b="0" dirty="0">
                <a:solidFill>
                  <a:schemeClr val="tx1"/>
                </a:solidFill>
              </a:rPr>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solidFill>
                  <a:schemeClr val="tx1"/>
                </a:solidFill>
              </a:rPr>
              <a:t>IEEE 802 Public Outreach / </a:t>
            </a:r>
            <a:r>
              <a:rPr lang="en-US" sz="2400" dirty="0"/>
              <a:t> ITU-R WP 5A -1 </a:t>
            </a:r>
            <a:endParaRPr lang="en-US" sz="1200" dirty="0"/>
          </a:p>
        </p:txBody>
      </p:sp>
      <p:sp>
        <p:nvSpPr>
          <p:cNvPr id="3" name="Content Placeholder 2"/>
          <p:cNvSpPr>
            <a:spLocks noGrp="1"/>
          </p:cNvSpPr>
          <p:nvPr>
            <p:ph idx="1"/>
          </p:nvPr>
        </p:nvSpPr>
        <p:spPr>
          <a:xfrm>
            <a:off x="727841" y="1169936"/>
            <a:ext cx="8339959" cy="5305477"/>
          </a:xfrm>
        </p:spPr>
        <p:txBody>
          <a:bodyPr/>
          <a:lstStyle/>
          <a:p>
            <a:pPr>
              <a:spcBef>
                <a:spcPts val="0"/>
              </a:spcBef>
              <a:buFont typeface="Arial" panose="020B0604020202020204" pitchFamily="34" charset="0"/>
              <a:buChar char="•"/>
            </a:pPr>
            <a:r>
              <a:rPr lang="en-US" sz="1800" dirty="0">
                <a:solidFill>
                  <a:schemeClr val="tx1"/>
                </a:solidFill>
              </a:rPr>
              <a:t>Submission uploaded to WP 5A uploaded, 08July20 </a:t>
            </a:r>
          </a:p>
          <a:p>
            <a:pPr>
              <a:spcBef>
                <a:spcPts val="0"/>
              </a:spcBef>
              <a:buFont typeface="Arial" panose="020B0604020202020204" pitchFamily="34" charset="0"/>
              <a:buChar char="•"/>
            </a:pPr>
            <a:r>
              <a:rPr lang="en-US" sz="1800" b="0" dirty="0">
                <a:solidFill>
                  <a:schemeClr val="tx1"/>
                </a:solidFill>
              </a:rPr>
              <a:t>Example from 5.9 GHz NPRM</a:t>
            </a:r>
            <a:r>
              <a:rPr lang="en-US" sz="2000" b="0" dirty="0">
                <a:solidFill>
                  <a:schemeClr val="tx1"/>
                </a:solidFill>
              </a:rPr>
              <a:t>:  </a:t>
            </a:r>
          </a:p>
          <a:p>
            <a:pPr>
              <a:spcBef>
                <a:spcPts val="0"/>
              </a:spcBef>
              <a:buFont typeface="Arial" panose="020B0604020202020204" pitchFamily="34" charset="0"/>
              <a:buChar char="•"/>
            </a:pPr>
            <a:r>
              <a:rPr lang="en-US" sz="1800" dirty="0"/>
              <a:t>@IEEE802 reply to FCC on use of the 5.9 GHz Band may be found at </a:t>
            </a:r>
            <a:r>
              <a:rPr lang="en-US" sz="1800" u="sng" dirty="0">
                <a:hlinkClick r:id="rId3"/>
              </a:rPr>
              <a:t>https://bit.ly/3aCaXA1</a:t>
            </a:r>
            <a:r>
              <a:rPr lang="en-US" sz="1800" u="sng" dirty="0"/>
              <a:t>. </a:t>
            </a:r>
            <a:r>
              <a:rPr lang="en-US" sz="1800" dirty="0"/>
              <a:t> We endorse IEEE Std 802.11-based DSRC as best suited for V2X. </a:t>
            </a:r>
          </a:p>
          <a:p>
            <a:pPr>
              <a:spcBef>
                <a:spcPts val="0"/>
              </a:spcBef>
              <a:buFont typeface="Arial" panose="020B0604020202020204" pitchFamily="34" charset="0"/>
              <a:buChar char="•"/>
            </a:pPr>
            <a:r>
              <a:rPr lang="en-GB" sz="1800" dirty="0">
                <a:effectLst/>
                <a:ea typeface="Times New Roman" panose="02020603050405020304" pitchFamily="18" charset="0"/>
              </a:rPr>
              <a:t>Proposed modification to M.1450-5</a:t>
            </a:r>
            <a:endParaRPr lang="en-US" sz="1800" dirty="0">
              <a:solidFill>
                <a:schemeClr val="tx1"/>
              </a:solidFill>
            </a:endParaRPr>
          </a:p>
          <a:p>
            <a:pPr lvl="1">
              <a:spcBef>
                <a:spcPts val="0"/>
              </a:spcBef>
              <a:buFont typeface="Arial" panose="020B0604020202020204" pitchFamily="34" charset="0"/>
              <a:buChar char="•"/>
            </a:pPr>
            <a:r>
              <a:rPr lang="en-GB" sz="1600" dirty="0">
                <a:effectLst/>
                <a:ea typeface="Times New Roman" panose="02020603050405020304" pitchFamily="18" charset="0"/>
              </a:rPr>
              <a:t>This document proposes updates to the </a:t>
            </a:r>
            <a:r>
              <a:rPr lang="en-GB" sz="1600" u="sng" dirty="0">
                <a:solidFill>
                  <a:srgbClr val="0000FF"/>
                </a:solidFill>
                <a:effectLst/>
                <a:ea typeface="Times New Roman" panose="02020603050405020304" pitchFamily="18" charset="0"/>
                <a:cs typeface="Times New Roman" panose="02020603050405020304" pitchFamily="18" charset="0"/>
                <a:hlinkClick r:id="rId4"/>
              </a:rPr>
              <a:t>ITU-R M.1450</a:t>
            </a:r>
            <a:r>
              <a:rPr lang="en-GB" sz="1600" dirty="0">
                <a:effectLst/>
                <a:ea typeface="Times New Roman" panose="02020603050405020304" pitchFamily="18" charset="0"/>
              </a:rPr>
              <a:t> working document based on standards development activities since last proposed updates.</a:t>
            </a:r>
          </a:p>
          <a:p>
            <a:pPr lvl="1">
              <a:spcBef>
                <a:spcPts val="0"/>
              </a:spcBef>
              <a:buFont typeface="Arial" panose="020B0604020202020204" pitchFamily="34" charset="0"/>
              <a:buChar char="•"/>
            </a:pPr>
            <a:r>
              <a:rPr lang="en-GB" sz="1600" dirty="0">
                <a:effectLst/>
                <a:ea typeface="Times New Roman" panose="02020603050405020304" pitchFamily="18" charset="0"/>
              </a:rPr>
              <a:t>This Recommendation provides the characteristics of broadband radio local area networks (RLANs) including technical parameters, and information on RLAN standards and operational characteristics. Basic characteristics of broadband RLANs and general guidance for their system design are also addressed.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What is .18’s suggestion for the ITU-R submission?  Maybe? Edits?</a:t>
            </a:r>
          </a:p>
          <a:p>
            <a:pPr lvl="1">
              <a:spcBef>
                <a:spcPts val="0"/>
              </a:spcBef>
              <a:buFont typeface="Arial" panose="020B0604020202020204" pitchFamily="34" charset="0"/>
              <a:buChar char="•"/>
            </a:pPr>
            <a:endParaRPr lang="en-GB" sz="1600" dirty="0">
              <a:ea typeface="Times New Roman" panose="02020603050405020304" pitchFamily="18" charset="0"/>
            </a:endParaRPr>
          </a:p>
          <a:p>
            <a:pPr>
              <a:spcBef>
                <a:spcPts val="0"/>
              </a:spcBef>
              <a:buFont typeface="Arial" panose="020B0604020202020204" pitchFamily="34" charset="0"/>
              <a:buChar char="•"/>
            </a:pPr>
            <a:r>
              <a:rPr lang="en-US" sz="1600" dirty="0"/>
              <a:t>@IEEE802 submission to ITU-R WP 5A on updates to M.1450-5, </a:t>
            </a:r>
            <a:r>
              <a:rPr lang="en-GB" sz="1600" dirty="0">
                <a:effectLst/>
                <a:ea typeface="Times New Roman" panose="02020603050405020304" pitchFamily="18" charset="0"/>
              </a:rPr>
              <a:t>characteristics of broadband radio local area networks (RLANs) including technical parameters, and information on RLAN standards and operational characteristics </a:t>
            </a:r>
            <a:r>
              <a:rPr lang="en-US" sz="1600" dirty="0"/>
              <a:t>may be found at </a:t>
            </a:r>
            <a:r>
              <a:rPr lang="en-US" sz="1600" dirty="0">
                <a:hlinkClick r:id="rId5"/>
              </a:rPr>
              <a:t>&lt;mentor link for now&gt;</a:t>
            </a:r>
            <a:r>
              <a:rPr lang="en-US" sz="1600" dirty="0"/>
              <a:t> </a:t>
            </a:r>
            <a:endParaRPr lang="en-GB" sz="16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1632369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solidFill>
                  <a:schemeClr val="tx1"/>
                </a:solidFill>
              </a:rPr>
              <a:t>IEEE 802 Public Outreach / </a:t>
            </a:r>
            <a:r>
              <a:rPr lang="en-US" sz="2400" dirty="0"/>
              <a:t> ITU-R WP 5A -2 </a:t>
            </a:r>
            <a:endParaRPr lang="en-US" sz="1200" dirty="0"/>
          </a:p>
        </p:txBody>
      </p:sp>
      <p:sp>
        <p:nvSpPr>
          <p:cNvPr id="3" name="Content Placeholder 2"/>
          <p:cNvSpPr>
            <a:spLocks noGrp="1"/>
          </p:cNvSpPr>
          <p:nvPr>
            <p:ph idx="1"/>
          </p:nvPr>
        </p:nvSpPr>
        <p:spPr>
          <a:xfrm>
            <a:off x="727841" y="1169936"/>
            <a:ext cx="8339959" cy="5305477"/>
          </a:xfrm>
        </p:spPr>
        <p:txBody>
          <a:bodyPr/>
          <a:lstStyle/>
          <a:p>
            <a:pPr>
              <a:spcBef>
                <a:spcPts val="0"/>
              </a:spcBef>
              <a:buFont typeface="Arial" panose="020B0604020202020204" pitchFamily="34" charset="0"/>
              <a:buChar char="•"/>
            </a:pPr>
            <a:r>
              <a:rPr lang="en-US" sz="1600" dirty="0">
                <a:solidFill>
                  <a:schemeClr val="tx1"/>
                </a:solidFill>
              </a:rPr>
              <a:t>Submission uploaded to WP 5A uploaded 08July20 </a:t>
            </a:r>
          </a:p>
          <a:p>
            <a:pPr>
              <a:spcBef>
                <a:spcPts val="0"/>
              </a:spcBef>
              <a:buFont typeface="Arial" panose="020B0604020202020204" pitchFamily="34" charset="0"/>
              <a:buChar char="•"/>
            </a:pPr>
            <a:r>
              <a:rPr lang="en-US" sz="1600" b="0" dirty="0">
                <a:solidFill>
                  <a:schemeClr val="tx1"/>
                </a:solidFill>
              </a:rPr>
              <a:t>Example from 5.9 GHz NPRM</a:t>
            </a:r>
            <a:r>
              <a:rPr lang="en-US" sz="1800" b="0" dirty="0">
                <a:solidFill>
                  <a:schemeClr val="tx1"/>
                </a:solidFill>
              </a:rPr>
              <a:t>:  </a:t>
            </a:r>
          </a:p>
          <a:p>
            <a:pPr>
              <a:spcBef>
                <a:spcPts val="0"/>
              </a:spcBef>
              <a:buFont typeface="Arial" panose="020B0604020202020204" pitchFamily="34" charset="0"/>
              <a:buChar char="•"/>
            </a:pPr>
            <a:r>
              <a:rPr lang="en-US" sz="1600" dirty="0"/>
              <a:t>@IEEE802 reply to FCC on use of the 5.9 GHz Band may be found at </a:t>
            </a:r>
            <a:r>
              <a:rPr lang="en-US" sz="1600" u="sng" dirty="0">
                <a:hlinkClick r:id="rId3"/>
              </a:rPr>
              <a:t>https://bit.ly/3aCaXA1</a:t>
            </a:r>
            <a:r>
              <a:rPr lang="en-US" sz="1600" u="sng" dirty="0"/>
              <a:t>. </a:t>
            </a:r>
            <a:r>
              <a:rPr lang="en-US" sz="1600" dirty="0"/>
              <a:t> We endorse IEEE Std 802.11-based DSRC as best suited for V2X. </a:t>
            </a:r>
          </a:p>
          <a:p>
            <a:pPr>
              <a:spcBef>
                <a:spcPts val="0"/>
              </a:spcBef>
              <a:buFont typeface="Arial" panose="020B0604020202020204" pitchFamily="34" charset="0"/>
              <a:buChar char="•"/>
            </a:pPr>
            <a:r>
              <a:rPr lang="en-GB" sz="1800" dirty="0">
                <a:effectLst/>
                <a:ea typeface="Times New Roman" panose="02020603050405020304" pitchFamily="18" charset="0"/>
              </a:rPr>
              <a:t>Proposed modification to M.1801-2</a:t>
            </a:r>
          </a:p>
          <a:p>
            <a:pPr lvl="1">
              <a:spcBef>
                <a:spcPts val="0"/>
              </a:spcBef>
              <a:buFont typeface="Arial" panose="020B0604020202020204" pitchFamily="34" charset="0"/>
              <a:buChar char="•"/>
            </a:pPr>
            <a:r>
              <a:rPr lang="en-GB" sz="1600" dirty="0">
                <a:effectLst/>
                <a:ea typeface="Times New Roman" panose="02020603050405020304" pitchFamily="18" charset="0"/>
              </a:rPr>
              <a:t>This document proposes updates to the </a:t>
            </a:r>
            <a:r>
              <a:rPr lang="en-GB" sz="1600" u="sng" dirty="0">
                <a:solidFill>
                  <a:srgbClr val="0000FF"/>
                </a:solidFill>
                <a:effectLst/>
                <a:ea typeface="Times New Roman" panose="02020603050405020304" pitchFamily="18" charset="0"/>
                <a:cs typeface="Times New Roman" panose="02020603050405020304" pitchFamily="18" charset="0"/>
                <a:hlinkClick r:id="rId4"/>
              </a:rPr>
              <a:t>ITU-R M.1801</a:t>
            </a:r>
            <a:r>
              <a:rPr lang="en-GB" sz="1600" dirty="0">
                <a:effectLst/>
                <a:ea typeface="Times New Roman" panose="02020603050405020304" pitchFamily="18" charset="0"/>
              </a:rPr>
              <a:t> working document based on standards development activities since last proposed updates.</a:t>
            </a:r>
            <a:endParaRPr lang="en-US" sz="1600" dirty="0">
              <a:solidFill>
                <a:schemeClr val="tx1"/>
              </a:solidFill>
            </a:endParaRPr>
          </a:p>
          <a:p>
            <a:pPr lvl="1">
              <a:spcBef>
                <a:spcPts val="0"/>
              </a:spcBef>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This Recommendation identifies specific radio interface standards for BWA systems in the mobile service operating below 7.125 GHz. The standards included in this Recommendation are capable of supporting users at broadband data rates, taking into account the ITU‑R definitions of “wireless access” and “broadband wireless access” found in Recommendation ITU‑R F.1399.</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What is .18’s suggestion for the ITU-R submission? Maybe? Edits?</a:t>
            </a:r>
          </a:p>
          <a:p>
            <a:pPr>
              <a:spcBef>
                <a:spcPts val="0"/>
              </a:spcBef>
              <a:buFont typeface="Arial" panose="020B0604020202020204" pitchFamily="34" charset="0"/>
              <a:buChar char="•"/>
            </a:pPr>
            <a:endParaRPr lang="en-GB" sz="2000" dirty="0">
              <a:latin typeface="Times New Roman" panose="02020603050405020304" pitchFamily="18" charset="0"/>
              <a:ea typeface="Times New Roman" panose="02020603050405020304" pitchFamily="18" charset="0"/>
            </a:endParaRPr>
          </a:p>
          <a:p>
            <a:pPr>
              <a:spcBef>
                <a:spcPts val="0"/>
              </a:spcBef>
              <a:buFont typeface="Arial" panose="020B0604020202020204" pitchFamily="34" charset="0"/>
              <a:buChar char="•"/>
            </a:pPr>
            <a:r>
              <a:rPr lang="en-US" sz="1600" dirty="0"/>
              <a:t>@IEEE802 submission to ITU-R WP 5A on updates to M.1801-2,  interface standards for BWA (Broadband Wireless Access) systems in the mobile service operating below 7.125 GHz may be found at </a:t>
            </a:r>
            <a:r>
              <a:rPr lang="en-US" sz="1600" dirty="0">
                <a:hlinkClick r:id="rId5"/>
              </a:rPr>
              <a:t>&lt;mentor link for now&gt;</a:t>
            </a:r>
            <a:r>
              <a:rPr lang="en-US" sz="1600" dirty="0"/>
              <a:t>. </a:t>
            </a:r>
            <a:endParaRPr lang="en-GB" sz="16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104672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b="1" u="sng" dirty="0"/>
              <a:t>Proceeding:</a:t>
            </a:r>
            <a:r>
              <a:rPr lang="en-US" sz="16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b="1"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600" b="0" dirty="0"/>
              <a:t>30 days for FCC to rule on these.  Several oppositions to the stay and several for the stay.   </a:t>
            </a:r>
          </a:p>
          <a:p>
            <a:pPr lvl="1">
              <a:buFont typeface="Arial" panose="020B0604020202020204" pitchFamily="34" charset="0"/>
              <a:buChar char="•"/>
            </a:pPr>
            <a:r>
              <a:rPr lang="en-US" sz="1600" dirty="0"/>
              <a:t>All 3 will go to First Circuit Court of appeals.  Expect it will be sooner, tbd. </a:t>
            </a:r>
          </a:p>
          <a:p>
            <a:pPr lvl="1">
              <a:buFont typeface="Arial" panose="020B0604020202020204" pitchFamily="34" charset="0"/>
              <a:buChar char="•"/>
            </a:pPr>
            <a:r>
              <a:rPr lang="en-US" sz="1600" dirty="0"/>
              <a:t>Nothing new since 06 July.  </a:t>
            </a:r>
          </a:p>
          <a:p>
            <a:pPr>
              <a:buFont typeface="Arial" panose="020B0604020202020204" pitchFamily="34" charset="0"/>
              <a:buChar char="•"/>
            </a:pPr>
            <a:endParaRPr lang="en-US" sz="1600" dirty="0"/>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lvl="1">
              <a:buFont typeface="Arial" panose="020B0604020202020204" pitchFamily="34" charset="0"/>
              <a:buChar char="•"/>
            </a:pPr>
            <a:r>
              <a:rPr lang="en-US" sz="1600" dirty="0"/>
              <a:t>Pending Federal Register yet. </a:t>
            </a:r>
          </a:p>
          <a:p>
            <a:pPr marL="0" indent="0"/>
            <a:endParaRPr lang="en-US" sz="20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a:t>
            </a:r>
            <a:r>
              <a:rPr lang="en-US" sz="1600" dirty="0" err="1"/>
              <a:t>Mutli</a:t>
            </a:r>
            <a:r>
              <a:rPr lang="en-US" sz="1600" dirty="0"/>
              <a:t>-stake holder group (MSG) getting together 31 July 20 to discuss 6 GHz and what happens in the band.  Focus is on formation of the group at this first call.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are coming on board and participating in this launch on the 31</a:t>
            </a:r>
            <a:r>
              <a:rPr lang="en-US" sz="1600" baseline="30000" dirty="0"/>
              <a:t>st   </a:t>
            </a:r>
            <a:r>
              <a:rPr lang="en-US" sz="1600" dirty="0"/>
              <a:t>(1300-1700 et)</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31</a:t>
            </a:r>
            <a:r>
              <a:rPr lang="en-US" sz="1600" baseline="30000" dirty="0"/>
              <a:t>st</a:t>
            </a:r>
            <a:r>
              <a:rPr lang="en-US" sz="1600" dirty="0"/>
              <a:t> is a steering group, with FCC attendance.</a:t>
            </a:r>
          </a:p>
          <a:p>
            <a:pPr lvl="2">
              <a:buFont typeface="Arial" panose="020B0604020202020204" pitchFamily="34" charset="0"/>
              <a:buChar char="•"/>
            </a:pPr>
            <a:r>
              <a:rPr lang="en-US" sz="1600" dirty="0"/>
              <a:t>Stakes are getting higher…… </a:t>
            </a:r>
          </a:p>
          <a:p>
            <a:pPr marL="457200" lvl="1" indent="0"/>
            <a:r>
              <a:rPr lang="en-US" sz="1600" dirty="0"/>
              <a:t>  </a:t>
            </a:r>
          </a:p>
          <a:p>
            <a:pPr lvl="1">
              <a:buFont typeface="Arial" panose="020B0604020202020204" pitchFamily="34" charset="0"/>
              <a:buChar char="•"/>
            </a:pPr>
            <a:r>
              <a:rPr lang="en-US" sz="16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Will discuss in upcoming calls.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https://mentor.ieee.org/802.18/dcn/20/18-20-0062-02-0000-fcc-r-o-fnprm-promoting-unlicensed-use-of-the-6ghz-band-et-18-295.docx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endParaRPr lang="en-US" sz="14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Need time to go through them. </a:t>
            </a:r>
          </a:p>
          <a:p>
            <a:pPr lvl="2">
              <a:buFont typeface="Arial" panose="020B0604020202020204" pitchFamily="34" charset="0"/>
              <a:buChar char="•"/>
            </a:pPr>
            <a:r>
              <a:rPr lang="en-US" sz="1600" dirty="0"/>
              <a:t>Possible common points for all of IEEE 802 to consider. </a:t>
            </a:r>
          </a:p>
          <a:p>
            <a:pPr lvl="1">
              <a:buFont typeface="Arial" panose="020B0604020202020204" pitchFamily="34" charset="0"/>
              <a:buChar char="•"/>
            </a:pPr>
            <a:endParaRPr lang="en-US" sz="1400" b="1" dirty="0"/>
          </a:p>
          <a:p>
            <a:pPr lvl="1">
              <a:buFont typeface="Arial" panose="020B0604020202020204" pitchFamily="34" charset="0"/>
              <a:buChar char="•"/>
            </a:pPr>
            <a:r>
              <a:rPr lang="en-US" sz="1600" dirty="0"/>
              <a:t>Reply Comments due:  27July20.</a:t>
            </a:r>
          </a:p>
          <a:p>
            <a:pPr lvl="2">
              <a:buFont typeface="Arial" panose="020B0604020202020204" pitchFamily="34" charset="0"/>
              <a:buChar char="•"/>
            </a:pPr>
            <a:r>
              <a:rPr lang="en-US" sz="1600" dirty="0"/>
              <a:t>For the 10day LMSC ballot, would have had to approve today, 09July20. </a:t>
            </a:r>
          </a:p>
          <a:p>
            <a:pPr lvl="2">
              <a:buFont typeface="Arial" panose="020B0604020202020204" pitchFamily="34" charset="0"/>
              <a:buChar char="•"/>
            </a:pPr>
            <a:r>
              <a:rPr lang="en-US" sz="1600" dirty="0"/>
              <a:t>There is LMSC closing meeting on Friday 24July20 we could try for. </a:t>
            </a:r>
          </a:p>
          <a:p>
            <a:pPr lvl="2">
              <a:buFont typeface="Arial" panose="020B0604020202020204" pitchFamily="34" charset="0"/>
              <a:buChar char="•"/>
            </a:pPr>
            <a:endParaRPr lang="en-US" sz="1600" dirty="0"/>
          </a:p>
          <a:p>
            <a:pPr lvl="2">
              <a:buFont typeface="Arial" panose="020B0604020202020204" pitchFamily="34" charset="0"/>
              <a:buChar char="•"/>
            </a:pPr>
            <a:r>
              <a:rPr lang="en-US" b="1" dirty="0">
                <a:solidFill>
                  <a:srgbClr val="00B0F0"/>
                </a:solidFill>
              </a:rPr>
              <a:t>Would need someone to draft up the initial comments to get this going.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66675"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Proposed Rule; </a:t>
            </a:r>
            <a:r>
              <a:rPr lang="en-US" sz="1800" b="1" dirty="0">
                <a:solidFill>
                  <a:srgbClr val="333333"/>
                </a:solidFill>
                <a:effectLst/>
                <a:ea typeface="Times New Roman" panose="02020603050405020304" pitchFamily="18" charset="0"/>
              </a:rPr>
              <a:t>Modernizing and Expanding Access to the 70/80/90 GHz Bands</a:t>
            </a:r>
            <a:endParaRPr lang="en-US" sz="1800" dirty="0">
              <a:effectLst/>
              <a:ea typeface="Calibri" panose="020F0502020204030204" pitchFamily="34" charset="0"/>
            </a:endParaRPr>
          </a:p>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dirty="0">
              <a:effectLst/>
              <a:ea typeface="Calibri" panose="020F0502020204030204" pitchFamily="34" charset="0"/>
            </a:endParaRPr>
          </a:p>
          <a:p>
            <a:pPr lvl="3">
              <a:buFont typeface="Arial" panose="020B0604020202020204" pitchFamily="34" charset="0"/>
              <a:buChar char="•"/>
            </a:pPr>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in 2 weeks – 23July20.</a:t>
            </a:r>
            <a:endParaRPr lang="en-US" sz="1400" b="0" i="0" dirty="0">
              <a:solidFill>
                <a:srgbClr val="333333"/>
              </a:solidFill>
              <a:effectLst/>
            </a:endParaRPr>
          </a:p>
          <a:p>
            <a:pPr lvl="3">
              <a:buFont typeface="Arial" panose="020B0604020202020204" pitchFamily="34" charset="0"/>
              <a:buChar char="•"/>
            </a:pP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6"/>
              </a:rPr>
              <a:t>https://mentor.ieee.org/802.18/dcn/20/18-20-0104-01-0000-fcc-proposed-rule-modernizing-and-expanding-access-to-the-70-80-90-ghz-bands.docx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dirty="0">
                <a:solidFill>
                  <a:srgbClr val="333333"/>
                </a:solidFill>
              </a:rPr>
              <a:t>There are only 5 ‘seek comments’, highlighted in this copy of the proposed rule </a:t>
            </a:r>
            <a:endParaRPr lang="en-US" sz="1600" b="0" dirty="0">
              <a:solidFill>
                <a:srgbClr val="333333"/>
              </a:solidFill>
            </a:endParaRP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 the feedback from RR-TAG is we need to look at this more and maybe comment.</a:t>
            </a:r>
          </a:p>
          <a:p>
            <a:pPr lvl="3">
              <a:buFont typeface="Arial" panose="020B0604020202020204" pitchFamily="34" charset="0"/>
              <a:buChar char="•"/>
            </a:pPr>
            <a:endParaRPr lang="en-US" sz="800" b="0" dirty="0">
              <a:solidFill>
                <a:srgbClr val="333333"/>
              </a:solidFill>
            </a:endParaRPr>
          </a:p>
          <a:p>
            <a:pPr>
              <a:buFont typeface="Arial" panose="020B0604020202020204" pitchFamily="34" charset="0"/>
              <a:buChar char="•"/>
            </a:pPr>
            <a:r>
              <a:rPr lang="en-US" sz="1800" dirty="0">
                <a:solidFill>
                  <a:srgbClr val="00B0F0"/>
                </a:solidFill>
              </a:rPr>
              <a:t>Would need someone to draft up the initial comments to get this going.</a:t>
            </a:r>
            <a:r>
              <a:rPr lang="en-US" sz="1600" dirty="0">
                <a:solidFill>
                  <a:srgbClr val="00B0F0"/>
                </a:solidFill>
              </a:rPr>
              <a:t> </a:t>
            </a:r>
            <a:endParaRPr lang="en-US" sz="16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09Jul20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60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60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algn="l" fontAlgn="base">
              <a:buFont typeface="Arial" panose="020B0604020202020204" pitchFamily="34" charset="0"/>
              <a:buChar char="•"/>
            </a:pPr>
            <a:r>
              <a:rPr lang="en-US" sz="1600" b="0" dirty="0">
                <a:solidFill>
                  <a:srgbClr val="333333"/>
                </a:solidFill>
              </a:rPr>
              <a:t>E-Band ;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maintenance here also. </a:t>
            </a:r>
          </a:p>
          <a:p>
            <a:pPr algn="l" fontAlgn="base">
              <a:buFont typeface="Arial" panose="020B0604020202020204" pitchFamily="34" charset="0"/>
              <a:buChar char="•"/>
            </a:pPr>
            <a:r>
              <a:rPr lang="en-US" sz="1600" b="0" dirty="0">
                <a:solidFill>
                  <a:srgbClr val="333333"/>
                </a:solidFill>
              </a:rPr>
              <a:t>Reading so far seems the FCC is not favoring IEEE 802 standards; we should review further and speak up. </a:t>
            </a:r>
          </a:p>
          <a:p>
            <a:pPr algn="l" fontAlgn="base">
              <a:buFont typeface="Arial" panose="020B0604020202020204" pitchFamily="34" charset="0"/>
              <a:buChar char="•"/>
            </a:pPr>
            <a:r>
              <a:rPr lang="en-US" sz="1600" b="0" dirty="0">
                <a:solidFill>
                  <a:srgbClr val="333333"/>
                </a:solidFill>
                <a:effectLst/>
              </a:rPr>
              <a:t>Summary - we should look at this more for IEEE 802. </a:t>
            </a:r>
          </a:p>
          <a:p>
            <a:pPr algn="l" fontAlgn="base">
              <a:buFont typeface="Arial" panose="020B0604020202020204" pitchFamily="34" charset="0"/>
              <a:buChar char="•"/>
            </a:pPr>
            <a:r>
              <a:rPr lang="en-US" sz="1600" dirty="0">
                <a:solidFill>
                  <a:srgbClr val="333333"/>
                </a:solidFill>
              </a:rPr>
              <a:t>Could start with suggestion to start with 57-71 GHz rules and move up. </a:t>
            </a:r>
            <a:endParaRPr lang="en-US" sz="160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00922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Need someone to draft up the initial comments to get this going, for the FCC 6 GHz FNPRM Reply Comments.  Needs to be approved by 23July for LMSC closing on 24Jul20. </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r>
              <a:rPr lang="en-US" sz="1800" dirty="0">
                <a:solidFill>
                  <a:srgbClr val="00B0F0"/>
                </a:solidFill>
              </a:rPr>
              <a:t>Need someone to draft up the initial comments to get this going, for the 70/80/90 GHz proposed rule.  Needs to be approved by 23 Jul20, for 10-day ballot.</a:t>
            </a:r>
          </a:p>
          <a:p>
            <a:pPr marL="0" indent="0"/>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Korea MSIT consultation amending K37E such that wireless access systems including wireless LAN would be used in the frequency bands 5725-5850 MHz and 5925-7125 </a:t>
            </a:r>
            <a:r>
              <a:rPr lang="en-US" sz="1800" b="0" dirty="0" err="1">
                <a:solidFill>
                  <a:srgbClr val="000000"/>
                </a:solidFill>
                <a:effectLst/>
                <a:ea typeface="Calibri" panose="020F0502020204030204" pitchFamily="34" charset="0"/>
              </a:rPr>
              <a:t>MHz.</a:t>
            </a:r>
            <a:r>
              <a:rPr lang="en-US" sz="1800" b="0" dirty="0">
                <a:solidFill>
                  <a:srgbClr val="000000"/>
                </a:solidFill>
                <a:effectLst/>
                <a:ea typeface="Calibri" panose="020F0502020204030204" pitchFamily="34" charset="0"/>
              </a:rPr>
              <a:t>  </a:t>
            </a:r>
            <a:endParaRPr lang="en-US" sz="1800" b="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rPr>
              <a:t>Please note that per K125B, UWB is already allowed to operate in 5925 MHz to 7125 </a:t>
            </a:r>
            <a:r>
              <a:rPr lang="en-US" sz="1600" b="0" dirty="0" err="1">
                <a:solidFill>
                  <a:srgbClr val="000000"/>
                </a:solidFill>
                <a:effectLst/>
                <a:ea typeface="Calibri" panose="020F0502020204030204" pitchFamily="34" charset="0"/>
              </a:rPr>
              <a:t>MHz.</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rPr>
              <a:t>The comment submission deadline is August 24, 2020.   </a:t>
            </a:r>
          </a:p>
          <a:p>
            <a:pPr marL="800100" lvl="2">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rPr>
              <a:t>For details, please visit:</a:t>
            </a:r>
          </a:p>
          <a:p>
            <a:pPr marL="0" marR="0">
              <a:spcBef>
                <a:spcPts val="0"/>
              </a:spcBef>
              <a:spcAft>
                <a:spcPts val="0"/>
              </a:spcAft>
            </a:pPr>
            <a:r>
              <a:rPr lang="en-US" sz="1600" b="0" u="sng" dirty="0">
                <a:solidFill>
                  <a:srgbClr val="000000"/>
                </a:solidFill>
                <a:effectLst/>
                <a:ea typeface="Calibri" panose="020F0502020204030204" pitchFamily="34" charset="0"/>
                <a:hlinkClick r:id="rId3"/>
              </a:rPr>
              <a:t>http://english.msip.go.kr/web/msipContents/contentsView.do?cateId=_law4&amp;artId=2942267</a:t>
            </a:r>
            <a:endParaRPr lang="en-US" sz="1600" b="0" dirty="0">
              <a:effectLst/>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09Jul20</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Present on-line today: 20 			and voters on-line: 15</a:t>
            </a:r>
          </a:p>
          <a:p>
            <a:pPr>
              <a:buFont typeface="Arial" panose="020B0604020202020204" pitchFamily="34" charset="0"/>
              <a:buChar char="•"/>
            </a:pPr>
            <a:r>
              <a:rPr lang="en-US" sz="2000" dirty="0"/>
              <a:t>Next “weekly” teleconference </a:t>
            </a:r>
            <a:r>
              <a:rPr lang="en-US" sz="1400" dirty="0"/>
              <a:t>(scheduled to 03sep)</a:t>
            </a:r>
            <a:r>
              <a:rPr lang="en-US" sz="2000" dirty="0"/>
              <a:t>: 30Jul20–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back up slide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altLang="en-US" sz="1800" dirty="0">
                <a:solidFill>
                  <a:schemeClr val="accent1">
                    <a:lumMod val="50000"/>
                  </a:schemeClr>
                </a:solidFill>
              </a:rPr>
              <a:t>Plenary on 16 &amp; 23 July has a different call-in, see back up slides.</a:t>
            </a:r>
            <a:r>
              <a:rPr lang="en-US" altLang="en-US" sz="1800" b="0" dirty="0">
                <a:solidFill>
                  <a:schemeClr val="accent1">
                    <a:lumMod val="50000"/>
                  </a:schemeClr>
                </a:solidFill>
              </a:rPr>
              <a:t> </a:t>
            </a:r>
            <a:endParaRPr lang="en-US" sz="1800" u="sng" dirty="0">
              <a:solidFill>
                <a:schemeClr val="accent1">
                  <a:lumMod val="50000"/>
                </a:schemeClr>
              </a:solidFill>
            </a:endParaRP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15:58et </a:t>
            </a:r>
          </a:p>
          <a:p>
            <a:pPr lvl="2">
              <a:buFont typeface="Arial" panose="020B0604020202020204" pitchFamily="34" charset="0"/>
              <a:buChar char="•"/>
            </a:pPr>
            <a:endParaRPr lang="en-US" sz="800" u="sng" dirty="0"/>
          </a:p>
          <a:p>
            <a:pPr>
              <a:spcBef>
                <a:spcPts val="0"/>
              </a:spcBef>
              <a:buFont typeface="Arial" panose="020B0604020202020204" pitchFamily="34" charset="0"/>
              <a:buChar char="•"/>
            </a:pPr>
            <a:r>
              <a:rPr lang="en-US" sz="1800" u="sng" dirty="0"/>
              <a:t>The next face to face meeting is tbd.   </a:t>
            </a:r>
          </a:p>
          <a:p>
            <a:pPr>
              <a:spcBef>
                <a:spcPts val="0"/>
              </a:spcBef>
              <a:buFont typeface="Arial" panose="020B0604020202020204" pitchFamily="34" charset="0"/>
              <a:buChar char="•"/>
            </a:pPr>
            <a:r>
              <a:rPr lang="en-US" sz="1800" dirty="0"/>
              <a:t>The next plenary is 10-24 July 2020 and will be electronic (starts tomorrow).</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802.18 </a:t>
            </a:r>
            <a:r>
              <a:rPr lang="en-US" sz="2000" dirty="0">
                <a:highlight>
                  <a:srgbClr val="808080"/>
                </a:highlight>
              </a:rPr>
              <a:t>weekly </a:t>
            </a:r>
            <a:r>
              <a:rPr lang="en-US" sz="2000" dirty="0"/>
              <a:t>teleconference call-in, </a:t>
            </a:r>
            <a:r>
              <a:rPr lang="en-US" sz="2000" dirty="0">
                <a:highlight>
                  <a:srgbClr val="808080"/>
                </a:highlight>
              </a:rPr>
              <a:t>30Jul20 to 07Jan21</a:t>
            </a: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Tree>
    <p:extLst>
      <p:ext uri="{BB962C8B-B14F-4D97-AF65-F5344CB8AC3E}">
        <p14:creationId xmlns:p14="http://schemas.microsoft.com/office/powerpoint/2010/main" val="24901764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09Jul20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09Jul20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09Jul20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09Jul20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09Jul20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a:t>
            </a:r>
          </a:p>
          <a:p>
            <a:pPr lvl="1">
              <a:buFont typeface="Arial" panose="020B0604020202020204" pitchFamily="34" charset="0"/>
              <a:buChar char="•"/>
            </a:pPr>
            <a:r>
              <a:rPr lang="en-US" altLang="en-US" sz="1200" dirty="0">
                <a:solidFill>
                  <a:schemeClr val="tx1"/>
                </a:solidFill>
              </a:rPr>
              <a:t>Attendance and queue (</a:t>
            </a:r>
            <a:r>
              <a:rPr lang="en-US" altLang="en-US" sz="1200" b="1" dirty="0">
                <a:solidFill>
                  <a:schemeClr val="tx1"/>
                </a:solidFill>
              </a:rPr>
              <a:t>in chat window</a:t>
            </a:r>
            <a:r>
              <a:rPr lang="en-US" altLang="en-US" sz="1200" dirty="0">
                <a:solidFill>
                  <a:schemeClr val="tx1"/>
                </a:solidFill>
              </a:rPr>
              <a:t>),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moving forward</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Public Outreach on WP 5A submissions</a:t>
            </a:r>
          </a:p>
          <a:p>
            <a:pPr lvl="1">
              <a:spcBef>
                <a:spcPts val="0"/>
              </a:spcBef>
              <a:buFont typeface="Arial" panose="020B0604020202020204" pitchFamily="34" charset="0"/>
              <a:buChar char="•"/>
            </a:pPr>
            <a:r>
              <a:rPr lang="en-US" altLang="en-US" sz="1400" dirty="0">
                <a:solidFill>
                  <a:schemeClr val="tx1"/>
                </a:solidFill>
              </a:rPr>
              <a:t>FCC R&amp;O-FNPRM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kern="0" dirty="0">
              <a:solidFill>
                <a:schemeClr val="tx1"/>
              </a:solidFill>
            </a:endParaRPr>
          </a:p>
          <a:p>
            <a:pPr>
              <a:spcBef>
                <a:spcPts val="0"/>
              </a:spcBef>
              <a:buFont typeface="Arial" panose="020B0604020202020204" pitchFamily="34" charset="0"/>
              <a:buChar char="•"/>
            </a:pPr>
            <a:endParaRPr 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Public Outreach on WP 5A submissions</a:t>
            </a:r>
          </a:p>
          <a:p>
            <a:pPr lvl="1">
              <a:spcBef>
                <a:spcPts val="0"/>
              </a:spcBef>
              <a:buFont typeface="Arial" panose="020B0604020202020204" pitchFamily="34" charset="0"/>
              <a:buChar char="•"/>
            </a:pPr>
            <a:r>
              <a:rPr lang="en-US" sz="1400" dirty="0">
                <a:solidFill>
                  <a:schemeClr val="tx1"/>
                </a:solidFill>
              </a:rPr>
              <a:t>For Twitter:  M-1450 and M-1801 contributions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solidFill>
                  <a:srgbClr val="333333"/>
                </a:solidFill>
                <a:effectLst/>
                <a:ea typeface="Times New Roman" panose="02020603050405020304" pitchFamily="18" charset="0"/>
              </a:rPr>
              <a:t>FCC: Modernizing and Expanding Access to the 70/80/90 GHz Bands</a:t>
            </a: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Vijay A.</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latin typeface="Times New Roman" panose="02020603050405020304" pitchFamily="18" charset="0"/>
                <a:ea typeface="SimSun" panose="02010600030101010101" pitchFamily="2" charset="-122"/>
              </a:rPr>
              <a:t>To approve the minutes from the IEEE 802.18 Teleconference 02 July 2020 in document </a:t>
            </a:r>
            <a:r>
              <a:rPr lang="en-GB" sz="1800" b="0" u="sng" dirty="0">
                <a:solidFill>
                  <a:srgbClr val="0000FF"/>
                </a:solidFill>
                <a:effectLst/>
                <a:latin typeface="Times New Roman" panose="02020603050405020304" pitchFamily="18" charset="0"/>
                <a:ea typeface="SimSun" panose="02010600030101010101" pitchFamily="2" charset="-122"/>
                <a:hlinkClick r:id="rId3"/>
              </a:rPr>
              <a:t>https://mentor.ieee.org/802.18/dcn/20/18-20-0099-00-0000-minutes-02jul20-rrtag-teleconference.docx</a:t>
            </a:r>
            <a:r>
              <a:rPr lang="en-GB" sz="1800" b="0" dirty="0">
                <a:effectLst/>
                <a:latin typeface="Times New Roman" panose="02020603050405020304" pitchFamily="18" charset="0"/>
                <a:ea typeface="SimSun" panose="02010600030101010101" pitchFamily="2" charset="-122"/>
              </a:rPr>
              <a:t>   </a:t>
            </a:r>
            <a:r>
              <a:rPr lang="en-GB" sz="1800" b="0" dirty="0">
                <a:solidFill>
                  <a:srgbClr val="000000"/>
                </a:solidFill>
                <a:effectLst/>
                <a:latin typeface="Times New Roman" panose="02020603050405020304" pitchFamily="18" charset="0"/>
                <a:ea typeface="SimSun" panose="02010600030101010101" pitchFamily="2" charset="-122"/>
              </a:rPr>
              <a:t>03-Jul-2020 14:00:10 ET</a:t>
            </a:r>
            <a:r>
              <a:rPr lang="en-US" sz="1800" b="0" dirty="0">
                <a:effectLst/>
                <a:latin typeface="Times New Roman" panose="02020603050405020304" pitchFamily="18" charset="0"/>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Stuart K.</a:t>
            </a:r>
          </a:p>
          <a:p>
            <a:pPr marL="0" indent="0">
              <a:spcBef>
                <a:spcPts val="0"/>
              </a:spcBef>
            </a:pPr>
            <a:r>
              <a:rPr lang="en-US" altLang="en-US" sz="1600" b="0" dirty="0">
                <a:solidFill>
                  <a:schemeClr val="tx1"/>
                </a:solidFill>
              </a:rPr>
              <a:t>	Seconded by:	Vijay A. </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p>
        </p:txBody>
      </p:sp>
      <p:sp>
        <p:nvSpPr>
          <p:cNvPr id="16387" name="Content Placeholder 2"/>
          <p:cNvSpPr>
            <a:spLocks noGrp="1"/>
          </p:cNvSpPr>
          <p:nvPr>
            <p:ph idx="1"/>
          </p:nvPr>
        </p:nvSpPr>
        <p:spPr>
          <a:xfrm>
            <a:off x="685799" y="808037"/>
            <a:ext cx="8229602"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800" b="0" dirty="0">
                <a:solidFill>
                  <a:schemeClr val="tx1"/>
                </a:solidFill>
              </a:rPr>
              <a:t>Per  802 Op Manual section 5, we can have electronic meetings in between Plenaries, but such meetings do not count for participation credit.</a:t>
            </a:r>
          </a:p>
          <a:p>
            <a:pPr marL="685800" lvl="1">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800" dirty="0">
                <a:solidFill>
                  <a:schemeClr val="tx1"/>
                </a:solidFill>
              </a:rPr>
              <a:t>This allows then for an electronic plenary, that can be worked on to setup over the next couple of months. </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09Jul20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50892</TotalTime>
  <Words>8007</Words>
  <Application>Microsoft Office PowerPoint</Application>
  <PresentationFormat>On-screen Show (4:3)</PresentationFormat>
  <Paragraphs>813</Paragraphs>
  <Slides>36</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7"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 –July Plenary</vt:lpstr>
      <vt:lpstr>EU items to share -1  - will discuss next week</vt:lpstr>
      <vt:lpstr>EU items to share -2 will discuss next week</vt:lpstr>
      <vt:lpstr>ITU-R items to share </vt:lpstr>
      <vt:lpstr>IEEE 802 Public Outreach /  ITU-R WP 5A -1 </vt:lpstr>
      <vt:lpstr>IEEE 802 Public Outreach /  ITU-R WP 5A -2 </vt:lpstr>
      <vt:lpstr>FCC R&amp;O 6 GHz</vt:lpstr>
      <vt:lpstr>FCC R&amp;O 6 GHz - MSG</vt:lpstr>
      <vt:lpstr>FCC FNPRM 6 GHz </vt:lpstr>
      <vt:lpstr>General Discussion Items</vt:lpstr>
      <vt:lpstr>General Discussion Items</vt:lpstr>
      <vt:lpstr>Actions Required</vt:lpstr>
      <vt:lpstr>Any Other Business</vt:lpstr>
      <vt:lpstr>Adjourn</vt:lpstr>
      <vt:lpstr>PowerPoint Presentation</vt:lpstr>
      <vt:lpstr>PowerPoint Presentation</vt:lpstr>
      <vt:lpstr>PowerPoint Presentation</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3016</cp:revision>
  <cp:lastPrinted>1601-01-01T00:00:00Z</cp:lastPrinted>
  <dcterms:created xsi:type="dcterms:W3CDTF">2016-03-03T14:54:45Z</dcterms:created>
  <dcterms:modified xsi:type="dcterms:W3CDTF">2020-07-10T15:33:38Z</dcterms:modified>
</cp:coreProperties>
</file>