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40"/>
  </p:notesMasterIdLst>
  <p:handoutMasterIdLst>
    <p:handoutMasterId r:id="rId41"/>
  </p:handoutMasterIdLst>
  <p:sldIdLst>
    <p:sldId id="256" r:id="rId2"/>
    <p:sldId id="341" r:id="rId3"/>
    <p:sldId id="329" r:id="rId4"/>
    <p:sldId id="604" r:id="rId5"/>
    <p:sldId id="624" r:id="rId6"/>
    <p:sldId id="605" r:id="rId7"/>
    <p:sldId id="516" r:id="rId8"/>
    <p:sldId id="596" r:id="rId9"/>
    <p:sldId id="690" r:id="rId10"/>
    <p:sldId id="688" r:id="rId11"/>
    <p:sldId id="603" r:id="rId12"/>
    <p:sldId id="606" r:id="rId13"/>
    <p:sldId id="608" r:id="rId14"/>
    <p:sldId id="693" r:id="rId15"/>
    <p:sldId id="694" r:id="rId16"/>
    <p:sldId id="675" r:id="rId17"/>
    <p:sldId id="691" r:id="rId18"/>
    <p:sldId id="683" r:id="rId19"/>
    <p:sldId id="685" r:id="rId20"/>
    <p:sldId id="695" r:id="rId21"/>
    <p:sldId id="650" r:id="rId22"/>
    <p:sldId id="498" r:id="rId23"/>
    <p:sldId id="402" r:id="rId24"/>
    <p:sldId id="403" r:id="rId25"/>
    <p:sldId id="673" r:id="rId26"/>
    <p:sldId id="687" r:id="rId27"/>
    <p:sldId id="692" r:id="rId28"/>
    <p:sldId id="679" r:id="rId29"/>
    <p:sldId id="672" r:id="rId30"/>
    <p:sldId id="671" r:id="rId31"/>
    <p:sldId id="664" r:id="rId32"/>
    <p:sldId id="663" r:id="rId33"/>
    <p:sldId id="425" r:id="rId34"/>
    <p:sldId id="652" r:id="rId35"/>
    <p:sldId id="689" r:id="rId36"/>
    <p:sldId id="549" r:id="rId37"/>
    <p:sldId id="656" r:id="rId38"/>
    <p:sldId id="655"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19" autoAdjust="0"/>
    <p:restoredTop sz="96201" autoAdjust="0"/>
  </p:normalViewPr>
  <p:slideViewPr>
    <p:cSldViewPr>
      <p:cViewPr varScale="1">
        <p:scale>
          <a:sx n="109" d="100"/>
          <a:sy n="109" d="100"/>
        </p:scale>
        <p:origin x="222" y="108"/>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09-Jul-20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1.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669208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6547337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2427678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8086545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751359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en-US" dirty="0"/>
              <a:t>221/257 characters, 280 max.</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432448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09Jul20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09Jul20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09Jul20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802.18-20/0100r00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www.itu.int/pub/R-ACT-WRC.14-2019"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8.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bit.ly/3aCaXA1"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0/18-20-0061-04-0000-itu-ahg-recommended-edits-to-m-1450-5.docx" TargetMode="External"/><Relationship Id="rId4" Type="http://schemas.openxmlformats.org/officeDocument/2006/relationships/hyperlink" Target="https://www.itu.int/rec/R-REC-M.1450"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bit.ly/3aCaXA1"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mentor.ieee.org/802.18/dcn/20/18-20-0060-04-0000-itu-ahg-recommended-edits-to-m-1801-2.docx" TargetMode="External"/><Relationship Id="rId4" Type="http://schemas.openxmlformats.org/officeDocument/2006/relationships/hyperlink" Target="https://www.itu.int/rec/R-REC-M.180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www.federalregister.gov/documents/2020/05/26/2020-11236/unlicensed-use-of-the-6-ghz-band?utm_campaign=subscription+mailing+list&amp;utm_source=federalregister.gov&amp;utm_medium=email" TargetMode="External"/><Relationship Id="rId4" Type="http://schemas.openxmlformats.org/officeDocument/2006/relationships/hyperlink" Target="https://www.fcc.gov/ecfs/search/filings?proceedings_name=18-295&amp;sort=date_disseminated,DESC"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0/18-20-0062-02-0000-fcc-r-o-fnprm-promoting-unlicensed-use-of-the-6ghz-band-et-18-295.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www.federalregister.gov/documents/2020/05/28/2020-11320/unlicensed-use-of-the-6-ghz-band?utm_campaign=subscription+mailing+list&amp;utm_source=federalregister.gov&amp;utm_medium=emai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com/v3/__https:/www.federalregister.gov/documents/2020/07/06/2020-14064/modernizing-and-expanding-access-to-the-708090-ghz-bands?utm_source=federalregister.gov&amp;utm_medium=email&amp;utm_campaign=subscription*mailing*list__;Kys!!F7jv3iA!nIcp48IVEbmOjFtfVgW6hZlsx465QVQqCgqcvGnho_5_9iusXKvmDnxJ446zt_D9dA$"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0-14064?utm_medium=email&amp;utm_campaign=subscription*mailing*list&amp;utm_source=federalregister.gov__;Kys!!F7jv3iA!nIcp48IVEbmOjFtfVgW6hZlsx465QVQqCgqcvGnho_5_9iusXKvmDnxJ447oinZQTg$" TargetMode="External"/><Relationship Id="rId4" Type="http://schemas.openxmlformats.org/officeDocument/2006/relationships/hyperlink" Target="https://urldefense.com/v3/__https:/www.govinfo.gov/content/pkg/FR-2020-07-06/pdf/2020-14064.pdf?utm_campaign=subscription*mailing*list&amp;utm_source=federalregister.gov&amp;utm_medium=email__;Kys!!F7jv3iA!nIcp48IVEbmOjFtfVgW6hZlsx465QVQqCgqcvGnho_5_9iusXKvmDnxJ444UBbFZGw$"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16/cal-temp.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ieee802.my.webex.com/ieee802.my/j.php?MTID=m9f99a72a0130ab9c299bdc62828ddfae" TargetMode="External"/><Relationship Id="rId7" Type="http://schemas.openxmlformats.org/officeDocument/2006/relationships/hyperlink" Target="https://calendar.google.com/calendar/r/eventedit/copy/MGRodmwzamRmZ2N2bWluZHVycDg0bzhkYW9fMjAyMDA3MTZUMTkwMDAwWiBjMmdlZHR0YWJ0Ymo0YnBzMjNqNDg0NzAwNEBn"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www.google.com/calendar/event?eid=MGRodmwzamRmZ2N2bWluZHVycDg0bzhkYW9fMjAyMDA3MTZUMTkwMDAwWiBjMmdlZHR0YWJ0Ymo0YnBzMjNqNDg0NzAwNEBn&amp;ctz=America/New_York" TargetMode="External"/><Relationship Id="rId5" Type="http://schemas.openxmlformats.org/officeDocument/2006/relationships/hyperlink" Target="https://collaborationhelp.cisco.com/article/WBX000029055" TargetMode="External"/><Relationship Id="rId4" Type="http://schemas.openxmlformats.org/officeDocument/2006/relationships/hyperlink" Target="https://maps.google.com/maps?hl=en&amp;q=https%3A%2F%2Fieee802.my.webex.com%2Fieee802.my%2Fj.php%3FMTID%3Dm9f99a72a0130ab9c299bdc62828ddfae%2C%20"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99-00-0000-minutes-02jul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09Jul20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09 July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84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–July Plenary</a:t>
            </a:r>
          </a:p>
        </p:txBody>
      </p:sp>
      <p:sp>
        <p:nvSpPr>
          <p:cNvPr id="16387" name="Content Placeholder 2"/>
          <p:cNvSpPr>
            <a:spLocks noGrp="1"/>
          </p:cNvSpPr>
          <p:nvPr>
            <p:ph idx="1"/>
          </p:nvPr>
        </p:nvSpPr>
        <p:spPr>
          <a:xfrm>
            <a:off x="685798" y="1004222"/>
            <a:ext cx="8229602" cy="5471191"/>
          </a:xfrm>
        </p:spPr>
        <p:txBody>
          <a:bodyPr/>
          <a:lstStyle/>
          <a:p>
            <a:pPr marL="285750" indent="-285750">
              <a:spcBef>
                <a:spcPts val="400"/>
              </a:spcBef>
              <a:buFont typeface="Arial" panose="020B0604020202020204" pitchFamily="34" charset="0"/>
              <a:buChar char="•"/>
            </a:pPr>
            <a:r>
              <a:rPr lang="en-US" altLang="en-US" sz="1800" b="0" dirty="0">
                <a:solidFill>
                  <a:schemeClr val="tx1"/>
                </a:solidFill>
              </a:rPr>
              <a:t>For July 2020 Plenary: </a:t>
            </a:r>
            <a:endParaRPr lang="en-US" altLang="en-US" sz="1200" dirty="0">
              <a:solidFill>
                <a:schemeClr val="tx1"/>
              </a:solidFill>
            </a:endParaRPr>
          </a:p>
          <a:p>
            <a:pPr marL="685800" lvl="1">
              <a:spcBef>
                <a:spcPts val="400"/>
              </a:spcBef>
              <a:buFont typeface="Arial" panose="020B0604020202020204" pitchFamily="34" charset="0"/>
              <a:buChar char="•"/>
            </a:pPr>
            <a:r>
              <a:rPr lang="en-US" sz="1600" dirty="0"/>
              <a:t>The plenary will start Friday 10 July 20 13:00 EDT, with an EC meeting</a:t>
            </a:r>
          </a:p>
          <a:p>
            <a:pPr marL="685800" lvl="1">
              <a:spcBef>
                <a:spcPts val="400"/>
              </a:spcBef>
              <a:buFont typeface="Arial" panose="020B0604020202020204" pitchFamily="34" charset="0"/>
              <a:buChar char="•"/>
            </a:pPr>
            <a:r>
              <a:rPr lang="en-US" sz="1600" dirty="0"/>
              <a:t>And close on Friday 24 July 20 17:00 EDT, with an EC meeting.</a:t>
            </a:r>
          </a:p>
          <a:p>
            <a:pPr marL="285750">
              <a:spcBef>
                <a:spcPts val="400"/>
              </a:spcBef>
              <a:buFont typeface="Arial" panose="020B0604020202020204" pitchFamily="34" charset="0"/>
              <a:buChar char="•"/>
            </a:pPr>
            <a:r>
              <a:rPr lang="en-US" altLang="en-US" sz="1800" b="0" dirty="0">
                <a:solidFill>
                  <a:schemeClr val="tx1"/>
                </a:solidFill>
              </a:rPr>
              <a:t>For the RR-TAG, we will have 2 meetings during a plenary session, which will be: </a:t>
            </a:r>
          </a:p>
          <a:p>
            <a:pPr lvl="1"/>
            <a:r>
              <a:rPr lang="en-US" sz="1800" dirty="0">
                <a:solidFill>
                  <a:schemeClr val="tx1"/>
                </a:solidFill>
                <a:cs typeface="+mn-cs"/>
              </a:rPr>
              <a:t>1)  </a:t>
            </a:r>
            <a:r>
              <a:rPr lang="en-US" sz="1600" dirty="0">
                <a:solidFill>
                  <a:schemeClr val="tx1"/>
                </a:solidFill>
                <a:cs typeface="+mn-cs"/>
              </a:rPr>
              <a:t>Thursday, 16 July 2020, 15:00-17:00 EDT (opening)</a:t>
            </a:r>
          </a:p>
          <a:p>
            <a:pPr lvl="1"/>
            <a:r>
              <a:rPr lang="en-US" sz="1600" dirty="0">
                <a:solidFill>
                  <a:schemeClr val="tx1"/>
                </a:solidFill>
                <a:cs typeface="+mn-cs"/>
              </a:rPr>
              <a:t>2)  Thursday, 23 July 2020, 15:00-17:00 EDT  (closing) </a:t>
            </a:r>
          </a:p>
          <a:p>
            <a:pPr lvl="1">
              <a:buFont typeface="Arial" panose="020B0604020202020204" pitchFamily="34" charset="0"/>
              <a:buChar char="•"/>
            </a:pPr>
            <a:r>
              <a:rPr lang="en-US" sz="1600" dirty="0">
                <a:solidFill>
                  <a:schemeClr val="tx1"/>
                </a:solidFill>
                <a:cs typeface="+mn-cs"/>
              </a:rPr>
              <a:t>As RR-TAG has done in plenaries,  </a:t>
            </a:r>
            <a:r>
              <a:rPr lang="en-US" sz="1600" b="1" u="sng" dirty="0">
                <a:solidFill>
                  <a:schemeClr val="tx1"/>
                </a:solidFill>
                <a:highlight>
                  <a:srgbClr val="FFFF00"/>
                </a:highlight>
                <a:cs typeface="+mn-cs"/>
              </a:rPr>
              <a:t>it will take attending both for attendance credit. </a:t>
            </a:r>
          </a:p>
          <a:p>
            <a:pPr lvl="1">
              <a:buFont typeface="Arial" panose="020B0604020202020204" pitchFamily="34" charset="0"/>
              <a:buChar char="•"/>
            </a:pPr>
            <a:r>
              <a:rPr lang="en-US" sz="1600" dirty="0">
                <a:solidFill>
                  <a:schemeClr val="tx1"/>
                </a:solidFill>
                <a:cs typeface="+mn-cs"/>
              </a:rPr>
              <a:t>Call-in is in back up slides here, on the 802.18 web site, in both on-line calendars and an email soon. </a:t>
            </a:r>
          </a:p>
          <a:p>
            <a:pPr lvl="1">
              <a:buFont typeface="Arial" panose="020B0604020202020204" pitchFamily="34" charset="0"/>
              <a:buChar char="•"/>
            </a:pPr>
            <a:r>
              <a:rPr lang="en-US" sz="1600" b="1" dirty="0">
                <a:solidFill>
                  <a:schemeClr val="tx1"/>
                </a:solidFill>
                <a:cs typeface="+mn-cs"/>
              </a:rPr>
              <a:t>IMAT has been setup</a:t>
            </a:r>
            <a:r>
              <a:rPr lang="en-US" sz="1600" dirty="0">
                <a:solidFill>
                  <a:schemeClr val="tx1"/>
                </a:solidFill>
                <a:cs typeface="+mn-cs"/>
              </a:rPr>
              <a:t> to take attendance for all WGs and TAGs for the 2 weeks.</a:t>
            </a:r>
          </a:p>
          <a:p>
            <a:pPr lvl="2">
              <a:buFont typeface="Arial" panose="020B0604020202020204" pitchFamily="34" charset="0"/>
              <a:buChar char="•"/>
            </a:pPr>
            <a:r>
              <a:rPr lang="en-US" sz="1600" dirty="0">
                <a:solidFill>
                  <a:schemeClr val="tx1"/>
                </a:solidFill>
                <a:cs typeface="+mn-cs"/>
              </a:rPr>
              <a:t>Will do roll call and watch </a:t>
            </a:r>
            <a:r>
              <a:rPr lang="en-US" sz="1600" dirty="0" err="1">
                <a:solidFill>
                  <a:schemeClr val="tx1"/>
                </a:solidFill>
                <a:cs typeface="+mn-cs"/>
              </a:rPr>
              <a:t>Webex</a:t>
            </a:r>
            <a:r>
              <a:rPr lang="en-US" sz="1600" dirty="0">
                <a:solidFill>
                  <a:schemeClr val="tx1"/>
                </a:solidFill>
                <a:cs typeface="+mn-cs"/>
              </a:rPr>
              <a:t> also.</a:t>
            </a:r>
          </a:p>
          <a:p>
            <a:pPr>
              <a:buFont typeface="Arial" panose="020B0604020202020204" pitchFamily="34" charset="0"/>
              <a:buChar char="•"/>
            </a:pPr>
            <a:r>
              <a:rPr lang="en-US" sz="1800" b="0" dirty="0">
                <a:solidFill>
                  <a:schemeClr val="tx1"/>
                </a:solidFill>
              </a:rPr>
              <a:t>Elections will be held, for RR-TAG, during meeting on 16 July 20. </a:t>
            </a:r>
          </a:p>
          <a:p>
            <a:pPr lvl="1">
              <a:buFont typeface="Arial" panose="020B0604020202020204" pitchFamily="34" charset="0"/>
              <a:buChar char="•"/>
            </a:pPr>
            <a:endParaRPr lang="en-US" sz="16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09Jul20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96934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28Sep-02Oct20 </a:t>
            </a:r>
          </a:p>
          <a:p>
            <a:pPr lvl="1">
              <a:spcBef>
                <a:spcPts val="0"/>
              </a:spcBef>
              <a:buFont typeface="Arial" panose="020B0604020202020204" pitchFamily="34" charset="0"/>
              <a:buChar char="•"/>
            </a:pPr>
            <a:r>
              <a:rPr lang="en-US" sz="1600" dirty="0">
                <a:solidFill>
                  <a:schemeClr val="bg1">
                    <a:lumMod val="65000"/>
                  </a:schemeClr>
                </a:solidFill>
              </a:rPr>
              <a:t>nothing to share today</a:t>
            </a:r>
          </a:p>
          <a:p>
            <a:pPr lvl="1">
              <a:spcBef>
                <a:spcPts val="0"/>
              </a:spcBef>
              <a:buFont typeface="Arial" panose="020B0604020202020204" pitchFamily="34" charset="0"/>
              <a:buChar char="•"/>
            </a:pPr>
            <a:endParaRPr lang="en-US" sz="1600" dirty="0">
              <a:solidFill>
                <a:schemeClr val="bg1">
                  <a:lumMod val="65000"/>
                </a:schemeClr>
              </a:solidFill>
            </a:endParaRPr>
          </a:p>
          <a:p>
            <a:pPr lvl="1">
              <a:spcBef>
                <a:spcPts val="0"/>
              </a:spcBef>
              <a:buFont typeface="Arial" panose="020B0604020202020204" pitchFamily="34" charset="0"/>
              <a:buChar char="•"/>
            </a:pPr>
            <a:r>
              <a:rPr lang="en-US" sz="1200" dirty="0">
                <a:solidFill>
                  <a:schemeClr val="tx1"/>
                </a:solidFill>
              </a:rPr>
              <a:t>25Jun20:</a:t>
            </a:r>
            <a:endParaRPr lang="en-US" sz="1200" b="0" u="sng" dirty="0">
              <a:solidFill>
                <a:srgbClr val="C00000"/>
              </a:solidFill>
            </a:endParaRPr>
          </a:p>
          <a:p>
            <a:pPr lvl="1">
              <a:spcBef>
                <a:spcPts val="0"/>
              </a:spcBef>
              <a:buFont typeface="Arial" panose="020B0604020202020204" pitchFamily="34" charset="0"/>
              <a:buChar char="•"/>
            </a:pPr>
            <a:r>
              <a:rPr lang="en-US" sz="1200" dirty="0">
                <a:solidFill>
                  <a:schemeClr val="tx1"/>
                </a:solidFill>
              </a:rPr>
              <a:t>Compromise on energy detect and reached an agreement with a liaison going out for comments. (IEEE 802 is on list and will receive the liaison)</a:t>
            </a:r>
          </a:p>
          <a:p>
            <a:pPr lvl="1">
              <a:spcBef>
                <a:spcPts val="0"/>
              </a:spcBef>
              <a:buFont typeface="Arial" panose="020B0604020202020204" pitchFamily="34" charset="0"/>
              <a:buChar char="•"/>
            </a:pPr>
            <a:r>
              <a:rPr lang="en-US" sz="1200" dirty="0">
                <a:solidFill>
                  <a:schemeClr val="tx1"/>
                </a:solidFill>
              </a:rPr>
              <a:t>BRAN(20)106003    60 GHz work item for c2</a:t>
            </a:r>
          </a:p>
          <a:p>
            <a:pPr lvl="2">
              <a:spcBef>
                <a:spcPts val="0"/>
              </a:spcBef>
              <a:buFont typeface="Arial" panose="020B0604020202020204" pitchFamily="34" charset="0"/>
              <a:buChar char="•"/>
            </a:pPr>
            <a:r>
              <a:rPr lang="en-US" sz="1200" dirty="0">
                <a:solidFill>
                  <a:schemeClr val="tx1"/>
                </a:solidFill>
              </a:rPr>
              <a:t>66-71GHz (band C2) new work item  being studied for IMT.</a:t>
            </a:r>
          </a:p>
          <a:p>
            <a:pPr lvl="2">
              <a:spcBef>
                <a:spcPts val="0"/>
              </a:spcBef>
              <a:buFont typeface="Arial" panose="020B0604020202020204" pitchFamily="34" charset="0"/>
              <a:buChar char="•"/>
            </a:pPr>
            <a:r>
              <a:rPr lang="en-US" sz="1200" dirty="0">
                <a:solidFill>
                  <a:schemeClr val="tx1"/>
                </a:solidFill>
              </a:rPr>
              <a:t>Below 66 was already for mobile</a:t>
            </a:r>
          </a:p>
          <a:p>
            <a:pPr lvl="1">
              <a:spcBef>
                <a:spcPts val="0"/>
              </a:spcBef>
              <a:buFont typeface="Arial" panose="020B0604020202020204" pitchFamily="34" charset="0"/>
              <a:buChar char="•"/>
            </a:pPr>
            <a:r>
              <a:rPr lang="en-US" sz="1200" dirty="0">
                <a:solidFill>
                  <a:schemeClr val="tx1"/>
                </a:solidFill>
              </a:rPr>
              <a:t>BRAN(20)106009r2    Multiple Access Points Performance Testing</a:t>
            </a:r>
          </a:p>
          <a:p>
            <a:pPr lvl="2">
              <a:spcBef>
                <a:spcPts val="0"/>
              </a:spcBef>
              <a:buFont typeface="Arial" panose="020B0604020202020204" pitchFamily="34" charset="0"/>
              <a:buChar char="•"/>
            </a:pPr>
            <a:r>
              <a:rPr lang="en-US" sz="1200" dirty="0">
                <a:solidFill>
                  <a:schemeClr val="tx1"/>
                </a:solidFill>
              </a:rPr>
              <a:t>This is for 5GHz band, BRAN will decide Friday to add this work item or not  </a:t>
            </a:r>
          </a:p>
          <a:p>
            <a:pPr lvl="1">
              <a:spcBef>
                <a:spcPts val="0"/>
              </a:spcBef>
              <a:buFont typeface="Arial" panose="020B0604020202020204" pitchFamily="34" charset="0"/>
              <a:buChar char="•"/>
            </a:pPr>
            <a:r>
              <a:rPr lang="en-US" sz="1200" dirty="0">
                <a:solidFill>
                  <a:schemeClr val="tx1"/>
                </a:solidFill>
              </a:rPr>
              <a:t>Trying to find a time for web meetings, and not opposite WP5A  late  July </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 SRDoc #12 - 30Jul20</a:t>
            </a:r>
          </a:p>
          <a:p>
            <a:pPr lvl="1">
              <a:spcBef>
                <a:spcPts val="0"/>
              </a:spcBef>
              <a:buFont typeface="Arial" panose="020B0604020202020204" pitchFamily="34" charset="0"/>
              <a:buChar char="•"/>
            </a:pPr>
            <a:r>
              <a:rPr lang="en-US" sz="1600" dirty="0">
                <a:solidFill>
                  <a:schemeClr val="tx1"/>
                </a:solidFill>
              </a:rPr>
              <a:t> Anything from call last week?</a:t>
            </a:r>
          </a:p>
          <a:p>
            <a:pPr lvl="1">
              <a:spcBef>
                <a:spcPts val="0"/>
              </a:spcBef>
              <a:buFont typeface="Arial" panose="020B0604020202020204" pitchFamily="34" charset="0"/>
              <a:buChar char="•"/>
            </a:pPr>
            <a:r>
              <a:rPr lang="en-US" sz="1600" dirty="0">
                <a:solidFill>
                  <a:schemeClr val="bg1">
                    <a:lumMod val="65000"/>
                  </a:schemeClr>
                </a:solidFill>
              </a:rPr>
              <a:t> </a:t>
            </a:r>
          </a:p>
          <a:p>
            <a:pPr lvl="1">
              <a:spcBef>
                <a:spcPts val="0"/>
              </a:spcBef>
              <a:buFont typeface="Arial" panose="020B0604020202020204" pitchFamily="34" charset="0"/>
              <a:buChar char="•"/>
            </a:pPr>
            <a:r>
              <a:rPr lang="en-US" sz="1600" dirty="0">
                <a:solidFill>
                  <a:schemeClr val="bg1">
                    <a:lumMod val="65000"/>
                  </a:schemeClr>
                </a:solidFill>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18038" y="917819"/>
            <a:ext cx="8378520" cy="5557594"/>
          </a:xfrm>
        </p:spPr>
        <p:txBody>
          <a:bodyPr/>
          <a:lstStyle/>
          <a:p>
            <a:pPr>
              <a:buFont typeface="Arial" panose="020B0604020202020204" pitchFamily="34" charset="0"/>
              <a:buChar char="•"/>
            </a:pPr>
            <a:r>
              <a:rPr lang="en-US" sz="1600" dirty="0">
                <a:solidFill>
                  <a:schemeClr val="tx1"/>
                </a:solidFill>
              </a:rPr>
              <a:t>CEPT – </a:t>
            </a:r>
            <a:r>
              <a:rPr lang="en-US" sz="1600" dirty="0">
                <a:solidFill>
                  <a:schemeClr val="tx1"/>
                </a:solidFill>
                <a:hlinkClick r:id="rId3"/>
              </a:rPr>
              <a:t>&lt;ECC&gt;</a:t>
            </a:r>
            <a:r>
              <a:rPr lang="en-US" sz="1600" dirty="0">
                <a:solidFill>
                  <a:schemeClr val="tx1"/>
                </a:solidFill>
              </a:rPr>
              <a:t> (themselves) next call,  #53 Plenary, 29Jun-03Jul20</a:t>
            </a:r>
          </a:p>
          <a:p>
            <a:pPr lvl="1">
              <a:buFont typeface="Arial" panose="020B0604020202020204" pitchFamily="34" charset="0"/>
              <a:buChar char="•"/>
            </a:pPr>
            <a:r>
              <a:rPr lang="en-US" sz="1400" dirty="0">
                <a:solidFill>
                  <a:schemeClr val="tx1"/>
                </a:solidFill>
              </a:rPr>
              <a:t> Anything from call last week? </a:t>
            </a:r>
            <a:endParaRPr lang="en-US" sz="1400" dirty="0">
              <a:solidFill>
                <a:schemeClr val="bg1">
                  <a:lumMod val="65000"/>
                </a:schemeClr>
              </a:solidFill>
            </a:endParaRPr>
          </a:p>
          <a:p>
            <a:pPr lvl="1">
              <a:buFont typeface="Arial" panose="020B0604020202020204" pitchFamily="34" charset="0"/>
              <a:buChar char="•"/>
            </a:pPr>
            <a:endParaRPr lang="en-US" sz="1400" dirty="0">
              <a:solidFill>
                <a:schemeClr val="bg1">
                  <a:lumMod val="65000"/>
                </a:schemeClr>
              </a:solidFill>
            </a:endParaRPr>
          </a:p>
          <a:p>
            <a:pPr lvl="1">
              <a:buFont typeface="Arial" panose="020B0604020202020204" pitchFamily="34" charset="0"/>
              <a:buChar char="•"/>
            </a:pPr>
            <a:r>
              <a:rPr lang="en-US" sz="1200" dirty="0">
                <a:solidFill>
                  <a:schemeClr val="tx1"/>
                </a:solidFill>
              </a:rPr>
              <a:t>25Jun20:  Next all will discuss 6 GHz, ECC is preparing for many viewpoints to work through. </a:t>
            </a:r>
          </a:p>
          <a:p>
            <a:pPr lvl="1">
              <a:buFont typeface="Arial" panose="020B0604020202020204" pitchFamily="34" charset="0"/>
              <a:buChar char="•"/>
            </a:pPr>
            <a:r>
              <a:rPr lang="en-US" sz="1200" dirty="0">
                <a:solidFill>
                  <a:schemeClr val="tx1"/>
                </a:solidFill>
              </a:rPr>
              <a:t>Draft decisions can come out of this meeting. Many [] #s will be decided on. </a:t>
            </a:r>
          </a:p>
          <a:p>
            <a:pPr lvl="3">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4"/>
              </a:rPr>
              <a:t>&lt;WGSE&gt;</a:t>
            </a:r>
            <a:r>
              <a:rPr lang="en-US" altLang="en-US" sz="1400" b="0" dirty="0"/>
              <a:t> </a:t>
            </a:r>
            <a:r>
              <a:rPr lang="en-US" altLang="en-US" sz="1400" dirty="0"/>
              <a:t>next call, meeting  </a:t>
            </a:r>
            <a:r>
              <a:rPr lang="en-US" sz="1400" dirty="0"/>
              <a:t>#86,  28Sep-02Oct20;</a:t>
            </a:r>
          </a:p>
          <a:p>
            <a:pPr lvl="1">
              <a:spcBef>
                <a:spcPts val="0"/>
              </a:spcBef>
              <a:buFont typeface="Arial" panose="020B0604020202020204" pitchFamily="34" charset="0"/>
              <a:buChar char="•"/>
            </a:pPr>
            <a:r>
              <a:rPr lang="en-US" sz="1200" dirty="0">
                <a:solidFill>
                  <a:schemeClr val="tx1"/>
                </a:solidFill>
              </a:rPr>
              <a:t>nothing to share today</a:t>
            </a:r>
          </a:p>
          <a:p>
            <a:pPr>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calls: #12, 27-28Aug and 21-23Sep20</a:t>
            </a: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lvl="1">
              <a:spcBef>
                <a:spcPts val="0"/>
              </a:spcBef>
              <a:buFont typeface="Arial" panose="020B0604020202020204" pitchFamily="34" charset="0"/>
              <a:buChar char="•"/>
            </a:pPr>
            <a:endParaRPr lang="en-US" sz="1400" dirty="0">
              <a:solidFill>
                <a:schemeClr val="bg1">
                  <a:lumMod val="65000"/>
                </a:schemeClr>
              </a:solidFill>
            </a:endParaRPr>
          </a:p>
          <a:p>
            <a:pPr lvl="1">
              <a:spcBef>
                <a:spcPts val="0"/>
              </a:spcBef>
              <a:buFont typeface="Arial" panose="020B0604020202020204" pitchFamily="34" charset="0"/>
              <a:buChar char="•"/>
            </a:pPr>
            <a:r>
              <a:rPr lang="en-US" sz="1400" dirty="0"/>
              <a:t> </a:t>
            </a:r>
            <a:r>
              <a:rPr lang="en-US" sz="1200" dirty="0"/>
              <a:t>25Jun20: From WGFM sent LS to WG SE to study OOB, Frequency Use, etc. in parallel with public consultation and report back to FM57 ahead of Oct 5 comment resolution meeting.</a:t>
            </a:r>
            <a:endParaRPr lang="en-US" sz="1200" dirty="0">
              <a:solidFill>
                <a:schemeClr val="tx1"/>
              </a:solidFill>
            </a:endParaRPr>
          </a:p>
          <a:p>
            <a:pPr lvl="3">
              <a:buFont typeface="Arial" panose="020B0604020202020204" pitchFamily="34" charset="0"/>
              <a:buChar char="•"/>
            </a:pPr>
            <a:endParaRPr lang="en-US" sz="6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600" b="0" dirty="0">
                <a:hlinkClick r:id="rId6"/>
              </a:rPr>
              <a:t>&lt;WGFM&gt;</a:t>
            </a:r>
            <a:r>
              <a:rPr lang="en-US" altLang="en-US" sz="1600" b="0" dirty="0"/>
              <a:t>  </a:t>
            </a:r>
            <a:r>
              <a:rPr lang="en-US" altLang="en-US" sz="1400" dirty="0">
                <a:solidFill>
                  <a:schemeClr val="tx1"/>
                </a:solidFill>
              </a:rPr>
              <a:t>next meeting #97, 19-23Oct20; Dublin, Ireland</a:t>
            </a:r>
            <a:endParaRPr lang="en-US" sz="1600" dirty="0"/>
          </a:p>
          <a:p>
            <a:pPr lvl="1">
              <a:spcBef>
                <a:spcPts val="0"/>
              </a:spcBef>
              <a:buFont typeface="Arial" panose="020B0604020202020204" pitchFamily="34" charset="0"/>
              <a:buChar char="•"/>
            </a:pPr>
            <a:r>
              <a:rPr lang="en-US" sz="1400" dirty="0">
                <a:solidFill>
                  <a:schemeClr val="tx1"/>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#11, 08-10Jul20;  (#12-05-07Oct20)</a:t>
            </a:r>
            <a:endParaRPr lang="en-US" sz="1400" dirty="0"/>
          </a:p>
          <a:p>
            <a:pPr lvl="1">
              <a:buFont typeface="Arial" panose="020B0604020202020204" pitchFamily="34" charset="0"/>
              <a:buChar char="•"/>
            </a:pPr>
            <a:r>
              <a:rPr lang="en-US" sz="1400" dirty="0">
                <a:solidFill>
                  <a:schemeClr val="tx1"/>
                </a:solidFill>
              </a:rPr>
              <a:t>Anything on call this week?</a:t>
            </a:r>
            <a:endParaRPr lang="en-US" sz="1400" dirty="0">
              <a:solidFill>
                <a:schemeClr val="bg1">
                  <a:lumMod val="65000"/>
                </a:schemeClr>
              </a:solidFill>
            </a:endParaRPr>
          </a:p>
          <a:p>
            <a:pPr lvl="1">
              <a:buFont typeface="Arial" panose="020B0604020202020204" pitchFamily="34" charset="0"/>
              <a:buChar char="•"/>
            </a:pPr>
            <a:endParaRPr lang="en-US" sz="1400" dirty="0">
              <a:solidFill>
                <a:schemeClr val="bg1">
                  <a:lumMod val="65000"/>
                </a:schemeClr>
              </a:solidFill>
            </a:endParaRPr>
          </a:p>
          <a:p>
            <a:pPr lvl="1">
              <a:buFont typeface="Arial" panose="020B0604020202020204" pitchFamily="34" charset="0"/>
              <a:buChar char="•"/>
            </a:pPr>
            <a:r>
              <a:rPr lang="en-US" sz="1200" dirty="0">
                <a:solidFill>
                  <a:schemeClr val="tx1"/>
                </a:solidFill>
              </a:rPr>
              <a:t>25Jun20:Collected new work items, 1) Review decision 0408, frequency by country process.</a:t>
            </a:r>
          </a:p>
          <a:p>
            <a:pPr lvl="1">
              <a:buFont typeface="Arial" panose="020B0604020202020204" pitchFamily="34" charset="0"/>
              <a:buChar char="•"/>
            </a:pPr>
            <a:r>
              <a:rPr lang="en-US" sz="1200" dirty="0">
                <a:solidFill>
                  <a:schemeClr val="tx1"/>
                </a:solidFill>
              </a:rPr>
              <a:t>Another work item on Urban Rail, using 5GHz BRAN Standard, with frequencies to be discussed.</a:t>
            </a: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endParaRPr lang="en-US" sz="1200" dirty="0"/>
          </a:p>
        </p:txBody>
      </p:sp>
      <p:sp>
        <p:nvSpPr>
          <p:cNvPr id="3" name="Content Placeholder 2"/>
          <p:cNvSpPr>
            <a:spLocks noGrp="1"/>
          </p:cNvSpPr>
          <p:nvPr>
            <p:ph idx="1"/>
          </p:nvPr>
        </p:nvSpPr>
        <p:spPr>
          <a:xfrm>
            <a:off x="727841" y="1169936"/>
            <a:ext cx="8339959" cy="5305477"/>
          </a:xfrm>
        </p:spPr>
        <p:txBody>
          <a:bodyPr/>
          <a:lstStyle/>
          <a:p>
            <a:pPr>
              <a:spcBef>
                <a:spcPts val="0"/>
              </a:spcBef>
              <a:buFont typeface="Arial" panose="020B0604020202020204" pitchFamily="34" charset="0"/>
              <a:buChar char="•"/>
            </a:pPr>
            <a:r>
              <a:rPr lang="en-US" sz="1800" dirty="0">
                <a:solidFill>
                  <a:schemeClr val="tx1"/>
                </a:solidFill>
              </a:rPr>
              <a:t>  </a:t>
            </a:r>
            <a:r>
              <a:rPr lang="en-US" sz="1800" dirty="0">
                <a:solidFill>
                  <a:schemeClr val="bg1">
                    <a:lumMod val="65000"/>
                  </a:schemeClr>
                </a:solidFill>
              </a:rPr>
              <a:t>nothing to share today</a:t>
            </a:r>
          </a:p>
          <a:p>
            <a:pPr>
              <a:spcBef>
                <a:spcPts val="0"/>
              </a:spcBef>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600" b="0" dirty="0">
                <a:solidFill>
                  <a:schemeClr val="tx1"/>
                </a:solidFill>
              </a:rPr>
              <a:t> </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solidFill>
                  <a:schemeClr val="tx1"/>
                </a:solidFill>
              </a:rPr>
              <a:t>IEEE 802 Public Outreach / </a:t>
            </a:r>
            <a:r>
              <a:rPr lang="en-US" sz="2400" dirty="0"/>
              <a:t> ITU-R WP 5A -1 </a:t>
            </a:r>
            <a:endParaRPr lang="en-US" sz="1200" dirty="0"/>
          </a:p>
        </p:txBody>
      </p:sp>
      <p:sp>
        <p:nvSpPr>
          <p:cNvPr id="3" name="Content Placeholder 2"/>
          <p:cNvSpPr>
            <a:spLocks noGrp="1"/>
          </p:cNvSpPr>
          <p:nvPr>
            <p:ph idx="1"/>
          </p:nvPr>
        </p:nvSpPr>
        <p:spPr>
          <a:xfrm>
            <a:off x="727841" y="1169936"/>
            <a:ext cx="8339959" cy="5305477"/>
          </a:xfrm>
        </p:spPr>
        <p:txBody>
          <a:bodyPr/>
          <a:lstStyle/>
          <a:p>
            <a:pPr>
              <a:spcBef>
                <a:spcPts val="0"/>
              </a:spcBef>
              <a:buFont typeface="Arial" panose="020B0604020202020204" pitchFamily="34" charset="0"/>
              <a:buChar char="•"/>
            </a:pPr>
            <a:r>
              <a:rPr lang="en-US" sz="1800" dirty="0">
                <a:solidFill>
                  <a:schemeClr val="tx1"/>
                </a:solidFill>
              </a:rPr>
              <a:t>Submission uploaded to WP 5A uploaded their today, 09July20 </a:t>
            </a:r>
          </a:p>
          <a:p>
            <a:pPr>
              <a:spcBef>
                <a:spcPts val="0"/>
              </a:spcBef>
              <a:buFont typeface="Arial" panose="020B0604020202020204" pitchFamily="34" charset="0"/>
              <a:buChar char="•"/>
            </a:pPr>
            <a:r>
              <a:rPr lang="en-US" sz="1800" b="0" dirty="0">
                <a:solidFill>
                  <a:schemeClr val="tx1"/>
                </a:solidFill>
              </a:rPr>
              <a:t>Example from 5.9 GHz NPRM</a:t>
            </a:r>
            <a:r>
              <a:rPr lang="en-US" sz="2000" b="0" dirty="0">
                <a:solidFill>
                  <a:schemeClr val="tx1"/>
                </a:solidFill>
              </a:rPr>
              <a:t>:  </a:t>
            </a:r>
          </a:p>
          <a:p>
            <a:pPr>
              <a:spcBef>
                <a:spcPts val="0"/>
              </a:spcBef>
              <a:buFont typeface="Arial" panose="020B0604020202020204" pitchFamily="34" charset="0"/>
              <a:buChar char="•"/>
            </a:pPr>
            <a:r>
              <a:rPr lang="en-US" sz="1800" dirty="0"/>
              <a:t>@IEEE802 reply to FCC on use of the 5.9 GHz Band may be found at </a:t>
            </a:r>
            <a:r>
              <a:rPr lang="en-US" sz="1800" u="sng" dirty="0">
                <a:hlinkClick r:id="rId3"/>
              </a:rPr>
              <a:t>https://bit.ly/3aCaXA1</a:t>
            </a:r>
            <a:r>
              <a:rPr lang="en-US" sz="1800" u="sng" dirty="0"/>
              <a:t>. </a:t>
            </a:r>
            <a:r>
              <a:rPr lang="en-US" sz="1800" dirty="0"/>
              <a:t> We endorse IEEE Std 802.11-based DSRC as best suited for V2X. </a:t>
            </a:r>
          </a:p>
          <a:p>
            <a:pPr>
              <a:spcBef>
                <a:spcPts val="0"/>
              </a:spcBef>
              <a:buFont typeface="Arial" panose="020B0604020202020204" pitchFamily="34" charset="0"/>
              <a:buChar char="•"/>
            </a:pPr>
            <a:r>
              <a:rPr lang="en-GB" sz="1800" dirty="0">
                <a:effectLst/>
                <a:ea typeface="Times New Roman" panose="02020603050405020304" pitchFamily="18" charset="0"/>
              </a:rPr>
              <a:t>Proposed modification to M.1450-5</a:t>
            </a:r>
            <a:endParaRPr lang="en-US" sz="1800" dirty="0">
              <a:solidFill>
                <a:schemeClr val="tx1"/>
              </a:solidFill>
            </a:endParaRPr>
          </a:p>
          <a:p>
            <a:pPr lvl="1">
              <a:spcBef>
                <a:spcPts val="0"/>
              </a:spcBef>
              <a:buFont typeface="Arial" panose="020B0604020202020204" pitchFamily="34" charset="0"/>
              <a:buChar char="•"/>
            </a:pPr>
            <a:r>
              <a:rPr lang="en-GB" sz="1600" dirty="0">
                <a:effectLst/>
                <a:ea typeface="Times New Roman" panose="02020603050405020304" pitchFamily="18" charset="0"/>
              </a:rPr>
              <a:t>This document proposes updates to the </a:t>
            </a:r>
            <a:r>
              <a:rPr lang="en-GB" sz="1600" u="sng" dirty="0">
                <a:solidFill>
                  <a:srgbClr val="0000FF"/>
                </a:solidFill>
                <a:effectLst/>
                <a:ea typeface="Times New Roman" panose="02020603050405020304" pitchFamily="18" charset="0"/>
                <a:cs typeface="Times New Roman" panose="02020603050405020304" pitchFamily="18" charset="0"/>
                <a:hlinkClick r:id="rId4"/>
              </a:rPr>
              <a:t>ITU-R M.1450</a:t>
            </a:r>
            <a:r>
              <a:rPr lang="en-GB" sz="1600" dirty="0">
                <a:effectLst/>
                <a:ea typeface="Times New Roman" panose="02020603050405020304" pitchFamily="18" charset="0"/>
              </a:rPr>
              <a:t> working document based on standards development activities since last proposed updates.</a:t>
            </a:r>
          </a:p>
          <a:p>
            <a:pPr lvl="1">
              <a:spcBef>
                <a:spcPts val="0"/>
              </a:spcBef>
              <a:buFont typeface="Arial" panose="020B0604020202020204" pitchFamily="34" charset="0"/>
              <a:buChar char="•"/>
            </a:pPr>
            <a:r>
              <a:rPr lang="en-GB" sz="1600" dirty="0">
                <a:effectLst/>
                <a:ea typeface="Times New Roman" panose="02020603050405020304" pitchFamily="18" charset="0"/>
              </a:rPr>
              <a:t>This Recommendation provides the characteristics of broadband radio local area networks (RLANs) including technical parameters, and information on RLAN standards and operational characteristics. Basic characteristics of broadband RLANs and general guidance for their system design are also addressed. </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2000" dirty="0">
                <a:solidFill>
                  <a:schemeClr val="tx1"/>
                </a:solidFill>
              </a:rPr>
              <a:t>What is .18’s suggestion for the ITU-R submission?  Maybe? Edits?</a:t>
            </a:r>
          </a:p>
          <a:p>
            <a:pPr lvl="1">
              <a:spcBef>
                <a:spcPts val="0"/>
              </a:spcBef>
              <a:buFont typeface="Arial" panose="020B0604020202020204" pitchFamily="34" charset="0"/>
              <a:buChar char="•"/>
            </a:pPr>
            <a:endParaRPr lang="en-GB" sz="1600" dirty="0">
              <a:ea typeface="Times New Roman" panose="02020603050405020304" pitchFamily="18" charset="0"/>
            </a:endParaRPr>
          </a:p>
          <a:p>
            <a:pPr>
              <a:spcBef>
                <a:spcPts val="0"/>
              </a:spcBef>
              <a:buFont typeface="Arial" panose="020B0604020202020204" pitchFamily="34" charset="0"/>
              <a:buChar char="•"/>
            </a:pPr>
            <a:r>
              <a:rPr lang="en-US" sz="2000" dirty="0"/>
              <a:t>@IEEE802 submission to ITU-R WP 5A on updates to M.1450-5, </a:t>
            </a:r>
            <a:r>
              <a:rPr lang="en-GB" sz="2000" dirty="0">
                <a:effectLst/>
                <a:ea typeface="Times New Roman" panose="02020603050405020304" pitchFamily="18" charset="0"/>
              </a:rPr>
              <a:t>characteristics of broadband radio local area networks (RLANs) including technical parameters, and information on RLAN standards and operational characteristics </a:t>
            </a:r>
            <a:r>
              <a:rPr lang="en-US" sz="2000" dirty="0"/>
              <a:t>may be found at </a:t>
            </a:r>
            <a:r>
              <a:rPr lang="en-US" sz="2000" dirty="0">
                <a:hlinkClick r:id="rId5"/>
              </a:rPr>
              <a:t>&lt;mentor link for now&gt;</a:t>
            </a:r>
            <a:r>
              <a:rPr lang="en-US" sz="2000" dirty="0"/>
              <a:t> </a:t>
            </a:r>
            <a:endParaRPr lang="en-GB" sz="20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1632369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solidFill>
                  <a:schemeClr val="tx1"/>
                </a:solidFill>
              </a:rPr>
              <a:t>IEEE 802 Public Outreach / </a:t>
            </a:r>
            <a:r>
              <a:rPr lang="en-US" sz="2400" dirty="0"/>
              <a:t> ITU-R WP 5A -2 </a:t>
            </a:r>
            <a:endParaRPr lang="en-US" sz="1200" dirty="0"/>
          </a:p>
        </p:txBody>
      </p:sp>
      <p:sp>
        <p:nvSpPr>
          <p:cNvPr id="3" name="Content Placeholder 2"/>
          <p:cNvSpPr>
            <a:spLocks noGrp="1"/>
          </p:cNvSpPr>
          <p:nvPr>
            <p:ph idx="1"/>
          </p:nvPr>
        </p:nvSpPr>
        <p:spPr>
          <a:xfrm>
            <a:off x="727841" y="1169936"/>
            <a:ext cx="8339959" cy="5305477"/>
          </a:xfrm>
        </p:spPr>
        <p:txBody>
          <a:bodyPr/>
          <a:lstStyle/>
          <a:p>
            <a:pPr>
              <a:spcBef>
                <a:spcPts val="0"/>
              </a:spcBef>
              <a:buFont typeface="Arial" panose="020B0604020202020204" pitchFamily="34" charset="0"/>
              <a:buChar char="•"/>
            </a:pPr>
            <a:r>
              <a:rPr lang="en-US" sz="1600" dirty="0">
                <a:solidFill>
                  <a:schemeClr val="tx1"/>
                </a:solidFill>
              </a:rPr>
              <a:t>Submission uploaded to WP 5A uploaded their today, 09July20 </a:t>
            </a:r>
          </a:p>
          <a:p>
            <a:pPr>
              <a:spcBef>
                <a:spcPts val="0"/>
              </a:spcBef>
              <a:buFont typeface="Arial" panose="020B0604020202020204" pitchFamily="34" charset="0"/>
              <a:buChar char="•"/>
            </a:pPr>
            <a:r>
              <a:rPr lang="en-US" sz="1600" b="0" dirty="0">
                <a:solidFill>
                  <a:schemeClr val="tx1"/>
                </a:solidFill>
              </a:rPr>
              <a:t>Example from 5.9 GHz NPRM</a:t>
            </a:r>
            <a:r>
              <a:rPr lang="en-US" sz="1800" b="0" dirty="0">
                <a:solidFill>
                  <a:schemeClr val="tx1"/>
                </a:solidFill>
              </a:rPr>
              <a:t>:  </a:t>
            </a:r>
          </a:p>
          <a:p>
            <a:pPr>
              <a:spcBef>
                <a:spcPts val="0"/>
              </a:spcBef>
              <a:buFont typeface="Arial" panose="020B0604020202020204" pitchFamily="34" charset="0"/>
              <a:buChar char="•"/>
            </a:pPr>
            <a:r>
              <a:rPr lang="en-US" sz="1600" dirty="0"/>
              <a:t>@IEEE802 reply to FCC on use of the 5.9 GHz Band may be found at </a:t>
            </a:r>
            <a:r>
              <a:rPr lang="en-US" sz="1600" u="sng" dirty="0">
                <a:hlinkClick r:id="rId3"/>
              </a:rPr>
              <a:t>https://bit.ly/3aCaXA1</a:t>
            </a:r>
            <a:r>
              <a:rPr lang="en-US" sz="1600" u="sng" dirty="0"/>
              <a:t>. </a:t>
            </a:r>
            <a:r>
              <a:rPr lang="en-US" sz="1600" dirty="0"/>
              <a:t> We endorse IEEE Std 802.11-based DSRC as best suited for V2X. </a:t>
            </a:r>
          </a:p>
          <a:p>
            <a:pPr>
              <a:spcBef>
                <a:spcPts val="0"/>
              </a:spcBef>
              <a:buFont typeface="Arial" panose="020B0604020202020204" pitchFamily="34" charset="0"/>
              <a:buChar char="•"/>
            </a:pPr>
            <a:r>
              <a:rPr lang="en-GB" sz="1800" dirty="0">
                <a:effectLst/>
                <a:ea typeface="Times New Roman" panose="02020603050405020304" pitchFamily="18" charset="0"/>
              </a:rPr>
              <a:t>Proposed modification to M.1801-2</a:t>
            </a:r>
          </a:p>
          <a:p>
            <a:pPr lvl="1">
              <a:spcBef>
                <a:spcPts val="0"/>
              </a:spcBef>
              <a:buFont typeface="Arial" panose="020B0604020202020204" pitchFamily="34" charset="0"/>
              <a:buChar char="•"/>
            </a:pPr>
            <a:r>
              <a:rPr lang="en-GB" sz="1600" dirty="0">
                <a:effectLst/>
                <a:ea typeface="Times New Roman" panose="02020603050405020304" pitchFamily="18" charset="0"/>
              </a:rPr>
              <a:t>This document proposes updates to the </a:t>
            </a:r>
            <a:r>
              <a:rPr lang="en-GB" sz="1600" u="sng" dirty="0">
                <a:solidFill>
                  <a:srgbClr val="0000FF"/>
                </a:solidFill>
                <a:effectLst/>
                <a:ea typeface="Times New Roman" panose="02020603050405020304" pitchFamily="18" charset="0"/>
                <a:cs typeface="Times New Roman" panose="02020603050405020304" pitchFamily="18" charset="0"/>
                <a:hlinkClick r:id="rId4"/>
              </a:rPr>
              <a:t>ITU-R M.1801</a:t>
            </a:r>
            <a:r>
              <a:rPr lang="en-GB" sz="1600" dirty="0">
                <a:effectLst/>
                <a:ea typeface="Times New Roman" panose="02020603050405020304" pitchFamily="18" charset="0"/>
              </a:rPr>
              <a:t> working document based on standards development activities since last proposed updates.</a:t>
            </a:r>
            <a:endParaRPr lang="en-US" sz="1600" dirty="0">
              <a:solidFill>
                <a:schemeClr val="tx1"/>
              </a:solidFill>
            </a:endParaRPr>
          </a:p>
          <a:p>
            <a:pPr lvl="1">
              <a:spcBef>
                <a:spcPts val="0"/>
              </a:spcBef>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This Recommendation identifies specific radio interface standards for BWA systems in the mobile service operating below 7.125 GHz. The standards included in this Recommendation are capable of supporting users at broadband data rates, taking into account the ITU‑R definitions of “wireless access” and “broadband wireless access” found in Recommendation ITU‑R F.1399.</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2000" dirty="0">
                <a:solidFill>
                  <a:schemeClr val="tx1"/>
                </a:solidFill>
              </a:rPr>
              <a:t>What is .18’s suggestion for the ITU-R submission? Maybe? Edits?</a:t>
            </a:r>
          </a:p>
          <a:p>
            <a:pPr>
              <a:spcBef>
                <a:spcPts val="0"/>
              </a:spcBef>
              <a:buFont typeface="Arial" panose="020B0604020202020204" pitchFamily="34" charset="0"/>
              <a:buChar char="•"/>
            </a:pPr>
            <a:endParaRPr lang="en-GB" sz="2000" dirty="0">
              <a:latin typeface="Times New Roman" panose="02020603050405020304" pitchFamily="18" charset="0"/>
              <a:ea typeface="Times New Roman" panose="02020603050405020304" pitchFamily="18" charset="0"/>
            </a:endParaRPr>
          </a:p>
          <a:p>
            <a:pPr>
              <a:spcBef>
                <a:spcPts val="0"/>
              </a:spcBef>
              <a:buFont typeface="Arial" panose="020B0604020202020204" pitchFamily="34" charset="0"/>
              <a:buChar char="•"/>
            </a:pPr>
            <a:r>
              <a:rPr lang="en-US" sz="2000" dirty="0"/>
              <a:t>@IEEE802 submission to ITU-R WP 5A on updates to M.1801-2,  interface standards for BWA systems in the mobile service operating below 7.125 GHz may be found at </a:t>
            </a:r>
            <a:r>
              <a:rPr lang="en-US" sz="2000" dirty="0">
                <a:hlinkClick r:id="rId5"/>
              </a:rPr>
              <a:t>&lt;mentor link for now&gt;</a:t>
            </a:r>
            <a:r>
              <a:rPr lang="en-US" sz="2000" dirty="0"/>
              <a:t>. </a:t>
            </a:r>
            <a:endParaRPr lang="en-GB" sz="20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1046724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698889" y="962891"/>
            <a:ext cx="8292711"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400" dirty="0"/>
              <a:t>The Report and Order authorizes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600" b="1" u="sng" dirty="0"/>
              <a:t>Proceeding:</a:t>
            </a:r>
            <a:r>
              <a:rPr lang="en-US" sz="1600" b="1" dirty="0"/>
              <a:t>   </a:t>
            </a:r>
            <a:r>
              <a:rPr lang="en-US" sz="1200" dirty="0">
                <a:hlinkClick r:id="rId4"/>
              </a:rPr>
              <a:t>https://www.fcc.gov/ecfs/search/filings?proceedings_name=18-295&amp;sort=date_disseminated,DESC</a:t>
            </a:r>
            <a:r>
              <a:rPr lang="en-US" sz="1200" dirty="0"/>
              <a:t> </a:t>
            </a:r>
            <a:endParaRPr lang="en-US" sz="1800" dirty="0"/>
          </a:p>
          <a:p>
            <a:pPr lvl="1">
              <a:buFont typeface="Arial" panose="020B0604020202020204" pitchFamily="34" charset="0"/>
              <a:buChar char="•"/>
            </a:pPr>
            <a:r>
              <a:rPr lang="en-US" sz="1600" b="1" u="sng" dirty="0"/>
              <a:t>R&amp;O is effective 27July20, </a:t>
            </a:r>
          </a:p>
          <a:p>
            <a:pPr marL="457200" lvl="1" indent="0"/>
            <a:r>
              <a:rPr lang="en-US" sz="1200" dirty="0">
                <a:hlinkClick r:id="rId5"/>
              </a:rPr>
              <a:t>https://www.federalregister.gov/documents/2020/05/26/2020-11236/unlicensed-use-of-the-6-ghz-band?utm_campaign=subscription+mailing+list&amp;utm_source=federalregister.gov&amp;utm_medium=email</a:t>
            </a:r>
            <a:endParaRPr lang="en-US" sz="1200" dirty="0"/>
          </a:p>
          <a:p>
            <a:pPr>
              <a:buFont typeface="Arial" panose="020B0604020202020204" pitchFamily="34" charset="0"/>
              <a:buChar char="•"/>
            </a:pPr>
            <a:r>
              <a:rPr lang="en-US" sz="1800" b="0" dirty="0"/>
              <a:t>APCO, AT&amp;T and EEI have filed for a Stay, s</a:t>
            </a:r>
            <a:r>
              <a:rPr lang="en-US" sz="1600" b="0" dirty="0"/>
              <a:t>ee 18-295 proceeding link above for more.</a:t>
            </a:r>
          </a:p>
          <a:p>
            <a:pPr lvl="1">
              <a:buFont typeface="Arial" panose="020B0604020202020204" pitchFamily="34" charset="0"/>
              <a:buChar char="•"/>
            </a:pPr>
            <a:r>
              <a:rPr lang="en-US" sz="1400" b="0" dirty="0"/>
              <a:t>30 days for FCC to rule on these.  Several oppositions to the stay and several for the stay.   </a:t>
            </a:r>
          </a:p>
          <a:p>
            <a:pPr lvl="1">
              <a:buFont typeface="Arial" panose="020B0604020202020204" pitchFamily="34" charset="0"/>
              <a:buChar char="•"/>
            </a:pPr>
            <a:r>
              <a:rPr lang="en-US" sz="1400" dirty="0"/>
              <a:t>All 3 will go to First Circuit Court of appeals.  Expect it will be sooner, tbd.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There have been several Petitions of Reconsiderations filed </a:t>
            </a:r>
          </a:p>
          <a:p>
            <a:pPr lvl="1">
              <a:buFont typeface="Arial" panose="020B0604020202020204" pitchFamily="34" charset="0"/>
              <a:buChar char="•"/>
            </a:pPr>
            <a:r>
              <a:rPr lang="en-US" sz="1600" b="0" dirty="0"/>
              <a:t>And a P</a:t>
            </a:r>
            <a:r>
              <a:rPr lang="en-US" sz="1600" dirty="0"/>
              <a:t>ublic Notice that Oppositions must be filed within 15 days once in Fed. Reg. for 4 petitions, APCO, CTIA, FWCC, Verizon. </a:t>
            </a:r>
          </a:p>
          <a:p>
            <a:pPr marL="0" indent="0"/>
            <a:endParaRPr lang="en-US" sz="20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698889" y="962891"/>
            <a:ext cx="7987911" cy="5512522"/>
          </a:xfrm>
        </p:spPr>
        <p:txBody>
          <a:bodyPr/>
          <a:lstStyle/>
          <a:p>
            <a:pPr lvl="1">
              <a:buFont typeface="Arial" panose="020B0604020202020204" pitchFamily="34" charset="0"/>
              <a:buChar char="•"/>
            </a:pPr>
            <a:endParaRPr lang="en-US" sz="1600" dirty="0"/>
          </a:p>
          <a:p>
            <a:pPr lvl="1">
              <a:buFont typeface="Arial" panose="020B0604020202020204" pitchFamily="34" charset="0"/>
              <a:buChar char="•"/>
            </a:pPr>
            <a:r>
              <a:rPr lang="en-US" sz="1600" dirty="0"/>
              <a:t>There is One - </a:t>
            </a:r>
            <a:r>
              <a:rPr lang="en-US" sz="1600" dirty="0" err="1"/>
              <a:t>Mutli</a:t>
            </a:r>
            <a:r>
              <a:rPr lang="en-US" sz="1600" dirty="0"/>
              <a:t>-stake holder group (MSG) getting together 31 July 20 to discuss 6 GHz and what happens in the band.  Focus is on formation of the group.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err="1"/>
              <a:t>WInn</a:t>
            </a:r>
            <a:r>
              <a:rPr lang="en-US" sz="1600" dirty="0"/>
              <a:t> Forum and WFA are initial organizations and others may join in. </a:t>
            </a:r>
            <a:endParaRPr lang="en-US" sz="1400" dirty="0"/>
          </a:p>
          <a:p>
            <a:pPr marL="457200" lvl="1" indent="0"/>
            <a:r>
              <a:rPr lang="en-US" sz="1600" dirty="0"/>
              <a:t>  </a:t>
            </a:r>
          </a:p>
          <a:p>
            <a:pPr lvl="1">
              <a:buFont typeface="Arial" panose="020B0604020202020204" pitchFamily="34" charset="0"/>
              <a:buChar char="•"/>
            </a:pPr>
            <a:r>
              <a:rPr lang="en-US" sz="1600" dirty="0"/>
              <a:t>The is just a start of many meetings and calls and activities.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Will discuss in upcoming calls.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 </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sz="1600" b="0" dirty="0"/>
              <a:t>CHAIRMAN PAI PROPOSES NEW RULES FOR THE 6 GHz BAND, UNLEASHING 1,200 MEGAHERTZ FOR UNLICENSED USE</a:t>
            </a:r>
          </a:p>
          <a:p>
            <a:pPr lvl="1">
              <a:buFont typeface="Arial" panose="020B0604020202020204" pitchFamily="34" charset="0"/>
              <a:buChar char="•"/>
            </a:pPr>
            <a:r>
              <a:rPr lang="en-US" sz="1400" dirty="0"/>
              <a:t>FNPRM as approved on 24 Apr 20 is on Mentor:   </a:t>
            </a:r>
            <a:r>
              <a:rPr lang="en-US" sz="1400" b="1" dirty="0"/>
              <a:t>With erratum now, 21May20:  </a:t>
            </a:r>
            <a:r>
              <a:rPr lang="en-US" sz="1200" dirty="0">
                <a:hlinkClick r:id="rId3"/>
              </a:rPr>
              <a:t>https://mentor.ieee.org/802.18/dcn/20/18-20-0062-02-0000-fcc-r-o-fnprm-promoting-unlicensed-use-of-the-6ghz-band-et-18-295.docx</a:t>
            </a:r>
            <a:r>
              <a:rPr lang="en-US" sz="1200" dirty="0"/>
              <a:t> 			31 Seek Comments</a:t>
            </a:r>
          </a:p>
          <a:p>
            <a:pPr lvl="1">
              <a:buFont typeface="Arial" panose="020B0604020202020204" pitchFamily="34" charset="0"/>
              <a:buChar char="•"/>
            </a:pPr>
            <a:r>
              <a:rPr lang="en-US" sz="1400" dirty="0"/>
              <a:t>In Federal Register today (28</a:t>
            </a:r>
            <a:r>
              <a:rPr lang="en-US" sz="1400" baseline="30000" dirty="0"/>
              <a:t>th</a:t>
            </a:r>
            <a:r>
              <a:rPr lang="en-US" sz="1400" dirty="0"/>
              <a:t>): </a:t>
            </a:r>
            <a:r>
              <a:rPr lang="en-US" sz="1200" dirty="0">
                <a:hlinkClick r:id="rId4"/>
              </a:rPr>
              <a:t>https://www.federalregister.gov/documents/2020/05/28/2020-11320/unlicensed-use-of-the-6-ghz-band?utm_campaign=subscription+mailing+list&amp;utm_source=federalregister.gov&amp;utm_medium=email</a:t>
            </a:r>
            <a:r>
              <a:rPr lang="en-US" sz="1200" dirty="0"/>
              <a:t> </a:t>
            </a:r>
            <a:endParaRPr lang="en-US" sz="1100" dirty="0"/>
          </a:p>
          <a:p>
            <a:pPr lvl="1">
              <a:buFont typeface="Arial" panose="020B0604020202020204" pitchFamily="34" charset="0"/>
              <a:buChar char="•"/>
            </a:pPr>
            <a:endParaRPr lang="en-US" sz="1400" dirty="0"/>
          </a:p>
          <a:p>
            <a:pPr lvl="1">
              <a:buFont typeface="Arial" panose="020B0604020202020204" pitchFamily="34" charset="0"/>
              <a:buChar char="•"/>
            </a:pPr>
            <a:r>
              <a:rPr lang="en-US" sz="1600" dirty="0"/>
              <a:t>Comments due: 29June20;   Lots of comments filed.  </a:t>
            </a:r>
          </a:p>
          <a:p>
            <a:pPr lvl="2">
              <a:buFont typeface="Arial" panose="020B0604020202020204" pitchFamily="34" charset="0"/>
              <a:buChar char="•"/>
            </a:pPr>
            <a:r>
              <a:rPr lang="en-US" sz="1600" dirty="0"/>
              <a:t> </a:t>
            </a:r>
          </a:p>
          <a:p>
            <a:pPr lvl="1">
              <a:buFont typeface="Arial" panose="020B0604020202020204" pitchFamily="34" charset="0"/>
              <a:buChar char="•"/>
            </a:pPr>
            <a:endParaRPr lang="en-US" sz="1400" b="1" dirty="0"/>
          </a:p>
          <a:p>
            <a:pPr lvl="1">
              <a:buFont typeface="Arial" panose="020B0604020202020204" pitchFamily="34" charset="0"/>
              <a:buChar char="•"/>
            </a:pPr>
            <a:r>
              <a:rPr lang="en-US" sz="1600" dirty="0"/>
              <a:t>Reply Comments due:  27July20.</a:t>
            </a:r>
          </a:p>
          <a:p>
            <a:pPr>
              <a:buFont typeface="Arial" panose="020B0604020202020204" pitchFamily="34" charset="0"/>
              <a:buChar char="•"/>
            </a:pPr>
            <a:endParaRPr lang="en-US" sz="12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5636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66675" marR="0">
              <a:spcBef>
                <a:spcPts val="0"/>
              </a:spcBef>
              <a:spcAft>
                <a:spcPts val="0"/>
              </a:spcAft>
              <a:buFont typeface="Arial" panose="020B0604020202020204" pitchFamily="34" charset="0"/>
              <a:buChar char="•"/>
            </a:pPr>
            <a:r>
              <a:rPr lang="en-US" sz="1800" b="1" dirty="0">
                <a:solidFill>
                  <a:srgbClr val="191919"/>
                </a:solidFill>
                <a:effectLst/>
                <a:ea typeface="Times New Roman" panose="02020603050405020304" pitchFamily="18" charset="0"/>
              </a:rPr>
              <a:t>Proposed Rule; </a:t>
            </a:r>
            <a:r>
              <a:rPr lang="en-US" sz="1800" b="1" dirty="0">
                <a:solidFill>
                  <a:srgbClr val="333333"/>
                </a:solidFill>
                <a:effectLst/>
                <a:ea typeface="Times New Roman" panose="02020603050405020304" pitchFamily="18" charset="0"/>
              </a:rPr>
              <a:t>Modernizing and Expanding Access to the 70/80/90 GHz Bands</a:t>
            </a:r>
            <a:endParaRPr lang="en-US" sz="1800" dirty="0">
              <a:effectLst/>
              <a:ea typeface="Calibri" panose="020F0502020204030204" pitchFamily="34" charset="0"/>
            </a:endParaRPr>
          </a:p>
          <a:p>
            <a:pPr marL="95250" marR="0">
              <a:spcBef>
                <a:spcPts val="0"/>
              </a:spcBef>
              <a:spcAft>
                <a:spcPts val="0"/>
              </a:spcAft>
              <a:buFont typeface="Arial" panose="020B0604020202020204" pitchFamily="34" charset="0"/>
              <a:buChar char="•"/>
            </a:pPr>
            <a:endParaRPr lang="en-US" sz="1800" b="1" dirty="0">
              <a:effectLst/>
              <a:ea typeface="Times New Roman" panose="02020603050405020304" pitchFamily="18" charset="0"/>
            </a:endParaRPr>
          </a:p>
          <a:p>
            <a:pPr marL="95250" marR="0">
              <a:spcBef>
                <a:spcPts val="0"/>
              </a:spcBef>
              <a:spcAft>
                <a:spcPts val="0"/>
              </a:spcAft>
              <a:buFont typeface="Arial" panose="020B0604020202020204" pitchFamily="34" charset="0"/>
              <a:buChar char="•"/>
            </a:pPr>
            <a:r>
              <a:rPr lang="en-US" sz="1800" b="1" dirty="0">
                <a:effectLst/>
                <a:ea typeface="Times New Roman" panose="02020603050405020304" pitchFamily="18" charset="0"/>
              </a:rPr>
              <a:t>FR Document:</a:t>
            </a:r>
            <a:r>
              <a:rPr lang="en-US" sz="1800" dirty="0">
                <a:solidFill>
                  <a:srgbClr val="000000"/>
                </a:solidFill>
                <a:effectLst/>
                <a:ea typeface="Times New Roman" panose="02020603050405020304" pitchFamily="18" charset="0"/>
              </a:rPr>
              <a:t> </a:t>
            </a:r>
            <a:r>
              <a:rPr lang="en-US" sz="1800" u="sng" dirty="0">
                <a:solidFill>
                  <a:srgbClr val="3071A9"/>
                </a:solidFill>
                <a:effectLst/>
                <a:ea typeface="Times New Roman" panose="02020603050405020304" pitchFamily="18" charset="0"/>
                <a:hlinkClick r:id="rId3"/>
              </a:rPr>
              <a:t>2020-14064</a:t>
            </a:r>
            <a:r>
              <a:rPr lang="en-US" sz="1800" dirty="0">
                <a:solidFill>
                  <a:srgbClr val="000000"/>
                </a:solidFill>
                <a:effectLst/>
                <a:ea typeface="Times New Roman" panose="02020603050405020304" pitchFamily="18" charset="0"/>
              </a:rPr>
              <a:t>   </a:t>
            </a:r>
            <a:r>
              <a:rPr lang="en-US" sz="1800" b="1" dirty="0">
                <a:solidFill>
                  <a:srgbClr val="000000"/>
                </a:solidFill>
                <a:effectLst/>
                <a:ea typeface="Times New Roman" panose="02020603050405020304" pitchFamily="18" charset="0"/>
              </a:rPr>
              <a:t>Citation:</a:t>
            </a:r>
            <a:r>
              <a:rPr lang="en-US" sz="1800" dirty="0">
                <a:solidFill>
                  <a:srgbClr val="000000"/>
                </a:solidFill>
                <a:effectLst/>
                <a:ea typeface="Times New Roman" panose="02020603050405020304" pitchFamily="18" charset="0"/>
              </a:rPr>
              <a:t> 85 FR 40168   </a:t>
            </a:r>
            <a:r>
              <a:rPr lang="en-US" sz="1800" b="0" u="sng" dirty="0">
                <a:solidFill>
                  <a:srgbClr val="3071A9"/>
                </a:solidFill>
                <a:effectLst/>
                <a:ea typeface="Times New Roman" panose="02020603050405020304" pitchFamily="18" charset="0"/>
                <a:hlinkClick r:id="rId4"/>
              </a:rPr>
              <a:t>PDF</a:t>
            </a:r>
            <a:r>
              <a:rPr lang="en-US" sz="1800" b="1" dirty="0">
                <a:solidFill>
                  <a:srgbClr val="000000"/>
                </a:solidFill>
                <a:effectLst/>
                <a:ea typeface="Times New Roman" panose="02020603050405020304" pitchFamily="18" charset="0"/>
              </a:rPr>
              <a:t> </a:t>
            </a:r>
            <a:r>
              <a:rPr lang="en-US" sz="1800" dirty="0">
                <a:solidFill>
                  <a:srgbClr val="000000"/>
                </a:solidFill>
                <a:effectLst/>
                <a:ea typeface="Times New Roman" panose="02020603050405020304" pitchFamily="18" charset="0"/>
              </a:rPr>
              <a:t>Pages 40168-40181 </a:t>
            </a:r>
            <a:r>
              <a:rPr lang="en-US" sz="1800" i="1" dirty="0">
                <a:solidFill>
                  <a:srgbClr val="000000"/>
                </a:solidFill>
                <a:effectLst/>
                <a:ea typeface="Times New Roman" panose="02020603050405020304" pitchFamily="18" charset="0"/>
              </a:rPr>
              <a:t>(14 pages)</a:t>
            </a:r>
            <a:r>
              <a:rPr lang="en-US" sz="180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5"/>
              </a:rPr>
              <a:t>Permalink</a:t>
            </a:r>
            <a:r>
              <a:rPr lang="en-US" sz="1800" b="1" dirty="0">
                <a:solidFill>
                  <a:srgbClr val="000000"/>
                </a:solidFill>
                <a:effectLst/>
                <a:ea typeface="Times New Roman" panose="02020603050405020304" pitchFamily="18" charset="0"/>
              </a:rPr>
              <a:t> </a:t>
            </a:r>
            <a:endParaRPr lang="en-US" sz="1800" dirty="0">
              <a:effectLst/>
              <a:ea typeface="Calibri" panose="020F0502020204030204" pitchFamily="34" charset="0"/>
            </a:endParaRPr>
          </a:p>
          <a:p>
            <a:pPr algn="l" fontAlgn="base">
              <a:buFont typeface="Arial" panose="020B0604020202020204" pitchFamily="34" charset="0"/>
              <a:buChar char="•"/>
            </a:pPr>
            <a:endParaRPr lang="en-US" sz="1600" b="1" i="0" dirty="0">
              <a:solidFill>
                <a:srgbClr val="333333"/>
              </a:solidFill>
              <a:effectLst/>
            </a:endParaRPr>
          </a:p>
          <a:p>
            <a:pPr algn="l" fontAlgn="base">
              <a:buFont typeface="Arial" panose="020B0604020202020204" pitchFamily="34" charset="0"/>
              <a:buChar char="•"/>
            </a:pPr>
            <a:r>
              <a:rPr lang="en-US" sz="1600" b="1" i="0" dirty="0">
                <a:solidFill>
                  <a:srgbClr val="333333"/>
                </a:solidFill>
                <a:effectLst/>
              </a:rPr>
              <a:t>DATES:</a:t>
            </a:r>
          </a:p>
          <a:p>
            <a:pPr>
              <a:buFont typeface="Arial" panose="020B0604020202020204" pitchFamily="34" charset="0"/>
              <a:buChar char="•"/>
            </a:pPr>
            <a:r>
              <a:rPr lang="en-US" sz="1800" b="0" i="0" dirty="0">
                <a:solidFill>
                  <a:srgbClr val="333333"/>
                </a:solidFill>
                <a:effectLst/>
              </a:rPr>
              <a:t>Comments are due on or before August 5, 2020. </a:t>
            </a:r>
          </a:p>
          <a:p>
            <a:pPr lvl="1">
              <a:buFont typeface="Arial" panose="020B0604020202020204" pitchFamily="34" charset="0"/>
              <a:buChar char="•"/>
            </a:pPr>
            <a:r>
              <a:rPr lang="en-US" sz="1600" b="0" dirty="0">
                <a:solidFill>
                  <a:srgbClr val="333333"/>
                </a:solidFill>
              </a:rPr>
              <a:t>(.18 would have to approve in 2 weeks – 23July20.)</a:t>
            </a:r>
            <a:endParaRPr lang="en-US" sz="1400" b="0" i="0" dirty="0">
              <a:solidFill>
                <a:srgbClr val="333333"/>
              </a:solidFill>
              <a:effectLst/>
            </a:endParaRPr>
          </a:p>
          <a:p>
            <a:pPr algn="l" fontAlgn="base">
              <a:buFont typeface="Arial" panose="020B0604020202020204" pitchFamily="34" charset="0"/>
              <a:buChar char="•"/>
            </a:pPr>
            <a:r>
              <a:rPr lang="en-US" sz="1800" b="0" i="0" dirty="0">
                <a:solidFill>
                  <a:srgbClr val="333333"/>
                </a:solidFill>
                <a:effectLst/>
              </a:rPr>
              <a:t>Reply comments on or before September 4, 2020. </a:t>
            </a:r>
          </a:p>
          <a:p>
            <a:pPr algn="l" fontAlgn="base">
              <a:buFont typeface="Arial" panose="020B0604020202020204" pitchFamily="34" charset="0"/>
              <a:buChar char="•"/>
            </a:pPr>
            <a:endParaRPr lang="en-US" sz="1600" b="0" dirty="0">
              <a:solidFill>
                <a:srgbClr val="333333"/>
              </a:solidFill>
            </a:endParaRPr>
          </a:p>
          <a:p>
            <a:pPr algn="l" fontAlgn="base">
              <a:buFont typeface="Arial" panose="020B0604020202020204" pitchFamily="34" charset="0"/>
              <a:buChar char="•"/>
            </a:pPr>
            <a:r>
              <a:rPr lang="en-US" sz="1600" b="0" dirty="0">
                <a:solidFill>
                  <a:srgbClr val="333333"/>
                </a:solidFill>
              </a:rPr>
              <a:t>See next </a:t>
            </a:r>
          </a:p>
          <a:p>
            <a:pPr algn="l" fontAlgn="base">
              <a:buFont typeface="Arial" panose="020B0604020202020204" pitchFamily="34" charset="0"/>
              <a:buChar char="•"/>
            </a:pP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09Jul20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560"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561"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algn="l" fontAlgn="base">
              <a:buFont typeface="Arial" panose="020B0604020202020204" pitchFamily="34" charset="0"/>
              <a:buChar char="•"/>
            </a:pPr>
            <a:r>
              <a:rPr lang="en-US" sz="1600" b="0" dirty="0">
                <a:solidFill>
                  <a:srgbClr val="000000"/>
                </a:solidFill>
                <a:effectLst/>
                <a:ea typeface="Times New Roman" panose="02020603050405020304" pitchFamily="18" charset="0"/>
              </a:rPr>
              <a:t>Abstract: In this document, the Commission </a:t>
            </a:r>
            <a:r>
              <a:rPr lang="en-US" sz="1600" i="1" u="sng" dirty="0">
                <a:solidFill>
                  <a:srgbClr val="000000"/>
                </a:solidFill>
                <a:effectLst/>
                <a:ea typeface="Times New Roman" panose="02020603050405020304" pitchFamily="18" charset="0"/>
              </a:rPr>
              <a:t>seeks comment to explore innovative new uses of the 71-76 GHz</a:t>
            </a:r>
            <a:r>
              <a:rPr lang="en-US" sz="1600" b="0" dirty="0">
                <a:solidFill>
                  <a:srgbClr val="000000"/>
                </a:solidFill>
                <a:effectLst/>
                <a:ea typeface="Times New Roman" panose="02020603050405020304" pitchFamily="18" charset="0"/>
              </a:rPr>
              <a:t>, 81-86 GHz, 92-94 GHz, and 94.1-95 GHz bands (collectively, the ``70/80/90 GHz bands''). In particular, the Commission seeks comment on potential rule changes for non-Federal users to facilitate the provision of wireless backhaul for 5G, as well as the deployment of broadband services to aircraft and ships, while protecting incumbent operations in the 70/80/90 GHz bands. The Commission seeks to </a:t>
            </a:r>
            <a:r>
              <a:rPr lang="en-US" sz="1600" b="0" i="0" dirty="0">
                <a:solidFill>
                  <a:srgbClr val="333333"/>
                </a:solidFill>
                <a:effectLst/>
              </a:rPr>
              <a:t>promote expanded use of this co-primary millimeter-wave spectrum for a myriad of innovative services by commercial industry, and in particular, the Commission seeks to take advantage of the highly directional signal characteristics of these bands, which may permit the co-existence of multiple types of deployments. The Commission also denies two requests for partial waiver of the antenna standards for the 71-76 and 81-86 GHz bands. Because this is co-primary spectrum for Federal and non-Federal users, the Commission will coordinate any proposed rule changes with the affected agencies and the National Telecommunications and Information Administration (NTIA). This is consistent with established practice, in that, when evaluating any band that includes a shared allocation for Federal use, the FCC will work with NTIA to evaluate potential impacts associated with any new or expanded non-Federal use of shared allocations.</a:t>
            </a:r>
          </a:p>
          <a:p>
            <a:pPr algn="l" fontAlgn="base">
              <a:buFont typeface="Arial" panose="020B0604020202020204" pitchFamily="34" charset="0"/>
              <a:buChar char="•"/>
            </a:pPr>
            <a:r>
              <a:rPr lang="en-US" sz="1400" b="0" dirty="0">
                <a:solidFill>
                  <a:srgbClr val="333333"/>
                </a:solidFill>
                <a:latin typeface="Georgia" panose="02040502050405020303" pitchFamily="18" charset="0"/>
              </a:rPr>
              <a:t>  </a:t>
            </a:r>
          </a:p>
          <a:p>
            <a:pPr algn="l" fontAlgn="base">
              <a:buFont typeface="Arial" panose="020B0604020202020204" pitchFamily="34" charset="0"/>
              <a:buChar char="•"/>
            </a:pPr>
            <a:r>
              <a:rPr lang="en-US" sz="1400" b="0" dirty="0">
                <a:solidFill>
                  <a:srgbClr val="333333"/>
                </a:solidFill>
                <a:effectLst/>
                <a:latin typeface="Georgia" panose="02040502050405020303" pitchFamily="18" charset="0"/>
              </a:rPr>
              <a:t> </a:t>
            </a:r>
          </a:p>
          <a:p>
            <a:pPr algn="l" fontAlgn="base">
              <a:buFont typeface="Arial" panose="020B0604020202020204" pitchFamily="34" charset="0"/>
              <a:buChar char="•"/>
            </a:pPr>
            <a:r>
              <a:rPr lang="en-US" sz="1400" b="0" dirty="0">
                <a:solidFill>
                  <a:srgbClr val="333333"/>
                </a:solidFill>
                <a:latin typeface="Georgia" panose="02040502050405020303" pitchFamily="18" charset="0"/>
              </a:rPr>
              <a:t> </a:t>
            </a:r>
          </a:p>
          <a:p>
            <a:pPr algn="l" fontAlgn="base">
              <a:buFont typeface="Arial" panose="020B0604020202020204" pitchFamily="34" charset="0"/>
              <a:buChar char="•"/>
            </a:pPr>
            <a:endParaRPr lang="en-US" sz="1800" b="0" dirty="0">
              <a:solidFill>
                <a:srgbClr val="333333"/>
              </a:solidFill>
              <a:effectLst/>
              <a:latin typeface="Calibri" panose="020F0502020204030204" pitchFamily="34" charset="0"/>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009223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  </a:t>
            </a:r>
            <a:r>
              <a:rPr lang="en-US" altLang="en-US" sz="1800" b="0" dirty="0">
                <a:solidFill>
                  <a:srgbClr val="00B0F0"/>
                </a:solidFill>
              </a:rPr>
              <a:t>Nothing specific.</a:t>
            </a: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285750" indent="-285750">
              <a:buFont typeface="Arial" panose="020B0604020202020204" pitchFamily="34" charset="0"/>
              <a:buChar char="•"/>
            </a:pPr>
            <a:r>
              <a:rPr lang="en-US" sz="1800" dirty="0">
                <a:solidFill>
                  <a:schemeClr val="tx1"/>
                </a:solidFill>
              </a:rPr>
              <a:t> </a:t>
            </a: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09Jul20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Present on-line today: __ 			and voters on-line:  __</a:t>
            </a:r>
          </a:p>
          <a:p>
            <a:pPr>
              <a:buFont typeface="Arial" panose="020B0604020202020204" pitchFamily="34" charset="0"/>
              <a:buChar char="•"/>
            </a:pPr>
            <a:r>
              <a:rPr lang="en-US" sz="2000" dirty="0"/>
              <a:t>Next “weekly” teleconference </a:t>
            </a:r>
            <a:r>
              <a:rPr lang="en-US" sz="1400" dirty="0"/>
              <a:t>(scheduled to 03sep)</a:t>
            </a:r>
            <a:r>
              <a:rPr lang="en-US" sz="2000" dirty="0"/>
              <a:t>: 30Jul20–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 weekly call in starts 30july20)</a:t>
            </a:r>
          </a:p>
          <a:p>
            <a:pPr lvl="2">
              <a:buFont typeface="Arial" panose="020B0604020202020204" pitchFamily="34" charset="0"/>
              <a:buChar char="•"/>
            </a:pPr>
            <a:r>
              <a:rPr lang="en-US" altLang="en-US" sz="1600" dirty="0"/>
              <a:t>Or back up slide in this agenda.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dirty="0">
                <a:hlinkClick r:id="rId3"/>
              </a:rPr>
              <a:t>http://ieee802.org/802tele_calendar.html</a:t>
            </a:r>
            <a:endParaRPr lang="en-US" sz="1400" dirty="0"/>
          </a:p>
          <a:p>
            <a:pPr lvl="1">
              <a:buFont typeface="Arial" panose="020B0604020202020204" pitchFamily="34" charset="0"/>
              <a:buChar char="•"/>
            </a:pPr>
            <a:r>
              <a:rPr lang="en-US" sz="1400" dirty="0"/>
              <a:t>And Overall schedule, works in progress: </a:t>
            </a:r>
            <a:r>
              <a:rPr lang="en-US" sz="1400" dirty="0">
                <a:hlinkClick r:id="rId4"/>
              </a:rPr>
              <a:t>http://ieee802.org/16/cal-temp.html</a:t>
            </a:r>
            <a:endParaRPr lang="en-US" sz="1400" dirty="0"/>
          </a:p>
          <a:p>
            <a:pPr>
              <a:buFont typeface="Arial" panose="020B0604020202020204" pitchFamily="34" charset="0"/>
              <a:buChar char="•"/>
            </a:pPr>
            <a:r>
              <a:rPr lang="en-US" altLang="en-US" sz="1800" b="0" dirty="0">
                <a:solidFill>
                  <a:schemeClr val="accent1">
                    <a:lumMod val="50000"/>
                  </a:schemeClr>
                </a:solidFill>
              </a:rPr>
              <a:t>Plenary on 16 &amp; 23 July has a different call-in, see back up slides. </a:t>
            </a: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15:__________________26et </a:t>
            </a:r>
          </a:p>
          <a:p>
            <a:pPr>
              <a:buFont typeface="Arial" panose="020B0604020202020204" pitchFamily="34" charset="0"/>
              <a:buChar char="•"/>
            </a:pPr>
            <a:endParaRPr lang="en-US" sz="1800" u="sng" dirty="0"/>
          </a:p>
          <a:p>
            <a:pPr>
              <a:buFont typeface="Arial" panose="020B0604020202020204" pitchFamily="34" charset="0"/>
              <a:buChar char="•"/>
            </a:pPr>
            <a:r>
              <a:rPr lang="en-US" sz="1800" u="sng" dirty="0"/>
              <a:t>The next face to face meeting is tbd.   </a:t>
            </a:r>
          </a:p>
          <a:p>
            <a:pPr>
              <a:buFont typeface="Arial" panose="020B0604020202020204" pitchFamily="34" charset="0"/>
              <a:buChar char="•"/>
            </a:pPr>
            <a:r>
              <a:rPr lang="en-US" sz="1800" dirty="0"/>
              <a:t>The next plenary is 10-24 July 2020 and will be virtual, starts tomorrow.</a:t>
            </a:r>
          </a:p>
          <a:p>
            <a:pPr>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09Jul20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09Jul20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80660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a:t>
            </a:r>
            <a:r>
              <a:rPr lang="en-US" sz="2000" dirty="0">
                <a:highlight>
                  <a:srgbClr val="00FFFF"/>
                </a:highlight>
              </a:rPr>
              <a:t>weekly </a:t>
            </a:r>
            <a:r>
              <a:rPr lang="en-US" sz="2000" dirty="0"/>
              <a:t>teleconference call-in, </a:t>
            </a:r>
            <a:r>
              <a:rPr lang="en-US" sz="2000" dirty="0">
                <a:highlight>
                  <a:srgbClr val="FF00FF"/>
                </a:highlight>
              </a:rPr>
              <a:t>not for16 &amp; 23July20 see next</a:t>
            </a:r>
          </a:p>
          <a:p>
            <a:pPr>
              <a:spcBef>
                <a:spcPts val="0"/>
              </a:spcBef>
            </a:pPr>
            <a:r>
              <a:rPr lang="en-US" sz="1400" dirty="0"/>
              <a:t>When	14May20 to </a:t>
            </a:r>
            <a:r>
              <a:rPr lang="en-US" sz="1400" dirty="0">
                <a:highlight>
                  <a:srgbClr val="00FFFF"/>
                </a:highlight>
              </a:rPr>
              <a:t>09july20</a:t>
            </a:r>
            <a:r>
              <a:rPr lang="en-US" sz="1400" dirty="0"/>
              <a:t>   noon-13:00-pt,  15:00-16:00-et</a:t>
            </a:r>
          </a:p>
          <a:p>
            <a:pPr>
              <a:spcBef>
                <a:spcPts val="0"/>
              </a:spcBef>
            </a:pPr>
            <a:r>
              <a:rPr lang="en-US" sz="1400" dirty="0"/>
              <a:t>	note:  IEEE </a:t>
            </a:r>
            <a:r>
              <a:rPr lang="en-US" sz="1400" dirty="0" err="1"/>
              <a:t>webex</a:t>
            </a:r>
            <a:r>
              <a:rPr lang="en-US" sz="1400" dirty="0"/>
              <a:t> may change mid-August 2020,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09Jul20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latin typeface="Times New Roman" pitchFamily="16" charset="0"/>
              </a:rPr>
              <a:t>Seat4-802.18_plenary_16&amp;23july20 </a:t>
            </a:r>
            <a:r>
              <a:rPr lang="en-US" sz="2000" dirty="0"/>
              <a:t>call-in, </a:t>
            </a:r>
            <a:r>
              <a:rPr lang="en-US" sz="2000" dirty="0">
                <a:highlight>
                  <a:srgbClr val="00FF00"/>
                </a:highlight>
              </a:rPr>
              <a:t>for just 16 &amp; 23Jul20 </a:t>
            </a:r>
          </a:p>
          <a:p>
            <a:r>
              <a:rPr lang="en-US" sz="1400" dirty="0">
                <a:latin typeface="Times New Roman" pitchFamily="16" charset="0"/>
              </a:rPr>
              <a:t>When	Thu, July 16 &amp; 23,   3pm – 5pm - et</a:t>
            </a:r>
          </a:p>
          <a:p>
            <a:r>
              <a:rPr lang="en-US" sz="1400" dirty="0">
                <a:latin typeface="Times New Roman" pitchFamily="16" charset="0"/>
              </a:rPr>
              <a:t>Where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 (</a:t>
            </a:r>
            <a:r>
              <a:rPr lang="en-US" sz="1400" u="sng" dirty="0">
                <a:latin typeface="Times New Roman" pitchFamily="16" charset="0"/>
                <a:hlinkClick r:id="rId4"/>
              </a:rPr>
              <a:t>map</a:t>
            </a:r>
            <a:r>
              <a:rPr lang="en-US" sz="1400" dirty="0">
                <a:latin typeface="Times New Roman" pitchFamily="16" charset="0"/>
              </a:rPr>
              <a:t>) </a:t>
            </a:r>
          </a:p>
          <a:p>
            <a:pPr>
              <a:spcBef>
                <a:spcPts val="0"/>
              </a:spcBef>
            </a:pPr>
            <a:r>
              <a:rPr lang="en-US" sz="1400" dirty="0">
                <a:latin typeface="Times New Roman" pitchFamily="16" charset="0"/>
              </a:rPr>
              <a:t>Description JOIN WEBEX MEETING </a:t>
            </a:r>
            <a:r>
              <a:rPr lang="en-US" sz="1400" u="sng" dirty="0">
                <a:latin typeface="Times New Roman" pitchFamily="16" charset="0"/>
                <a:hlinkClick r:id="rId3"/>
              </a:rPr>
              <a:t>https://ieee802.my.webex.com/ieee802.my/j.php?MTID=m9f99a72a0130ab9c299bdc62828ddfae</a:t>
            </a:r>
            <a:r>
              <a:rPr lang="en-US" sz="1400" dirty="0">
                <a:latin typeface="Times New Roman" pitchFamily="16" charset="0"/>
              </a:rPr>
              <a:t>  </a:t>
            </a:r>
          </a:p>
          <a:p>
            <a:r>
              <a:rPr lang="en-US" sz="1000" dirty="0">
                <a:latin typeface="Times New Roman" pitchFamily="16" charset="0"/>
              </a:rPr>
              <a:t>			</a:t>
            </a:r>
          </a:p>
          <a:p>
            <a:r>
              <a:rPr lang="en-US" sz="1400" dirty="0">
                <a:latin typeface="Times New Roman" pitchFamily="16" charset="0"/>
              </a:rPr>
              <a:t>Meeting number (access code): 132 016 8425 </a:t>
            </a:r>
          </a:p>
          <a:p>
            <a:r>
              <a:rPr lang="en-US" sz="1400" dirty="0">
                <a:latin typeface="Times New Roman" pitchFamily="16" charset="0"/>
              </a:rPr>
              <a:t>Meeting password: rrtag2007 (77824200 from phones) </a:t>
            </a:r>
          </a:p>
          <a:p>
            <a:pPr>
              <a:spcBef>
                <a:spcPts val="0"/>
              </a:spcBef>
            </a:pPr>
            <a:r>
              <a:rPr lang="en-US" sz="1400" dirty="0">
                <a:latin typeface="Times New Roman" pitchFamily="16" charset="0"/>
              </a:rPr>
              <a:t> </a:t>
            </a:r>
            <a:r>
              <a:rPr lang="en-US" sz="1000" dirty="0">
                <a:latin typeface="Times New Roman" pitchFamily="16" charset="0"/>
              </a:rPr>
              <a:t>			</a:t>
            </a:r>
            <a:endParaRPr lang="en-US" sz="1400" dirty="0">
              <a:latin typeface="Times New Roman" pitchFamily="16" charset="0"/>
            </a:endParaRPr>
          </a:p>
          <a:p>
            <a:r>
              <a:rPr lang="en-US" sz="1400" dirty="0">
                <a:latin typeface="Times New Roman" pitchFamily="16" charset="0"/>
              </a:rPr>
              <a:t>JOIN BY PHONE +1-510-338-9438 USA Toll Tap here to call (mobile phones only, hosts not supported): </a:t>
            </a:r>
            <a:r>
              <a:rPr lang="en-US" sz="1400" dirty="0" err="1">
                <a:latin typeface="Times New Roman" pitchFamily="16" charset="0"/>
              </a:rPr>
              <a:t>tel</a:t>
            </a:r>
            <a:r>
              <a:rPr lang="en-US" sz="1400" dirty="0">
                <a:latin typeface="Times New Roman" pitchFamily="16" charset="0"/>
              </a:rPr>
              <a:t>:%2B1-510-338-9438,,*01*1320168425%2377824200%23*01* +44-20-3198-8144 UK Toll Tap here to call (mobile phones only, hosts not supported): </a:t>
            </a:r>
            <a:r>
              <a:rPr lang="en-US" sz="1400" dirty="0" err="1">
                <a:latin typeface="Times New Roman" pitchFamily="16" charset="0"/>
              </a:rPr>
              <a:t>tel</a:t>
            </a:r>
            <a:r>
              <a:rPr lang="en-US" sz="1400" dirty="0">
                <a:latin typeface="Times New Roman" pitchFamily="16" charset="0"/>
              </a:rPr>
              <a:t>:%2B44-20-3198-8144,,*01*1320168425%2377824200%23*01* </a:t>
            </a:r>
          </a:p>
          <a:p>
            <a:r>
              <a:rPr lang="en-US" sz="1400" dirty="0">
                <a:latin typeface="Times New Roman" pitchFamily="16" charset="0"/>
              </a:rPr>
              <a:t> Global call-in numbers https://ieee802.my.webex.com/ieee802.my/globalcallin.php?MTID=m0b9118497d61a45ac482add86ab4d710 Can't join the meeting? </a:t>
            </a:r>
            <a:r>
              <a:rPr lang="en-US" sz="1400" u="sng" dirty="0">
                <a:latin typeface="Times New Roman" pitchFamily="16" charset="0"/>
                <a:hlinkClick r:id="rId5"/>
              </a:rPr>
              <a:t>https://collaborationhelp.cisco.com/article/WBX000029055</a:t>
            </a:r>
            <a:r>
              <a:rPr lang="en-US" sz="1400" dirty="0">
                <a:latin typeface="Times New Roman" pitchFamily="16" charset="0"/>
              </a:rPr>
              <a:t> </a:t>
            </a:r>
          </a:p>
          <a:p>
            <a:pPr>
              <a:spcBef>
                <a:spcPts val="0"/>
              </a:spcBef>
            </a:pPr>
            <a:r>
              <a:rPr lang="en-US" sz="1400" dirty="0">
                <a:latin typeface="Times New Roman" pitchFamily="16" charset="0"/>
              </a:rPr>
              <a:t> </a:t>
            </a:r>
          </a:p>
          <a:p>
            <a:r>
              <a:rPr lang="en-US" sz="1400" dirty="0">
                <a:latin typeface="Times New Roman" pitchFamily="16" charset="0"/>
              </a:rPr>
              <a:t>IMPORTANT NOTICE: Please note that this </a:t>
            </a:r>
            <a:r>
              <a:rPr lang="en-US" sz="1400" dirty="0" err="1">
                <a:latin typeface="Times New Roman" pitchFamily="16" charset="0"/>
              </a:rPr>
              <a:t>Webex</a:t>
            </a:r>
            <a:r>
              <a:rPr lang="en-US" sz="14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400" dirty="0">
                <a:latin typeface="Times New Roman" pitchFamily="16" charset="0"/>
              </a:rPr>
              <a:t> </a:t>
            </a:r>
            <a:r>
              <a:rPr lang="en-US" sz="1400" u="sng" dirty="0">
                <a:latin typeface="Times New Roman" pitchFamily="16" charset="0"/>
                <a:hlinkClick r:id="rId6"/>
              </a:rPr>
              <a:t>more details»</a:t>
            </a:r>
            <a:r>
              <a:rPr lang="en-US" sz="1400" dirty="0">
                <a:latin typeface="Times New Roman" pitchFamily="16" charset="0"/>
              </a:rPr>
              <a:t>  </a:t>
            </a:r>
            <a:r>
              <a:rPr lang="en-US" sz="1400" u="sng" dirty="0">
                <a:latin typeface="Times New Roman" pitchFamily="16" charset="0"/>
                <a:hlinkClick r:id="rId7"/>
              </a:rPr>
              <a:t>copy to my calendar»</a:t>
            </a:r>
            <a:endParaRPr lang="en-US" sz="1400" dirty="0"/>
          </a:p>
          <a:p>
            <a:pPr>
              <a:spcBef>
                <a:spcPts val="0"/>
              </a:spcBef>
            </a:pPr>
            <a:endParaRPr lang="en-US" sz="1800" kern="0" dirty="0"/>
          </a:p>
        </p:txBody>
      </p:sp>
    </p:spTree>
    <p:extLst>
      <p:ext uri="{BB962C8B-B14F-4D97-AF65-F5344CB8AC3E}">
        <p14:creationId xmlns:p14="http://schemas.microsoft.com/office/powerpoint/2010/main" val="2788246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09Jul20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802.18 </a:t>
            </a:r>
            <a:r>
              <a:rPr lang="en-US" sz="2000" dirty="0">
                <a:highlight>
                  <a:srgbClr val="808080"/>
                </a:highlight>
              </a:rPr>
              <a:t>weekly </a:t>
            </a:r>
            <a:r>
              <a:rPr lang="en-US" sz="2000" dirty="0"/>
              <a:t>teleconference call-in, </a:t>
            </a:r>
            <a:r>
              <a:rPr lang="en-US" sz="2000" dirty="0">
                <a:highlight>
                  <a:srgbClr val="808080"/>
                </a:highlight>
              </a:rPr>
              <a:t>30Jul20 to 07Jan21</a:t>
            </a: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Tree>
    <p:extLst>
      <p:ext uri="{BB962C8B-B14F-4D97-AF65-F5344CB8AC3E}">
        <p14:creationId xmlns:p14="http://schemas.microsoft.com/office/powerpoint/2010/main" val="24901764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09Jul20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09Jul20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09Jul20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09Jul20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09Jul20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36</a:t>
            </a:fld>
            <a:endParaRPr lang="en-US" altLang="en-US" sz="1200" b="0" dirty="0"/>
          </a:p>
        </p:txBody>
      </p:sp>
      <p:sp>
        <p:nvSpPr>
          <p:cNvPr id="2" name="Date Placeholder 1"/>
          <p:cNvSpPr>
            <a:spLocks noGrp="1"/>
          </p:cNvSpPr>
          <p:nvPr>
            <p:ph type="dt" idx="15"/>
          </p:nvPr>
        </p:nvSpPr>
        <p:spPr/>
        <p:txBody>
          <a:bodyPr/>
          <a:lstStyle/>
          <a:p>
            <a:r>
              <a:rPr lang="en-US"/>
              <a:t>09Jul20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09Jul20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09Jul20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09Jul20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09Jul20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75000"/>
                  </a:schemeClr>
                </a:solidFill>
              </a:rPr>
              <a:t>Jay</a:t>
            </a:r>
          </a:p>
          <a:p>
            <a:pPr lvl="1">
              <a:buFont typeface="Arial" panose="020B0604020202020204" pitchFamily="34" charset="0"/>
              <a:buChar char="•"/>
            </a:pPr>
            <a:r>
              <a:rPr lang="en-US" altLang="en-US" sz="1200" dirty="0">
                <a:solidFill>
                  <a:schemeClr val="tx1"/>
                </a:solidFill>
              </a:rPr>
              <a:t>Attendance and queue (</a:t>
            </a:r>
            <a:r>
              <a:rPr lang="en-US" altLang="en-US" sz="1200" b="1" dirty="0">
                <a:solidFill>
                  <a:schemeClr val="tx1"/>
                </a:solidFill>
              </a:rPr>
              <a:t>in chat window</a:t>
            </a:r>
            <a:r>
              <a:rPr lang="en-US" altLang="en-US" sz="1200" dirty="0">
                <a:solidFill>
                  <a:schemeClr val="tx1"/>
                </a:solidFill>
              </a:rPr>
              <a:t>), Stuart K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Latest on  moving forward</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Public Outreach on WP 5A submissions</a:t>
            </a:r>
          </a:p>
          <a:p>
            <a:pPr lvl="1">
              <a:spcBef>
                <a:spcPts val="0"/>
              </a:spcBef>
              <a:buFont typeface="Arial" panose="020B0604020202020204" pitchFamily="34" charset="0"/>
              <a:buChar char="•"/>
            </a:pPr>
            <a:r>
              <a:rPr lang="en-US" altLang="en-US" sz="1400" dirty="0">
                <a:solidFill>
                  <a:schemeClr val="tx1"/>
                </a:solidFill>
              </a:rPr>
              <a:t>FCC R&amp;O-FNPRM on 6 GHz</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kern="0" dirty="0">
              <a:solidFill>
                <a:schemeClr val="tx1"/>
              </a:solidFill>
            </a:endParaRPr>
          </a:p>
          <a:p>
            <a:pPr>
              <a:spcBef>
                <a:spcPts val="0"/>
              </a:spcBef>
              <a:buFont typeface="Arial" panose="020B0604020202020204" pitchFamily="34" charset="0"/>
              <a:buChar char="•"/>
            </a:pPr>
            <a:endParaRPr 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Public Outreach on WP 5A submissions</a:t>
            </a:r>
          </a:p>
          <a:p>
            <a:pPr lvl="1">
              <a:spcBef>
                <a:spcPts val="0"/>
              </a:spcBef>
              <a:buFont typeface="Arial" panose="020B0604020202020204" pitchFamily="34" charset="0"/>
              <a:buChar char="•"/>
            </a:pPr>
            <a:r>
              <a:rPr lang="en-US" sz="1400" dirty="0">
                <a:solidFill>
                  <a:schemeClr val="tx1"/>
                </a:solidFill>
              </a:rPr>
              <a:t>For Twitter:  M-1450 and M-1801 contributions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 and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sz="1400" dirty="0">
                <a:solidFill>
                  <a:srgbClr val="333333"/>
                </a:solidFill>
                <a:effectLst/>
                <a:ea typeface="Times New Roman" panose="02020603050405020304" pitchFamily="18" charset="0"/>
              </a:rPr>
              <a:t>FCC: Modernizing and Expanding Access to the 70/80/90 GHz Bands</a:t>
            </a:r>
            <a:r>
              <a:rPr lang="en-US" sz="1400" dirty="0"/>
              <a:t> </a:t>
            </a: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a:spcBef>
                <a:spcPts val="0"/>
              </a:spcBef>
            </a:pPr>
            <a:r>
              <a:rPr lang="en-US" altLang="en-US" sz="1600" b="0" dirty="0">
                <a:solidFill>
                  <a:schemeClr val="bg1">
                    <a:lumMod val="75000"/>
                  </a:schemeClr>
                </a:solidFill>
              </a:rPr>
              <a:t>		Seconded by: 	Ben R. </a:t>
            </a:r>
          </a:p>
          <a:p>
            <a:pPr>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latin typeface="Times New Roman" panose="02020603050405020304" pitchFamily="18" charset="0"/>
                <a:ea typeface="SimSun" panose="02010600030101010101" pitchFamily="2" charset="-122"/>
              </a:rPr>
              <a:t>To approve the minutes from the IEEE 802.18 Teleconference 02 July 2020 in document </a:t>
            </a:r>
            <a:r>
              <a:rPr lang="en-GB" sz="1800" b="0" u="sng" dirty="0">
                <a:solidFill>
                  <a:srgbClr val="0000FF"/>
                </a:solidFill>
                <a:effectLst/>
                <a:latin typeface="Times New Roman" panose="02020603050405020304" pitchFamily="18" charset="0"/>
                <a:ea typeface="SimSun" panose="02010600030101010101" pitchFamily="2" charset="-122"/>
                <a:hlinkClick r:id="rId3"/>
              </a:rPr>
              <a:t>https://mentor.ieee.org/802.18/dcn/20/18-20-0099-00-0000-minutes-02jul20-rrtag-teleconference.docx</a:t>
            </a:r>
            <a:r>
              <a:rPr lang="en-GB" sz="1800" b="0" dirty="0">
                <a:effectLst/>
                <a:latin typeface="Times New Roman" panose="02020603050405020304" pitchFamily="18" charset="0"/>
                <a:ea typeface="SimSun" panose="02010600030101010101" pitchFamily="2" charset="-122"/>
              </a:rPr>
              <a:t>   </a:t>
            </a:r>
            <a:r>
              <a:rPr lang="en-GB" sz="1800" b="0" dirty="0">
                <a:solidFill>
                  <a:srgbClr val="000000"/>
                </a:solidFill>
                <a:effectLst/>
                <a:latin typeface="Times New Roman" panose="02020603050405020304" pitchFamily="18" charset="0"/>
                <a:ea typeface="SimSun" panose="02010600030101010101" pitchFamily="2" charset="-122"/>
              </a:rPr>
              <a:t>03-Jul-2020 14:00:10 ET</a:t>
            </a:r>
            <a:r>
              <a:rPr lang="en-US" sz="1800" b="0" dirty="0">
                <a:effectLst/>
                <a:latin typeface="Times New Roman" panose="02020603050405020304" pitchFamily="18" charset="0"/>
                <a:ea typeface="SimSun" panose="02010600030101010101" pitchFamily="2" charset="-122"/>
              </a:rPr>
              <a:t>, 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Vijay A</a:t>
            </a:r>
          </a:p>
          <a:p>
            <a:pPr marL="0" indent="0">
              <a:spcBef>
                <a:spcPts val="0"/>
              </a:spcBef>
            </a:pPr>
            <a:r>
              <a:rPr lang="en-US" altLang="en-US" sz="1600" b="0" dirty="0">
                <a:solidFill>
                  <a:schemeClr val="bg1">
                    <a:lumMod val="75000"/>
                  </a:schemeClr>
                </a:solidFill>
              </a:rPr>
              <a:t>	Seconded by:	Ben R. </a:t>
            </a:r>
          </a:p>
          <a:p>
            <a:pPr marL="0" indent="0">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09Jul20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a:t>
            </a:r>
            <a:endParaRPr lang="en-US" altLang="en-US" sz="2400" i="1" u="sng" dirty="0"/>
          </a:p>
        </p:txBody>
      </p:sp>
      <p:sp>
        <p:nvSpPr>
          <p:cNvPr id="16387" name="Content Placeholder 2"/>
          <p:cNvSpPr>
            <a:spLocks noGrp="1"/>
          </p:cNvSpPr>
          <p:nvPr>
            <p:ph idx="1"/>
          </p:nvPr>
        </p:nvSpPr>
        <p:spPr>
          <a:xfrm>
            <a:off x="685799" y="808037"/>
            <a:ext cx="8229602"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endParaRPr lang="en-US" altLang="en-US" sz="14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800" b="0" dirty="0">
                <a:solidFill>
                  <a:schemeClr val="tx1"/>
                </a:solidFill>
              </a:rPr>
              <a:t>Per  802 Op Manual section 5, we can have electronic meetings in between Plenaries, but such meetings do not count for participation credit.</a:t>
            </a:r>
          </a:p>
          <a:p>
            <a:pPr marL="685800" lvl="1">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800" dirty="0">
                <a:solidFill>
                  <a:schemeClr val="tx1"/>
                </a:solidFill>
              </a:rPr>
              <a:t>This allows then for an electronic plenary, that can be worked on to setup over the next couple of months. </a:t>
            </a: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09Jul20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50553</TotalTime>
  <Words>8017</Words>
  <Application>Microsoft Office PowerPoint</Application>
  <PresentationFormat>On-screen Show (4:3)</PresentationFormat>
  <Paragraphs>841</Paragraphs>
  <Slides>38</Slides>
  <Notes>23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49"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 –July Plenary</vt:lpstr>
      <vt:lpstr>EU items to share -1  - will discuss next week</vt:lpstr>
      <vt:lpstr>EU items to share -2 will discuss next week</vt:lpstr>
      <vt:lpstr>ITU-R items to share </vt:lpstr>
      <vt:lpstr>IEEE 802 Public Outreach /  ITU-R WP 5A -1 </vt:lpstr>
      <vt:lpstr>IEEE 802 Public Outreach /  ITU-R WP 5A -2 </vt:lpstr>
      <vt:lpstr>FCC R&amp;O 6 GHz</vt:lpstr>
      <vt:lpstr>FCC R&amp;O 6 GHz - MSG</vt:lpstr>
      <vt:lpstr>FCC FNPRM 6 GHz </vt:lpstr>
      <vt:lpstr>General Discussion Items</vt:lpstr>
      <vt:lpstr>General Discussion Items</vt:lpstr>
      <vt:lpstr>Actions Required</vt:lpstr>
      <vt:lpstr>Any Other Business</vt:lpstr>
      <vt:lpstr>Adjourn</vt:lpstr>
      <vt:lpstr>PowerPoint Presentation</vt:lpstr>
      <vt:lpstr>PowerPoint Presentation</vt:lpstr>
      <vt:lpstr>PowerPoint Presentation</vt:lpstr>
      <vt:lpstr>PowerPoint Presentation</vt:lpstr>
      <vt:lpstr>Calendars</vt:lpstr>
      <vt:lpstr>FCC R&amp;O and FNPRM 6GHz -2</vt:lpstr>
      <vt:lpstr>ITU-R SM.2352 on THz</vt:lpstr>
      <vt:lpstr>ITU-R THz SM.2352 submission – standing by</vt:lpstr>
      <vt:lpstr>ITU-R SM.2352 on THz</vt:lpstr>
      <vt:lpstr>Responsibilities of Working Group Officers</vt:lpstr>
      <vt:lpstr>Responsibilities of WG Chair</vt:lpstr>
      <vt:lpstr>Responsibilities of WG Vice Chair</vt:lpstr>
      <vt:lpstr>Responsibilities of WG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2989</cp:revision>
  <cp:lastPrinted>1601-01-01T00:00:00Z</cp:lastPrinted>
  <dcterms:created xsi:type="dcterms:W3CDTF">2016-03-03T14:54:45Z</dcterms:created>
  <dcterms:modified xsi:type="dcterms:W3CDTF">2020-07-09T13:47:41Z</dcterms:modified>
</cp:coreProperties>
</file>