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93" r:id="rId15"/>
    <p:sldId id="694" r:id="rId16"/>
    <p:sldId id="675" r:id="rId17"/>
    <p:sldId id="691" r:id="rId18"/>
    <p:sldId id="683" r:id="rId19"/>
    <p:sldId id="685" r:id="rId20"/>
    <p:sldId id="695" r:id="rId21"/>
    <p:sldId id="650" r:id="rId22"/>
    <p:sldId id="498" r:id="rId23"/>
    <p:sldId id="402" r:id="rId24"/>
    <p:sldId id="403" r:id="rId25"/>
    <p:sldId id="673" r:id="rId26"/>
    <p:sldId id="687" r:id="rId27"/>
    <p:sldId id="692" r:id="rId28"/>
    <p:sldId id="679" r:id="rId29"/>
    <p:sldId id="672" r:id="rId30"/>
    <p:sldId id="671" r:id="rId31"/>
    <p:sldId id="664" r:id="rId32"/>
    <p:sldId id="663" r:id="rId33"/>
    <p:sldId id="425" r:id="rId34"/>
    <p:sldId id="652" r:id="rId35"/>
    <p:sldId id="689" r:id="rId36"/>
    <p:sldId id="549" r:id="rId37"/>
    <p:sldId id="656" r:id="rId38"/>
    <p:sldId id="655"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9" autoAdjust="0"/>
    <p:restoredTop sz="96201" autoAdjust="0"/>
  </p:normalViewPr>
  <p:slideViewPr>
    <p:cSldViewPr>
      <p:cViewPr varScale="1">
        <p:scale>
          <a:sx n="109" d="100"/>
          <a:sy n="109" d="100"/>
        </p:scale>
        <p:origin x="222" y="1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69208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42767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dirty="0"/>
              <a:t>221/257 characters, 280 max.</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3244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www.itu.int/pub/R-ACT-WRC.14-2019"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1-04-0000-itu-ahg-recommended-edits-to-m-1450-5.docx" TargetMode="External"/><Relationship Id="rId4" Type="http://schemas.openxmlformats.org/officeDocument/2006/relationships/hyperlink" Target="https://www.itu.int/rec/R-REC-M.145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0/18-20-0060-04-0000-itu-ahg-recommended-edits-to-m-1801-2.docx" TargetMode="External"/><Relationship Id="rId4" Type="http://schemas.openxmlformats.org/officeDocument/2006/relationships/hyperlink" Target="https://www.itu.int/rec/R-REC-M.180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9-00-0000-minutes-02jul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09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4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r>
              <a:rPr lang="en-US" sz="1600" dirty="0">
                <a:solidFill>
                  <a:schemeClr val="tx1"/>
                </a:solidFill>
                <a:cs typeface="+mn-cs"/>
              </a:rPr>
              <a:t>Will do roll call and watch </a:t>
            </a:r>
            <a:r>
              <a:rPr lang="en-US" sz="1600" dirty="0" err="1">
                <a:solidFill>
                  <a:schemeClr val="tx1"/>
                </a:solidFill>
                <a:cs typeface="+mn-cs"/>
              </a:rPr>
              <a:t>Webex</a:t>
            </a:r>
            <a:r>
              <a:rPr lang="en-US" sz="1600" dirty="0">
                <a:solidFill>
                  <a:schemeClr val="tx1"/>
                </a:solidFill>
                <a:cs typeface="+mn-cs"/>
              </a:rPr>
              <a:t> also.</a:t>
            </a: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r>
              <a:rPr lang="en-US" sz="1600" dirty="0">
                <a:solidFill>
                  <a:schemeClr val="bg1">
                    <a:lumMod val="65000"/>
                  </a:schemeClr>
                </a:solidFill>
              </a:rPr>
              <a:t>nothing to share today</a:t>
            </a:r>
          </a:p>
          <a:p>
            <a:pPr lvl="1">
              <a:spcBef>
                <a:spcPts val="0"/>
              </a:spcBef>
              <a:buFont typeface="Arial" panose="020B0604020202020204" pitchFamily="34" charset="0"/>
              <a:buChar char="•"/>
            </a:pPr>
            <a:endParaRPr lang="en-US" sz="1600" dirty="0">
              <a:solidFill>
                <a:schemeClr val="bg1">
                  <a:lumMod val="65000"/>
                </a:schemeClr>
              </a:solidFill>
            </a:endParaRPr>
          </a:p>
          <a:p>
            <a:pPr lvl="1">
              <a:spcBef>
                <a:spcPts val="0"/>
              </a:spcBef>
              <a:buFont typeface="Arial" panose="020B0604020202020204" pitchFamily="34" charset="0"/>
              <a:buChar char="•"/>
            </a:pPr>
            <a:r>
              <a:rPr lang="en-US" sz="1200" dirty="0">
                <a:solidFill>
                  <a:schemeClr val="tx1"/>
                </a:solidFill>
              </a:rPr>
              <a:t>25Jun20:</a:t>
            </a:r>
            <a:endParaRPr lang="en-US" sz="1200" b="0" u="sng" dirty="0">
              <a:solidFill>
                <a:srgbClr val="C00000"/>
              </a:solidFill>
            </a:endParaRPr>
          </a:p>
          <a:p>
            <a:pPr lvl="1">
              <a:spcBef>
                <a:spcPts val="0"/>
              </a:spcBef>
              <a:buFont typeface="Arial" panose="020B0604020202020204" pitchFamily="34" charset="0"/>
              <a:buChar char="•"/>
            </a:pPr>
            <a:r>
              <a:rPr lang="en-US" sz="1200" dirty="0">
                <a:solidFill>
                  <a:schemeClr val="tx1"/>
                </a:solidFill>
              </a:rPr>
              <a:t>Compromise on energy detect and reached an agreement with a liaison going out for comments. (IEEE 802 is on list and will receive the liaison)</a:t>
            </a:r>
          </a:p>
          <a:p>
            <a:pPr lvl="1">
              <a:spcBef>
                <a:spcPts val="0"/>
              </a:spcBef>
              <a:buFont typeface="Arial" panose="020B0604020202020204" pitchFamily="34" charset="0"/>
              <a:buChar char="•"/>
            </a:pPr>
            <a:r>
              <a:rPr lang="en-US" sz="1200" dirty="0">
                <a:solidFill>
                  <a:schemeClr val="tx1"/>
                </a:solidFill>
              </a:rPr>
              <a:t>BRAN(20)106003    60 GHz work item for c2</a:t>
            </a:r>
          </a:p>
          <a:p>
            <a:pPr lvl="2">
              <a:spcBef>
                <a:spcPts val="0"/>
              </a:spcBef>
              <a:buFont typeface="Arial" panose="020B0604020202020204" pitchFamily="34" charset="0"/>
              <a:buChar char="•"/>
            </a:pPr>
            <a:r>
              <a:rPr lang="en-US" sz="1200" dirty="0">
                <a:solidFill>
                  <a:schemeClr val="tx1"/>
                </a:solidFill>
              </a:rPr>
              <a:t>66-71GHz (band C2) new work item  being studied for IMT.</a:t>
            </a:r>
          </a:p>
          <a:p>
            <a:pPr lvl="2">
              <a:spcBef>
                <a:spcPts val="0"/>
              </a:spcBef>
              <a:buFont typeface="Arial" panose="020B0604020202020204" pitchFamily="34" charset="0"/>
              <a:buChar char="•"/>
            </a:pPr>
            <a:r>
              <a:rPr lang="en-US" sz="1200" dirty="0">
                <a:solidFill>
                  <a:schemeClr val="tx1"/>
                </a:solidFill>
              </a:rPr>
              <a:t>Below 66 was already for mobile</a:t>
            </a:r>
          </a:p>
          <a:p>
            <a:pPr lvl="1">
              <a:spcBef>
                <a:spcPts val="0"/>
              </a:spcBef>
              <a:buFont typeface="Arial" panose="020B0604020202020204" pitchFamily="34" charset="0"/>
              <a:buChar char="•"/>
            </a:pPr>
            <a:r>
              <a:rPr lang="en-US" sz="1200" dirty="0">
                <a:solidFill>
                  <a:schemeClr val="tx1"/>
                </a:solidFill>
              </a:rPr>
              <a:t>BRAN(20)106009r2    Multiple Access Points Performance Testing</a:t>
            </a:r>
          </a:p>
          <a:p>
            <a:pPr lvl="2">
              <a:spcBef>
                <a:spcPts val="0"/>
              </a:spcBef>
              <a:buFont typeface="Arial" panose="020B0604020202020204" pitchFamily="34" charset="0"/>
              <a:buChar char="•"/>
            </a:pPr>
            <a:r>
              <a:rPr lang="en-US" sz="1200" dirty="0">
                <a:solidFill>
                  <a:schemeClr val="tx1"/>
                </a:solidFill>
              </a:rPr>
              <a:t>This is for 5GHz band, BRAN will decide Friday to add this work item or not  </a:t>
            </a:r>
          </a:p>
          <a:p>
            <a:pPr lvl="1">
              <a:spcBef>
                <a:spcPts val="0"/>
              </a:spcBef>
              <a:buFont typeface="Arial" panose="020B0604020202020204" pitchFamily="34" charset="0"/>
              <a:buChar char="•"/>
            </a:pPr>
            <a:r>
              <a:rPr lang="en-US" sz="1200" dirty="0">
                <a:solidFill>
                  <a:schemeClr val="tx1"/>
                </a:solidFill>
              </a:rPr>
              <a:t>Trying to find a time for web meetings, and not opposite WP5A  late  July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#12 - 30Jul20</a:t>
            </a:r>
          </a:p>
          <a:p>
            <a:pPr lvl="1">
              <a:spcBef>
                <a:spcPts val="0"/>
              </a:spcBef>
              <a:buFont typeface="Arial" panose="020B0604020202020204" pitchFamily="34" charset="0"/>
              <a:buChar char="•"/>
            </a:pPr>
            <a:r>
              <a:rPr lang="en-US" sz="1600" dirty="0">
                <a:solidFill>
                  <a:schemeClr val="tx1"/>
                </a:solidFill>
              </a:rPr>
              <a:t> Anything from call last week?</a:t>
            </a:r>
          </a:p>
          <a:p>
            <a:pPr lvl="1">
              <a:spcBef>
                <a:spcPts val="0"/>
              </a:spcBef>
              <a:buFont typeface="Arial" panose="020B0604020202020204" pitchFamily="34" charset="0"/>
              <a:buChar char="•"/>
            </a:pPr>
            <a:r>
              <a:rPr lang="en-US" sz="1600" dirty="0">
                <a:solidFill>
                  <a:schemeClr val="bg1">
                    <a:lumMod val="65000"/>
                  </a:schemeClr>
                </a:solidFill>
              </a:rPr>
              <a:t> </a:t>
            </a:r>
          </a:p>
          <a:p>
            <a:pPr lvl="1">
              <a:spcBef>
                <a:spcPts val="0"/>
              </a:spcBef>
              <a:buFont typeface="Arial" panose="020B0604020202020204" pitchFamily="34" charset="0"/>
              <a:buChar char="•"/>
            </a:pPr>
            <a:r>
              <a:rPr lang="en-US" sz="1600" dirty="0">
                <a:solidFill>
                  <a:schemeClr val="bg1">
                    <a:lumMod val="65000"/>
                  </a:schemeClr>
                </a:solidFill>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18038" y="917819"/>
            <a:ext cx="8378520" cy="5557594"/>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400" dirty="0">
                <a:solidFill>
                  <a:schemeClr val="tx1"/>
                </a:solidFill>
              </a:rPr>
              <a:t> Anything from call last week? </a:t>
            </a:r>
            <a:endParaRPr lang="en-US" sz="1400" dirty="0">
              <a:solidFill>
                <a:schemeClr val="bg1">
                  <a:lumMod val="65000"/>
                </a:schemeClr>
              </a:solidFill>
            </a:endParaRPr>
          </a:p>
          <a:p>
            <a:pPr lvl="1">
              <a:buFont typeface="Arial" panose="020B0604020202020204" pitchFamily="34" charset="0"/>
              <a:buChar char="•"/>
            </a:pPr>
            <a:endParaRPr lang="en-US" sz="1400" dirty="0">
              <a:solidFill>
                <a:schemeClr val="bg1">
                  <a:lumMod val="65000"/>
                </a:schemeClr>
              </a:solidFill>
            </a:endParaRPr>
          </a:p>
          <a:p>
            <a:pPr lvl="1">
              <a:buFont typeface="Arial" panose="020B0604020202020204" pitchFamily="34" charset="0"/>
              <a:buChar char="•"/>
            </a:pPr>
            <a:r>
              <a:rPr lang="en-US" sz="1200" dirty="0">
                <a:solidFill>
                  <a:schemeClr val="tx1"/>
                </a:solidFill>
              </a:rPr>
              <a:t>25Jun20:  Next all will discuss 6 GHz, ECC is preparing for many viewpoints to work through. </a:t>
            </a:r>
          </a:p>
          <a:p>
            <a:pPr lvl="1">
              <a:buFont typeface="Arial" panose="020B0604020202020204" pitchFamily="34" charset="0"/>
              <a:buChar char="•"/>
            </a:pPr>
            <a:r>
              <a:rPr lang="en-US" sz="1200" dirty="0">
                <a:solidFill>
                  <a:schemeClr val="tx1"/>
                </a:solidFill>
              </a:rPr>
              <a:t>Draft decisions can come out of this meeting. Many [] #s will be decided on.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&lt;WGSE&gt;</a:t>
            </a:r>
            <a:r>
              <a:rPr lang="en-US" altLang="en-US" sz="1400" b="0" dirty="0"/>
              <a:t> </a:t>
            </a:r>
            <a:r>
              <a:rPr lang="en-US" altLang="en-US" sz="1400" dirty="0"/>
              <a:t>next call, meeting  </a:t>
            </a:r>
            <a:r>
              <a:rPr lang="en-US" sz="1400" dirty="0"/>
              <a:t>#86,  28Sep-02Oct20;</a:t>
            </a:r>
          </a:p>
          <a:p>
            <a:pPr lvl="1">
              <a:spcBef>
                <a:spcPts val="0"/>
              </a:spcBef>
              <a:buFont typeface="Arial" panose="020B0604020202020204" pitchFamily="34" charset="0"/>
              <a:buChar char="•"/>
            </a:pPr>
            <a:r>
              <a:rPr lang="en-US" sz="1200" dirty="0">
                <a:solidFill>
                  <a:schemeClr val="tx1"/>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endParaRPr lang="en-US" sz="1400" dirty="0">
              <a:solidFill>
                <a:schemeClr val="bg1">
                  <a:lumMod val="65000"/>
                </a:schemeClr>
              </a:solidFill>
            </a:endParaRPr>
          </a:p>
          <a:p>
            <a:pPr lvl="1">
              <a:spcBef>
                <a:spcPts val="0"/>
              </a:spcBef>
              <a:buFont typeface="Arial" panose="020B0604020202020204" pitchFamily="34" charset="0"/>
              <a:buChar char="•"/>
            </a:pPr>
            <a:r>
              <a:rPr lang="en-US" sz="1400" dirty="0"/>
              <a:t> </a:t>
            </a:r>
            <a:r>
              <a:rPr lang="en-US" sz="1200" dirty="0"/>
              <a:t>25Jun20: From WGFM sent LS to WG SE to study OOB, Frequency Use, etc. in parallel with public consultation and report back to FM57 ahead of Oct 5 comment resolution meeting.</a:t>
            </a:r>
            <a:endParaRPr lang="en-US" sz="1200" dirty="0">
              <a:solidFill>
                <a:schemeClr val="tx1"/>
              </a:solidFill>
            </a:endParaRPr>
          </a:p>
          <a:p>
            <a:pPr lvl="3">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tx1"/>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#11, 08-10Jul20;  (#12-05-07Oct20)</a:t>
            </a:r>
            <a:endParaRPr lang="en-US" sz="1400" dirty="0"/>
          </a:p>
          <a:p>
            <a:pPr lvl="1">
              <a:buFont typeface="Arial" panose="020B0604020202020204" pitchFamily="34" charset="0"/>
              <a:buChar char="•"/>
            </a:pPr>
            <a:r>
              <a:rPr lang="en-US" sz="1400" dirty="0">
                <a:solidFill>
                  <a:schemeClr val="tx1"/>
                </a:solidFill>
              </a:rPr>
              <a:t>Anything on call this week?</a:t>
            </a:r>
            <a:endParaRPr lang="en-US" sz="1400" dirty="0">
              <a:solidFill>
                <a:schemeClr val="bg1">
                  <a:lumMod val="65000"/>
                </a:schemeClr>
              </a:solidFill>
            </a:endParaRPr>
          </a:p>
          <a:p>
            <a:pPr lvl="1">
              <a:buFont typeface="Arial" panose="020B0604020202020204" pitchFamily="34" charset="0"/>
              <a:buChar char="•"/>
            </a:pPr>
            <a:endParaRPr lang="en-US" sz="1400" dirty="0">
              <a:solidFill>
                <a:schemeClr val="bg1">
                  <a:lumMod val="65000"/>
                </a:schemeClr>
              </a:solidFill>
            </a:endParaRPr>
          </a:p>
          <a:p>
            <a:pPr lvl="1">
              <a:buFont typeface="Arial" panose="020B0604020202020204" pitchFamily="34" charset="0"/>
              <a:buChar char="•"/>
            </a:pPr>
            <a:r>
              <a:rPr lang="en-US" sz="1200" dirty="0">
                <a:solidFill>
                  <a:schemeClr val="tx1"/>
                </a:solidFill>
              </a:rPr>
              <a:t>25Jun20:Collected new work items, 1) Review decision 0408, frequency by country process.</a:t>
            </a:r>
          </a:p>
          <a:p>
            <a:pPr lvl="1">
              <a:buFont typeface="Arial" panose="020B0604020202020204" pitchFamily="34" charset="0"/>
              <a:buChar char="•"/>
            </a:pPr>
            <a:r>
              <a:rPr lang="en-US" sz="1200" dirty="0">
                <a:solidFill>
                  <a:schemeClr val="tx1"/>
                </a:solidFill>
              </a:rPr>
              <a:t>Another work item on Urban Rail, using 5GHz BRAN Standard, with frequencies to be discussed.</a:t>
            </a: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800" dirty="0">
                <a:solidFill>
                  <a:schemeClr val="tx1"/>
                </a:solidFill>
              </a:rPr>
              <a:t>  </a:t>
            </a:r>
            <a:r>
              <a:rPr lang="en-US" sz="1800" dirty="0">
                <a:solidFill>
                  <a:schemeClr val="bg1">
                    <a:lumMod val="65000"/>
                  </a:schemeClr>
                </a:solidFill>
              </a:rPr>
              <a:t>nothing to share today</a:t>
            </a:r>
          </a:p>
          <a:p>
            <a:pPr>
              <a:spcBef>
                <a:spcPts val="0"/>
              </a:spcBef>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tx1"/>
                </a:solidFill>
              </a:rPr>
              <a:t>IEEE 802 Public Outreach / </a:t>
            </a:r>
            <a:r>
              <a:rPr lang="en-US" sz="2400" dirty="0"/>
              <a:t> ITU-R WP 5A -1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800" dirty="0">
                <a:solidFill>
                  <a:schemeClr val="tx1"/>
                </a:solidFill>
              </a:rPr>
              <a:t>Submission uploaded to WP 5A uploaded their today, 09July20 </a:t>
            </a:r>
          </a:p>
          <a:p>
            <a:pPr>
              <a:spcBef>
                <a:spcPts val="0"/>
              </a:spcBef>
              <a:buFont typeface="Arial" panose="020B0604020202020204" pitchFamily="34" charset="0"/>
              <a:buChar char="•"/>
            </a:pPr>
            <a:r>
              <a:rPr lang="en-US" sz="1800" b="0" dirty="0">
                <a:solidFill>
                  <a:schemeClr val="tx1"/>
                </a:solidFill>
              </a:rPr>
              <a:t>Example from 5.9 GHz NPRM</a:t>
            </a:r>
            <a:r>
              <a:rPr lang="en-US" sz="2000" b="0" dirty="0">
                <a:solidFill>
                  <a:schemeClr val="tx1"/>
                </a:solidFill>
              </a:rPr>
              <a:t>:  </a:t>
            </a:r>
          </a:p>
          <a:p>
            <a:pPr>
              <a:spcBef>
                <a:spcPts val="0"/>
              </a:spcBef>
              <a:buFont typeface="Arial" panose="020B0604020202020204" pitchFamily="34" charset="0"/>
              <a:buChar char="•"/>
            </a:pPr>
            <a:r>
              <a:rPr lang="en-US" sz="1800" dirty="0"/>
              <a:t>@IEEE802 reply to FCC on use of the 5.9 GHz Band may be found at </a:t>
            </a:r>
            <a:r>
              <a:rPr lang="en-US" sz="1800" u="sng" dirty="0">
                <a:hlinkClick r:id="rId3"/>
              </a:rPr>
              <a:t>https://bit.ly/3aCaXA1</a:t>
            </a:r>
            <a:r>
              <a:rPr lang="en-US" sz="1800" u="sng" dirty="0"/>
              <a:t>. </a:t>
            </a:r>
            <a:r>
              <a:rPr lang="en-US" sz="1800" dirty="0"/>
              <a:t> We endorse IEEE Std 802.11-based DSRC as best suited for V2X. </a:t>
            </a:r>
          </a:p>
          <a:p>
            <a:pPr>
              <a:spcBef>
                <a:spcPts val="0"/>
              </a:spcBef>
              <a:buFont typeface="Arial" panose="020B0604020202020204" pitchFamily="34" charset="0"/>
              <a:buChar char="•"/>
            </a:pPr>
            <a:r>
              <a:rPr lang="en-GB" sz="1800" dirty="0">
                <a:effectLst/>
                <a:ea typeface="Times New Roman" panose="02020603050405020304" pitchFamily="18" charset="0"/>
              </a:rPr>
              <a:t>Proposed modification to M.1450-5</a:t>
            </a:r>
            <a:endParaRPr lang="en-US" sz="1800" dirty="0">
              <a:solidFill>
                <a:schemeClr val="tx1"/>
              </a:solidFill>
            </a:endParaRPr>
          </a:p>
          <a:p>
            <a:pPr lvl="1">
              <a:spcBef>
                <a:spcPts val="0"/>
              </a:spcBef>
              <a:buFont typeface="Arial" panose="020B0604020202020204" pitchFamily="34" charset="0"/>
              <a:buChar char="•"/>
            </a:pPr>
            <a:r>
              <a:rPr lang="en-GB" sz="1600" dirty="0">
                <a:effectLst/>
                <a:ea typeface="Times New Roman" panose="02020603050405020304" pitchFamily="18" charset="0"/>
              </a:rPr>
              <a:t>This document proposes updates to the </a:t>
            </a:r>
            <a:r>
              <a:rPr lang="en-GB" sz="1600" u="sng" dirty="0">
                <a:solidFill>
                  <a:srgbClr val="0000FF"/>
                </a:solidFill>
                <a:effectLst/>
                <a:ea typeface="Times New Roman" panose="02020603050405020304" pitchFamily="18" charset="0"/>
                <a:cs typeface="Times New Roman" panose="02020603050405020304" pitchFamily="18" charset="0"/>
                <a:hlinkClick r:id="rId4"/>
              </a:rPr>
              <a:t>ITU-R M.1450</a:t>
            </a:r>
            <a:r>
              <a:rPr lang="en-GB" sz="1600" dirty="0">
                <a:effectLst/>
                <a:ea typeface="Times New Roman" panose="02020603050405020304" pitchFamily="18" charset="0"/>
              </a:rPr>
              <a:t> working document based on standards development activities since last proposed updates.</a:t>
            </a:r>
          </a:p>
          <a:p>
            <a:pPr lvl="1">
              <a:spcBef>
                <a:spcPts val="0"/>
              </a:spcBef>
              <a:buFont typeface="Arial" panose="020B0604020202020204" pitchFamily="34" charset="0"/>
              <a:buChar char="•"/>
            </a:pPr>
            <a:r>
              <a:rPr lang="en-GB" sz="1600" dirty="0">
                <a:effectLst/>
                <a:ea typeface="Times New Roman" panose="02020603050405020304" pitchFamily="18" charset="0"/>
              </a:rPr>
              <a:t>This Recommendation provides the characteristics of broadband radio local area networks (RLANs) including technical parameters, and information on RLAN standards and operational characteristics. Basic characteristics of broadband RLANs and general guidance for their system design are also addressed.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2000" dirty="0">
                <a:solidFill>
                  <a:schemeClr val="tx1"/>
                </a:solidFill>
              </a:rPr>
              <a:t>What is .18’s suggestion for the ITU-R submission?  Maybe? Edits?</a:t>
            </a:r>
          </a:p>
          <a:p>
            <a:pPr lvl="1">
              <a:spcBef>
                <a:spcPts val="0"/>
              </a:spcBef>
              <a:buFont typeface="Arial" panose="020B0604020202020204" pitchFamily="34" charset="0"/>
              <a:buChar char="•"/>
            </a:pPr>
            <a:endParaRPr lang="en-GB" sz="1600" dirty="0">
              <a:ea typeface="Times New Roman" panose="02020603050405020304" pitchFamily="18" charset="0"/>
            </a:endParaRPr>
          </a:p>
          <a:p>
            <a:pPr>
              <a:spcBef>
                <a:spcPts val="0"/>
              </a:spcBef>
              <a:buFont typeface="Arial" panose="020B0604020202020204" pitchFamily="34" charset="0"/>
              <a:buChar char="•"/>
            </a:pPr>
            <a:r>
              <a:rPr lang="en-US" sz="2000" dirty="0"/>
              <a:t>@IEEE802 submission to ITU-R WP 5A on updates to M.1450-5, </a:t>
            </a:r>
            <a:r>
              <a:rPr lang="en-GB" sz="2000" dirty="0">
                <a:effectLst/>
                <a:ea typeface="Times New Roman" panose="02020603050405020304" pitchFamily="18" charset="0"/>
              </a:rPr>
              <a:t>characteristics of broadband radio local area networks (RLANs) including technical parameters, and information on RLAN standards and operational characteristics </a:t>
            </a:r>
            <a:r>
              <a:rPr lang="en-US" sz="2000" dirty="0"/>
              <a:t>may be found at </a:t>
            </a:r>
            <a:r>
              <a:rPr lang="en-US" sz="2000" dirty="0">
                <a:hlinkClick r:id="rId5"/>
              </a:rPr>
              <a:t>&lt;mentor link for now&gt;</a:t>
            </a:r>
            <a:r>
              <a:rPr lang="en-US" sz="2000" dirty="0"/>
              <a:t> </a:t>
            </a:r>
            <a:endParaRPr lang="en-GB" sz="20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632369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tx1"/>
                </a:solidFill>
              </a:rPr>
              <a:t>IEEE 802 Public Outreach / </a:t>
            </a:r>
            <a:r>
              <a:rPr lang="en-US" sz="2400" dirty="0"/>
              <a:t> ITU-R WP 5A -2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600" dirty="0">
                <a:solidFill>
                  <a:schemeClr val="tx1"/>
                </a:solidFill>
              </a:rPr>
              <a:t>Submission uploaded to WP 5A uploaded their today, 09July20 </a:t>
            </a:r>
          </a:p>
          <a:p>
            <a:pPr>
              <a:spcBef>
                <a:spcPts val="0"/>
              </a:spcBef>
              <a:buFont typeface="Arial" panose="020B0604020202020204" pitchFamily="34" charset="0"/>
              <a:buChar char="•"/>
            </a:pPr>
            <a:r>
              <a:rPr lang="en-US" sz="1600" b="0" dirty="0">
                <a:solidFill>
                  <a:schemeClr val="tx1"/>
                </a:solidFill>
              </a:rPr>
              <a:t>Example from 5.9 GHz NPRM</a:t>
            </a:r>
            <a:r>
              <a:rPr lang="en-US" sz="1800" b="0" dirty="0">
                <a:solidFill>
                  <a:schemeClr val="tx1"/>
                </a:solidFill>
              </a:rPr>
              <a:t>:  </a:t>
            </a:r>
          </a:p>
          <a:p>
            <a:pPr>
              <a:spcBef>
                <a:spcPts val="0"/>
              </a:spcBef>
              <a:buFont typeface="Arial" panose="020B0604020202020204" pitchFamily="34" charset="0"/>
              <a:buChar char="•"/>
            </a:pPr>
            <a:r>
              <a:rPr lang="en-US" sz="1600" dirty="0"/>
              <a:t>@IEEE802 reply to FCC on use of the 5.9 GHz Band may be found at </a:t>
            </a:r>
            <a:r>
              <a:rPr lang="en-US" sz="1600" u="sng" dirty="0">
                <a:hlinkClick r:id="rId3"/>
              </a:rPr>
              <a:t>https://bit.ly/3aCaXA1</a:t>
            </a:r>
            <a:r>
              <a:rPr lang="en-US" sz="1600" u="sng" dirty="0"/>
              <a:t>. </a:t>
            </a:r>
            <a:r>
              <a:rPr lang="en-US" sz="1600" dirty="0"/>
              <a:t> We endorse IEEE Std 802.11-based DSRC as best suited for V2X. </a:t>
            </a:r>
          </a:p>
          <a:p>
            <a:pPr>
              <a:spcBef>
                <a:spcPts val="0"/>
              </a:spcBef>
              <a:buFont typeface="Arial" panose="020B0604020202020204" pitchFamily="34" charset="0"/>
              <a:buChar char="•"/>
            </a:pPr>
            <a:r>
              <a:rPr lang="en-GB" sz="1800" dirty="0">
                <a:effectLst/>
                <a:ea typeface="Times New Roman" panose="02020603050405020304" pitchFamily="18" charset="0"/>
              </a:rPr>
              <a:t>Proposed modification to M.1801-2</a:t>
            </a:r>
          </a:p>
          <a:p>
            <a:pPr lvl="1">
              <a:spcBef>
                <a:spcPts val="0"/>
              </a:spcBef>
              <a:buFont typeface="Arial" panose="020B0604020202020204" pitchFamily="34" charset="0"/>
              <a:buChar char="•"/>
            </a:pPr>
            <a:r>
              <a:rPr lang="en-GB" sz="1600" dirty="0">
                <a:effectLst/>
                <a:ea typeface="Times New Roman" panose="02020603050405020304" pitchFamily="18" charset="0"/>
              </a:rPr>
              <a:t>This document proposes updates to the </a:t>
            </a:r>
            <a:r>
              <a:rPr lang="en-GB" sz="1600" u="sng" dirty="0">
                <a:solidFill>
                  <a:srgbClr val="0000FF"/>
                </a:solidFill>
                <a:effectLst/>
                <a:ea typeface="Times New Roman" panose="02020603050405020304" pitchFamily="18" charset="0"/>
                <a:cs typeface="Times New Roman" panose="02020603050405020304" pitchFamily="18" charset="0"/>
                <a:hlinkClick r:id="rId4"/>
              </a:rPr>
              <a:t>ITU-R M.1801</a:t>
            </a:r>
            <a:r>
              <a:rPr lang="en-GB" sz="1600" dirty="0">
                <a:effectLst/>
                <a:ea typeface="Times New Roman" panose="02020603050405020304" pitchFamily="18" charset="0"/>
              </a:rPr>
              <a:t> working document based on standards development activities since last proposed updates.</a:t>
            </a:r>
            <a:endParaRPr lang="en-US" sz="1600" dirty="0">
              <a:solidFill>
                <a:schemeClr val="tx1"/>
              </a:solidFill>
            </a:endParaRPr>
          </a:p>
          <a:p>
            <a:pPr lvl="1">
              <a:spcBef>
                <a:spcPts val="0"/>
              </a:spcBef>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This Recommendation identifies specific radio interface standards for BWA systems in the mobile service operating below 7.125 GHz. The standards included in this Recommendation are capable of supporting users at broadband data rates, taking into account the ITU‑R definitions of “wireless access” and “broadband wireless access” found in Recommendation ITU‑R F.1399.</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2000" dirty="0">
                <a:solidFill>
                  <a:schemeClr val="tx1"/>
                </a:solidFill>
              </a:rPr>
              <a:t>What is .18’s suggestion for the ITU-R submission? Maybe? Edits?</a:t>
            </a:r>
          </a:p>
          <a:p>
            <a:pPr>
              <a:spcBef>
                <a:spcPts val="0"/>
              </a:spcBef>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endParaRPr>
          </a:p>
          <a:p>
            <a:pPr>
              <a:spcBef>
                <a:spcPts val="0"/>
              </a:spcBef>
              <a:buFont typeface="Arial" panose="020B0604020202020204" pitchFamily="34" charset="0"/>
              <a:buChar char="•"/>
            </a:pPr>
            <a:r>
              <a:rPr lang="en-US" sz="2000" dirty="0"/>
              <a:t>@IEEE802 submission to ITU-R WP 5A on updates to M.1801-2,  interface standards for BWA systems in the mobile service operating below 7.125 GHz may be found at </a:t>
            </a:r>
            <a:r>
              <a:rPr lang="en-US" sz="2000" dirty="0">
                <a:hlinkClick r:id="rId5"/>
              </a:rPr>
              <a:t>&lt;mentor link for now&gt;</a:t>
            </a:r>
            <a:r>
              <a:rPr lang="en-US" sz="2000" dirty="0"/>
              <a:t>. </a:t>
            </a:r>
            <a:endParaRPr lang="en-GB" sz="20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04672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b="1" u="sng" dirty="0"/>
              <a:t>Proceeding:</a:t>
            </a:r>
            <a:r>
              <a:rPr lang="en-US" sz="16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b="1"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400" b="0" dirty="0"/>
              <a:t>30 days for FCC to rule on these.  Several oppositions to the stay and several for the stay.   </a:t>
            </a:r>
          </a:p>
          <a:p>
            <a:pPr lvl="1">
              <a:buFont typeface="Arial" panose="020B0604020202020204" pitchFamily="34" charset="0"/>
              <a:buChar char="•"/>
            </a:pPr>
            <a:r>
              <a:rPr lang="en-US" sz="1400" dirty="0"/>
              <a:t>All 3 will go to First Circuit Court of appeals.  Expect it will be sooner, tbd.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a:t>
            </a:r>
            <a:r>
              <a:rPr lang="en-US" sz="1600" dirty="0" err="1"/>
              <a:t>Mutli</a:t>
            </a:r>
            <a:r>
              <a:rPr lang="en-US" sz="1600" dirty="0"/>
              <a:t>-stake holder group (MSG) getting together 31 July 20 to discuss 6 GHz and what happens in the band.  Focus is on formation of the group.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initial organizations and others may join in. </a:t>
            </a:r>
            <a:endParaRPr lang="en-US" sz="1400" dirty="0"/>
          </a:p>
          <a:p>
            <a:pPr marL="457200" lvl="1" indent="0"/>
            <a:r>
              <a:rPr lang="en-US" sz="1600" dirty="0"/>
              <a:t>  </a:t>
            </a:r>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discuss in upcoming calls.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 </a:t>
            </a:r>
          </a:p>
          <a:p>
            <a:pPr lvl="1">
              <a:buFont typeface="Arial" panose="020B0604020202020204" pitchFamily="34" charset="0"/>
              <a:buChar char="•"/>
            </a:pPr>
            <a:endParaRPr lang="en-US" sz="1400" b="1" dirty="0"/>
          </a:p>
          <a:p>
            <a:pPr lvl="1">
              <a:buFont typeface="Arial" panose="020B0604020202020204" pitchFamily="34" charset="0"/>
              <a:buChar char="•"/>
            </a:pPr>
            <a:r>
              <a:rPr lang="en-US" sz="1600" dirty="0"/>
              <a:t>Reply Comments due:  27July20.</a:t>
            </a:r>
          </a:p>
          <a:p>
            <a:pPr>
              <a:buFont typeface="Arial" panose="020B0604020202020204" pitchFamily="34" charset="0"/>
              <a:buChar char="•"/>
            </a:pPr>
            <a:endParaRPr lang="en-US" sz="12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Proposed Rule; </a:t>
            </a:r>
            <a:r>
              <a:rPr lang="en-US" sz="1800" b="1" dirty="0">
                <a:solidFill>
                  <a:srgbClr val="333333"/>
                </a:solidFill>
                <a:effectLst/>
                <a:ea typeface="Times New Roman" panose="02020603050405020304" pitchFamily="18" charset="0"/>
              </a:rPr>
              <a:t>Modernizing and Expanding Access to the 70/80/90 GHz Bands</a:t>
            </a:r>
            <a:endParaRPr lang="en-US" sz="1800" dirty="0">
              <a:effectLst/>
              <a:ea typeface="Calibri" panose="020F0502020204030204" pitchFamily="34" charset="0"/>
            </a:endParaRPr>
          </a:p>
          <a:p>
            <a:pPr marL="95250" marR="0">
              <a:spcBef>
                <a:spcPts val="0"/>
              </a:spcBef>
              <a:spcAft>
                <a:spcPts val="0"/>
              </a:spcAft>
              <a:buFont typeface="Arial" panose="020B0604020202020204" pitchFamily="34" charset="0"/>
              <a:buChar char="•"/>
            </a:pPr>
            <a:endParaRPr lang="en-US" sz="18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algn="l" fontAlgn="base">
              <a:buFont typeface="Arial" panose="020B0604020202020204" pitchFamily="34" charset="0"/>
              <a:buChar char="•"/>
            </a:pPr>
            <a:endParaRPr lang="en-US" sz="16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in 2 weeks – 23July20.)</a:t>
            </a:r>
            <a:endParaRPr lang="en-US" sz="14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See next </a:t>
            </a: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56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56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000000"/>
                </a:solidFill>
                <a:effectLst/>
                <a:ea typeface="Times New Roman" panose="02020603050405020304" pitchFamily="18" charset="0"/>
              </a:rPr>
              <a:t>Abstract: In this document, the Commission </a:t>
            </a:r>
            <a:r>
              <a:rPr lang="en-US" sz="1600" i="1" u="sng" dirty="0">
                <a:solidFill>
                  <a:srgbClr val="000000"/>
                </a:solidFill>
                <a:effectLst/>
                <a:ea typeface="Times New Roman" panose="02020603050405020304" pitchFamily="18" charset="0"/>
              </a:rPr>
              <a:t>seeks comment to explore innovative new uses of the 71-76 GHz</a:t>
            </a:r>
            <a:r>
              <a:rPr lang="en-US" sz="16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6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algn="l" fontAlgn="base">
              <a:buFont typeface="Arial" panose="020B0604020202020204" pitchFamily="34" charset="0"/>
              <a:buChar char="•"/>
            </a:pPr>
            <a:r>
              <a:rPr lang="en-US" sz="1400" b="0" dirty="0">
                <a:solidFill>
                  <a:srgbClr val="333333"/>
                </a:solidFill>
                <a:latin typeface="Georgia" panose="02040502050405020303" pitchFamily="18" charset="0"/>
              </a:rPr>
              <a:t>  </a:t>
            </a:r>
          </a:p>
          <a:p>
            <a:pPr algn="l" fontAlgn="base">
              <a:buFont typeface="Arial" panose="020B0604020202020204" pitchFamily="34" charset="0"/>
              <a:buChar char="•"/>
            </a:pPr>
            <a:r>
              <a:rPr lang="en-US" sz="1400" b="0" dirty="0">
                <a:solidFill>
                  <a:srgbClr val="333333"/>
                </a:solidFill>
                <a:effectLst/>
                <a:latin typeface="Georgia" panose="02040502050405020303" pitchFamily="18" charset="0"/>
              </a:rPr>
              <a:t> </a:t>
            </a:r>
          </a:p>
          <a:p>
            <a:pPr algn="l" fontAlgn="base">
              <a:buFont typeface="Arial" panose="020B0604020202020204" pitchFamily="34" charset="0"/>
              <a:buChar char="•"/>
            </a:pPr>
            <a:r>
              <a:rPr lang="en-US" sz="1400" b="0" dirty="0">
                <a:solidFill>
                  <a:srgbClr val="333333"/>
                </a:solidFill>
                <a:latin typeface="Georgia" panose="02040502050405020303" pitchFamily="18" charset="0"/>
              </a:rPr>
              <a:t> </a:t>
            </a:r>
          </a:p>
          <a:p>
            <a:pPr algn="l" fontAlgn="base">
              <a:buFont typeface="Arial" panose="020B0604020202020204" pitchFamily="34" charset="0"/>
              <a:buChar char="•"/>
            </a:pPr>
            <a:endParaRPr lang="en-US" sz="1800" b="0" dirty="0">
              <a:solidFill>
                <a:srgbClr val="333333"/>
              </a:solidFill>
              <a:effectLst/>
              <a:latin typeface="Calibri" panose="020F0502020204030204" pitchFamily="34"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00922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r>
              <a:rPr lang="en-US" altLang="en-US" sz="1800" b="0" dirty="0">
                <a:solidFill>
                  <a:srgbClr val="00B0F0"/>
                </a:solidFill>
              </a:rPr>
              <a:t>Nothing specific.</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285750" indent="-285750">
              <a:buFont typeface="Arial" panose="020B0604020202020204" pitchFamily="34" charset="0"/>
              <a:buChar char="•"/>
            </a:pPr>
            <a:r>
              <a:rPr lang="en-US" sz="1800" dirty="0">
                <a:solidFill>
                  <a:schemeClr val="tx1"/>
                </a:solidFill>
              </a:rPr>
              <a:t> </a:t>
            </a: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Present on-line today: __ 			and voters on-line:  __</a:t>
            </a:r>
          </a:p>
          <a:p>
            <a:pPr>
              <a:buFont typeface="Arial" panose="020B0604020202020204" pitchFamily="34" charset="0"/>
              <a:buChar char="•"/>
            </a:pPr>
            <a:r>
              <a:rPr lang="en-US" sz="2000" dirty="0"/>
              <a:t>Next “weekly” teleconference </a:t>
            </a:r>
            <a:r>
              <a:rPr lang="en-US" sz="1400" dirty="0"/>
              <a:t>(scheduled to 03sep)</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 weekly call in starts 30july20)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800" b="0" dirty="0">
                <a:solidFill>
                  <a:schemeClr val="accent1">
                    <a:lumMod val="50000"/>
                  </a:schemeClr>
                </a:solidFill>
              </a:rPr>
              <a:t>Plenary on 16 &amp; 23 July has a different call-in, see back up slides. </a:t>
            </a: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15:__________________26et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a:buFont typeface="Arial" panose="020B0604020202020204" pitchFamily="34" charset="0"/>
              <a:buChar char="•"/>
            </a:pPr>
            <a:r>
              <a:rPr lang="en-US" sz="1800" dirty="0"/>
              <a:t>The next plenary is 10-24 July 2020 and will be virtual, starts tomorrow.</a:t>
            </a:r>
          </a:p>
          <a:p>
            <a:pPr>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a:t>
            </a:r>
            <a:r>
              <a:rPr lang="en-US" sz="1400" dirty="0">
                <a:highlight>
                  <a:srgbClr val="00FFFF"/>
                </a:highlight>
              </a:rPr>
              <a:t>09july20</a:t>
            </a:r>
            <a:r>
              <a:rPr lang="en-US" sz="1400" dirty="0"/>
              <a:t>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2490176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36</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Public Outreach on WP 5A submissions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kern="0" dirty="0">
              <a:solidFill>
                <a:schemeClr val="tx1"/>
              </a:solidFill>
            </a:endParaRPr>
          </a:p>
          <a:p>
            <a:pPr>
              <a:spcBef>
                <a:spcPts val="0"/>
              </a:spcBef>
              <a:buFont typeface="Arial" panose="020B0604020202020204" pitchFamily="34" charset="0"/>
              <a:buChar char="•"/>
            </a:pPr>
            <a:endParaRPr 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Public Outreach on WP 5A submissions</a:t>
            </a:r>
          </a:p>
          <a:p>
            <a:pPr lvl="1">
              <a:spcBef>
                <a:spcPts val="0"/>
              </a:spcBef>
              <a:buFont typeface="Arial" panose="020B0604020202020204" pitchFamily="34" charset="0"/>
              <a:buChar char="•"/>
            </a:pPr>
            <a:r>
              <a:rPr lang="en-US" sz="1400" dirty="0">
                <a:solidFill>
                  <a:schemeClr val="tx1"/>
                </a:solidFill>
              </a:rPr>
              <a:t>For Twitter:  M-1450 and M-1801 contributions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rgbClr val="333333"/>
                </a:solidFill>
                <a:effectLst/>
                <a:ea typeface="Times New Roman" panose="02020603050405020304" pitchFamily="18" charset="0"/>
              </a:rPr>
              <a:t>FCC: Modernizing and Expanding Access to the 70/80/90 GHz Bands</a:t>
            </a: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Ben R.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latin typeface="Times New Roman" panose="02020603050405020304" pitchFamily="18" charset="0"/>
                <a:ea typeface="SimSun" panose="02010600030101010101" pitchFamily="2" charset="-122"/>
              </a:rPr>
              <a:t>To approve the minutes from the IEEE 802.18 Teleconference 02 July 2020 in document </a:t>
            </a:r>
            <a:r>
              <a:rPr lang="en-GB" sz="1800" b="0" u="sng" dirty="0">
                <a:solidFill>
                  <a:srgbClr val="0000FF"/>
                </a:solidFill>
                <a:effectLst/>
                <a:latin typeface="Times New Roman" panose="02020603050405020304" pitchFamily="18" charset="0"/>
                <a:ea typeface="SimSun" panose="02010600030101010101" pitchFamily="2" charset="-122"/>
                <a:hlinkClick r:id="rId3"/>
              </a:rPr>
              <a:t>https://mentor.ieee.org/802.18/dcn/20/18-20-0099-00-0000-minutes-02jul20-rrtag-teleconference.docx</a:t>
            </a:r>
            <a:r>
              <a:rPr lang="en-GB" sz="1800" b="0" dirty="0">
                <a:effectLst/>
                <a:latin typeface="Times New Roman" panose="02020603050405020304" pitchFamily="18" charset="0"/>
                <a:ea typeface="SimSun" panose="02010600030101010101" pitchFamily="2" charset="-122"/>
              </a:rPr>
              <a:t>   </a:t>
            </a:r>
            <a:r>
              <a:rPr lang="en-GB" sz="1800" b="0" dirty="0">
                <a:solidFill>
                  <a:srgbClr val="000000"/>
                </a:solidFill>
                <a:effectLst/>
                <a:latin typeface="Times New Roman" panose="02020603050405020304" pitchFamily="18" charset="0"/>
                <a:ea typeface="SimSun" panose="02010600030101010101" pitchFamily="2" charset="-122"/>
              </a:rPr>
              <a:t>03-Jul-2020 14:00:10 ET</a:t>
            </a:r>
            <a:r>
              <a:rPr lang="en-US" sz="1800" b="0" dirty="0">
                <a:effectLst/>
                <a:latin typeface="Times New Roman" panose="02020603050405020304" pitchFamily="18" charset="0"/>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marL="0" indent="0">
              <a:spcBef>
                <a:spcPts val="0"/>
              </a:spcBef>
            </a:pPr>
            <a:r>
              <a:rPr lang="en-US" altLang="en-US" sz="1600" b="0" dirty="0">
                <a:solidFill>
                  <a:schemeClr val="bg1">
                    <a:lumMod val="75000"/>
                  </a:schemeClr>
                </a:solidFill>
              </a:rPr>
              <a:t>	Seconded by:	Ben R.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p>
        </p:txBody>
      </p:sp>
      <p:sp>
        <p:nvSpPr>
          <p:cNvPr id="16387" name="Content Placeholder 2"/>
          <p:cNvSpPr>
            <a:spLocks noGrp="1"/>
          </p:cNvSpPr>
          <p:nvPr>
            <p:ph idx="1"/>
          </p:nvPr>
        </p:nvSpPr>
        <p:spPr>
          <a:xfrm>
            <a:off x="685799" y="808037"/>
            <a:ext cx="8229602"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800" dirty="0">
                <a:solidFill>
                  <a:schemeClr val="tx1"/>
                </a:solidFill>
              </a:rPr>
              <a:t>This allows then for an electronic plenary, that can be worked on to setup over the next couple of months. </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50553</TotalTime>
  <Words>8017</Words>
  <Application>Microsoft Office PowerPoint</Application>
  <PresentationFormat>On-screen Show (4:3)</PresentationFormat>
  <Paragraphs>841</Paragraphs>
  <Slides>38</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 –July Plenary</vt:lpstr>
      <vt:lpstr>EU items to share -1  - will discuss next week</vt:lpstr>
      <vt:lpstr>EU items to share -2 will discuss next week</vt:lpstr>
      <vt:lpstr>ITU-R items to share </vt:lpstr>
      <vt:lpstr>IEEE 802 Public Outreach /  ITU-R WP 5A -1 </vt:lpstr>
      <vt:lpstr>IEEE 802 Public Outreach /  ITU-R WP 5A -2 </vt:lpstr>
      <vt:lpstr>FCC R&amp;O 6 GHz</vt:lpstr>
      <vt:lpstr>FCC R&amp;O 6 GHz - MSG</vt:lpstr>
      <vt:lpstr>FCC FNPRM 6 GHz </vt:lpstr>
      <vt:lpstr>General Discussion Items</vt:lpstr>
      <vt:lpstr>General Discussion Items</vt:lpstr>
      <vt:lpstr>Actions Required</vt:lpstr>
      <vt:lpstr>Any Other Business</vt:lpstr>
      <vt:lpstr>Adjourn</vt:lpstr>
      <vt:lpstr>PowerPoint Presentation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2989</cp:revision>
  <cp:lastPrinted>1601-01-01T00:00:00Z</cp:lastPrinted>
  <dcterms:created xsi:type="dcterms:W3CDTF">2016-03-03T14:54:45Z</dcterms:created>
  <dcterms:modified xsi:type="dcterms:W3CDTF">2020-07-09T13:47:41Z</dcterms:modified>
</cp:coreProperties>
</file>