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37"/>
  </p:notesMasterIdLst>
  <p:handoutMasterIdLst>
    <p:handoutMasterId r:id="rId38"/>
  </p:handoutMasterIdLst>
  <p:sldIdLst>
    <p:sldId id="256" r:id="rId2"/>
    <p:sldId id="341" r:id="rId3"/>
    <p:sldId id="329" r:id="rId4"/>
    <p:sldId id="604" r:id="rId5"/>
    <p:sldId id="624" r:id="rId6"/>
    <p:sldId id="605" r:id="rId7"/>
    <p:sldId id="516" r:id="rId8"/>
    <p:sldId id="596" r:id="rId9"/>
    <p:sldId id="690" r:id="rId10"/>
    <p:sldId id="688" r:id="rId11"/>
    <p:sldId id="603" r:id="rId12"/>
    <p:sldId id="606" r:id="rId13"/>
    <p:sldId id="608" r:id="rId14"/>
    <p:sldId id="675" r:id="rId15"/>
    <p:sldId id="691" r:id="rId16"/>
    <p:sldId id="683" r:id="rId17"/>
    <p:sldId id="685" r:id="rId18"/>
    <p:sldId id="650" r:id="rId19"/>
    <p:sldId id="498" r:id="rId20"/>
    <p:sldId id="402" r:id="rId21"/>
    <p:sldId id="403" r:id="rId22"/>
    <p:sldId id="673" r:id="rId23"/>
    <p:sldId id="687" r:id="rId24"/>
    <p:sldId id="679" r:id="rId25"/>
    <p:sldId id="692" r:id="rId26"/>
    <p:sldId id="672" r:id="rId27"/>
    <p:sldId id="671" r:id="rId28"/>
    <p:sldId id="664" r:id="rId29"/>
    <p:sldId id="663" r:id="rId30"/>
    <p:sldId id="425" r:id="rId31"/>
    <p:sldId id="652" r:id="rId32"/>
    <p:sldId id="689" r:id="rId33"/>
    <p:sldId id="549" r:id="rId34"/>
    <p:sldId id="656" r:id="rId35"/>
    <p:sldId id="655"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19" autoAdjust="0"/>
    <p:restoredTop sz="94928" autoAdjust="0"/>
  </p:normalViewPr>
  <p:slideViewPr>
    <p:cSldViewPr>
      <p:cViewPr varScale="1">
        <p:scale>
          <a:sx n="104" d="100"/>
          <a:sy n="104" d="100"/>
        </p:scale>
        <p:origin x="1098" y="96"/>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03-Jul-20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urldefense.com/v3/__https:/mentor.ieee.org/802-ec/dcn/17/ec-17-0090-23-0PNP-ieee-802-lmsc-operations-manual.pdf__;!!F7jv3iA!iNynYffFsrzcy2uy9-o1hc5c7vZ1utA1r4FdQPe5M6EgkQLpHyMb8nn-oex1KCSQtA$"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1.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654733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8086545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955563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751359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55511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02Jul20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02Jul20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02Jul20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802.18-20/0098r01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www.itu.int/pub/R-ACT-WRC.14-2019"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8.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ederalregister.gov/documents/2020/05/26/2020-11236/unlicensed-use-of-the-6-ghz-band?utm_campaign=subscription+mailing+list&amp;utm_source=federalregister.gov&amp;utm_medium=email" TargetMode="External"/><Relationship Id="rId4" Type="http://schemas.openxmlformats.org/officeDocument/2006/relationships/hyperlink" Target="https://www.fcc.gov/ecfs/search/filings?proceedings_name=18-295&amp;sort=date_disseminated,DESC"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0/18-20-0062-02-0000-fcc-r-o-fnprm-promoting-unlicensed-use-of-the-6ghz-band-et-18-295.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www.federalregister.gov/documents/2020/05/28/2020-11320/unlicensed-use-of-the-6-ghz-band?utm_campaign=subscription+mailing+list&amp;utm_source=federalregister.gov&amp;utm_medium=emai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fcc.gov/document/fcc-designates-huawei-and-zte-national-security-threats"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5-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16/cal-temp.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ieee802.my.webex.com/ieee802.my/j.php?MTID=m9f99a72a0130ab9c299bdc62828ddfae" TargetMode="External"/><Relationship Id="rId7" Type="http://schemas.openxmlformats.org/officeDocument/2006/relationships/hyperlink" Target="https://calendar.google.com/calendar/r/eventedit/copy/MGRodmwzamRmZ2N2bWluZHVycDg0bzhkYW9fMjAyMDA3MTZUMTkwMDAwWiBjMmdlZHR0YWJ0Ymo0YnBzMjNqNDg0NzAwNEBn"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google.com/calendar/event?eid=MGRodmwzamRmZ2N2bWluZHVycDg0bzhkYW9fMjAyMDA3MTZUMTkwMDAwWiBjMmdlZHR0YWJ0Ymo0YnBzMjNqNDg0NzAwNEBn&amp;ctz=America/New_York" TargetMode="External"/><Relationship Id="rId5" Type="http://schemas.openxmlformats.org/officeDocument/2006/relationships/hyperlink" Target="https://collaborationhelp.cisco.com/article/WBX000029055" TargetMode="External"/><Relationship Id="rId4" Type="http://schemas.openxmlformats.org/officeDocument/2006/relationships/hyperlink" Target="https://maps.google.com/maps?hl=en&amp;q=https%3A%2F%2Fieee802.my.webex.com%2Fieee802.my%2Fj.php%3FMTID%3Dm9f99a72a0130ab9c299bdc62828ddfae%2C%20"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16/cal-temp.html"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97-00-0000-minutes-25jun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20/ec-20-0114-02-00EC-ieee-802-session-attendee-survey-results.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02Jul20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02 July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827"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–July Plenary</a:t>
            </a:r>
          </a:p>
        </p:txBody>
      </p:sp>
      <p:sp>
        <p:nvSpPr>
          <p:cNvPr id="16387" name="Content Placeholder 2"/>
          <p:cNvSpPr>
            <a:spLocks noGrp="1"/>
          </p:cNvSpPr>
          <p:nvPr>
            <p:ph idx="1"/>
          </p:nvPr>
        </p:nvSpPr>
        <p:spPr>
          <a:xfrm>
            <a:off x="685798" y="1004222"/>
            <a:ext cx="8229602" cy="5471191"/>
          </a:xfrm>
        </p:spPr>
        <p:txBody>
          <a:bodyPr/>
          <a:lstStyle/>
          <a:p>
            <a:pPr marL="285750" indent="-285750">
              <a:spcBef>
                <a:spcPts val="400"/>
              </a:spcBef>
              <a:buFont typeface="Arial" panose="020B0604020202020204" pitchFamily="34" charset="0"/>
              <a:buChar char="•"/>
            </a:pPr>
            <a:r>
              <a:rPr lang="en-US" altLang="en-US" sz="1800" b="0" dirty="0">
                <a:solidFill>
                  <a:schemeClr val="tx1"/>
                </a:solidFill>
              </a:rPr>
              <a:t>For July 2020 Plenary: </a:t>
            </a:r>
            <a:endParaRPr lang="en-US" altLang="en-US" sz="1200" dirty="0">
              <a:solidFill>
                <a:schemeClr val="tx1"/>
              </a:solidFill>
            </a:endParaRPr>
          </a:p>
          <a:p>
            <a:pPr marL="685800" lvl="1">
              <a:spcBef>
                <a:spcPts val="400"/>
              </a:spcBef>
              <a:buFont typeface="Arial" panose="020B0604020202020204" pitchFamily="34" charset="0"/>
              <a:buChar char="•"/>
            </a:pPr>
            <a:r>
              <a:rPr lang="en-US" sz="1600" dirty="0"/>
              <a:t>The plenary will start Friday 10 July 20 13:00 EDT, with an EC meeting</a:t>
            </a:r>
          </a:p>
          <a:p>
            <a:pPr marL="685800" lvl="1">
              <a:spcBef>
                <a:spcPts val="400"/>
              </a:spcBef>
              <a:buFont typeface="Arial" panose="020B0604020202020204" pitchFamily="34" charset="0"/>
              <a:buChar char="•"/>
            </a:pPr>
            <a:r>
              <a:rPr lang="en-US" sz="1600" dirty="0"/>
              <a:t>And close on Friday 24 July 20 17:00 EDT, with an EC meeting.</a:t>
            </a:r>
          </a:p>
          <a:p>
            <a:pPr marL="285750">
              <a:spcBef>
                <a:spcPts val="400"/>
              </a:spcBef>
              <a:buFont typeface="Arial" panose="020B0604020202020204" pitchFamily="34" charset="0"/>
              <a:buChar char="•"/>
            </a:pPr>
            <a:r>
              <a:rPr lang="en-US" altLang="en-US" sz="1800" b="0" dirty="0">
                <a:solidFill>
                  <a:schemeClr val="tx1"/>
                </a:solidFill>
              </a:rPr>
              <a:t>For the RR-TAG, we will have 2 meetings during a plenary session, which will be: </a:t>
            </a:r>
          </a:p>
          <a:p>
            <a:pPr lvl="1"/>
            <a:r>
              <a:rPr lang="en-US" sz="1800" dirty="0">
                <a:solidFill>
                  <a:schemeClr val="tx1"/>
                </a:solidFill>
                <a:cs typeface="+mn-cs"/>
              </a:rPr>
              <a:t>1)  </a:t>
            </a:r>
            <a:r>
              <a:rPr lang="en-US" sz="1600" dirty="0">
                <a:solidFill>
                  <a:schemeClr val="tx1"/>
                </a:solidFill>
                <a:cs typeface="+mn-cs"/>
              </a:rPr>
              <a:t>Thursday, 16 July 2020, 15:00-17:00 EDT (opening)</a:t>
            </a:r>
          </a:p>
          <a:p>
            <a:pPr lvl="1"/>
            <a:r>
              <a:rPr lang="en-US" sz="1600" dirty="0">
                <a:solidFill>
                  <a:schemeClr val="tx1"/>
                </a:solidFill>
                <a:cs typeface="+mn-cs"/>
              </a:rPr>
              <a:t>2)  Thursday, 23 July 2020, 15:00-17:00 EDT  (closing) </a:t>
            </a:r>
          </a:p>
          <a:p>
            <a:pPr lvl="1">
              <a:buFont typeface="Arial" panose="020B0604020202020204" pitchFamily="34" charset="0"/>
              <a:buChar char="•"/>
            </a:pPr>
            <a:r>
              <a:rPr lang="en-US" sz="1600" dirty="0">
                <a:solidFill>
                  <a:schemeClr val="tx1"/>
                </a:solidFill>
                <a:cs typeface="+mn-cs"/>
              </a:rPr>
              <a:t>As RR-TAG has done in plenaries,  </a:t>
            </a:r>
            <a:r>
              <a:rPr lang="en-US" sz="1600" b="1" u="sng" dirty="0">
                <a:solidFill>
                  <a:schemeClr val="tx1"/>
                </a:solidFill>
                <a:highlight>
                  <a:srgbClr val="FFFF00"/>
                </a:highlight>
                <a:cs typeface="+mn-cs"/>
              </a:rPr>
              <a:t>it will take attending both for attendance credit. </a:t>
            </a:r>
          </a:p>
          <a:p>
            <a:pPr lvl="1">
              <a:buFont typeface="Arial" panose="020B0604020202020204" pitchFamily="34" charset="0"/>
              <a:buChar char="•"/>
            </a:pPr>
            <a:r>
              <a:rPr lang="en-US" sz="1600" dirty="0">
                <a:solidFill>
                  <a:schemeClr val="tx1"/>
                </a:solidFill>
                <a:cs typeface="+mn-cs"/>
              </a:rPr>
              <a:t>Call-in is in back up slides here, on the 802.18 web site, in both on-line calendars and an email soon. </a:t>
            </a:r>
          </a:p>
          <a:p>
            <a:pPr lvl="1">
              <a:buFont typeface="Arial" panose="020B0604020202020204" pitchFamily="34" charset="0"/>
              <a:buChar char="•"/>
            </a:pPr>
            <a:r>
              <a:rPr lang="en-US" sz="1600" b="1" dirty="0">
                <a:solidFill>
                  <a:schemeClr val="tx1"/>
                </a:solidFill>
                <a:cs typeface="+mn-cs"/>
              </a:rPr>
              <a:t>IMAT has been setup</a:t>
            </a:r>
            <a:r>
              <a:rPr lang="en-US" sz="1600" dirty="0">
                <a:solidFill>
                  <a:schemeClr val="tx1"/>
                </a:solidFill>
                <a:cs typeface="+mn-cs"/>
              </a:rPr>
              <a:t> to take attendance for all WGs and TAGs for the 2 weeks.</a:t>
            </a:r>
          </a:p>
          <a:p>
            <a:pPr lvl="2">
              <a:buFont typeface="Arial" panose="020B0604020202020204" pitchFamily="34" charset="0"/>
              <a:buChar char="•"/>
            </a:pPr>
            <a:r>
              <a:rPr lang="en-US" sz="1600" dirty="0">
                <a:solidFill>
                  <a:schemeClr val="tx1"/>
                </a:solidFill>
                <a:cs typeface="+mn-cs"/>
              </a:rPr>
              <a:t>Will do roll call and watch </a:t>
            </a:r>
            <a:r>
              <a:rPr lang="en-US" sz="1600" dirty="0" err="1">
                <a:solidFill>
                  <a:schemeClr val="tx1"/>
                </a:solidFill>
                <a:cs typeface="+mn-cs"/>
              </a:rPr>
              <a:t>Webex</a:t>
            </a:r>
            <a:r>
              <a:rPr lang="en-US" sz="1600" dirty="0">
                <a:solidFill>
                  <a:schemeClr val="tx1"/>
                </a:solidFill>
                <a:cs typeface="+mn-cs"/>
              </a:rPr>
              <a:t> also.</a:t>
            </a:r>
          </a:p>
          <a:p>
            <a:pPr>
              <a:buFont typeface="Arial" panose="020B0604020202020204" pitchFamily="34" charset="0"/>
              <a:buChar char="•"/>
            </a:pPr>
            <a:r>
              <a:rPr lang="en-US" sz="1800" b="0" dirty="0">
                <a:solidFill>
                  <a:schemeClr val="tx1"/>
                </a:solidFill>
              </a:rPr>
              <a:t>Elections will be held, for RR-TAG, during meeting on 16 July 20. </a:t>
            </a:r>
          </a:p>
          <a:p>
            <a:pPr lvl="1">
              <a:buFont typeface="Arial" panose="020B0604020202020204" pitchFamily="34" charset="0"/>
              <a:buChar char="•"/>
            </a:pPr>
            <a:r>
              <a:rPr lang="en-US" sz="1600" dirty="0">
                <a:solidFill>
                  <a:schemeClr val="tx1"/>
                </a:solidFill>
                <a:cs typeface="+mn-cs"/>
              </a:rPr>
              <a:t>.18 Nominations closed last night-01 July 2020 – </a:t>
            </a:r>
            <a:r>
              <a:rPr lang="en-US" sz="1600" dirty="0" err="1">
                <a:solidFill>
                  <a:schemeClr val="tx1"/>
                </a:solidFill>
                <a:cs typeface="+mn-cs"/>
              </a:rPr>
              <a:t>AoE</a:t>
            </a:r>
            <a:r>
              <a:rPr lang="en-US" sz="1600" dirty="0">
                <a:solidFill>
                  <a:schemeClr val="tx1"/>
                </a:solidFill>
                <a:cs typeface="+mn-cs"/>
              </a:rPr>
              <a:t>.  No Additional nominations. </a:t>
            </a:r>
          </a:p>
          <a:p>
            <a:pPr lvl="1">
              <a:buFont typeface="Arial" panose="020B0604020202020204" pitchFamily="34" charset="0"/>
              <a:buChar char="•"/>
            </a:pPr>
            <a:r>
              <a:rPr lang="en-US" sz="1600" dirty="0">
                <a:solidFill>
                  <a:schemeClr val="tx1"/>
                </a:solidFill>
                <a:cs typeface="+mn-cs"/>
              </a:rPr>
              <a:t>The current 802.18 Chair will run for re-election. </a:t>
            </a:r>
          </a:p>
          <a:p>
            <a:pPr lvl="1">
              <a:buFont typeface="Arial" panose="020B0604020202020204" pitchFamily="34" charset="0"/>
              <a:buChar char="•"/>
            </a:pPr>
            <a:r>
              <a:rPr lang="en-US" sz="1600" dirty="0"/>
              <a:t>Remember, officers must be IEEE SA members </a:t>
            </a:r>
          </a:p>
          <a:p>
            <a:pPr lvl="1">
              <a:buFont typeface="Arial" panose="020B0604020202020204" pitchFamily="34" charset="0"/>
              <a:buChar char="•"/>
            </a:pPr>
            <a:r>
              <a:rPr lang="en-US" sz="1600" dirty="0"/>
              <a:t>And Chairs and Vice-Chairs require letters of endorsement and affiliation to the IEEE 802 recording secretary ahead of time.  </a:t>
            </a:r>
          </a:p>
          <a:p>
            <a:pPr lvl="1">
              <a:buFont typeface="Arial" panose="020B0604020202020204" pitchFamily="34" charset="0"/>
              <a:buChar char="•"/>
            </a:pPr>
            <a:endParaRPr lang="en-US" sz="16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02Jul20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96934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28Sep-02Oct20 </a:t>
            </a:r>
          </a:p>
          <a:p>
            <a:pPr lvl="1">
              <a:spcBef>
                <a:spcPts val="0"/>
              </a:spcBef>
              <a:buFont typeface="Arial" panose="020B0604020202020204" pitchFamily="34" charset="0"/>
              <a:buChar char="•"/>
            </a:pPr>
            <a:r>
              <a:rPr lang="en-US" sz="1600" dirty="0">
                <a:solidFill>
                  <a:schemeClr val="bg1">
                    <a:lumMod val="65000"/>
                  </a:schemeClr>
                </a:solidFill>
              </a:rPr>
              <a:t>nothing to share today</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200" dirty="0">
                <a:solidFill>
                  <a:schemeClr val="tx1"/>
                </a:solidFill>
              </a:rPr>
              <a:t>25Jun20:</a:t>
            </a:r>
            <a:endParaRPr lang="en-US" sz="1200" b="0" u="sng" dirty="0">
              <a:solidFill>
                <a:srgbClr val="C00000"/>
              </a:solidFill>
            </a:endParaRPr>
          </a:p>
          <a:p>
            <a:pPr lvl="1">
              <a:spcBef>
                <a:spcPts val="0"/>
              </a:spcBef>
              <a:buFont typeface="Arial" panose="020B0604020202020204" pitchFamily="34" charset="0"/>
              <a:buChar char="•"/>
            </a:pPr>
            <a:r>
              <a:rPr lang="en-US" sz="1200" dirty="0">
                <a:solidFill>
                  <a:schemeClr val="tx1"/>
                </a:solidFill>
              </a:rPr>
              <a:t>Compromise on energy detect and reached an agreement with a liaison going out for comments. (IEEE 802 is on list and will receive the liaison)</a:t>
            </a:r>
          </a:p>
          <a:p>
            <a:pPr lvl="1">
              <a:spcBef>
                <a:spcPts val="0"/>
              </a:spcBef>
              <a:buFont typeface="Arial" panose="020B0604020202020204" pitchFamily="34" charset="0"/>
              <a:buChar char="•"/>
            </a:pPr>
            <a:r>
              <a:rPr lang="en-US" sz="1200" dirty="0">
                <a:solidFill>
                  <a:schemeClr val="tx1"/>
                </a:solidFill>
              </a:rPr>
              <a:t>BRAN(20)106003    60 GHz work item for c2</a:t>
            </a:r>
          </a:p>
          <a:p>
            <a:pPr lvl="2">
              <a:spcBef>
                <a:spcPts val="0"/>
              </a:spcBef>
              <a:buFont typeface="Arial" panose="020B0604020202020204" pitchFamily="34" charset="0"/>
              <a:buChar char="•"/>
            </a:pPr>
            <a:r>
              <a:rPr lang="en-US" sz="1200" dirty="0">
                <a:solidFill>
                  <a:schemeClr val="tx1"/>
                </a:solidFill>
              </a:rPr>
              <a:t>66-71GHz (band C2) new work item  being studied for IMT.</a:t>
            </a:r>
          </a:p>
          <a:p>
            <a:pPr lvl="2">
              <a:spcBef>
                <a:spcPts val="0"/>
              </a:spcBef>
              <a:buFont typeface="Arial" panose="020B0604020202020204" pitchFamily="34" charset="0"/>
              <a:buChar char="•"/>
            </a:pPr>
            <a:r>
              <a:rPr lang="en-US" sz="1200" dirty="0">
                <a:solidFill>
                  <a:schemeClr val="tx1"/>
                </a:solidFill>
              </a:rPr>
              <a:t>Below 66 was already for mobile</a:t>
            </a:r>
          </a:p>
          <a:p>
            <a:pPr lvl="1">
              <a:spcBef>
                <a:spcPts val="0"/>
              </a:spcBef>
              <a:buFont typeface="Arial" panose="020B0604020202020204" pitchFamily="34" charset="0"/>
              <a:buChar char="•"/>
            </a:pPr>
            <a:r>
              <a:rPr lang="en-US" sz="1200" dirty="0">
                <a:solidFill>
                  <a:schemeClr val="tx1"/>
                </a:solidFill>
              </a:rPr>
              <a:t>BRAN(20)106009r2    Multiple Access Points Performance Testing</a:t>
            </a:r>
          </a:p>
          <a:p>
            <a:pPr lvl="2">
              <a:spcBef>
                <a:spcPts val="0"/>
              </a:spcBef>
              <a:buFont typeface="Arial" panose="020B0604020202020204" pitchFamily="34" charset="0"/>
              <a:buChar char="•"/>
            </a:pPr>
            <a:r>
              <a:rPr lang="en-US" sz="1200" dirty="0">
                <a:solidFill>
                  <a:schemeClr val="tx1"/>
                </a:solidFill>
              </a:rPr>
              <a:t>This is for 5GHz band, BRAN will decide Friday to add this work item or not  </a:t>
            </a:r>
          </a:p>
          <a:p>
            <a:pPr lvl="1">
              <a:spcBef>
                <a:spcPts val="0"/>
              </a:spcBef>
              <a:buFont typeface="Arial" panose="020B0604020202020204" pitchFamily="34" charset="0"/>
              <a:buChar char="•"/>
            </a:pPr>
            <a:r>
              <a:rPr lang="en-US" sz="1200" dirty="0">
                <a:solidFill>
                  <a:schemeClr val="tx1"/>
                </a:solidFill>
              </a:rPr>
              <a:t>Trying to find a time for web meetings, and not opposite WP5A  late  July </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#72,  03-06 Nov20; </a:t>
            </a:r>
            <a:endParaRPr lang="en-US" sz="1600" b="0" dirty="0">
              <a:solidFill>
                <a:schemeClr val="tx1"/>
              </a:solidFill>
            </a:endParaRPr>
          </a:p>
          <a:p>
            <a:pPr lvl="1">
              <a:spcBef>
                <a:spcPts val="0"/>
              </a:spcBef>
              <a:buFont typeface="Arial" panose="020B0604020202020204" pitchFamily="34" charset="0"/>
              <a:buChar char="•"/>
            </a:pPr>
            <a:r>
              <a:rPr lang="en-US" sz="1600" dirty="0">
                <a:solidFill>
                  <a:schemeClr val="bg1">
                    <a:lumMod val="65000"/>
                  </a:schemeClr>
                </a:solidFill>
              </a:rPr>
              <a:t>nothing to share today</a:t>
            </a: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 02Jul20</a:t>
            </a:r>
          </a:p>
          <a:p>
            <a:pPr lvl="1">
              <a:spcBef>
                <a:spcPts val="0"/>
              </a:spcBef>
              <a:buFont typeface="Arial" panose="020B0604020202020204" pitchFamily="34" charset="0"/>
              <a:buChar char="•"/>
            </a:pPr>
            <a:r>
              <a:rPr lang="en-US" sz="1600" dirty="0">
                <a:solidFill>
                  <a:schemeClr val="tx1"/>
                </a:solidFill>
              </a:rPr>
              <a:t> </a:t>
            </a:r>
            <a:r>
              <a:rPr lang="en-US" sz="1600" dirty="0">
                <a:solidFill>
                  <a:schemeClr val="bg1">
                    <a:lumMod val="65000"/>
                  </a:schemeClr>
                </a:solidFill>
              </a:rPr>
              <a:t>nothing to share today</a:t>
            </a:r>
          </a:p>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8"/>
              </a:rPr>
              <a:t>&lt;TG-UWB&gt;</a:t>
            </a:r>
            <a:r>
              <a:rPr lang="en-US" sz="1600" b="0" dirty="0">
                <a:solidFill>
                  <a:schemeClr val="tx1"/>
                </a:solidFill>
              </a:rPr>
              <a:t> </a:t>
            </a:r>
            <a:r>
              <a:rPr lang="en-US" sz="1600" dirty="0">
                <a:solidFill>
                  <a:schemeClr val="tx1"/>
                </a:solidFill>
              </a:rPr>
              <a:t> next call, meeting #54,  22-23Jul20</a:t>
            </a:r>
            <a:endParaRPr lang="en-US" sz="1600" b="0"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r>
              <a:rPr lang="en-US" sz="1600" dirty="0">
                <a:solidFill>
                  <a:schemeClr val="bg1">
                    <a:lumMod val="65000"/>
                  </a:schemeClr>
                </a:solidFill>
              </a:rPr>
              <a:t>nothing to share today</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02Jul20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20213" y="1114792"/>
            <a:ext cx="8378520" cy="5360621"/>
          </a:xfrm>
        </p:spPr>
        <p:txBody>
          <a:bodyPr/>
          <a:lstStyle/>
          <a:p>
            <a:pPr>
              <a:buFont typeface="Arial" panose="020B0604020202020204" pitchFamily="34" charset="0"/>
              <a:buChar char="•"/>
            </a:pPr>
            <a:r>
              <a:rPr lang="en-US" sz="1600" dirty="0">
                <a:solidFill>
                  <a:schemeClr val="tx1"/>
                </a:solidFill>
              </a:rPr>
              <a:t>CEPT – </a:t>
            </a:r>
            <a:r>
              <a:rPr lang="en-US" sz="1600" dirty="0">
                <a:solidFill>
                  <a:schemeClr val="tx1"/>
                </a:solidFill>
                <a:hlinkClick r:id="rId3"/>
              </a:rPr>
              <a:t>&lt;ECC&gt;</a:t>
            </a:r>
            <a:r>
              <a:rPr lang="en-US" sz="1600" dirty="0">
                <a:solidFill>
                  <a:schemeClr val="tx1"/>
                </a:solidFill>
              </a:rPr>
              <a:t> (themselves) next call,  #53 Plenary, 29Jun-03Jul20</a:t>
            </a:r>
          </a:p>
          <a:p>
            <a:pPr lvl="1">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p>
          <a:p>
            <a:pPr lvl="1">
              <a:buFont typeface="Arial" panose="020B0604020202020204" pitchFamily="34" charset="0"/>
              <a:buChar char="•"/>
            </a:pPr>
            <a:r>
              <a:rPr lang="en-US" sz="1400" dirty="0">
                <a:solidFill>
                  <a:schemeClr val="tx1"/>
                </a:solidFill>
              </a:rPr>
              <a:t>25Jun20:  Next all will discuss 6 GHz, ECC is preparing for many viewpoints to work through. </a:t>
            </a:r>
          </a:p>
          <a:p>
            <a:pPr lvl="1">
              <a:buFont typeface="Arial" panose="020B0604020202020204" pitchFamily="34" charset="0"/>
              <a:buChar char="•"/>
            </a:pPr>
            <a:r>
              <a:rPr lang="en-US" sz="1400" dirty="0">
                <a:solidFill>
                  <a:schemeClr val="tx1"/>
                </a:solidFill>
              </a:rPr>
              <a:t>Draft decisions can come out of this meeting. Many [] #s will be decided on. </a:t>
            </a:r>
          </a:p>
          <a:p>
            <a:pPr lvl="3">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4"/>
              </a:rPr>
              <a:t>&lt;WGSE&gt;</a:t>
            </a:r>
            <a:r>
              <a:rPr lang="en-US" altLang="en-US" sz="1600" b="0" dirty="0"/>
              <a:t> </a:t>
            </a:r>
            <a:r>
              <a:rPr lang="en-US" altLang="en-US" sz="1600" dirty="0"/>
              <a:t>next call, meeting  </a:t>
            </a:r>
            <a:r>
              <a:rPr lang="en-US" sz="1600" dirty="0"/>
              <a:t>#86,  28Sep-02Oct20;</a:t>
            </a:r>
          </a:p>
          <a:p>
            <a:pPr lvl="1">
              <a:spcBef>
                <a:spcPts val="0"/>
              </a:spcBef>
              <a:buFont typeface="Arial" panose="020B0604020202020204" pitchFamily="34" charset="0"/>
              <a:buChar char="•"/>
            </a:pPr>
            <a:r>
              <a:rPr lang="en-US" sz="1400" dirty="0">
                <a:solidFill>
                  <a:schemeClr val="tx1"/>
                </a:solidFill>
              </a:rPr>
              <a:t>nothing to share today</a:t>
            </a:r>
          </a:p>
          <a:p>
            <a:pPr>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calls: #12, 27-28Aug and 21-23Sep20</a:t>
            </a: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lvl="1">
              <a:spcBef>
                <a:spcPts val="0"/>
              </a:spcBef>
              <a:buFont typeface="Arial" panose="020B0604020202020204" pitchFamily="34" charset="0"/>
              <a:buChar char="•"/>
            </a:pPr>
            <a:r>
              <a:rPr lang="en-US" sz="1400" dirty="0"/>
              <a:t> 25Jun20: From WGFM sent LS to WG SE to study OOB, Frequency Use, etc. in parallel with public consultation and report back to FM57 ahead of Oct 5 comment resolution meeting.</a:t>
            </a:r>
            <a:endParaRPr lang="en-US" sz="1400" dirty="0">
              <a:solidFill>
                <a:schemeClr val="tx1"/>
              </a:solidFill>
            </a:endParaRPr>
          </a:p>
          <a:p>
            <a:pPr lvl="3">
              <a:buFont typeface="Arial" panose="020B0604020202020204" pitchFamily="34" charset="0"/>
              <a:buChar char="•"/>
            </a:pPr>
            <a:endParaRPr lang="en-US" sz="6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600" b="0" dirty="0">
                <a:hlinkClick r:id="rId6"/>
              </a:rPr>
              <a:t>&lt;WGFM&gt;</a:t>
            </a:r>
            <a:r>
              <a:rPr lang="en-US" altLang="en-US" sz="1600" b="0" dirty="0"/>
              <a:t>  </a:t>
            </a:r>
            <a:r>
              <a:rPr lang="en-US" altLang="en-US" sz="1400" dirty="0">
                <a:solidFill>
                  <a:schemeClr val="tx1"/>
                </a:solidFill>
              </a:rPr>
              <a:t>next meeting #97, 19-23Oct20; Dublin, Ireland</a:t>
            </a:r>
            <a:endParaRPr lang="en-US" sz="1600" dirty="0"/>
          </a:p>
          <a:p>
            <a:pPr lvl="1">
              <a:spcBef>
                <a:spcPts val="0"/>
              </a:spcBef>
              <a:buFont typeface="Arial" panose="020B0604020202020204" pitchFamily="34" charset="0"/>
              <a:buChar char="•"/>
            </a:pPr>
            <a:r>
              <a:rPr lang="en-US" sz="1400" dirty="0">
                <a:solidFill>
                  <a:schemeClr val="tx1"/>
                </a:solidFill>
              </a:rPr>
              <a:t>nothing to share today  </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 meeting #11, 08-10Jul20;  (#12-05-07Oct20)</a:t>
            </a:r>
            <a:endParaRPr lang="en-US" sz="1400" dirty="0"/>
          </a:p>
          <a:p>
            <a:pPr lvl="1">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p>
          <a:p>
            <a:pPr lvl="1">
              <a:buFont typeface="Arial" panose="020B0604020202020204" pitchFamily="34" charset="0"/>
              <a:buChar char="•"/>
            </a:pPr>
            <a:r>
              <a:rPr lang="en-US" sz="1400" dirty="0">
                <a:solidFill>
                  <a:schemeClr val="tx1"/>
                </a:solidFill>
              </a:rPr>
              <a:t>25Jun20:Collected new work items, 1) Review decision 0408, frequency by country process.</a:t>
            </a:r>
          </a:p>
          <a:p>
            <a:pPr lvl="1">
              <a:buFont typeface="Arial" panose="020B0604020202020204" pitchFamily="34" charset="0"/>
              <a:buChar char="•"/>
            </a:pPr>
            <a:r>
              <a:rPr lang="en-US" sz="1400" dirty="0">
                <a:solidFill>
                  <a:schemeClr val="tx1"/>
                </a:solidFill>
              </a:rPr>
              <a:t>Another work item on Urban Rail, using 5GHz BRAN Standard, with frequencies to be discussed.</a:t>
            </a:r>
          </a:p>
          <a:p>
            <a:pPr>
              <a:buFont typeface="Arial" panose="020B0604020202020204" pitchFamily="34" charset="0"/>
              <a:buChar char="•"/>
            </a:pPr>
            <a:endParaRPr lang="en-US" sz="1400" dirty="0">
              <a:solidFill>
                <a:srgbClr val="0070C0"/>
              </a:solidFill>
            </a:endParaRPr>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02Jul20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endParaRPr lang="en-US" sz="1200" dirty="0"/>
          </a:p>
        </p:txBody>
      </p:sp>
      <p:sp>
        <p:nvSpPr>
          <p:cNvPr id="3" name="Content Placeholder 2"/>
          <p:cNvSpPr>
            <a:spLocks noGrp="1"/>
          </p:cNvSpPr>
          <p:nvPr>
            <p:ph idx="1"/>
          </p:nvPr>
        </p:nvSpPr>
        <p:spPr>
          <a:xfrm>
            <a:off x="727841" y="1169936"/>
            <a:ext cx="8353245" cy="5305477"/>
          </a:xfrm>
        </p:spPr>
        <p:txBody>
          <a:bodyPr/>
          <a:lstStyle/>
          <a:p>
            <a:pPr>
              <a:spcBef>
                <a:spcPts val="0"/>
              </a:spcBef>
              <a:buFont typeface="Arial" panose="020B0604020202020204" pitchFamily="34" charset="0"/>
              <a:buChar char="•"/>
            </a:pPr>
            <a:r>
              <a:rPr lang="en-US" sz="1800" dirty="0">
                <a:solidFill>
                  <a:schemeClr val="tx1"/>
                </a:solidFill>
              </a:rPr>
              <a:t>The 2 ITU-R WP 5A contributions from the 802.11 Ad Hoc group that .18 and LMSC approved, are with our IEEE 802 ITU-R liaison to upload in the next week.</a:t>
            </a:r>
          </a:p>
          <a:p>
            <a:pPr lvl="1">
              <a:spcBef>
                <a:spcPts val="0"/>
              </a:spcBef>
              <a:buFont typeface="Arial" panose="020B0604020202020204" pitchFamily="34" charset="0"/>
              <a:buChar char="•"/>
            </a:pPr>
            <a:r>
              <a:rPr lang="en-US" sz="1600" dirty="0">
                <a:solidFill>
                  <a:schemeClr val="tx1"/>
                </a:solidFill>
              </a:rPr>
              <a:t>This is for the WP5A call coming up on 20 July 20. </a:t>
            </a:r>
            <a:endParaRPr lang="en-US" sz="1200" dirty="0">
              <a:solidFill>
                <a:schemeClr val="tx1"/>
              </a:solidFill>
            </a:endParaRPr>
          </a:p>
          <a:p>
            <a:pPr lvl="0">
              <a:buFont typeface="Arial" panose="020B0604020202020204" pitchFamily="34" charset="0"/>
              <a:buChar char="•"/>
            </a:pPr>
            <a:r>
              <a:rPr lang="en-US" sz="1600" b="0" dirty="0">
                <a:solidFill>
                  <a:schemeClr val="tx1"/>
                </a:solidFill>
              </a:rPr>
              <a:t> </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02Jul20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698889" y="962891"/>
            <a:ext cx="8292711"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400" dirty="0"/>
              <a:t>The Report and Order authorizes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r>
              <a:rPr lang="en-US" sz="1600" b="1" u="sng" dirty="0"/>
              <a:t>Proceeding:</a:t>
            </a:r>
            <a:r>
              <a:rPr lang="en-US" sz="1600" b="1" dirty="0"/>
              <a:t>   </a:t>
            </a:r>
            <a:r>
              <a:rPr lang="en-US" sz="1200" dirty="0">
                <a:hlinkClick r:id="rId4"/>
              </a:rPr>
              <a:t>https://www.fcc.gov/ecfs/search/filings?proceedings_name=18-295&amp;sort=date_disseminated,DESC</a:t>
            </a:r>
            <a:r>
              <a:rPr lang="en-US" sz="1200" dirty="0"/>
              <a:t> </a:t>
            </a:r>
            <a:endParaRPr lang="en-US" sz="1800" dirty="0"/>
          </a:p>
          <a:p>
            <a:pPr lvl="1">
              <a:buFont typeface="Arial" panose="020B0604020202020204" pitchFamily="34" charset="0"/>
              <a:buChar char="•"/>
            </a:pPr>
            <a:r>
              <a:rPr lang="en-US" sz="1600" b="1" u="sng" dirty="0"/>
              <a:t>R&amp;O is effective 27July20, </a:t>
            </a:r>
          </a:p>
          <a:p>
            <a:pPr marL="457200" lvl="1" indent="0"/>
            <a:r>
              <a:rPr lang="en-US" sz="1200" dirty="0">
                <a:hlinkClick r:id="rId5"/>
              </a:rPr>
              <a:t>https://www.federalregister.gov/documents/2020/05/26/2020-11236/unlicensed-use-of-the-6-ghz-band?utm_campaign=subscription+mailing+list&amp;utm_source=federalregister.gov&amp;utm_medium=email</a:t>
            </a:r>
            <a:endParaRPr lang="en-US" sz="1200" dirty="0"/>
          </a:p>
          <a:p>
            <a:pPr>
              <a:buFont typeface="Arial" panose="020B0604020202020204" pitchFamily="34" charset="0"/>
              <a:buChar char="•"/>
            </a:pPr>
            <a:r>
              <a:rPr lang="en-US" sz="1800" b="0" dirty="0"/>
              <a:t>APCO, AT&amp;T and EEI have filed for a Stay, s</a:t>
            </a:r>
            <a:r>
              <a:rPr lang="en-US" sz="1600" b="0" dirty="0"/>
              <a:t>ee 18-295 proceeding link above for more.</a:t>
            </a:r>
          </a:p>
          <a:p>
            <a:pPr lvl="1">
              <a:buFont typeface="Arial" panose="020B0604020202020204" pitchFamily="34" charset="0"/>
              <a:buChar char="•"/>
            </a:pPr>
            <a:r>
              <a:rPr lang="en-US" sz="1400" b="0" dirty="0"/>
              <a:t>30 days for FCC to rule on these.  </a:t>
            </a:r>
          </a:p>
          <a:p>
            <a:pPr lvl="1">
              <a:buFont typeface="Arial" panose="020B0604020202020204" pitchFamily="34" charset="0"/>
              <a:buChar char="•"/>
            </a:pPr>
            <a:r>
              <a:rPr lang="en-US" sz="1400" b="0" dirty="0"/>
              <a:t>Several oppositions to the stay and several for the stay.   </a:t>
            </a:r>
          </a:p>
          <a:p>
            <a:pPr lvl="1">
              <a:buFont typeface="Arial" panose="020B0604020202020204" pitchFamily="34" charset="0"/>
              <a:buChar char="•"/>
            </a:pPr>
            <a:r>
              <a:rPr lang="en-US" sz="1400" b="0" dirty="0"/>
              <a:t>The stay filing deadline was 25Jun20</a:t>
            </a:r>
          </a:p>
          <a:p>
            <a:pPr lvl="1">
              <a:buFont typeface="Arial" panose="020B0604020202020204" pitchFamily="34" charset="0"/>
              <a:buChar char="•"/>
            </a:pPr>
            <a:r>
              <a:rPr lang="en-US" sz="1400" dirty="0"/>
              <a:t>All 3 will go to First Circuit Court of appeals.  Expect it will be sooner, tbd. </a:t>
            </a:r>
          </a:p>
          <a:p>
            <a:pPr>
              <a:buFont typeface="Arial" panose="020B0604020202020204" pitchFamily="34" charset="0"/>
              <a:buChar char="•"/>
            </a:pPr>
            <a:r>
              <a:rPr lang="en-US" sz="1600" dirty="0"/>
              <a:t>There have been several Petitions of Reconsiderations filed </a:t>
            </a:r>
          </a:p>
          <a:p>
            <a:pPr lvl="1">
              <a:buFont typeface="Arial" panose="020B0604020202020204" pitchFamily="34" charset="0"/>
              <a:buChar char="•"/>
            </a:pPr>
            <a:r>
              <a:rPr lang="en-US" sz="1600" b="0" dirty="0"/>
              <a:t>And a P</a:t>
            </a:r>
            <a:r>
              <a:rPr lang="en-US" sz="1600" dirty="0"/>
              <a:t>ublic Notice that Oppositions must be filed within 15 days once in Fed. Reg. for 4 petitions, APCO, CTIA, FWCC, Verizon. </a:t>
            </a:r>
          </a:p>
          <a:p>
            <a:pPr marL="0" indent="0"/>
            <a:endParaRPr lang="en-US" sz="20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02Jul20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a:t>
            </a:r>
            <a:endParaRPr lang="en-US" sz="2400" dirty="0"/>
          </a:p>
        </p:txBody>
      </p:sp>
      <p:sp>
        <p:nvSpPr>
          <p:cNvPr id="3" name="Content Placeholder 2"/>
          <p:cNvSpPr>
            <a:spLocks noGrp="1"/>
          </p:cNvSpPr>
          <p:nvPr>
            <p:ph idx="1"/>
          </p:nvPr>
        </p:nvSpPr>
        <p:spPr>
          <a:xfrm>
            <a:off x="698889" y="962891"/>
            <a:ext cx="8445111" cy="5512522"/>
          </a:xfrm>
        </p:spPr>
        <p:txBody>
          <a:bodyPr/>
          <a:lstStyle/>
          <a:p>
            <a:pPr lvl="1">
              <a:buFont typeface="Arial" panose="020B0604020202020204" pitchFamily="34" charset="0"/>
              <a:buChar char="•"/>
            </a:pPr>
            <a:endParaRPr lang="en-US" sz="1600" dirty="0"/>
          </a:p>
          <a:p>
            <a:pPr lvl="1">
              <a:buFont typeface="Arial" panose="020B0604020202020204" pitchFamily="34" charset="0"/>
              <a:buChar char="•"/>
            </a:pPr>
            <a:r>
              <a:rPr lang="en-US" sz="1600" dirty="0"/>
              <a:t>There is One - </a:t>
            </a:r>
            <a:r>
              <a:rPr lang="en-US" sz="1600" dirty="0" err="1"/>
              <a:t>Mutli</a:t>
            </a:r>
            <a:r>
              <a:rPr lang="en-US" sz="1600" dirty="0"/>
              <a:t>-stake holder group (MSG) getting together 31 July to discuss 6 GHz and what happens in the band.  Focus is on formation of the group.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err="1"/>
              <a:t>WInn</a:t>
            </a:r>
            <a:r>
              <a:rPr lang="en-US" sz="1600" dirty="0"/>
              <a:t> Forum and WFA are initial organizations and others may join in. </a:t>
            </a:r>
            <a:endParaRPr lang="en-US" sz="1400" dirty="0"/>
          </a:p>
          <a:p>
            <a:pPr marL="457200" lvl="1" indent="0"/>
            <a:r>
              <a:rPr lang="en-US" sz="1600" dirty="0"/>
              <a:t>  </a:t>
            </a:r>
          </a:p>
          <a:p>
            <a:pPr lvl="1">
              <a:buFont typeface="Arial" panose="020B0604020202020204" pitchFamily="34" charset="0"/>
              <a:buChar char="•"/>
            </a:pPr>
            <a:r>
              <a:rPr lang="en-US" sz="1600" dirty="0"/>
              <a:t>The is just a start of many meetings and calls and activities.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Will discuss in upcoming calls.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02Jul20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 – standing by</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600" b="0" dirty="0"/>
          </a:p>
          <a:p>
            <a:pPr>
              <a:buFont typeface="Arial" panose="020B0604020202020204" pitchFamily="34" charset="0"/>
              <a:buChar char="•"/>
            </a:pPr>
            <a:r>
              <a:rPr lang="en-US" sz="1600" b="0" dirty="0"/>
              <a:t>CHAIRMAN PAI PROPOSES NEW RULES FOR THE 6 GHz BAND, UNLEASHING 1,200 MEGAHERTZ FOR UNLICENSED USE</a:t>
            </a:r>
          </a:p>
          <a:p>
            <a:pPr lvl="1">
              <a:buFont typeface="Arial" panose="020B0604020202020204" pitchFamily="34" charset="0"/>
              <a:buChar char="•"/>
            </a:pPr>
            <a:r>
              <a:rPr lang="en-US" sz="1400" dirty="0"/>
              <a:t>FNPRM as approved on 24 Apr 20 is on Mentor:   </a:t>
            </a:r>
            <a:r>
              <a:rPr lang="en-US" sz="1400" b="1" dirty="0"/>
              <a:t>With erratum now, 21May20:  </a:t>
            </a:r>
            <a:r>
              <a:rPr lang="en-US" sz="1200" dirty="0">
                <a:hlinkClick r:id="rId3"/>
              </a:rPr>
              <a:t>https://mentor.ieee.org/802.18/dcn/20/18-20-0062-</a:t>
            </a:r>
            <a:r>
              <a:rPr lang="en-US" sz="1200" dirty="0">
                <a:highlight>
                  <a:srgbClr val="00FFFF"/>
                </a:highlight>
                <a:hlinkClick r:id="rId3"/>
              </a:rPr>
              <a:t>02</a:t>
            </a:r>
            <a:r>
              <a:rPr lang="en-US" sz="1200" dirty="0">
                <a:hlinkClick r:id="rId3"/>
              </a:rPr>
              <a:t>-0000-fcc-r-o-fnprm-promoting-unlicensed-use-of-the-6ghz-band-et-18-295.docx</a:t>
            </a:r>
            <a:r>
              <a:rPr lang="en-US" sz="1200" dirty="0"/>
              <a:t> 			31 Seek Comments</a:t>
            </a:r>
          </a:p>
          <a:p>
            <a:pPr lvl="1">
              <a:buFont typeface="Arial" panose="020B0604020202020204" pitchFamily="34" charset="0"/>
              <a:buChar char="•"/>
            </a:pPr>
            <a:r>
              <a:rPr lang="en-US" sz="1400" dirty="0"/>
              <a:t>In Federal Register today (28</a:t>
            </a:r>
            <a:r>
              <a:rPr lang="en-US" sz="1400" baseline="30000" dirty="0"/>
              <a:t>th</a:t>
            </a:r>
            <a:r>
              <a:rPr lang="en-US" sz="1400" dirty="0"/>
              <a:t>): </a:t>
            </a:r>
            <a:r>
              <a:rPr lang="en-US" sz="1200" dirty="0">
                <a:hlinkClick r:id="rId4"/>
              </a:rPr>
              <a:t>https://www.federalregister.gov/documents/2020/05/28/2020-11320/unlicensed-use-of-the-6-ghz-band?utm_campaign=subscription+mailing+list&amp;utm_source=federalregister.gov&amp;utm_medium=email</a:t>
            </a:r>
            <a:r>
              <a:rPr lang="en-US" sz="1200" dirty="0"/>
              <a:t> </a:t>
            </a:r>
            <a:endParaRPr lang="en-US" sz="1100" dirty="0"/>
          </a:p>
          <a:p>
            <a:pPr lvl="1">
              <a:buFont typeface="Arial" panose="020B0604020202020204" pitchFamily="34" charset="0"/>
              <a:buChar char="•"/>
            </a:pPr>
            <a:endParaRPr lang="en-US" sz="1400" dirty="0"/>
          </a:p>
          <a:p>
            <a:pPr lvl="1">
              <a:buFont typeface="Arial" panose="020B0604020202020204" pitchFamily="34" charset="0"/>
              <a:buChar char="•"/>
            </a:pPr>
            <a:r>
              <a:rPr lang="en-US" sz="1600" dirty="0"/>
              <a:t>Comments due: 29June20;   Lots of comments filed.  </a:t>
            </a:r>
          </a:p>
          <a:p>
            <a:pPr lvl="2">
              <a:buFont typeface="Arial" panose="020B0604020202020204" pitchFamily="34" charset="0"/>
              <a:buChar char="•"/>
            </a:pPr>
            <a:r>
              <a:rPr lang="en-US" sz="1600" dirty="0"/>
              <a:t> </a:t>
            </a:r>
          </a:p>
          <a:p>
            <a:pPr lvl="1">
              <a:buFont typeface="Arial" panose="020B0604020202020204" pitchFamily="34" charset="0"/>
              <a:buChar char="•"/>
            </a:pPr>
            <a:endParaRPr lang="en-US" sz="1400" b="1" dirty="0"/>
          </a:p>
          <a:p>
            <a:pPr lvl="1">
              <a:buFont typeface="Arial" panose="020B0604020202020204" pitchFamily="34" charset="0"/>
              <a:buChar char="•"/>
            </a:pPr>
            <a:r>
              <a:rPr lang="en-US" sz="1600" dirty="0"/>
              <a:t>Reply Comments due:  27July20.</a:t>
            </a:r>
          </a:p>
          <a:p>
            <a:pPr>
              <a:buFont typeface="Arial" panose="020B0604020202020204" pitchFamily="34" charset="0"/>
              <a:buChar char="•"/>
            </a:pPr>
            <a:endParaRPr lang="en-US" sz="12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02Jul20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5636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r>
              <a:rPr lang="en-US" sz="1800" b="0" dirty="0"/>
              <a:t>None today</a:t>
            </a:r>
          </a:p>
          <a:p>
            <a:pPr marL="285750" indent="-285750">
              <a:buFont typeface="Arial" panose="020B0604020202020204" pitchFamily="34" charset="0"/>
              <a:buChar char="•"/>
            </a:pPr>
            <a:r>
              <a:rPr lang="en-US" sz="18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02Jul20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altLang="en-US" sz="1800" dirty="0">
                <a:solidFill>
                  <a:srgbClr val="00B0F0"/>
                </a:solidFill>
              </a:rPr>
              <a:t>  </a:t>
            </a:r>
            <a:r>
              <a:rPr lang="en-US" altLang="en-US" sz="1800" b="0" dirty="0">
                <a:solidFill>
                  <a:srgbClr val="00B0F0"/>
                </a:solidFill>
              </a:rPr>
              <a:t>Nothing specific.</a:t>
            </a:r>
          </a:p>
          <a:p>
            <a:pPr marL="285750" indent="-285750">
              <a:buFont typeface="Wingdings" panose="05000000000000000000" pitchFamily="2" charset="2"/>
              <a:buChar char="q"/>
            </a:pPr>
            <a:r>
              <a:rPr lang="en-US" sz="1800" dirty="0">
                <a:solidFill>
                  <a:srgbClr val="00B0F0"/>
                </a:solidFill>
              </a:rPr>
              <a:t> </a:t>
            </a:r>
          </a:p>
          <a:p>
            <a:pPr marL="285750" indent="-285750">
              <a:buFont typeface="Wingdings" panose="05000000000000000000" pitchFamily="2" charset="2"/>
              <a:buChar char="q"/>
            </a:pPr>
            <a:r>
              <a:rPr lang="en-US" sz="1800" dirty="0">
                <a:solidFill>
                  <a:srgbClr val="00B0F0"/>
                </a:solidFill>
              </a:rPr>
              <a:t> </a:t>
            </a: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02Jul20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285750" indent="-285750">
              <a:buFont typeface="Arial" panose="020B0604020202020204" pitchFamily="34" charset="0"/>
              <a:buChar char="•"/>
            </a:pPr>
            <a:r>
              <a:rPr lang="en-US" sz="1800" dirty="0">
                <a:solidFill>
                  <a:schemeClr val="tx1"/>
                </a:solidFill>
              </a:rPr>
              <a:t>FCC has cut off Universal Service Fund from 2 specific companies. </a:t>
            </a:r>
          </a:p>
          <a:p>
            <a:pPr marL="285750" indent="-285750">
              <a:buFont typeface="Arial" panose="020B0604020202020204" pitchFamily="34" charset="0"/>
              <a:buChar char="•"/>
            </a:pPr>
            <a:r>
              <a:rPr lang="en-US" sz="1800" dirty="0">
                <a:solidFill>
                  <a:schemeClr val="bg1">
                    <a:lumMod val="75000"/>
                  </a:schemeClr>
                </a:solidFill>
              </a:rPr>
              <a:t> </a:t>
            </a:r>
            <a:r>
              <a:rPr lang="en-US" sz="1400" dirty="0">
                <a:hlinkClick r:id="rId3"/>
              </a:rPr>
              <a:t>https://www.fcc.gov/document/fcc-designates-huawei-and-zte-national-security-threats</a:t>
            </a:r>
            <a:endParaRPr lang="en-US" sz="1800" dirty="0">
              <a:solidFill>
                <a:schemeClr val="bg1">
                  <a:lumMod val="75000"/>
                </a:schemeClr>
              </a:solidFill>
            </a:endParaRPr>
          </a:p>
          <a:p>
            <a:pPr marL="285750" indent="-285750">
              <a:buFont typeface="Arial" panose="020B0604020202020204" pitchFamily="34" charset="0"/>
              <a:buChar char="•"/>
            </a:pPr>
            <a:r>
              <a:rPr lang="en-US" sz="1400" b="0" i="0" dirty="0">
                <a:solidFill>
                  <a:srgbClr val="1D2B3E"/>
                </a:solidFill>
                <a:effectLst/>
                <a:latin typeface="Open Sans"/>
              </a:rPr>
              <a:t>Money in FCC's Universal Service Fund Can No Longer Be Used on Equipment and Services from These Suppliers</a:t>
            </a: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r>
              <a:rPr lang="en-US" sz="1800" b="0" dirty="0">
                <a:solidFill>
                  <a:schemeClr val="tx1"/>
                </a:solidFill>
              </a:rPr>
              <a:t>present: 11</a:t>
            </a:r>
          </a:p>
          <a:p>
            <a:pPr marL="285750" indent="-285750">
              <a:buFont typeface="Arial" panose="020B0604020202020204" pitchFamily="34" charset="0"/>
              <a:buChar char="•"/>
            </a:pPr>
            <a:r>
              <a:rPr lang="en-US" sz="1800" b="0" dirty="0">
                <a:solidFill>
                  <a:schemeClr val="tx1"/>
                </a:solidFill>
              </a:rPr>
              <a:t>voters:  8</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02Jul20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02Jul20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528"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529"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a:buFont typeface="Arial" panose="020B0604020202020204" pitchFamily="34" charset="0"/>
              <a:buChar char="•"/>
            </a:pPr>
            <a:r>
              <a:rPr lang="en-US" sz="2000" dirty="0"/>
              <a:t>Next weekly teleconference </a:t>
            </a:r>
            <a:r>
              <a:rPr lang="en-US" sz="1400" dirty="0"/>
              <a:t>(scheduled to 03sep)</a:t>
            </a:r>
            <a:r>
              <a:rPr lang="en-US" sz="2000" dirty="0"/>
              <a:t>: 09Jul20–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https://mentor.ieee.org/802.18/dcn/16/18-16-0038-15-0000-teleconference-call-in-info.pptx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 weekly call in starts 30july20)</a:t>
            </a:r>
          </a:p>
          <a:p>
            <a:pPr lvl="2">
              <a:buFont typeface="Arial" panose="020B0604020202020204" pitchFamily="34" charset="0"/>
              <a:buChar char="•"/>
            </a:pPr>
            <a:r>
              <a:rPr lang="en-US" altLang="en-US" sz="1600" dirty="0"/>
              <a:t>Or back up slide in this agenda.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400" dirty="0"/>
              <a:t>Now on the IEEE </a:t>
            </a:r>
            <a:r>
              <a:rPr lang="en-US" sz="1400" dirty="0" err="1"/>
              <a:t>Webex</a:t>
            </a:r>
            <a:r>
              <a:rPr lang="en-US" sz="1400" dirty="0"/>
              <a:t> teleconference calendar:  </a:t>
            </a:r>
            <a:r>
              <a:rPr lang="en-US" sz="1400" dirty="0">
                <a:hlinkClick r:id="rId3"/>
              </a:rPr>
              <a:t>http://ieee802.org/802tele_calendar.html</a:t>
            </a:r>
            <a:endParaRPr lang="en-US" sz="1400" dirty="0"/>
          </a:p>
          <a:p>
            <a:pPr lvl="1">
              <a:buFont typeface="Arial" panose="020B0604020202020204" pitchFamily="34" charset="0"/>
              <a:buChar char="•"/>
            </a:pPr>
            <a:r>
              <a:rPr lang="en-US" sz="1400" dirty="0"/>
              <a:t>And Overall schedule, works in progress: </a:t>
            </a:r>
            <a:r>
              <a:rPr lang="en-US" sz="1400" dirty="0">
                <a:hlinkClick r:id="rId4"/>
              </a:rPr>
              <a:t>http://ieee802.org/16/cal-temp.html</a:t>
            </a:r>
            <a:endParaRPr lang="en-US" sz="1400" dirty="0"/>
          </a:p>
          <a:p>
            <a:pPr>
              <a:buFont typeface="Arial" panose="020B0604020202020204" pitchFamily="34" charset="0"/>
              <a:buChar char="•"/>
            </a:pPr>
            <a:r>
              <a:rPr lang="en-US" altLang="en-US" sz="1800" b="0" dirty="0">
                <a:solidFill>
                  <a:schemeClr val="accent1">
                    <a:lumMod val="50000"/>
                  </a:schemeClr>
                </a:solidFill>
              </a:rPr>
              <a:t>Plenary on 16 &amp; 23 July has a different call-in, see back up slides. </a:t>
            </a:r>
          </a:p>
          <a:p>
            <a:pPr lvl="1">
              <a:buFont typeface="Arial" panose="020B0604020202020204" pitchFamily="34" charset="0"/>
              <a:buChar char="•"/>
            </a:pPr>
            <a:endParaRPr lang="en-US" sz="18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15:26et </a:t>
            </a:r>
          </a:p>
          <a:p>
            <a:pPr>
              <a:buFont typeface="Arial" panose="020B0604020202020204" pitchFamily="34" charset="0"/>
              <a:buChar char="•"/>
            </a:pPr>
            <a:endParaRPr lang="en-US" sz="1800" u="sng" dirty="0"/>
          </a:p>
          <a:p>
            <a:pPr>
              <a:buFont typeface="Arial" panose="020B0604020202020204" pitchFamily="34" charset="0"/>
              <a:buChar char="•"/>
            </a:pPr>
            <a:r>
              <a:rPr lang="en-US" sz="1800" u="sng" dirty="0"/>
              <a:t>The next face to face meeting is tbd.   </a:t>
            </a:r>
          </a:p>
          <a:p>
            <a:pPr>
              <a:buFont typeface="Arial" panose="020B0604020202020204" pitchFamily="34" charset="0"/>
              <a:buChar char="•"/>
            </a:pPr>
            <a:r>
              <a:rPr lang="en-US" sz="1800" dirty="0"/>
              <a:t>The next plenary is 10-24 July 2020 and will be virtual. </a:t>
            </a:r>
          </a:p>
          <a:p>
            <a:pPr>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02Jul20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02Jul20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02Jul20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80660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a:t>
            </a:r>
            <a:r>
              <a:rPr lang="en-US" sz="2000" dirty="0">
                <a:highlight>
                  <a:srgbClr val="00FFFF"/>
                </a:highlight>
              </a:rPr>
              <a:t>weekly </a:t>
            </a:r>
            <a:r>
              <a:rPr lang="en-US" sz="2000" dirty="0"/>
              <a:t>teleconference call-in, </a:t>
            </a:r>
            <a:r>
              <a:rPr lang="en-US" sz="2000" dirty="0">
                <a:highlight>
                  <a:srgbClr val="FF00FF"/>
                </a:highlight>
              </a:rPr>
              <a:t>not for16 &amp; 23July20 see next</a:t>
            </a:r>
          </a:p>
          <a:p>
            <a:pPr>
              <a:spcBef>
                <a:spcPts val="0"/>
              </a:spcBef>
            </a:pPr>
            <a:r>
              <a:rPr lang="en-US" sz="1400" dirty="0"/>
              <a:t>When	14May20 to </a:t>
            </a:r>
            <a:r>
              <a:rPr lang="en-US" sz="1400" dirty="0">
                <a:highlight>
                  <a:srgbClr val="00FFFF"/>
                </a:highlight>
              </a:rPr>
              <a:t>09july20</a:t>
            </a:r>
            <a:r>
              <a:rPr lang="en-US" sz="1400" dirty="0"/>
              <a:t>   noon-13:00-pt,  15:00-16:00-et</a:t>
            </a:r>
          </a:p>
          <a:p>
            <a:pPr>
              <a:spcBef>
                <a:spcPts val="0"/>
              </a:spcBef>
            </a:pPr>
            <a:r>
              <a:rPr lang="en-US" sz="1400" dirty="0"/>
              <a:t>	note:  IEEE </a:t>
            </a:r>
            <a:r>
              <a:rPr lang="en-US" sz="1400" dirty="0" err="1"/>
              <a:t>webex</a:t>
            </a:r>
            <a:r>
              <a:rPr lang="en-US" sz="1400" dirty="0"/>
              <a:t> may change mid-August 2020,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02Jul20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latin typeface="Times New Roman" pitchFamily="16" charset="0"/>
              </a:rPr>
              <a:t>Seat4-802.18_plenary_16&amp;23july20 </a:t>
            </a:r>
            <a:r>
              <a:rPr lang="en-US" sz="2000" dirty="0"/>
              <a:t>call-in, </a:t>
            </a:r>
            <a:r>
              <a:rPr lang="en-US" sz="2000" dirty="0">
                <a:highlight>
                  <a:srgbClr val="00FF00"/>
                </a:highlight>
              </a:rPr>
              <a:t>for just 16 &amp; 23Jul20 </a:t>
            </a:r>
          </a:p>
          <a:p>
            <a:r>
              <a:rPr lang="en-US" sz="1400" dirty="0">
                <a:latin typeface="Times New Roman" pitchFamily="16" charset="0"/>
              </a:rPr>
              <a:t>When	Thu, July 16 &amp; 23,   3pm – 5pm - et</a:t>
            </a:r>
          </a:p>
          <a:p>
            <a:r>
              <a:rPr lang="en-US" sz="1400" dirty="0">
                <a:latin typeface="Times New Roman" pitchFamily="16" charset="0"/>
              </a:rPr>
              <a:t>Where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 (</a:t>
            </a:r>
            <a:r>
              <a:rPr lang="en-US" sz="1400" u="sng" dirty="0">
                <a:latin typeface="Times New Roman" pitchFamily="16" charset="0"/>
                <a:hlinkClick r:id="rId4"/>
              </a:rPr>
              <a:t>map</a:t>
            </a:r>
            <a:r>
              <a:rPr lang="en-US" sz="1400" dirty="0">
                <a:latin typeface="Times New Roman" pitchFamily="16" charset="0"/>
              </a:rPr>
              <a:t>) </a:t>
            </a:r>
          </a:p>
          <a:p>
            <a:pPr>
              <a:spcBef>
                <a:spcPts val="0"/>
              </a:spcBef>
            </a:pPr>
            <a:r>
              <a:rPr lang="en-US" sz="1400" dirty="0">
                <a:latin typeface="Times New Roman" pitchFamily="16" charset="0"/>
              </a:rPr>
              <a:t>Description JOIN WEBEX MEETING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a:t>
            </a:r>
          </a:p>
          <a:p>
            <a:r>
              <a:rPr lang="en-US" sz="1000" dirty="0">
                <a:latin typeface="Times New Roman" pitchFamily="16" charset="0"/>
              </a:rPr>
              <a:t>			</a:t>
            </a:r>
          </a:p>
          <a:p>
            <a:r>
              <a:rPr lang="en-US" sz="1400" dirty="0">
                <a:latin typeface="Times New Roman" pitchFamily="16" charset="0"/>
              </a:rPr>
              <a:t>Meeting number (access code): 132 016 8425 </a:t>
            </a:r>
          </a:p>
          <a:p>
            <a:r>
              <a:rPr lang="en-US" sz="1400" dirty="0">
                <a:latin typeface="Times New Roman" pitchFamily="16" charset="0"/>
              </a:rPr>
              <a:t>Meeting password: rrtag2007 (77824200 from phones) </a:t>
            </a:r>
          </a:p>
          <a:p>
            <a:pPr>
              <a:spcBef>
                <a:spcPts val="0"/>
              </a:spcBef>
            </a:pPr>
            <a:r>
              <a:rPr lang="en-US" sz="1400" dirty="0">
                <a:latin typeface="Times New Roman" pitchFamily="16" charset="0"/>
              </a:rPr>
              <a:t> </a:t>
            </a:r>
            <a:r>
              <a:rPr lang="en-US" sz="1000" dirty="0">
                <a:latin typeface="Times New Roman" pitchFamily="16" charset="0"/>
              </a:rPr>
              <a:t>			</a:t>
            </a:r>
            <a:endParaRPr lang="en-US" sz="1400" dirty="0">
              <a:latin typeface="Times New Roman" pitchFamily="16" charset="0"/>
            </a:endParaRPr>
          </a:p>
          <a:p>
            <a:r>
              <a:rPr lang="en-US" sz="1400" dirty="0">
                <a:latin typeface="Times New Roman" pitchFamily="16" charset="0"/>
              </a:rPr>
              <a:t>JOIN BY PHONE +1-510-338-9438 USA Toll Tap here to call (mobile phones only, hosts not supported): </a:t>
            </a:r>
            <a:r>
              <a:rPr lang="en-US" sz="1400" dirty="0" err="1">
                <a:latin typeface="Times New Roman" pitchFamily="16" charset="0"/>
              </a:rPr>
              <a:t>tel</a:t>
            </a:r>
            <a:r>
              <a:rPr lang="en-US" sz="1400" dirty="0">
                <a:latin typeface="Times New Roman" pitchFamily="16" charset="0"/>
              </a:rPr>
              <a:t>:%2B1-510-338-9438,,*01*1320168425%2377824200%23*01* +44-20-3198-8144 UK Toll Tap here to call (mobile phones only, hosts not supported): </a:t>
            </a:r>
            <a:r>
              <a:rPr lang="en-US" sz="1400" dirty="0" err="1">
                <a:latin typeface="Times New Roman" pitchFamily="16" charset="0"/>
              </a:rPr>
              <a:t>tel</a:t>
            </a:r>
            <a:r>
              <a:rPr lang="en-US" sz="1400" dirty="0">
                <a:latin typeface="Times New Roman" pitchFamily="16" charset="0"/>
              </a:rPr>
              <a:t>:%2B44-20-3198-8144,,*01*1320168425%2377824200%23*01* </a:t>
            </a:r>
          </a:p>
          <a:p>
            <a:r>
              <a:rPr lang="en-US" sz="1400" dirty="0">
                <a:latin typeface="Times New Roman" pitchFamily="16" charset="0"/>
              </a:rPr>
              <a:t> Global call-in numbers https://ieee802.my.webex.com/ieee802.my/globalcallin.php?MTID=m0b9118497d61a45ac482add86ab4d710 Can't join the meeting? </a:t>
            </a:r>
            <a:r>
              <a:rPr lang="en-US" sz="1400" u="sng" dirty="0">
                <a:latin typeface="Times New Roman" pitchFamily="16" charset="0"/>
                <a:hlinkClick r:id="rId5"/>
              </a:rPr>
              <a:t>https://collaborationhelp.cisco.com/article/WBX000029055</a:t>
            </a:r>
            <a:r>
              <a:rPr lang="en-US" sz="1400" dirty="0">
                <a:latin typeface="Times New Roman" pitchFamily="16" charset="0"/>
              </a:rPr>
              <a:t> </a:t>
            </a:r>
          </a:p>
          <a:p>
            <a:pPr>
              <a:spcBef>
                <a:spcPts val="0"/>
              </a:spcBef>
            </a:pPr>
            <a:r>
              <a:rPr lang="en-US" sz="1400" dirty="0">
                <a:latin typeface="Times New Roman" pitchFamily="16" charset="0"/>
              </a:rPr>
              <a:t> </a:t>
            </a:r>
          </a:p>
          <a:p>
            <a:r>
              <a:rPr lang="en-US" sz="1400" dirty="0">
                <a:latin typeface="Times New Roman" pitchFamily="16" charset="0"/>
              </a:rPr>
              <a:t>IMPORTANT NOTICE: Please note that this </a:t>
            </a:r>
            <a:r>
              <a:rPr lang="en-US" sz="1400" dirty="0" err="1">
                <a:latin typeface="Times New Roman" pitchFamily="16" charset="0"/>
              </a:rPr>
              <a:t>Webex</a:t>
            </a:r>
            <a:r>
              <a:rPr lang="en-US" sz="14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r>
              <a:rPr lang="en-US" sz="1400" dirty="0">
                <a:latin typeface="Times New Roman" pitchFamily="16" charset="0"/>
              </a:rPr>
              <a:t> </a:t>
            </a:r>
            <a:r>
              <a:rPr lang="en-US" sz="1400" u="sng" dirty="0">
                <a:latin typeface="Times New Roman" pitchFamily="16" charset="0"/>
                <a:hlinkClick r:id="rId6"/>
              </a:rPr>
              <a:t>more details»</a:t>
            </a:r>
            <a:r>
              <a:rPr lang="en-US" sz="1400" dirty="0">
                <a:latin typeface="Times New Roman" pitchFamily="16" charset="0"/>
              </a:rPr>
              <a:t>  </a:t>
            </a:r>
            <a:r>
              <a:rPr lang="en-US" sz="1400" u="sng" dirty="0">
                <a:latin typeface="Times New Roman" pitchFamily="16" charset="0"/>
                <a:hlinkClick r:id="rId7"/>
              </a:rPr>
              <a:t>copy to my calendar»</a:t>
            </a:r>
            <a:endParaRPr lang="en-US" sz="1400" dirty="0"/>
          </a:p>
          <a:p>
            <a:pPr>
              <a:spcBef>
                <a:spcPts val="0"/>
              </a:spcBef>
            </a:pPr>
            <a:endParaRPr lang="en-US" sz="1800" kern="0" dirty="0"/>
          </a:p>
        </p:txBody>
      </p:sp>
    </p:spTree>
    <p:extLst>
      <p:ext uri="{BB962C8B-B14F-4D97-AF65-F5344CB8AC3E}">
        <p14:creationId xmlns:p14="http://schemas.microsoft.com/office/powerpoint/2010/main" val="278824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Calendars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a:buFont typeface="Arial" panose="020B0604020202020204" pitchFamily="34" charset="0"/>
              <a:buChar char="•"/>
            </a:pPr>
            <a:r>
              <a:rPr lang="en-US" sz="1800" dirty="0"/>
              <a:t>#1 - Official </a:t>
            </a:r>
            <a:r>
              <a:rPr lang="en-US" sz="1800" dirty="0" err="1">
                <a:highlight>
                  <a:srgbClr val="FFFF00"/>
                </a:highlight>
              </a:rPr>
              <a:t>Webex</a:t>
            </a:r>
            <a:r>
              <a:rPr lang="en-US" sz="1800" dirty="0">
                <a:highlight>
                  <a:srgbClr val="FFFF00"/>
                </a:highlight>
              </a:rPr>
              <a:t> </a:t>
            </a:r>
            <a:r>
              <a:rPr lang="en-US" sz="1800" dirty="0"/>
              <a:t>calendar for IEEE 802 </a:t>
            </a:r>
            <a:r>
              <a:rPr lang="en-US" sz="1800" dirty="0" err="1"/>
              <a:t>Webex</a:t>
            </a:r>
            <a:r>
              <a:rPr lang="en-US" sz="1800" dirty="0"/>
              <a:t> meetings through mid-Aug. </a:t>
            </a:r>
          </a:p>
          <a:p>
            <a:pPr>
              <a:buFont typeface="Arial" panose="020B0604020202020204" pitchFamily="34" charset="0"/>
              <a:buChar char="•"/>
            </a:pPr>
            <a:r>
              <a:rPr lang="en-US" sz="1800" b="0" u="sng" dirty="0">
                <a:hlinkClick r:id="rId3"/>
              </a:rPr>
              <a:t>http://ieee802.org/802tele_calendar.html</a:t>
            </a:r>
            <a:endParaRPr lang="en-US" sz="1800" b="0" u="sng" dirty="0"/>
          </a:p>
          <a:p>
            <a:pPr lvl="1">
              <a:buFont typeface="Arial" panose="020B0604020202020204" pitchFamily="34" charset="0"/>
              <a:buChar char="•"/>
            </a:pPr>
            <a:r>
              <a:rPr lang="en-US" sz="1600" dirty="0"/>
              <a:t>Note:  </a:t>
            </a:r>
            <a:r>
              <a:rPr lang="en-US" sz="1600" dirty="0" err="1"/>
              <a:t>Webex</a:t>
            </a:r>
            <a:r>
              <a:rPr lang="en-US" sz="1600" dirty="0"/>
              <a:t> will be changing mid-August, looking to go to IEEE  </a:t>
            </a:r>
            <a:r>
              <a:rPr lang="en-US" sz="1600" dirty="0" err="1"/>
              <a:t>Webex</a:t>
            </a:r>
            <a:r>
              <a:rPr lang="en-US" sz="1600" dirty="0"/>
              <a:t>, from the IEEE 802 </a:t>
            </a:r>
            <a:r>
              <a:rPr lang="en-US" sz="1600" dirty="0" err="1"/>
              <a:t>Webex</a:t>
            </a:r>
            <a:r>
              <a:rPr lang="en-US" sz="1600" dirty="0"/>
              <a:t>.  More details coming. </a:t>
            </a:r>
            <a:endParaRPr lang="en-US" sz="1600" b="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#2 - LMSC working on a new </a:t>
            </a:r>
            <a:r>
              <a:rPr lang="en-US" sz="1800" dirty="0">
                <a:highlight>
                  <a:srgbClr val="FFFF00"/>
                </a:highlight>
              </a:rPr>
              <a:t>overall </a:t>
            </a:r>
            <a:r>
              <a:rPr lang="en-US" sz="1800" dirty="0"/>
              <a:t>IEEE 802 calendar, it is sill in a temporary spot  (under 802.16):   </a:t>
            </a:r>
            <a:r>
              <a:rPr lang="en-US" sz="1800" dirty="0">
                <a:hlinkClick r:id="rId4"/>
              </a:rPr>
              <a:t>http://ieee802.org/16/cal-temp.html</a:t>
            </a:r>
            <a:r>
              <a:rPr lang="en-US" sz="1800" dirty="0"/>
              <a:t> </a:t>
            </a:r>
          </a:p>
          <a:p>
            <a:pPr lvl="1">
              <a:buFont typeface="Arial" panose="020B0604020202020204" pitchFamily="34" charset="0"/>
              <a:buChar char="•"/>
            </a:pPr>
            <a:r>
              <a:rPr lang="en-US" sz="1600" dirty="0"/>
              <a:t>Top right corner there is drop down and can get to 802.18 only, in the different views. </a:t>
            </a:r>
          </a:p>
          <a:p>
            <a:pPr lvl="1">
              <a:buFont typeface="Arial" panose="020B0604020202020204" pitchFamily="34" charset="0"/>
              <a:buChar char="•"/>
            </a:pPr>
            <a:r>
              <a:rPr lang="en-US" sz="1600" dirty="0"/>
              <a:t>Or at the bottom is a link to the 802.18 calendar used. </a:t>
            </a:r>
          </a:p>
          <a:p>
            <a:pPr lvl="2">
              <a:buFont typeface="Arial" panose="020B0604020202020204" pitchFamily="34" charset="0"/>
              <a:buChar char="•"/>
            </a:pPr>
            <a:r>
              <a:rPr lang="en-US" sz="1600" dirty="0">
                <a:hlinkClick r:id="rId5"/>
              </a:rPr>
              <a:t>IEEE 802.18 WG Calendar (tentative)</a:t>
            </a:r>
            <a:endParaRPr lang="en-US" sz="1600" dirty="0"/>
          </a:p>
          <a:p>
            <a:pPr lvl="1">
              <a:buFont typeface="Arial" panose="020B0604020202020204" pitchFamily="34" charset="0"/>
              <a:buChar char="•"/>
            </a:pPr>
            <a:r>
              <a:rPr lang="en-US" sz="1600" dirty="0"/>
              <a:t>Which is only on the 802.18 home page now also. </a:t>
            </a:r>
          </a:p>
          <a:p>
            <a:pPr lvl="1">
              <a:buFont typeface="Arial" panose="020B0604020202020204" pitchFamily="34" charset="0"/>
              <a:buChar char="•"/>
            </a:pPr>
            <a:r>
              <a:rPr lang="en-US" sz="1600" b="1" dirty="0">
                <a:solidFill>
                  <a:schemeClr val="accent5">
                    <a:lumMod val="75000"/>
                  </a:schemeClr>
                </a:solidFill>
              </a:rPr>
              <a:t>Schedule of Teleconferences and Face to Faces:  </a:t>
            </a:r>
            <a:br>
              <a:rPr lang="en-US" sz="1600" b="1" dirty="0">
                <a:solidFill>
                  <a:schemeClr val="accent5">
                    <a:lumMod val="75000"/>
                  </a:schemeClr>
                </a:solidFill>
              </a:rPr>
            </a:br>
            <a:r>
              <a:rPr lang="en-US" sz="1600" u="sng" dirty="0">
                <a:hlinkClick r:id="rId5"/>
              </a:rPr>
              <a:t>&lt;&lt;click here for full calendar&gt;&gt;</a:t>
            </a:r>
            <a:r>
              <a:rPr lang="en-US" sz="1600" b="1" dirty="0"/>
              <a:t> select meeting, go to more details near bottom</a:t>
            </a:r>
            <a:endParaRPr lang="en-US" sz="16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02Jul20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00602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02Jul20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802.18 </a:t>
            </a:r>
            <a:r>
              <a:rPr lang="en-US" sz="2000" dirty="0">
                <a:highlight>
                  <a:srgbClr val="00FFFF"/>
                </a:highlight>
              </a:rPr>
              <a:t>weekly </a:t>
            </a:r>
            <a:r>
              <a:rPr lang="en-US" sz="2000" dirty="0"/>
              <a:t>teleconference call-in, 30jul to 07Jan2021</a:t>
            </a:r>
            <a:endParaRPr lang="en-US" sz="2000" dirty="0">
              <a:highlight>
                <a:srgbClr val="FF00FF"/>
              </a:highlight>
            </a:endParaRPr>
          </a:p>
          <a:p>
            <a:r>
              <a:rPr lang="en-US" sz="1400" dirty="0">
                <a:latin typeface="Times New Roman" pitchFamily="16" charset="0"/>
              </a:rPr>
              <a:t>When	3pm – 5pm - et</a:t>
            </a:r>
          </a:p>
          <a:p>
            <a:r>
              <a:rPr lang="en-US" sz="1400" dirty="0">
                <a:latin typeface="Times New Roman" pitchFamily="16" charset="0"/>
              </a:rPr>
              <a:t>Where	___</a:t>
            </a:r>
            <a:endParaRPr lang="en-US" sz="1800" kern="0" dirty="0"/>
          </a:p>
        </p:txBody>
      </p:sp>
    </p:spTree>
    <p:extLst>
      <p:ext uri="{BB962C8B-B14F-4D97-AF65-F5344CB8AC3E}">
        <p14:creationId xmlns:p14="http://schemas.microsoft.com/office/powerpoint/2010/main" val="2490176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02Jul20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02Jul20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02Jul20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02Jul20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02Jul20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02Jul20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02Jul20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02Jul20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33</a:t>
            </a:fld>
            <a:endParaRPr lang="en-US" altLang="en-US" sz="1200" b="0" dirty="0"/>
          </a:p>
        </p:txBody>
      </p:sp>
      <p:sp>
        <p:nvSpPr>
          <p:cNvPr id="2" name="Date Placeholder 1"/>
          <p:cNvSpPr>
            <a:spLocks noGrp="1"/>
          </p:cNvSpPr>
          <p:nvPr>
            <p:ph type="dt" idx="15"/>
          </p:nvPr>
        </p:nvSpPr>
        <p:spPr/>
        <p:txBody>
          <a:bodyPr/>
          <a:lstStyle/>
          <a:p>
            <a:r>
              <a:rPr lang="en-US"/>
              <a:t>02Jul20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02Jul20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02Jul20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35</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02Jul20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02Jul20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02Jul20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02Jul20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Jay</a:t>
            </a:r>
          </a:p>
          <a:p>
            <a:pPr lvl="1">
              <a:buFont typeface="Arial" panose="020B0604020202020204" pitchFamily="34" charset="0"/>
              <a:buChar char="•"/>
            </a:pPr>
            <a:r>
              <a:rPr lang="en-US" altLang="en-US" sz="1200" dirty="0">
                <a:solidFill>
                  <a:schemeClr val="tx1"/>
                </a:solidFill>
              </a:rPr>
              <a:t>Attendance and queue (</a:t>
            </a:r>
            <a:r>
              <a:rPr lang="en-US" altLang="en-US" sz="1200" b="1" dirty="0">
                <a:solidFill>
                  <a:schemeClr val="tx1"/>
                </a:solidFill>
              </a:rPr>
              <a:t>in chat window</a:t>
            </a:r>
            <a:r>
              <a:rPr lang="en-US" altLang="en-US" sz="1200" dirty="0">
                <a:solidFill>
                  <a:schemeClr val="tx1"/>
                </a:solidFill>
              </a:rPr>
              <a:t>), Stuart K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Latest on  moving forward</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R&amp;O-FNPRM on 6 GHz</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endParaRPr lang="en-US" altLang="en-US" sz="1400" b="0" kern="0" dirty="0">
              <a:solidFill>
                <a:schemeClr val="tx1"/>
              </a:solidFill>
            </a:endParaRPr>
          </a:p>
          <a:p>
            <a:pPr marL="0" indent="0">
              <a:spcBef>
                <a:spcPts val="0"/>
              </a:spcBef>
            </a:pPr>
            <a:endParaRPr lang="en-US" altLang="en-US" sz="1400" b="0" kern="0" dirty="0">
              <a:solidFill>
                <a:schemeClr val="tx1"/>
              </a:solidFill>
            </a:endParaRP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R&amp;O-FNPRM on 6 GHz</a:t>
            </a:r>
          </a:p>
          <a:p>
            <a:pPr lvl="1">
              <a:spcBef>
                <a:spcPts val="0"/>
              </a:spcBef>
              <a:buFont typeface="Arial" panose="020B0604020202020204" pitchFamily="34" charset="0"/>
              <a:buChar char="•"/>
            </a:pPr>
            <a:r>
              <a:rPr lang="en-US" altLang="en-US" sz="1400" kern="0" dirty="0">
                <a:solidFill>
                  <a:schemeClr val="tx1"/>
                </a:solidFill>
              </a:rPr>
              <a:t>The stay and reconsiderations.</a:t>
            </a:r>
          </a:p>
          <a:p>
            <a:pPr lvl="1">
              <a:spcBef>
                <a:spcPts val="0"/>
              </a:spcBef>
              <a:buFont typeface="Arial" panose="020B0604020202020204" pitchFamily="34" charset="0"/>
              <a:buChar char="•"/>
            </a:pPr>
            <a:r>
              <a:rPr lang="en-US" altLang="en-US" sz="1400" kern="0" dirty="0">
                <a:solidFill>
                  <a:schemeClr val="tx1"/>
                </a:solidFill>
              </a:rPr>
              <a:t>Multi-stake 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400"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Stuart K.</a:t>
            </a:r>
          </a:p>
          <a:p>
            <a:pPr>
              <a:spcBef>
                <a:spcPts val="0"/>
              </a:spcBef>
            </a:pPr>
            <a:r>
              <a:rPr lang="en-US" altLang="en-US" sz="1600" b="0" dirty="0">
                <a:solidFill>
                  <a:schemeClr val="tx1"/>
                </a:solidFill>
              </a:rPr>
              <a:t>		Seconded by: 	Ben R. </a:t>
            </a:r>
          </a:p>
          <a:p>
            <a:pPr>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t>To approve the minutes from the IEEE 802.18 Teleconference 25 June 2020 in document </a:t>
            </a:r>
            <a:r>
              <a:rPr lang="en-GB" sz="1800" b="0" dirty="0">
                <a:hlinkClick r:id="rId3"/>
              </a:rPr>
              <a:t>https://mentor.ieee.org/802.18/dcn/20/18-20-0097-00-0000-minutes-25jun20-rrtag-teleconference.docx</a:t>
            </a:r>
            <a:r>
              <a:rPr lang="en-GB" sz="1800" b="0" dirty="0"/>
              <a:t>  </a:t>
            </a:r>
            <a:r>
              <a:rPr lang="en-US" sz="1600" b="0" i="0" dirty="0">
                <a:solidFill>
                  <a:srgbClr val="000000"/>
                </a:solidFill>
                <a:effectLst/>
              </a:rPr>
              <a:t>27-Jun-2020 00:25:16 ET</a:t>
            </a:r>
            <a:r>
              <a:rPr lang="en-US" sz="1600" b="0" dirty="0"/>
              <a:t>, </a:t>
            </a:r>
            <a:r>
              <a:rPr lang="en-US" altLang="en-US" sz="1600" b="0" dirty="0">
                <a:solidFill>
                  <a:schemeClr val="tx1"/>
                </a:solidFill>
              </a:rPr>
              <a:t>with editorial privilege for the 802.18 chair.</a:t>
            </a:r>
            <a:endParaRPr lang="en-US" altLang="en-US" sz="1400" b="0" dirty="0">
              <a:solidFill>
                <a:schemeClr val="tx1"/>
              </a:solidFill>
            </a:endParaRPr>
          </a:p>
          <a:p>
            <a:pPr marL="0" indent="0">
              <a:spcBef>
                <a:spcPts val="400"/>
              </a:spcBef>
            </a:pPr>
            <a:r>
              <a:rPr lang="en-US" altLang="en-US" sz="1200" b="0" dirty="0">
                <a:solidFill>
                  <a:schemeClr val="tx1"/>
                </a:solidFill>
              </a:rPr>
              <a:t>	</a:t>
            </a:r>
            <a:r>
              <a:rPr lang="en-US" altLang="en-US" sz="1600" b="0" dirty="0">
                <a:solidFill>
                  <a:schemeClr val="tx1"/>
                </a:solidFill>
              </a:rPr>
              <a:t>Moved by:  	Vijay A</a:t>
            </a:r>
          </a:p>
          <a:p>
            <a:pPr marL="0" indent="0">
              <a:spcBef>
                <a:spcPts val="0"/>
              </a:spcBef>
            </a:pPr>
            <a:r>
              <a:rPr lang="en-US" altLang="en-US" sz="1600" b="0" dirty="0">
                <a:solidFill>
                  <a:schemeClr val="tx1"/>
                </a:solidFill>
              </a:rPr>
              <a:t>	Seconded by:	Ben R. </a:t>
            </a:r>
          </a:p>
          <a:p>
            <a:pPr marL="0" indent="0">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02Jul20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a:t>
            </a:r>
            <a:endParaRPr lang="en-US" altLang="en-US" sz="2400" i="1" u="sng" dirty="0"/>
          </a:p>
        </p:txBody>
      </p:sp>
      <p:sp>
        <p:nvSpPr>
          <p:cNvPr id="16387" name="Content Placeholder 2"/>
          <p:cNvSpPr>
            <a:spLocks noGrp="1"/>
          </p:cNvSpPr>
          <p:nvPr>
            <p:ph idx="1"/>
          </p:nvPr>
        </p:nvSpPr>
        <p:spPr>
          <a:xfrm>
            <a:off x="685799" y="808037"/>
            <a:ext cx="8229602" cy="5848351"/>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Travel Survey results:  </a:t>
            </a:r>
          </a:p>
          <a:p>
            <a:pPr marL="285750" indent="-285750">
              <a:spcBef>
                <a:spcPts val="400"/>
              </a:spcBef>
              <a:buFont typeface="Arial" panose="020B0604020202020204" pitchFamily="34" charset="0"/>
              <a:buChar char="•"/>
            </a:pPr>
            <a:r>
              <a:rPr lang="en-US" altLang="en-US" sz="1400" b="0" dirty="0">
                <a:solidFill>
                  <a:schemeClr val="tx1"/>
                </a:solidFill>
                <a:hlinkClick r:id="rId3"/>
              </a:rPr>
              <a:t>https://mentor.ieee.org/802-ec/dcn/20/ec-20-0114-02-00EC-ieee-802-session-attendee-survey-results.xlsx</a:t>
            </a:r>
            <a:endParaRPr lang="en-US" altLang="en-US" sz="14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 </a:t>
            </a:r>
          </a:p>
          <a:p>
            <a:pPr marL="285750" indent="-285750">
              <a:spcBef>
                <a:spcPts val="400"/>
              </a:spcBef>
              <a:buFont typeface="Arial" panose="020B0604020202020204" pitchFamily="34" charset="0"/>
              <a:buChar char="•"/>
            </a:pPr>
            <a:endParaRPr lang="en-US" altLang="en-US" sz="18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a:p>
            <a:pPr marL="590550" lvl="1">
              <a:spcBef>
                <a:spcPts val="0"/>
              </a:spcBef>
              <a:spcAft>
                <a:spcPts val="0"/>
              </a:spcAft>
            </a:pPr>
            <a:r>
              <a:rPr lang="en-US" sz="1200" dirty="0">
                <a:solidFill>
                  <a:srgbClr val="000000"/>
                </a:solidFill>
                <a:effectLst/>
                <a:ea typeface="Times New Roman" panose="02020603050405020304" pitchFamily="18" charset="0"/>
                <a:cs typeface="Arial" panose="020B0604020202020204" pitchFamily="34" charset="0"/>
              </a:rPr>
              <a:t>September 13-18	</a:t>
            </a:r>
            <a:r>
              <a:rPr lang="en-US" sz="1200" strike="dblStrike" dirty="0">
                <a:solidFill>
                  <a:srgbClr val="000000"/>
                </a:solidFill>
                <a:effectLst/>
                <a:ea typeface="Times New Roman" panose="02020603050405020304" pitchFamily="18" charset="0"/>
                <a:cs typeface="Arial" panose="020B0604020202020204" pitchFamily="34" charset="0"/>
              </a:rPr>
              <a:t>Grand Hyatt Atlanta in Buckhead, Atlanta Georgia, USA</a:t>
            </a:r>
            <a:endParaRPr lang="en-US" sz="1200" strike="dblStrike" dirty="0">
              <a:effectLst/>
              <a:ea typeface="Times New Roman" panose="02020603050405020304" pitchFamily="18" charset="0"/>
            </a:endParaRPr>
          </a:p>
          <a:p>
            <a:pPr marL="590550" lvl="1">
              <a:spcBef>
                <a:spcPts val="0"/>
              </a:spcBef>
              <a:spcAft>
                <a:spcPts val="0"/>
              </a:spcAft>
            </a:pPr>
            <a:r>
              <a:rPr lang="en-US" sz="1200" dirty="0">
                <a:solidFill>
                  <a:srgbClr val="000000"/>
                </a:solidFill>
                <a:effectLst/>
                <a:ea typeface="Times New Roman" panose="02020603050405020304" pitchFamily="18" charset="0"/>
                <a:cs typeface="Arial" panose="020B0604020202020204" pitchFamily="34" charset="0"/>
              </a:rPr>
              <a:t>November 8-13		Marriott Marquis Queen's Park, Bangkok, Thailand</a:t>
            </a:r>
            <a:endParaRPr lang="en-US" sz="1200" dirty="0">
              <a:ea typeface="Times New Roman" panose="02020603050405020304" pitchFamily="18" charset="0"/>
            </a:endParaRPr>
          </a:p>
          <a:p>
            <a:pPr marL="590550" lvl="1">
              <a:spcBef>
                <a:spcPts val="0"/>
              </a:spcBef>
              <a:spcAft>
                <a:spcPts val="0"/>
              </a:spcAft>
            </a:pPr>
            <a:r>
              <a:rPr lang="en-US" sz="1200" dirty="0">
                <a:solidFill>
                  <a:srgbClr val="000000"/>
                </a:solidFill>
                <a:effectLst/>
                <a:ea typeface="Times New Roman" panose="02020603050405020304" pitchFamily="18" charset="0"/>
                <a:cs typeface="Arial" panose="020B0604020202020204" pitchFamily="34" charset="0"/>
              </a:rPr>
              <a:t>January 10-15		Hotel Irvine, Irvine, CA, USA</a:t>
            </a:r>
            <a:endParaRPr lang="en-US" sz="1200" dirty="0">
              <a:effectLst/>
              <a:ea typeface="Times New Roman" panose="02020603050405020304" pitchFamily="18" charset="0"/>
            </a:endParaRPr>
          </a:p>
          <a:p>
            <a:pPr marL="590550" lvl="1">
              <a:spcBef>
                <a:spcPts val="0"/>
              </a:spcBef>
              <a:spcAft>
                <a:spcPts val="0"/>
              </a:spcAft>
            </a:pPr>
            <a:r>
              <a:rPr lang="en-US" sz="1200" dirty="0">
                <a:solidFill>
                  <a:srgbClr val="000000"/>
                </a:solidFill>
                <a:effectLst/>
                <a:ea typeface="Times New Roman" panose="02020603050405020304" pitchFamily="18" charset="0"/>
                <a:cs typeface="Arial" panose="020B0604020202020204" pitchFamily="34" charset="0"/>
              </a:rPr>
              <a:t>March 14-19		Hyatt Regency Denver at Colorado Convention Center</a:t>
            </a:r>
            <a:endParaRPr lang="en-US" sz="1200" dirty="0">
              <a:ea typeface="Times New Roman" panose="02020603050405020304" pitchFamily="18" charset="0"/>
            </a:endParaRPr>
          </a:p>
          <a:p>
            <a:pPr marL="590550" lvl="1">
              <a:spcBef>
                <a:spcPts val="0"/>
              </a:spcBef>
              <a:spcAft>
                <a:spcPts val="0"/>
              </a:spcAft>
            </a:pPr>
            <a:r>
              <a:rPr lang="en-US" sz="1200" dirty="0">
                <a:solidFill>
                  <a:srgbClr val="000000"/>
                </a:solidFill>
                <a:effectLst/>
                <a:ea typeface="Times New Roman" panose="02020603050405020304" pitchFamily="18" charset="0"/>
                <a:cs typeface="Arial" panose="020B0604020202020204" pitchFamily="34" charset="0"/>
              </a:rPr>
              <a:t>May 9-14		</a:t>
            </a:r>
            <a:r>
              <a:rPr lang="en-US" sz="1200" dirty="0">
                <a:effectLst/>
                <a:ea typeface="Times New Roman" panose="02020603050405020304" pitchFamily="18" charset="0"/>
              </a:rPr>
              <a:t>Hilton Panama, Panama City, Panama</a:t>
            </a:r>
          </a:p>
          <a:p>
            <a:pPr marL="590550" lvl="1">
              <a:spcBef>
                <a:spcPts val="0"/>
              </a:spcBef>
              <a:spcAft>
                <a:spcPts val="0"/>
              </a:spcAft>
            </a:pPr>
            <a:r>
              <a:rPr lang="en-US" sz="1200" dirty="0">
                <a:solidFill>
                  <a:srgbClr val="000000"/>
                </a:solidFill>
                <a:effectLst/>
                <a:ea typeface="Times New Roman" panose="02020603050405020304" pitchFamily="18" charset="0"/>
                <a:cs typeface="Arial" panose="020B0604020202020204" pitchFamily="34" charset="0"/>
              </a:rPr>
              <a:t>July 11-16		Marriott Madrid Auditorium, Madrid, Spain</a:t>
            </a:r>
            <a:endParaRPr lang="en-US" sz="1200" dirty="0">
              <a:effectLst/>
              <a:ea typeface="Times New Roman" panose="02020603050405020304" pitchFamily="18" charset="0"/>
            </a:endParaRPr>
          </a:p>
          <a:p>
            <a:pPr marL="590550" lvl="1">
              <a:spcBef>
                <a:spcPts val="0"/>
              </a:spcBef>
              <a:spcAft>
                <a:spcPts val="0"/>
              </a:spcAft>
            </a:pPr>
            <a:r>
              <a:rPr lang="en-US" sz="1200" dirty="0">
                <a:solidFill>
                  <a:srgbClr val="000000"/>
                </a:solidFill>
                <a:effectLst/>
                <a:ea typeface="Times New Roman" panose="02020603050405020304" pitchFamily="18" charset="0"/>
                <a:cs typeface="Arial" panose="020B0604020202020204" pitchFamily="34" charset="0"/>
              </a:rPr>
              <a:t>September 12-17	Hilton Waikoloa Village, Kona, HI, USA</a:t>
            </a:r>
            <a:endParaRPr lang="en-US" sz="1200" dirty="0">
              <a:effectLst/>
              <a:ea typeface="Times New Roman" panose="02020603050405020304" pitchFamily="18" charset="0"/>
            </a:endParaRPr>
          </a:p>
          <a:p>
            <a:pPr marL="590550" lvl="1">
              <a:spcBef>
                <a:spcPts val="0"/>
              </a:spcBef>
              <a:spcAft>
                <a:spcPts val="0"/>
              </a:spcAft>
            </a:pPr>
            <a:r>
              <a:rPr lang="en-US" sz="1200" dirty="0">
                <a:solidFill>
                  <a:srgbClr val="000000"/>
                </a:solidFill>
                <a:effectLst/>
                <a:ea typeface="Times New Roman" panose="02020603050405020304" pitchFamily="18" charset="0"/>
                <a:cs typeface="Arial" panose="020B0604020202020204" pitchFamily="34" charset="0"/>
              </a:rPr>
              <a:t>November 14-19		Hyatt Regency Vancouver, Vancouver Canada</a:t>
            </a:r>
            <a:endParaRPr lang="en-US" sz="1200" dirty="0">
              <a:effectLst/>
              <a:ea typeface="Times New Roman" panose="02020603050405020304" pitchFamily="18" charset="0"/>
            </a:endParaRPr>
          </a:p>
          <a:p>
            <a:pPr marL="285750" indent="-285750">
              <a:spcBef>
                <a:spcPts val="400"/>
              </a:spcBef>
              <a:buFont typeface="Arial" panose="020B0604020202020204" pitchFamily="34" charset="0"/>
              <a:buChar char="•"/>
            </a:pPr>
            <a:r>
              <a:rPr lang="en-US" altLang="en-US" sz="1400" b="0" dirty="0">
                <a:solidFill>
                  <a:schemeClr val="tx1"/>
                </a:solidFill>
              </a:rPr>
              <a:t>For September 2020 Wireless Interim (Atlanta) , the Wireless Chairs met and have postponed this interim to first available NAM wireless slot. (Today it is Jan 2024)</a:t>
            </a:r>
            <a:endParaRPr lang="en-US" altLang="en-US" sz="1400" dirty="0">
              <a:solidFill>
                <a:schemeClr val="tx1"/>
              </a:solidFill>
            </a:endParaRPr>
          </a:p>
          <a:p>
            <a:pPr marL="685800" lvl="1">
              <a:buFont typeface="Arial" panose="020B0604020202020204" pitchFamily="34" charset="0"/>
              <a:buChar char="•"/>
            </a:pPr>
            <a:r>
              <a:rPr lang="en-US" altLang="en-US" sz="1400" b="0" dirty="0">
                <a:solidFill>
                  <a:schemeClr val="tx1"/>
                </a:solidFill>
              </a:rPr>
              <a:t>Per  802 Op Manual section 5, we can have electronic meetings in between Plenaries, but such meetings do not count for participation credit.</a:t>
            </a:r>
          </a:p>
          <a:p>
            <a:pPr marL="285750" indent="-285750">
              <a:spcBef>
                <a:spcPts val="400"/>
              </a:spcBef>
              <a:buFont typeface="Arial" panose="020B0604020202020204" pitchFamily="34" charset="0"/>
              <a:buChar char="•"/>
            </a:pPr>
            <a:r>
              <a:rPr lang="en-US" altLang="en-US" sz="1400" b="0" dirty="0">
                <a:solidFill>
                  <a:schemeClr val="tx1"/>
                </a:solidFill>
              </a:rPr>
              <a:t>For November 2020 Plenary (Bangkok), the LMSC call on 07July plan to decide.</a:t>
            </a:r>
          </a:p>
          <a:p>
            <a:pPr marL="285750" indent="-285750">
              <a:spcBef>
                <a:spcPts val="400"/>
              </a:spcBef>
              <a:buFont typeface="Arial" panose="020B0604020202020204" pitchFamily="34" charset="0"/>
              <a:buChar char="•"/>
            </a:pPr>
            <a:r>
              <a:rPr lang="en-US" altLang="en-US" sz="1400" b="0" dirty="0">
                <a:solidFill>
                  <a:schemeClr val="tx1"/>
                </a:solidFill>
              </a:rPr>
              <a:t>Straw poll on who on the call how would attend the November Plenary in Bangkok, with what you know today?      Yes-4, 	No-6  </a:t>
            </a:r>
          </a:p>
          <a:p>
            <a:pPr marL="685800" lvl="1">
              <a:spcBef>
                <a:spcPts val="400"/>
              </a:spcBef>
              <a:buFont typeface="Arial" panose="020B0604020202020204" pitchFamily="34" charset="0"/>
              <a:buChar char="•"/>
            </a:pPr>
            <a:r>
              <a:rPr lang="en-US" altLang="en-US" sz="1400" dirty="0">
                <a:solidFill>
                  <a:schemeClr val="tx1"/>
                </a:solidFill>
              </a:rPr>
              <a:t>One note: there is dependency on travel capability.  E.g.  Open borders, company travel policies, etc. </a:t>
            </a: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02Jul20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graphicFrame>
        <p:nvGraphicFramePr>
          <p:cNvPr id="4" name="Table 3">
            <a:extLst>
              <a:ext uri="{FF2B5EF4-FFF2-40B4-BE49-F238E27FC236}">
                <a16:creationId xmlns:a16="http://schemas.microsoft.com/office/drawing/2014/main" id="{C4BC229D-2582-45C4-8590-98B50E2F116B}"/>
              </a:ext>
            </a:extLst>
          </p:cNvPr>
          <p:cNvGraphicFramePr>
            <a:graphicFrameLocks noGrp="1"/>
          </p:cNvGraphicFramePr>
          <p:nvPr>
            <p:extLst>
              <p:ext uri="{D42A27DB-BD31-4B8C-83A1-F6EECF244321}">
                <p14:modId xmlns:p14="http://schemas.microsoft.com/office/powerpoint/2010/main" val="1021593737"/>
              </p:ext>
            </p:extLst>
          </p:nvPr>
        </p:nvGraphicFramePr>
        <p:xfrm>
          <a:off x="1066800" y="1600200"/>
          <a:ext cx="7475539" cy="1158240"/>
        </p:xfrm>
        <a:graphic>
          <a:graphicData uri="http://schemas.openxmlformats.org/drawingml/2006/table">
            <a:tbl>
              <a:tblPr firstRow="1" firstCol="1" bandRow="1">
                <a:tableStyleId>{5C22544A-7EE6-4342-B048-85BDC9FD1C3A}</a:tableStyleId>
              </a:tblPr>
              <a:tblGrid>
                <a:gridCol w="1760451">
                  <a:extLst>
                    <a:ext uri="{9D8B030D-6E8A-4147-A177-3AD203B41FA5}">
                      <a16:colId xmlns:a16="http://schemas.microsoft.com/office/drawing/2014/main" val="3724933465"/>
                    </a:ext>
                  </a:extLst>
                </a:gridCol>
                <a:gridCol w="944010">
                  <a:extLst>
                    <a:ext uri="{9D8B030D-6E8A-4147-A177-3AD203B41FA5}">
                      <a16:colId xmlns:a16="http://schemas.microsoft.com/office/drawing/2014/main" val="2271027805"/>
                    </a:ext>
                  </a:extLst>
                </a:gridCol>
                <a:gridCol w="944010">
                  <a:extLst>
                    <a:ext uri="{9D8B030D-6E8A-4147-A177-3AD203B41FA5}">
                      <a16:colId xmlns:a16="http://schemas.microsoft.com/office/drawing/2014/main" val="2758753952"/>
                    </a:ext>
                  </a:extLst>
                </a:gridCol>
                <a:gridCol w="969524">
                  <a:extLst>
                    <a:ext uri="{9D8B030D-6E8A-4147-A177-3AD203B41FA5}">
                      <a16:colId xmlns:a16="http://schemas.microsoft.com/office/drawing/2014/main" val="4160730013"/>
                    </a:ext>
                  </a:extLst>
                </a:gridCol>
                <a:gridCol w="969524">
                  <a:extLst>
                    <a:ext uri="{9D8B030D-6E8A-4147-A177-3AD203B41FA5}">
                      <a16:colId xmlns:a16="http://schemas.microsoft.com/office/drawing/2014/main" val="1302338964"/>
                    </a:ext>
                  </a:extLst>
                </a:gridCol>
                <a:gridCol w="1173634">
                  <a:extLst>
                    <a:ext uri="{9D8B030D-6E8A-4147-A177-3AD203B41FA5}">
                      <a16:colId xmlns:a16="http://schemas.microsoft.com/office/drawing/2014/main" val="28478021"/>
                    </a:ext>
                  </a:extLst>
                </a:gridCol>
                <a:gridCol w="714386">
                  <a:extLst>
                    <a:ext uri="{9D8B030D-6E8A-4147-A177-3AD203B41FA5}">
                      <a16:colId xmlns:a16="http://schemas.microsoft.com/office/drawing/2014/main" val="844806927"/>
                    </a:ext>
                  </a:extLst>
                </a:gridCol>
              </a:tblGrid>
              <a:tr h="0">
                <a:tc>
                  <a:txBody>
                    <a:bodyPr/>
                    <a:lstStyle/>
                    <a:p>
                      <a:pPr marL="0" marR="0"/>
                      <a:endParaRPr lang="en-US" sz="14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dirty="0">
                          <a:effectLst/>
                        </a:rPr>
                        <a:t>2020-09</a:t>
                      </a:r>
                      <a:endParaRPr lang="en-US" sz="14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dirty="0">
                          <a:effectLst/>
                        </a:rPr>
                        <a:t>2020-11</a:t>
                      </a:r>
                      <a:endParaRPr lang="en-US" sz="14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dirty="0">
                          <a:effectLst/>
                        </a:rPr>
                        <a:t>Q1 2021</a:t>
                      </a:r>
                      <a:endParaRPr lang="en-US" sz="14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dirty="0">
                          <a:effectLst/>
                        </a:rPr>
                        <a:t>Q2 2021</a:t>
                      </a:r>
                      <a:endParaRPr lang="en-US" sz="14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dirty="0">
                          <a:effectLst/>
                        </a:rPr>
                        <a:t>Late 2021</a:t>
                      </a:r>
                      <a:endParaRPr lang="en-US" sz="14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dirty="0">
                          <a:effectLst/>
                        </a:rPr>
                        <a:t>2022+</a:t>
                      </a:r>
                      <a:endParaRPr lang="en-US" sz="1400" dirty="0">
                        <a:effectLst/>
                        <a:latin typeface="Consolas" panose="020B0609020204030204" pitchFamily="49" charset="0"/>
                        <a:ea typeface="Calibri" panose="020F0502020204030204" pitchFamily="34" charset="0"/>
                      </a:endParaRPr>
                    </a:p>
                  </a:txBody>
                  <a:tcPr marL="38100" marR="38100" marT="38100" marB="38100"/>
                </a:tc>
                <a:extLst>
                  <a:ext uri="{0D108BD9-81ED-4DB2-BD59-A6C34878D82A}">
                    <a16:rowId xmlns:a16="http://schemas.microsoft.com/office/drawing/2014/main" val="1915978905"/>
                  </a:ext>
                </a:extLst>
              </a:tr>
              <a:tr h="176953">
                <a:tc>
                  <a:txBody>
                    <a:bodyPr/>
                    <a:lstStyle/>
                    <a:p>
                      <a:pPr marL="0" marR="0"/>
                      <a:r>
                        <a:rPr lang="en-US" sz="1400">
                          <a:effectLst/>
                        </a:rPr>
                        <a:t>North America</a:t>
                      </a:r>
                      <a:endParaRPr lang="en-US" sz="140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dirty="0">
                          <a:effectLst/>
                        </a:rPr>
                        <a:t>19%</a:t>
                      </a:r>
                      <a:endParaRPr lang="en-US" sz="14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dirty="0">
                          <a:effectLst/>
                        </a:rPr>
                        <a:t>35%</a:t>
                      </a:r>
                      <a:endParaRPr lang="en-US" sz="14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dirty="0">
                          <a:effectLst/>
                        </a:rPr>
                        <a:t>74%</a:t>
                      </a:r>
                      <a:endParaRPr lang="en-US" sz="14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dirty="0">
                          <a:effectLst/>
                        </a:rPr>
                        <a:t>87%</a:t>
                      </a:r>
                      <a:endParaRPr lang="en-US" sz="14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dirty="0">
                          <a:effectLst/>
                        </a:rPr>
                        <a:t>96%</a:t>
                      </a:r>
                      <a:endParaRPr lang="en-US" sz="14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a:effectLst/>
                        </a:rPr>
                        <a:t>99%</a:t>
                      </a:r>
                      <a:endParaRPr lang="en-US" sz="1400">
                        <a:effectLst/>
                        <a:latin typeface="Consolas" panose="020B0609020204030204" pitchFamily="49" charset="0"/>
                        <a:ea typeface="Calibri" panose="020F0502020204030204" pitchFamily="34" charset="0"/>
                      </a:endParaRPr>
                    </a:p>
                  </a:txBody>
                  <a:tcPr marL="38100" marR="38100" marT="38100" marB="38100"/>
                </a:tc>
                <a:extLst>
                  <a:ext uri="{0D108BD9-81ED-4DB2-BD59-A6C34878D82A}">
                    <a16:rowId xmlns:a16="http://schemas.microsoft.com/office/drawing/2014/main" val="1910041244"/>
                  </a:ext>
                </a:extLst>
              </a:tr>
              <a:tr h="176953">
                <a:tc>
                  <a:txBody>
                    <a:bodyPr/>
                    <a:lstStyle/>
                    <a:p>
                      <a:pPr marL="0" marR="0"/>
                      <a:r>
                        <a:rPr lang="en-US" sz="1400" dirty="0">
                          <a:effectLst/>
                        </a:rPr>
                        <a:t>Asia</a:t>
                      </a:r>
                      <a:endParaRPr lang="en-US" sz="14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dirty="0">
                          <a:effectLst/>
                        </a:rPr>
                        <a:t>3%</a:t>
                      </a:r>
                      <a:endParaRPr lang="en-US" sz="14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a:effectLst/>
                        </a:rPr>
                        <a:t>35%</a:t>
                      </a:r>
                      <a:endParaRPr lang="en-US" sz="140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dirty="0">
                          <a:effectLst/>
                        </a:rPr>
                        <a:t>57%</a:t>
                      </a:r>
                      <a:endParaRPr lang="en-US" sz="14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dirty="0">
                          <a:effectLst/>
                        </a:rPr>
                        <a:t>71%</a:t>
                      </a:r>
                      <a:endParaRPr lang="en-US" sz="14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dirty="0">
                          <a:effectLst/>
                        </a:rPr>
                        <a:t>90%</a:t>
                      </a:r>
                      <a:endParaRPr lang="en-US" sz="14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dirty="0">
                          <a:effectLst/>
                        </a:rPr>
                        <a:t>98%</a:t>
                      </a:r>
                      <a:endParaRPr lang="en-US" sz="1400" dirty="0">
                        <a:effectLst/>
                        <a:latin typeface="Consolas" panose="020B0609020204030204" pitchFamily="49" charset="0"/>
                        <a:ea typeface="Calibri" panose="020F0502020204030204" pitchFamily="34" charset="0"/>
                      </a:endParaRPr>
                    </a:p>
                  </a:txBody>
                  <a:tcPr marL="38100" marR="38100" marT="38100" marB="38100"/>
                </a:tc>
                <a:extLst>
                  <a:ext uri="{0D108BD9-81ED-4DB2-BD59-A6C34878D82A}">
                    <a16:rowId xmlns:a16="http://schemas.microsoft.com/office/drawing/2014/main" val="2544763809"/>
                  </a:ext>
                </a:extLst>
              </a:tr>
              <a:tr h="176953">
                <a:tc>
                  <a:txBody>
                    <a:bodyPr/>
                    <a:lstStyle/>
                    <a:p>
                      <a:pPr marL="0" marR="0"/>
                      <a:r>
                        <a:rPr lang="en-US" sz="1400" dirty="0">
                          <a:effectLst/>
                        </a:rPr>
                        <a:t>Europe</a:t>
                      </a:r>
                      <a:endParaRPr lang="en-US" sz="14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dirty="0">
                          <a:effectLst/>
                        </a:rPr>
                        <a:t>16%</a:t>
                      </a:r>
                      <a:endParaRPr lang="en-US" sz="14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dirty="0">
                          <a:effectLst/>
                        </a:rPr>
                        <a:t>30%</a:t>
                      </a:r>
                      <a:endParaRPr lang="en-US" sz="14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dirty="0">
                          <a:effectLst/>
                        </a:rPr>
                        <a:t>60%</a:t>
                      </a:r>
                      <a:endParaRPr lang="en-US" sz="14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dirty="0">
                          <a:effectLst/>
                        </a:rPr>
                        <a:t>77%</a:t>
                      </a:r>
                      <a:endParaRPr lang="en-US" sz="14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dirty="0">
                          <a:effectLst/>
                        </a:rPr>
                        <a:t>94%</a:t>
                      </a:r>
                      <a:endParaRPr lang="en-US" sz="14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400" dirty="0">
                          <a:effectLst/>
                        </a:rPr>
                        <a:t>99%</a:t>
                      </a:r>
                      <a:endParaRPr lang="en-US" sz="1400" dirty="0">
                        <a:effectLst/>
                        <a:latin typeface="Consolas" panose="020B0609020204030204" pitchFamily="49" charset="0"/>
                        <a:ea typeface="Calibri" panose="020F0502020204030204" pitchFamily="34" charset="0"/>
                      </a:endParaRPr>
                    </a:p>
                  </a:txBody>
                  <a:tcPr marL="38100" marR="38100" marT="38100" marB="38100"/>
                </a:tc>
                <a:extLst>
                  <a:ext uri="{0D108BD9-81ED-4DB2-BD59-A6C34878D82A}">
                    <a16:rowId xmlns:a16="http://schemas.microsoft.com/office/drawing/2014/main" val="3848457452"/>
                  </a:ext>
                </a:extLst>
              </a:tr>
            </a:tbl>
          </a:graphicData>
        </a:graphic>
      </p:graphicFrame>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50379</TotalTime>
  <Words>7326</Words>
  <Application>Microsoft Office PowerPoint</Application>
  <PresentationFormat>On-screen Show (4:3)</PresentationFormat>
  <Paragraphs>810</Paragraphs>
  <Slides>35</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6" baseType="lpstr">
      <vt:lpstr>Arial</vt:lpstr>
      <vt:lpstr>Calibri</vt:lpstr>
      <vt:lpstr>Consolas</vt:lpstr>
      <vt:lpstr>Helvetica</vt:lpstr>
      <vt:lpstr>Monotype Sorts</vt:lpstr>
      <vt:lpstr>Open Sans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 –July Plenary</vt:lpstr>
      <vt:lpstr>EU items to share -1  - will discuss next week</vt:lpstr>
      <vt:lpstr>EU items to share -2 will discuss next week</vt:lpstr>
      <vt:lpstr>ITU-R items to share </vt:lpstr>
      <vt:lpstr>FCC R&amp;O 6 GHz</vt:lpstr>
      <vt:lpstr>FCC R&amp;O 6 GHz - MSG</vt:lpstr>
      <vt:lpstr>FCC FNPRM 6 GHz – standing by</vt:lpstr>
      <vt:lpstr>General Discussion Items</vt:lpstr>
      <vt:lpstr>Actions Required</vt:lpstr>
      <vt:lpstr>Any Other Business</vt:lpstr>
      <vt:lpstr>Adjourn</vt:lpstr>
      <vt:lpstr>PowerPoint Presentation</vt:lpstr>
      <vt:lpstr>PowerPoint Presentation</vt:lpstr>
      <vt:lpstr>PowerPoint Presentation</vt:lpstr>
      <vt:lpstr>Calendars</vt:lpstr>
      <vt:lpstr>PowerPoint Presentation</vt:lpstr>
      <vt:lpstr>FCC R&amp;O and FNPRM 6GHz -2</vt:lpstr>
      <vt:lpstr>ITU-R SM.2352 on THz</vt:lpstr>
      <vt:lpstr>ITU-R THz SM.2352 submission – standing by</vt:lpstr>
      <vt:lpstr>ITU-R SM.2352 on THz</vt:lpstr>
      <vt:lpstr>Responsibilities of Working Group Officers</vt:lpstr>
      <vt:lpstr>Responsibilities of WG Chair</vt:lpstr>
      <vt:lpstr>Responsibilities of WG Vice Chair</vt:lpstr>
      <vt:lpstr>Responsibilities of WG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2972</cp:revision>
  <cp:lastPrinted>1601-01-01T00:00:00Z</cp:lastPrinted>
  <dcterms:created xsi:type="dcterms:W3CDTF">2016-03-03T14:54:45Z</dcterms:created>
  <dcterms:modified xsi:type="dcterms:W3CDTF">2020-07-03T17:58:37Z</dcterms:modified>
</cp:coreProperties>
</file>