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75" r:id="rId15"/>
    <p:sldId id="691" r:id="rId16"/>
    <p:sldId id="683" r:id="rId17"/>
    <p:sldId id="685" r:id="rId18"/>
    <p:sldId id="650" r:id="rId19"/>
    <p:sldId id="498" r:id="rId20"/>
    <p:sldId id="402" r:id="rId21"/>
    <p:sldId id="403" r:id="rId22"/>
    <p:sldId id="673" r:id="rId23"/>
    <p:sldId id="687" r:id="rId24"/>
    <p:sldId id="679" r:id="rId25"/>
    <p:sldId id="692" r:id="rId26"/>
    <p:sldId id="672" r:id="rId27"/>
    <p:sldId id="671" r:id="rId28"/>
    <p:sldId id="664" r:id="rId29"/>
    <p:sldId id="663" r:id="rId30"/>
    <p:sldId id="425" r:id="rId31"/>
    <p:sldId id="652" r:id="rId32"/>
    <p:sldId id="689" r:id="rId33"/>
    <p:sldId id="549" r:id="rId34"/>
    <p:sldId id="656" r:id="rId35"/>
    <p:sldId id="655"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19" autoAdjust="0"/>
    <p:restoredTop sz="94928" autoAdjust="0"/>
  </p:normalViewPr>
  <p:slideViewPr>
    <p:cSldViewPr>
      <p:cViewPr varScale="1">
        <p:scale>
          <a:sx n="111" d="100"/>
          <a:sy n="111" d="100"/>
        </p:scale>
        <p:origin x="606"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urldefense.com/v3/__https:/mentor.ieee.org/802-ec/dcn/17/ec-17-0090-23-0PNP-ieee-802-lmsc-operations-manual.pdf__;!!F7jv3iA!iNynYffFsrzcy2uy9-o1hc5c7vZ1utA1r4FdQPe5M6EgkQLpHyMb8nn-oex1KCSQtA$"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802.18-20/0098r00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7-00-0000-minutes-25jun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0/ec-20-0114-02-00EC-ieee-802-session-attendee-survey-result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02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1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r>
              <a:rPr lang="en-US" sz="1600" dirty="0">
                <a:solidFill>
                  <a:schemeClr val="tx1"/>
                </a:solidFill>
                <a:cs typeface="+mn-cs"/>
              </a:rPr>
              <a:t>Will do roll call and watch </a:t>
            </a:r>
            <a:r>
              <a:rPr lang="en-US" sz="1600" dirty="0" err="1">
                <a:solidFill>
                  <a:schemeClr val="tx1"/>
                </a:solidFill>
                <a:cs typeface="+mn-cs"/>
              </a:rPr>
              <a:t>Webex</a:t>
            </a:r>
            <a:r>
              <a:rPr lang="en-US" sz="1600" dirty="0">
                <a:solidFill>
                  <a:schemeClr val="tx1"/>
                </a:solidFill>
                <a:cs typeface="+mn-cs"/>
              </a:rPr>
              <a:t> also.</a:t>
            </a: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r>
              <a:rPr lang="en-US" sz="1600" dirty="0">
                <a:solidFill>
                  <a:schemeClr val="tx1"/>
                </a:solidFill>
                <a:cs typeface="+mn-cs"/>
              </a:rPr>
              <a:t>.18 Nominations closed last night-01 July 2020 – </a:t>
            </a:r>
            <a:r>
              <a:rPr lang="en-US" sz="1600" dirty="0" err="1">
                <a:solidFill>
                  <a:schemeClr val="tx1"/>
                </a:solidFill>
                <a:cs typeface="+mn-cs"/>
              </a:rPr>
              <a:t>AoE</a:t>
            </a:r>
            <a:r>
              <a:rPr lang="en-US" sz="1600" dirty="0">
                <a:solidFill>
                  <a:schemeClr val="tx1"/>
                </a:solidFill>
                <a:cs typeface="+mn-cs"/>
              </a:rPr>
              <a:t>.  No Additional nominations. </a:t>
            </a:r>
          </a:p>
          <a:p>
            <a:pPr lvl="1">
              <a:buFont typeface="Arial" panose="020B0604020202020204" pitchFamily="34" charset="0"/>
              <a:buChar char="•"/>
            </a:pPr>
            <a:r>
              <a:rPr lang="en-US" sz="1600" dirty="0">
                <a:solidFill>
                  <a:schemeClr val="tx1"/>
                </a:solidFill>
                <a:cs typeface="+mn-cs"/>
              </a:rPr>
              <a:t>The current 802.18 Chair will run for re-election. </a:t>
            </a:r>
          </a:p>
          <a:p>
            <a:pPr lvl="1">
              <a:buFont typeface="Arial" panose="020B0604020202020204" pitchFamily="34" charset="0"/>
              <a:buChar char="•"/>
            </a:pPr>
            <a:r>
              <a:rPr lang="en-US" sz="1600" dirty="0"/>
              <a:t>Remember, officers must be IEEE SA members </a:t>
            </a:r>
          </a:p>
          <a:p>
            <a:pPr lvl="1">
              <a:buFont typeface="Arial" panose="020B0604020202020204" pitchFamily="34" charset="0"/>
              <a:buChar char="•"/>
            </a:pPr>
            <a:r>
              <a:rPr lang="en-US" sz="1600" dirty="0"/>
              <a:t>And Chairs and Vice-Chairs require letters of endorsement and affiliation to the IEEE 802 recording secretary ahead of time.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050" dirty="0">
                <a:solidFill>
                  <a:schemeClr val="tx1"/>
                </a:solidFill>
              </a:rPr>
              <a:t>Last week: #10</a:t>
            </a:r>
            <a:r>
              <a:rPr lang="en-US" sz="1050" dirty="0"/>
              <a:t>6, 22-26Jun20;  Online</a:t>
            </a:r>
            <a:endParaRPr lang="en-US" sz="1050" b="0" u="sng" dirty="0">
              <a:solidFill>
                <a:srgbClr val="C00000"/>
              </a:solidFill>
            </a:endParaRPr>
          </a:p>
          <a:p>
            <a:pPr lvl="1">
              <a:spcBef>
                <a:spcPts val="0"/>
              </a:spcBef>
              <a:buFont typeface="Arial" panose="020B0604020202020204" pitchFamily="34" charset="0"/>
              <a:buChar char="•"/>
            </a:pPr>
            <a:r>
              <a:rPr lang="en-US" sz="1050" dirty="0">
                <a:solidFill>
                  <a:schemeClr val="tx1"/>
                </a:solidFill>
              </a:rPr>
              <a:t>Compromise on energy detect and reached an agreement with a liaison going out for comments. (IEEE 802 is on list and will receive the liaison)</a:t>
            </a:r>
          </a:p>
          <a:p>
            <a:pPr lvl="1">
              <a:spcBef>
                <a:spcPts val="0"/>
              </a:spcBef>
              <a:buFont typeface="Arial" panose="020B0604020202020204" pitchFamily="34" charset="0"/>
              <a:buChar char="•"/>
            </a:pPr>
            <a:r>
              <a:rPr lang="en-US" sz="1050" dirty="0">
                <a:solidFill>
                  <a:schemeClr val="tx1"/>
                </a:solidFill>
              </a:rPr>
              <a:t>BRAN(20)106003    60 GHz work item for c2</a:t>
            </a:r>
          </a:p>
          <a:p>
            <a:pPr lvl="2">
              <a:spcBef>
                <a:spcPts val="0"/>
              </a:spcBef>
              <a:buFont typeface="Arial" panose="020B0604020202020204" pitchFamily="34" charset="0"/>
              <a:buChar char="•"/>
            </a:pPr>
            <a:r>
              <a:rPr lang="en-US" sz="1050" dirty="0">
                <a:solidFill>
                  <a:schemeClr val="tx1"/>
                </a:solidFill>
              </a:rPr>
              <a:t>66-71GHz (band C2) new work item  being studied for IMT.</a:t>
            </a:r>
          </a:p>
          <a:p>
            <a:pPr lvl="2">
              <a:spcBef>
                <a:spcPts val="0"/>
              </a:spcBef>
              <a:buFont typeface="Arial" panose="020B0604020202020204" pitchFamily="34" charset="0"/>
              <a:buChar char="•"/>
            </a:pPr>
            <a:r>
              <a:rPr lang="en-US" sz="1050" dirty="0">
                <a:solidFill>
                  <a:schemeClr val="tx1"/>
                </a:solidFill>
              </a:rPr>
              <a:t>Below 66 was already for mobile</a:t>
            </a:r>
          </a:p>
          <a:p>
            <a:pPr lvl="1">
              <a:spcBef>
                <a:spcPts val="0"/>
              </a:spcBef>
              <a:buFont typeface="Arial" panose="020B0604020202020204" pitchFamily="34" charset="0"/>
              <a:buChar char="•"/>
            </a:pPr>
            <a:r>
              <a:rPr lang="en-US" sz="1050" dirty="0">
                <a:solidFill>
                  <a:schemeClr val="tx1"/>
                </a:solidFill>
              </a:rPr>
              <a:t>BRAN(20)106009r2    Multiple Access Points Performance Testing</a:t>
            </a:r>
          </a:p>
          <a:p>
            <a:pPr lvl="2">
              <a:spcBef>
                <a:spcPts val="0"/>
              </a:spcBef>
              <a:buFont typeface="Arial" panose="020B0604020202020204" pitchFamily="34" charset="0"/>
              <a:buChar char="•"/>
            </a:pPr>
            <a:r>
              <a:rPr lang="en-US" sz="1050" dirty="0">
                <a:solidFill>
                  <a:schemeClr val="tx1"/>
                </a:solidFill>
              </a:rPr>
              <a:t>This is for 5GHz band, BRAN will decide Friday to add this work item or not  </a:t>
            </a:r>
          </a:p>
          <a:p>
            <a:pPr lvl="1">
              <a:spcBef>
                <a:spcPts val="0"/>
              </a:spcBef>
              <a:buFont typeface="Arial" panose="020B0604020202020204" pitchFamily="34" charset="0"/>
              <a:buChar char="•"/>
            </a:pPr>
            <a:r>
              <a:rPr lang="en-US" sz="1050" dirty="0">
                <a:solidFill>
                  <a:schemeClr val="tx1"/>
                </a:solidFill>
              </a:rPr>
              <a:t>Trying to find a time for web meetings, and not opposite WP5A  late  July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02Jul20</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bg1">
                    <a:lumMod val="65000"/>
                  </a:schemeClr>
                </a:solidFill>
              </a:rPr>
              <a:t>nothing to share today</a:t>
            </a:r>
          </a:p>
          <a:p>
            <a:pPr marL="457200" lvl="1" indent="0">
              <a:spcBef>
                <a:spcPts val="0"/>
              </a:spcBef>
            </a:pP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200" b="0" dirty="0">
              <a:solidFill>
                <a:schemeClr val="tx1"/>
              </a:solidFill>
            </a:endParaRPr>
          </a:p>
          <a:p>
            <a:pPr lvl="1">
              <a:spcBef>
                <a:spcPts val="0"/>
              </a:spcBef>
              <a:buFont typeface="Arial" panose="020B0604020202020204" pitchFamily="34" charset="0"/>
              <a:buChar char="•"/>
            </a:pPr>
            <a:r>
              <a:rPr lang="en-US" sz="1400" dirty="0">
                <a:solidFill>
                  <a:schemeClr val="tx1"/>
                </a:solidFill>
              </a:rPr>
              <a:t>Next call announced. </a:t>
            </a:r>
            <a:endParaRPr lang="en-US" sz="2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000" dirty="0">
                <a:solidFill>
                  <a:schemeClr val="tx1"/>
                </a:solidFill>
              </a:rPr>
              <a:t>Will discuss 6 GHz, ECC is preparing for many viewpoints to work through. </a:t>
            </a:r>
          </a:p>
          <a:p>
            <a:pPr lvl="1">
              <a:buFont typeface="Arial" panose="020B0604020202020204" pitchFamily="34" charset="0"/>
              <a:buChar char="•"/>
            </a:pPr>
            <a:r>
              <a:rPr lang="en-US" sz="1000" dirty="0">
                <a:solidFill>
                  <a:schemeClr val="tx1"/>
                </a:solidFill>
              </a:rPr>
              <a:t>Draft decisions can come out of this meeting. Many [] #s will be decided on.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#86,  28Sep-02Oct20;</a:t>
            </a:r>
          </a:p>
          <a:p>
            <a:pPr lvl="1">
              <a:spcBef>
                <a:spcPts val="0"/>
              </a:spcBef>
              <a:buFont typeface="Arial" panose="020B0604020202020204" pitchFamily="34" charset="0"/>
              <a:buChar char="•"/>
            </a:pPr>
            <a:r>
              <a:rPr lang="en-US" sz="1400" dirty="0">
                <a:solidFill>
                  <a:schemeClr val="tx1"/>
                </a:solidFill>
              </a:rPr>
              <a:t>nothing to share today</a:t>
            </a:r>
          </a:p>
          <a:p>
            <a:pPr lvl="3">
              <a:spcBef>
                <a:spcPts val="0"/>
              </a:spcBef>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meetings: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000" dirty="0"/>
              <a:t>SE45#12 (Part 1): 27-28 August 2020 (13:30–18:30 CEST)</a:t>
            </a:r>
          </a:p>
          <a:p>
            <a:pPr lvl="1">
              <a:spcBef>
                <a:spcPts val="0"/>
              </a:spcBef>
              <a:buFont typeface="Arial" panose="020B0604020202020204" pitchFamily="34" charset="0"/>
              <a:buChar char="•"/>
            </a:pPr>
            <a:r>
              <a:rPr lang="en-US" sz="1000" dirty="0"/>
              <a:t>SE45#12 (Part 2): 21-23 September 2020 (13:30–18:30 CEST) </a:t>
            </a:r>
          </a:p>
          <a:p>
            <a:pPr lvl="1">
              <a:spcBef>
                <a:spcPts val="0"/>
              </a:spcBef>
              <a:buFont typeface="Arial" panose="020B0604020202020204" pitchFamily="34" charset="0"/>
              <a:buChar char="•"/>
            </a:pPr>
            <a:r>
              <a:rPr lang="en-US" sz="1000" dirty="0"/>
              <a:t>From WGFM sent LS to WG SE to study OOB, Frequency Use, etc. in parallel with public consultation and report back to FM57 ahead of Oct 5 comment resolution meeting.</a:t>
            </a:r>
            <a:endParaRPr lang="en-US" sz="1000" dirty="0">
              <a:solidFill>
                <a:schemeClr val="tx1"/>
              </a:solidFill>
            </a:endParaRPr>
          </a:p>
          <a:p>
            <a:pPr lvl="3">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tx1"/>
                </a:solidFill>
              </a:rPr>
              <a:t>nothing to share today  </a:t>
            </a:r>
          </a:p>
          <a:p>
            <a:pPr lvl="3">
              <a:spcBef>
                <a:spcPts val="0"/>
              </a:spcBef>
              <a:buFont typeface="Arial" panose="020B0604020202020204" pitchFamily="34" charset="0"/>
              <a:buChar char="•"/>
            </a:pPr>
            <a:endParaRPr lang="en-US" sz="1000" dirty="0">
              <a:solidFill>
                <a:schemeClr val="bg1">
                  <a:lumMod val="75000"/>
                </a:schemeClr>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#11, 08-10Jul20;  (#12-05-07Oct20)</a:t>
            </a:r>
            <a:endParaRPr lang="en-US" sz="1400" dirty="0"/>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000" dirty="0">
                <a:solidFill>
                  <a:schemeClr val="tx1"/>
                </a:solidFill>
              </a:rPr>
              <a:t>Collected new work items, 1) Review decision 0408, frequency by country process.</a:t>
            </a:r>
          </a:p>
          <a:p>
            <a:pPr lvl="1">
              <a:buFont typeface="Arial" panose="020B0604020202020204" pitchFamily="34" charset="0"/>
              <a:buChar char="•"/>
            </a:pPr>
            <a:r>
              <a:rPr lang="en-US" sz="1000" dirty="0">
                <a:solidFill>
                  <a:schemeClr val="tx1"/>
                </a:solidFill>
              </a:rPr>
              <a:t>Another work item on Urban Rail, using 5GHz BRAN Standard, with frequencies to be discussed.</a:t>
            </a: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6"/>
            <a:ext cx="8353245" cy="5305477"/>
          </a:xfrm>
        </p:spPr>
        <p:txBody>
          <a:bodyPr/>
          <a:lstStyle/>
          <a:p>
            <a:pPr>
              <a:spcBef>
                <a:spcPts val="0"/>
              </a:spcBef>
              <a:buFont typeface="Arial" panose="020B0604020202020204" pitchFamily="34" charset="0"/>
              <a:buChar char="•"/>
            </a:pPr>
            <a:r>
              <a:rPr lang="en-US" sz="1800" dirty="0">
                <a:solidFill>
                  <a:schemeClr val="tx1"/>
                </a:solidFill>
              </a:rPr>
              <a:t>The 2 ITU-R WP 5A contributions from the 802.11 Ad Hoc group that .18 and LMSC approved, are with our IEEE 802 ITU-R liaison to upload in the next week.</a:t>
            </a:r>
          </a:p>
          <a:p>
            <a:pPr lvl="1">
              <a:spcBef>
                <a:spcPts val="0"/>
              </a:spcBef>
              <a:buFont typeface="Arial" panose="020B0604020202020204" pitchFamily="34" charset="0"/>
              <a:buChar char="•"/>
            </a:pPr>
            <a:r>
              <a:rPr lang="en-US" sz="1600" dirty="0">
                <a:solidFill>
                  <a:schemeClr val="tx1"/>
                </a:solidFill>
              </a:rPr>
              <a:t>This is for the WP5A call coming up on 20 July 20. </a:t>
            </a:r>
            <a:endParaRPr lang="en-US" sz="1200" dirty="0">
              <a:solidFill>
                <a:schemeClr val="tx1"/>
              </a:solidFill>
            </a:endParaRP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b="1" u="sng" dirty="0"/>
              <a:t>Proceeding:</a:t>
            </a:r>
            <a:r>
              <a:rPr lang="en-US" sz="16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b="1"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400" b="0" dirty="0"/>
              <a:t>30 days for FCC to rule on these.  </a:t>
            </a:r>
          </a:p>
          <a:p>
            <a:pPr lvl="1">
              <a:buFont typeface="Arial" panose="020B0604020202020204" pitchFamily="34" charset="0"/>
              <a:buChar char="•"/>
            </a:pPr>
            <a:r>
              <a:rPr lang="en-US" sz="1400" b="0" dirty="0"/>
              <a:t>Several oppositions to the stay and several for the stay.   </a:t>
            </a:r>
          </a:p>
          <a:p>
            <a:pPr lvl="1">
              <a:buFont typeface="Arial" panose="020B0604020202020204" pitchFamily="34" charset="0"/>
              <a:buChar char="•"/>
            </a:pPr>
            <a:r>
              <a:rPr lang="en-US" sz="1400" b="0" dirty="0"/>
              <a:t>The stay filing deadline was 25Jun20</a:t>
            </a:r>
          </a:p>
          <a:p>
            <a:pPr lvl="1">
              <a:buFont typeface="Arial" panose="020B0604020202020204" pitchFamily="34" charset="0"/>
              <a:buChar char="•"/>
            </a:pPr>
            <a:r>
              <a:rPr lang="en-US" sz="1400" dirty="0"/>
              <a:t>All 3 will go to First Circuit Court of appeals.  Expect it will be sooner, tbd. </a:t>
            </a:r>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84451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One - </a:t>
            </a:r>
            <a:r>
              <a:rPr lang="en-US" sz="1600" dirty="0" err="1"/>
              <a:t>Mutli</a:t>
            </a:r>
            <a:r>
              <a:rPr lang="en-US" sz="1600" dirty="0"/>
              <a:t>-stake holder group (MSG) getting together 31 July to discuss 6 GHz and what  happens in the band.  Focus is on formation of the group.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are 2 multi-stake holder groups, Winn Forum  and WFA</a:t>
            </a:r>
            <a:endParaRPr lang="en-US" sz="1400" dirty="0"/>
          </a:p>
          <a:p>
            <a:pPr marL="457200" lvl="1" indent="0"/>
            <a:r>
              <a:rPr lang="en-US" sz="1600" dirty="0"/>
              <a:t>  </a:t>
            </a:r>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discuss in upcoming calls.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 standing by</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a:t>
            </a:r>
            <a:r>
              <a:rPr lang="en-US" sz="1200" dirty="0">
                <a:highlight>
                  <a:srgbClr val="00FFFF"/>
                </a:highlight>
                <a:hlinkClick r:id="rId3"/>
              </a:rPr>
              <a:t>02</a:t>
            </a:r>
            <a:r>
              <a:rPr lang="en-US" sz="1200" dirty="0">
                <a:hlinkClick r:id="rId3"/>
              </a:rPr>
              <a:t>-0000-fcc-r-o-fnprm-promoting-unlicensed-use-of-the-6ghz-band-et-18-295.docx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1">
              <a:buFont typeface="Arial" panose="020B0604020202020204" pitchFamily="34" charset="0"/>
              <a:buChar char="•"/>
            </a:pPr>
            <a:endParaRPr lang="en-US" sz="1400" b="1" dirty="0"/>
          </a:p>
          <a:p>
            <a:pPr lvl="1">
              <a:buFont typeface="Arial" panose="020B0604020202020204" pitchFamily="34" charset="0"/>
              <a:buChar char="•"/>
            </a:pPr>
            <a:r>
              <a:rPr lang="en-US" sz="1400" dirty="0"/>
              <a:t>Reply Comments due:  27July20.</a:t>
            </a:r>
          </a:p>
          <a:p>
            <a:pPr>
              <a:buFont typeface="Arial" panose="020B0604020202020204" pitchFamily="34" charset="0"/>
              <a:buChar char="•"/>
            </a:pPr>
            <a:endParaRPr lang="en-US" sz="12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r>
              <a:rPr lang="en-US" sz="1800" b="0" dirty="0"/>
              <a:t>None today</a:t>
            </a:r>
          </a:p>
          <a:p>
            <a:pPr marL="285750" indent="-285750">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r>
              <a:rPr lang="en-US" altLang="en-US" sz="1800" b="0" dirty="0">
                <a:solidFill>
                  <a:srgbClr val="00B0F0"/>
                </a:solidFill>
              </a:rPr>
              <a:t>Nothing specific.</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r>
              <a:rPr lang="en-US" sz="1800" b="0" dirty="0">
                <a:solidFill>
                  <a:schemeClr val="tx1"/>
                </a:solidFill>
              </a:rPr>
              <a:t>present: </a:t>
            </a:r>
          </a:p>
          <a:p>
            <a:pPr marL="285750" indent="-285750">
              <a:buFont typeface="Arial" panose="020B0604020202020204" pitchFamily="34" charset="0"/>
              <a:buChar char="•"/>
            </a:pPr>
            <a:r>
              <a:rPr lang="en-US" sz="1800" b="0" dirty="0">
                <a:solidFill>
                  <a:schemeClr val="tx1"/>
                </a:solidFill>
              </a:rPr>
              <a:t>voters: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51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51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09Jul20–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 weekly call in starts 30july20)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800" b="0" dirty="0">
                <a:solidFill>
                  <a:schemeClr val="accent1">
                    <a:lumMod val="50000"/>
                  </a:schemeClr>
                </a:solidFill>
              </a:rPr>
              <a:t>Plenary on 16 &amp; 23 July has a different call-in, see back up slides. </a:t>
            </a:r>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15:_____________________59et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a:buFont typeface="Arial" panose="020B0604020202020204" pitchFamily="34" charset="0"/>
              <a:buChar char="•"/>
            </a:pPr>
            <a:r>
              <a:rPr lang="en-US" sz="1800" u="sng" dirty="0"/>
              <a:t>The next plenary is 10-24 July 2020 and will be virtual.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a:t>
            </a:r>
            <a:r>
              <a:rPr lang="en-US" sz="1400" dirty="0">
                <a:highlight>
                  <a:srgbClr val="00FFFF"/>
                </a:highlight>
              </a:rPr>
              <a:t>09july20</a:t>
            </a:r>
            <a:r>
              <a:rPr lang="en-US" sz="1400" dirty="0"/>
              <a:t>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00FFFF"/>
                </a:highlight>
              </a:rPr>
              <a:t>weekly </a:t>
            </a:r>
            <a:r>
              <a:rPr lang="en-US" sz="2000" dirty="0"/>
              <a:t>teleconference call-in, 30jul to 03sep2020</a:t>
            </a:r>
            <a:endParaRPr lang="en-US" sz="2000" dirty="0">
              <a:highlight>
                <a:srgbClr val="FF00FF"/>
              </a:highlight>
            </a:endParaRPr>
          </a:p>
          <a:p>
            <a:r>
              <a:rPr lang="en-US" sz="1400" dirty="0">
                <a:latin typeface="Times New Roman" pitchFamily="16" charset="0"/>
              </a:rPr>
              <a:t>When	3pm – 5pm - et</a:t>
            </a:r>
          </a:p>
          <a:p>
            <a:r>
              <a:rPr lang="en-US" sz="1400" dirty="0">
                <a:latin typeface="Times New Roman" pitchFamily="16" charset="0"/>
              </a:rPr>
              <a:t>Where	___</a:t>
            </a:r>
            <a:endParaRPr lang="en-US" sz="1800" kern="0" dirty="0"/>
          </a:p>
        </p:txBody>
      </p:sp>
    </p:spTree>
    <p:extLst>
      <p:ext uri="{BB962C8B-B14F-4D97-AF65-F5344CB8AC3E}">
        <p14:creationId xmlns:p14="http://schemas.microsoft.com/office/powerpoint/2010/main" val="249017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02Jul20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33</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Multi-stake 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Stuart K.</a:t>
            </a:r>
          </a:p>
          <a:p>
            <a:pPr>
              <a:spcBef>
                <a:spcPts val="0"/>
              </a:spcBef>
            </a:pPr>
            <a:r>
              <a:rPr lang="en-US" altLang="en-US" sz="1600" b="0" dirty="0">
                <a:solidFill>
                  <a:schemeClr val="bg1">
                    <a:lumMod val="65000"/>
                  </a:schemeClr>
                </a:solidFill>
              </a:rPr>
              <a:t>		Seconded by: 	Vijay A.</a:t>
            </a:r>
          </a:p>
          <a:p>
            <a:pPr>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25 June 2020 in document </a:t>
            </a:r>
            <a:r>
              <a:rPr lang="en-GB" sz="1800" b="0" dirty="0">
                <a:hlinkClick r:id="rId3"/>
              </a:rPr>
              <a:t>https://mentor.ieee.org/802.18/dcn/20/18-20-0097-00-0000-minutes-25jun20-rrtag-teleconference.docx</a:t>
            </a:r>
            <a:r>
              <a:rPr lang="en-GB" sz="1800" b="0" dirty="0"/>
              <a:t>  </a:t>
            </a:r>
            <a:r>
              <a:rPr lang="en-US" sz="1600" b="0" i="0" dirty="0">
                <a:solidFill>
                  <a:srgbClr val="000000"/>
                </a:solidFill>
                <a:effectLst/>
              </a:rPr>
              <a:t>27-Jun-2020 00:25:16 ET</a:t>
            </a:r>
            <a:r>
              <a:rPr lang="en-US" sz="1600" b="0" dirty="0"/>
              <a:t>, </a:t>
            </a:r>
            <a:r>
              <a:rPr lang="en-US" altLang="en-US" sz="1600" b="0" dirty="0">
                <a:solidFill>
                  <a:schemeClr val="tx1"/>
                </a:solidFill>
              </a:rPr>
              <a:t>with editorial privilege for the 802.18 chair.</a:t>
            </a:r>
            <a:endParaRPr lang="en-US" altLang="en-US" sz="1400" b="0" dirty="0">
              <a:solidFill>
                <a:schemeClr val="tx1"/>
              </a:solidFill>
            </a:endParaRP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65000"/>
                  </a:schemeClr>
                </a:solidFill>
              </a:rPr>
              <a:t>Stuart K.</a:t>
            </a:r>
          </a:p>
          <a:p>
            <a:pPr marL="0" indent="0">
              <a:spcBef>
                <a:spcPts val="0"/>
              </a:spcBef>
            </a:pPr>
            <a:r>
              <a:rPr lang="en-US" altLang="en-US" sz="1600" b="0" dirty="0">
                <a:solidFill>
                  <a:schemeClr val="bg1">
                    <a:lumMod val="65000"/>
                  </a:schemeClr>
                </a:solidFill>
              </a:rPr>
              <a:t>	Seconded by:	Ben R. </a:t>
            </a:r>
          </a:p>
          <a:p>
            <a:pPr marL="0" indent="0">
              <a:spcBef>
                <a:spcPts val="0"/>
              </a:spcBef>
            </a:pPr>
            <a:r>
              <a:rPr lang="en-US" altLang="en-US" sz="1600" b="0" dirty="0">
                <a:solidFill>
                  <a:schemeClr val="bg1">
                    <a:lumMod val="65000"/>
                  </a:schemeClr>
                </a:solidFill>
              </a:rPr>
              <a:t>	Discussion?  	None</a:t>
            </a:r>
          </a:p>
          <a:p>
            <a:pPr lvl="1">
              <a:spcBef>
                <a:spcPts val="0"/>
              </a:spcBef>
            </a:pPr>
            <a:r>
              <a:rPr lang="en-US" altLang="en-US" sz="16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a:t>
            </a:r>
            <a:r>
              <a:rPr lang="en-US" altLang="en-US" sz="2400" i="1" u="sng" dirty="0"/>
              <a:t>-no change from last week</a:t>
            </a:r>
          </a:p>
        </p:txBody>
      </p:sp>
      <p:sp>
        <p:nvSpPr>
          <p:cNvPr id="16387" name="Content Placeholder 2"/>
          <p:cNvSpPr>
            <a:spLocks noGrp="1"/>
          </p:cNvSpPr>
          <p:nvPr>
            <p:ph idx="1"/>
          </p:nvPr>
        </p:nvSpPr>
        <p:spPr>
          <a:xfrm>
            <a:off x="685799" y="808037"/>
            <a:ext cx="8229602" cy="5584579"/>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Travel Survey results:  </a:t>
            </a:r>
          </a:p>
          <a:p>
            <a:pPr marL="285750" indent="-285750">
              <a:spcBef>
                <a:spcPts val="400"/>
              </a:spcBef>
              <a:buFont typeface="Arial" panose="020B0604020202020204" pitchFamily="34" charset="0"/>
              <a:buChar char="•"/>
            </a:pPr>
            <a:r>
              <a:rPr lang="en-US" altLang="en-US" sz="1400" b="0" dirty="0">
                <a:solidFill>
                  <a:schemeClr val="tx1"/>
                </a:solidFill>
                <a:hlinkClick r:id="rId3"/>
              </a:rPr>
              <a:t>https://mentor.ieee.org/802-ec/dcn/20/ec-20-0114-02-00EC-ieee-802-session-attendee-survey-results.xlsx</a:t>
            </a: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 </a:t>
            </a: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190500">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September 13-18		</a:t>
            </a:r>
            <a:r>
              <a:rPr lang="en-US" sz="1200" strike="dblStrike" dirty="0">
                <a:solidFill>
                  <a:srgbClr val="000000"/>
                </a:solidFill>
                <a:effectLst/>
                <a:ea typeface="Times New Roman" panose="02020603050405020304" pitchFamily="18" charset="0"/>
                <a:cs typeface="Arial" panose="020B0604020202020204" pitchFamily="34" charset="0"/>
              </a:rPr>
              <a:t>Grand Hyatt Atlanta in Buckhead, Atlanta Georgia, USA</a:t>
            </a:r>
            <a:endParaRPr lang="en-US" sz="1200" strike="dblStrike" dirty="0">
              <a:effectLst/>
              <a:ea typeface="Times New Roman" panose="02020603050405020304" pitchFamily="18" charset="0"/>
            </a:endParaRPr>
          </a:p>
          <a:p>
            <a:pPr marL="190500">
              <a:spcBef>
                <a:spcPts val="0"/>
              </a:spcBef>
              <a:spcAft>
                <a:spcPts val="0"/>
              </a:spcAft>
            </a:pPr>
            <a:r>
              <a:rPr lang="en-US" sz="1200" dirty="0">
                <a:solidFill>
                  <a:srgbClr val="000000"/>
                </a:solidFill>
                <a:effectLst/>
                <a:ea typeface="Times New Roman" panose="02020603050405020304" pitchFamily="18" charset="0"/>
                <a:cs typeface="Arial" panose="020B0604020202020204" pitchFamily="34" charset="0"/>
              </a:rPr>
              <a:t>November 8-13		Marriott Marquis Queen's Park, Bangkok, Thailand</a:t>
            </a:r>
            <a:endParaRPr lang="en-US" sz="1200" dirty="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January 10-15		Hotel Irvine, Irvine, CA, USA</a:t>
            </a:r>
            <a:endParaRPr lang="en-US" sz="12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March 14-19		Hyatt Regency Denver at Colorado Convention Center</a:t>
            </a:r>
            <a:endParaRPr lang="en-US" sz="1200" dirty="0">
              <a:latin typeface="Times New Roman" panose="02020603050405020304" pitchFamily="18" charset="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May 9-14			</a:t>
            </a:r>
            <a:r>
              <a:rPr lang="en-US" sz="1200" dirty="0">
                <a:effectLst/>
                <a:latin typeface="Consolas" panose="020B0609020204030204" pitchFamily="49" charset="0"/>
                <a:ea typeface="Times New Roman" panose="02020603050405020304" pitchFamily="18" charset="0"/>
              </a:rPr>
              <a:t>Hilton Panama, Panama City, Panama</a:t>
            </a:r>
            <a:endParaRPr lang="en-US" sz="12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July 11-16			Marriott Madrid Auditorium, Madrid, Spain</a:t>
            </a:r>
            <a:endParaRPr lang="en-US" sz="12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September 12-17		Hilton Waikoloa Village, Kona, HI, USA</a:t>
            </a:r>
            <a:endParaRPr lang="en-US" sz="1200" dirty="0">
              <a:effectLst/>
              <a:latin typeface="Times New Roman" panose="02020603050405020304" pitchFamily="18" charset="0"/>
              <a:ea typeface="Times New Roman" panose="02020603050405020304" pitchFamily="18" charset="0"/>
            </a:endParaRPr>
          </a:p>
          <a:p>
            <a:pPr marL="19050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Arial" panose="020B0604020202020204" pitchFamily="34" charset="0"/>
              </a:rPr>
              <a:t>November 14-19		Hyatt Regency Vancouver, Vancouver Canada</a:t>
            </a:r>
            <a:endParaRPr lang="en-US" sz="1200" dirty="0">
              <a:effectLst/>
              <a:latin typeface="Times New Roman" panose="02020603050405020304" pitchFamily="18" charset="0"/>
              <a:ea typeface="Times New Roman" panose="02020603050405020304" pitchFamily="18" charset="0"/>
            </a:endParaRPr>
          </a:p>
          <a:p>
            <a:pPr marL="2000250" lvl="4">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200" dirty="0">
              <a:solidFill>
                <a:schemeClr val="tx1"/>
              </a:solidFill>
            </a:endParaRPr>
          </a:p>
          <a:p>
            <a:pPr marL="685800" lvl="1">
              <a:buFont typeface="Arial" panose="020B0604020202020204" pitchFamily="34" charset="0"/>
              <a:buChar char="•"/>
            </a:pPr>
            <a:r>
              <a:rPr lang="en-US" altLang="en-US" sz="1600" b="0" dirty="0">
                <a:solidFill>
                  <a:schemeClr val="tx1"/>
                </a:solidFill>
              </a:rPr>
              <a:t>Per  802 Op Manual section 5, we can have electronic meetings in between Plenaries, but such meetings do not count for participation credit.</a:t>
            </a: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07July plan to decide.</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graphicFrame>
        <p:nvGraphicFramePr>
          <p:cNvPr id="4" name="Table 3">
            <a:extLst>
              <a:ext uri="{FF2B5EF4-FFF2-40B4-BE49-F238E27FC236}">
                <a16:creationId xmlns:a16="http://schemas.microsoft.com/office/drawing/2014/main" id="{C4BC229D-2582-45C4-8590-98B50E2F116B}"/>
              </a:ext>
            </a:extLst>
          </p:cNvPr>
          <p:cNvGraphicFramePr>
            <a:graphicFrameLocks noGrp="1"/>
          </p:cNvGraphicFramePr>
          <p:nvPr>
            <p:extLst>
              <p:ext uri="{D42A27DB-BD31-4B8C-83A1-F6EECF244321}">
                <p14:modId xmlns:p14="http://schemas.microsoft.com/office/powerpoint/2010/main" val="1089530933"/>
              </p:ext>
            </p:extLst>
          </p:nvPr>
        </p:nvGraphicFramePr>
        <p:xfrm>
          <a:off x="771524" y="1600200"/>
          <a:ext cx="7770814" cy="1524000"/>
        </p:xfrm>
        <a:graphic>
          <a:graphicData uri="http://schemas.openxmlformats.org/drawingml/2006/table">
            <a:tbl>
              <a:tblPr firstRow="1" firstCol="1" bandRow="1">
                <a:tableStyleId>{5C22544A-7EE6-4342-B048-85BDC9FD1C3A}</a:tableStyleId>
              </a:tblPr>
              <a:tblGrid>
                <a:gridCol w="1829987">
                  <a:extLst>
                    <a:ext uri="{9D8B030D-6E8A-4147-A177-3AD203B41FA5}">
                      <a16:colId xmlns:a16="http://schemas.microsoft.com/office/drawing/2014/main" val="3724933465"/>
                    </a:ext>
                  </a:extLst>
                </a:gridCol>
                <a:gridCol w="981297">
                  <a:extLst>
                    <a:ext uri="{9D8B030D-6E8A-4147-A177-3AD203B41FA5}">
                      <a16:colId xmlns:a16="http://schemas.microsoft.com/office/drawing/2014/main" val="2271027805"/>
                    </a:ext>
                  </a:extLst>
                </a:gridCol>
                <a:gridCol w="981297">
                  <a:extLst>
                    <a:ext uri="{9D8B030D-6E8A-4147-A177-3AD203B41FA5}">
                      <a16:colId xmlns:a16="http://schemas.microsoft.com/office/drawing/2014/main" val="2758753952"/>
                    </a:ext>
                  </a:extLst>
                </a:gridCol>
                <a:gridCol w="1007819">
                  <a:extLst>
                    <a:ext uri="{9D8B030D-6E8A-4147-A177-3AD203B41FA5}">
                      <a16:colId xmlns:a16="http://schemas.microsoft.com/office/drawing/2014/main" val="4160730013"/>
                    </a:ext>
                  </a:extLst>
                </a:gridCol>
                <a:gridCol w="1007819">
                  <a:extLst>
                    <a:ext uri="{9D8B030D-6E8A-4147-A177-3AD203B41FA5}">
                      <a16:colId xmlns:a16="http://schemas.microsoft.com/office/drawing/2014/main" val="1302338964"/>
                    </a:ext>
                  </a:extLst>
                </a:gridCol>
                <a:gridCol w="1219991">
                  <a:extLst>
                    <a:ext uri="{9D8B030D-6E8A-4147-A177-3AD203B41FA5}">
                      <a16:colId xmlns:a16="http://schemas.microsoft.com/office/drawing/2014/main" val="28478021"/>
                    </a:ext>
                  </a:extLst>
                </a:gridCol>
                <a:gridCol w="742604">
                  <a:extLst>
                    <a:ext uri="{9D8B030D-6E8A-4147-A177-3AD203B41FA5}">
                      <a16:colId xmlns:a16="http://schemas.microsoft.com/office/drawing/2014/main" val="844806927"/>
                    </a:ext>
                  </a:extLst>
                </a:gridCol>
              </a:tblGrid>
              <a:tr h="366522">
                <a:tc>
                  <a:txBody>
                    <a:bodyPr/>
                    <a:lstStyle/>
                    <a:p>
                      <a:pPr marL="0" marR="0"/>
                      <a:br>
                        <a:rPr lang="en-US" sz="1600" dirty="0">
                          <a:effectLst/>
                        </a:rPr>
                      </a:b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2020-09</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2020-11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Q1 2021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Q2 2021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Late 2021</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2022+</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5978905"/>
                  </a:ext>
                </a:extLst>
              </a:tr>
              <a:tr h="208026">
                <a:tc>
                  <a:txBody>
                    <a:bodyPr/>
                    <a:lstStyle/>
                    <a:p>
                      <a:pPr marL="0" marR="0"/>
                      <a:r>
                        <a:rPr lang="en-US" sz="1600">
                          <a:effectLst/>
                        </a:rPr>
                        <a:t>North America</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19%</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35%</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87%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96%</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99%</a:t>
                      </a:r>
                      <a:endParaRPr lang="en-US" sz="160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1910041244"/>
                  </a:ext>
                </a:extLst>
              </a:tr>
              <a:tr h="208026">
                <a:tc>
                  <a:txBody>
                    <a:bodyPr/>
                    <a:lstStyle/>
                    <a:p>
                      <a:pPr marL="0" marR="0"/>
                      <a:r>
                        <a:rPr lang="en-US" sz="1600" dirty="0">
                          <a:effectLst/>
                        </a:rPr>
                        <a:t>Asia</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a:effectLst/>
                        </a:rPr>
                        <a:t>35%</a:t>
                      </a:r>
                      <a:endParaRPr lang="en-US" sz="160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57%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71%</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98%</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2544763809"/>
                  </a:ext>
                </a:extLst>
              </a:tr>
              <a:tr h="208026">
                <a:tc>
                  <a:txBody>
                    <a:bodyPr/>
                    <a:lstStyle/>
                    <a:p>
                      <a:pPr marL="0" marR="0"/>
                      <a:r>
                        <a:rPr lang="en-US" sz="1600" dirty="0">
                          <a:effectLst/>
                        </a:rPr>
                        <a:t>Europe</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16%</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30%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60%</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77%</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94%</a:t>
                      </a:r>
                      <a:endParaRPr lang="en-US" sz="1600" dirty="0">
                        <a:effectLst/>
                        <a:latin typeface="Consolas" panose="020B0609020204030204" pitchFamily="49" charset="0"/>
                        <a:ea typeface="Calibri" panose="020F0502020204030204" pitchFamily="34" charset="0"/>
                      </a:endParaRPr>
                    </a:p>
                  </a:txBody>
                  <a:tcPr marL="38100" marR="38100" marT="38100" marB="38100"/>
                </a:tc>
                <a:tc>
                  <a:txBody>
                    <a:bodyPr/>
                    <a:lstStyle/>
                    <a:p>
                      <a:pPr marL="0" marR="0"/>
                      <a:r>
                        <a:rPr lang="en-US" sz="1600" dirty="0">
                          <a:effectLst/>
                        </a:rPr>
                        <a:t>99%</a:t>
                      </a:r>
                      <a:endParaRPr lang="en-US" sz="1600" dirty="0">
                        <a:effectLst/>
                        <a:latin typeface="Consolas" panose="020B0609020204030204" pitchFamily="49" charset="0"/>
                        <a:ea typeface="Calibri" panose="020F0502020204030204" pitchFamily="34" charset="0"/>
                      </a:endParaRPr>
                    </a:p>
                  </a:txBody>
                  <a:tcPr marL="38100" marR="38100" marT="38100" marB="38100"/>
                </a:tc>
                <a:extLst>
                  <a:ext uri="{0D108BD9-81ED-4DB2-BD59-A6C34878D82A}">
                    <a16:rowId xmlns:a16="http://schemas.microsoft.com/office/drawing/2014/main" val="3848457452"/>
                  </a:ext>
                </a:extLst>
              </a:tr>
            </a:tbl>
          </a:graphicData>
        </a:graphic>
      </p:graphicFrame>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50306</TotalTime>
  <Words>7252</Words>
  <Application>Microsoft Office PowerPoint</Application>
  <PresentationFormat>On-screen Show (4:3)</PresentationFormat>
  <Paragraphs>823</Paragraphs>
  <Slides>35</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5"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-no change from last week</vt:lpstr>
      <vt:lpstr>Administrative –July Plenary</vt:lpstr>
      <vt:lpstr>EU items to share -1  - will discuss next week</vt:lpstr>
      <vt:lpstr>EU items to share -2 will discuss next week</vt:lpstr>
      <vt:lpstr>ITU-R items to share </vt:lpstr>
      <vt:lpstr>FCC R&amp;O 6 GHz</vt:lpstr>
      <vt:lpstr>FCC R&amp;O 6 GHz - MSG</vt:lpstr>
      <vt:lpstr>FCC FNPRM 6 GHz – standing by</vt:lpstr>
      <vt:lpstr>General Discussion Items</vt:lpstr>
      <vt:lpstr>Actions Required</vt:lpstr>
      <vt:lpstr>Any Other Business</vt:lpstr>
      <vt:lpstr>Adjourn</vt:lpstr>
      <vt:lpstr>PowerPoint Presentation</vt:lpstr>
      <vt:lpstr>PowerPoint Presentation</vt:lpstr>
      <vt:lpstr>PowerPoint Presentation</vt:lpstr>
      <vt:lpstr>Calendars</vt:lpstr>
      <vt:lpstr>PowerPoint Presentation</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2961</cp:revision>
  <cp:lastPrinted>1601-01-01T00:00:00Z</cp:lastPrinted>
  <dcterms:created xsi:type="dcterms:W3CDTF">2016-03-03T14:54:45Z</dcterms:created>
  <dcterms:modified xsi:type="dcterms:W3CDTF">2020-07-02T14:46:36Z</dcterms:modified>
</cp:coreProperties>
</file>