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88" r:id="rId11"/>
    <p:sldId id="603" r:id="rId12"/>
    <p:sldId id="606" r:id="rId13"/>
    <p:sldId id="608" r:id="rId14"/>
    <p:sldId id="675" r:id="rId15"/>
    <p:sldId id="683" r:id="rId16"/>
    <p:sldId id="685" r:id="rId17"/>
    <p:sldId id="650" r:id="rId18"/>
    <p:sldId id="498" r:id="rId19"/>
    <p:sldId id="402" r:id="rId20"/>
    <p:sldId id="403" r:id="rId21"/>
    <p:sldId id="673" r:id="rId22"/>
    <p:sldId id="687" r:id="rId23"/>
    <p:sldId id="679" r:id="rId24"/>
    <p:sldId id="672" r:id="rId25"/>
    <p:sldId id="671" r:id="rId26"/>
    <p:sldId id="664" r:id="rId27"/>
    <p:sldId id="663"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6" autoAdjust="0"/>
    <p:restoredTop sz="95706" autoAdjust="0"/>
  </p:normalViewPr>
  <p:slideViewPr>
    <p:cSldViewPr>
      <p:cViewPr varScale="1">
        <p:scale>
          <a:sx n="85" d="100"/>
          <a:sy n="85" d="100"/>
        </p:scale>
        <p:origin x="96" y="75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24-Jun-20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51359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Jun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 Jun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Jun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802.18-20/0096r00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8.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95-00-0000-minutes-18jun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0/ec-20-0114-02-00EC-ieee-802-session-attendee-survey-result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 Jun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25 June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79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July Plenary</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r>
              <a:rPr lang="en-US" altLang="en-US" sz="1800" b="0" dirty="0">
                <a:solidFill>
                  <a:schemeClr val="tx1"/>
                </a:solidFill>
              </a:rPr>
              <a:t>For July 2020 Plenary: </a:t>
            </a:r>
            <a:endParaRPr lang="en-US" altLang="en-US" sz="1200" dirty="0">
              <a:solidFill>
                <a:schemeClr val="tx1"/>
              </a:solidFill>
            </a:endParaRPr>
          </a:p>
          <a:p>
            <a:pPr marL="685800" lvl="1">
              <a:spcBef>
                <a:spcPts val="400"/>
              </a:spcBef>
              <a:buFont typeface="Arial" panose="020B0604020202020204" pitchFamily="34" charset="0"/>
              <a:buChar char="•"/>
            </a:pPr>
            <a:r>
              <a:rPr lang="en-US" sz="1600" dirty="0"/>
              <a:t>The plenary will start Friday 10 July 20 13:00 EDT, with an EC meeting</a:t>
            </a:r>
          </a:p>
          <a:p>
            <a:pPr marL="685800" lvl="1">
              <a:spcBef>
                <a:spcPts val="400"/>
              </a:spcBef>
              <a:buFont typeface="Arial" panose="020B0604020202020204" pitchFamily="34" charset="0"/>
              <a:buChar char="•"/>
            </a:pPr>
            <a:r>
              <a:rPr lang="en-US" sz="1600" dirty="0"/>
              <a:t>And close on Friday 24 July 20 17:00 EDT, with an EC meeting.</a:t>
            </a:r>
          </a:p>
          <a:p>
            <a:pPr marL="285750">
              <a:spcBef>
                <a:spcPts val="400"/>
              </a:spcBef>
              <a:buFont typeface="Arial" panose="020B0604020202020204" pitchFamily="34" charset="0"/>
              <a:buChar char="•"/>
            </a:pPr>
            <a:r>
              <a:rPr lang="en-US" altLang="en-US" sz="1800" b="0" dirty="0">
                <a:solidFill>
                  <a:schemeClr val="tx1"/>
                </a:solidFill>
              </a:rPr>
              <a:t>For the RR-TAG, we will have 2 meetings during a plenary session, which will be: </a:t>
            </a:r>
          </a:p>
          <a:p>
            <a:pPr lvl="1"/>
            <a:r>
              <a:rPr lang="en-US" sz="1800" dirty="0">
                <a:solidFill>
                  <a:schemeClr val="tx1"/>
                </a:solidFill>
                <a:cs typeface="+mn-cs"/>
              </a:rPr>
              <a:t>1)  </a:t>
            </a:r>
            <a:r>
              <a:rPr lang="en-US" sz="1600" dirty="0">
                <a:solidFill>
                  <a:schemeClr val="tx1"/>
                </a:solidFill>
                <a:cs typeface="+mn-cs"/>
              </a:rPr>
              <a:t>Thursday, 16 July 2020, 15:00-17:00 EDT (opening)</a:t>
            </a:r>
          </a:p>
          <a:p>
            <a:pPr lvl="1"/>
            <a:r>
              <a:rPr lang="en-US" sz="1600" dirty="0">
                <a:solidFill>
                  <a:schemeClr val="tx1"/>
                </a:solidFill>
                <a:cs typeface="+mn-cs"/>
              </a:rPr>
              <a:t>2)  Thursday, 23 July 2020, 15:00-17:00 EDT  (closing) </a:t>
            </a:r>
          </a:p>
          <a:p>
            <a:pPr lvl="1">
              <a:buFont typeface="Arial" panose="020B0604020202020204" pitchFamily="34" charset="0"/>
              <a:buChar char="•"/>
            </a:pPr>
            <a:r>
              <a:rPr lang="en-US" sz="1600" dirty="0">
                <a:solidFill>
                  <a:schemeClr val="tx1"/>
                </a:solidFill>
                <a:cs typeface="+mn-cs"/>
              </a:rPr>
              <a:t>As RR-TAG has done in plenaries,  </a:t>
            </a:r>
            <a:r>
              <a:rPr lang="en-US" sz="1600" b="1" u="sng" dirty="0">
                <a:solidFill>
                  <a:schemeClr val="tx1"/>
                </a:solidFill>
                <a:highlight>
                  <a:srgbClr val="FFFF00"/>
                </a:highlight>
                <a:cs typeface="+mn-cs"/>
              </a:rPr>
              <a:t>it will take attending both for attendance credit. </a:t>
            </a:r>
          </a:p>
          <a:p>
            <a:pPr lvl="1">
              <a:buFont typeface="Arial" panose="020B0604020202020204" pitchFamily="34" charset="0"/>
              <a:buChar char="•"/>
            </a:pPr>
            <a:r>
              <a:rPr lang="en-US" sz="1600" dirty="0">
                <a:solidFill>
                  <a:schemeClr val="tx1"/>
                </a:solidFill>
                <a:cs typeface="+mn-cs"/>
              </a:rPr>
              <a:t>Call-in is in back up slides here, on the 802.18 web site, in both on-line calendars and an email soon. </a:t>
            </a:r>
          </a:p>
          <a:p>
            <a:pPr lvl="1">
              <a:buFont typeface="Arial" panose="020B0604020202020204" pitchFamily="34" charset="0"/>
              <a:buChar char="•"/>
            </a:pPr>
            <a:r>
              <a:rPr lang="en-US" sz="1600" b="1" dirty="0">
                <a:solidFill>
                  <a:schemeClr val="tx1"/>
                </a:solidFill>
                <a:cs typeface="+mn-cs"/>
              </a:rPr>
              <a:t>IMAT has been setup</a:t>
            </a:r>
            <a:r>
              <a:rPr lang="en-US" sz="1600" dirty="0">
                <a:solidFill>
                  <a:schemeClr val="tx1"/>
                </a:solidFill>
                <a:cs typeface="+mn-cs"/>
              </a:rPr>
              <a:t> to take attendance for all WGs and TAGs for the 2 weeks.</a:t>
            </a:r>
          </a:p>
          <a:p>
            <a:pPr lvl="2">
              <a:buFont typeface="Arial" panose="020B0604020202020204" pitchFamily="34" charset="0"/>
              <a:buChar char="•"/>
            </a:pPr>
            <a:endParaRPr lang="en-US" sz="1200" dirty="0">
              <a:solidFill>
                <a:schemeClr val="tx1"/>
              </a:solidFill>
              <a:cs typeface="+mn-cs"/>
            </a:endParaRPr>
          </a:p>
          <a:p>
            <a:pPr>
              <a:buFont typeface="Arial" panose="020B0604020202020204" pitchFamily="34" charset="0"/>
              <a:buChar char="•"/>
            </a:pPr>
            <a:r>
              <a:rPr lang="en-US" sz="1800" b="0" dirty="0">
                <a:solidFill>
                  <a:schemeClr val="tx1"/>
                </a:solidFill>
              </a:rPr>
              <a:t>Elections will be held, for RR-TAG, during meeting on 16 July 20. </a:t>
            </a:r>
          </a:p>
          <a:p>
            <a:pPr lvl="1">
              <a:buFont typeface="Arial" panose="020B0604020202020204" pitchFamily="34" charset="0"/>
              <a:buChar char="•"/>
            </a:pPr>
            <a:r>
              <a:rPr lang="en-US" sz="1600" dirty="0">
                <a:solidFill>
                  <a:schemeClr val="tx1"/>
                </a:solidFill>
                <a:cs typeface="+mn-cs"/>
              </a:rPr>
              <a:t>Nominations have been re-opened per the email on 15 June 20 (Monday). </a:t>
            </a:r>
          </a:p>
          <a:p>
            <a:pPr lvl="1">
              <a:buFont typeface="Arial" panose="020B0604020202020204" pitchFamily="34" charset="0"/>
              <a:buChar char="•"/>
            </a:pPr>
            <a:r>
              <a:rPr lang="en-US" sz="1600" dirty="0">
                <a:solidFill>
                  <a:schemeClr val="tx1"/>
                </a:solidFill>
                <a:cs typeface="+mn-cs"/>
              </a:rPr>
              <a:t>Nominations will close on 01 July 2020 – </a:t>
            </a:r>
            <a:r>
              <a:rPr lang="en-US" sz="1600" dirty="0" err="1">
                <a:solidFill>
                  <a:schemeClr val="tx1"/>
                </a:solidFill>
                <a:cs typeface="+mn-cs"/>
              </a:rPr>
              <a:t>AoE</a:t>
            </a:r>
            <a:r>
              <a:rPr lang="en-US" sz="1600" dirty="0">
                <a:solidFill>
                  <a:schemeClr val="tx1"/>
                </a:solidFill>
                <a:cs typeface="+mn-cs"/>
              </a:rPr>
              <a:t>.   Send to 802.18 chair. </a:t>
            </a:r>
          </a:p>
          <a:p>
            <a:pPr lvl="1">
              <a:buFont typeface="Arial" panose="020B0604020202020204" pitchFamily="34" charset="0"/>
              <a:buChar char="•"/>
            </a:pPr>
            <a:r>
              <a:rPr lang="en-US" sz="1600" dirty="0">
                <a:solidFill>
                  <a:schemeClr val="tx1"/>
                </a:solidFill>
                <a:cs typeface="+mn-cs"/>
              </a:rPr>
              <a:t>The current 802.18 Chair will run for re-election. </a:t>
            </a:r>
          </a:p>
          <a:p>
            <a:pPr lvl="1">
              <a:buFont typeface="Arial" panose="020B0604020202020204" pitchFamily="34" charset="0"/>
              <a:buChar char="•"/>
            </a:pPr>
            <a:r>
              <a:rPr lang="en-US" sz="1600" dirty="0"/>
              <a:t>Remember, officers must be IEEE SA members </a:t>
            </a:r>
          </a:p>
          <a:p>
            <a:pPr lvl="1">
              <a:buFont typeface="Arial" panose="020B0604020202020204" pitchFamily="34" charset="0"/>
              <a:buChar char="•"/>
            </a:pPr>
            <a:r>
              <a:rPr lang="en-US" sz="1600" dirty="0"/>
              <a:t>And Chairs and Vice-Chairs require letters of endorsement and affiliation to the IEEE 802 recording secretary ahead of time.  </a:t>
            </a:r>
          </a:p>
          <a:p>
            <a:pPr lvl="1">
              <a:buFont typeface="Arial" panose="020B0604020202020204" pitchFamily="34" charset="0"/>
              <a:buChar char="•"/>
            </a:pPr>
            <a:endParaRPr lang="en-US" sz="16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25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96934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a:t>
            </a:r>
            <a:r>
              <a:rPr lang="en-US" sz="1800" u="sng" dirty="0">
                <a:sym typeface="Wingdings" panose="05000000000000000000" pitchFamily="2" charset="2"/>
              </a:rPr>
              <a:t> this week</a:t>
            </a:r>
            <a:endParaRPr lang="en-US" sz="1800" b="0" u="sng" dirty="0">
              <a:solidFill>
                <a:srgbClr val="C00000"/>
              </a:solidFill>
            </a:endParaRPr>
          </a:p>
          <a:p>
            <a:pPr lvl="1">
              <a:spcBef>
                <a:spcPts val="0"/>
              </a:spcBef>
              <a:buFont typeface="Arial" panose="020B0604020202020204" pitchFamily="34" charset="0"/>
              <a:buChar char="•"/>
            </a:pPr>
            <a:r>
              <a:rPr lang="en-US" sz="1600" dirty="0">
                <a:solidFill>
                  <a:schemeClr val="bg1">
                    <a:lumMod val="65000"/>
                  </a:schemeClr>
                </a:solidFill>
              </a:rPr>
              <a:t>nothing to share today</a:t>
            </a:r>
          </a:p>
          <a:p>
            <a:pPr lvl="1">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online;   this week.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lvl="1">
              <a:spcBef>
                <a:spcPts val="0"/>
              </a:spcBef>
              <a:buFont typeface="Arial" panose="020B0604020202020204" pitchFamily="34" charset="0"/>
              <a:buChar char="•"/>
            </a:pPr>
            <a:r>
              <a:rPr lang="en-US" sz="12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02Jul20</a:t>
            </a:r>
          </a:p>
          <a:p>
            <a:pPr lvl="1">
              <a:spcBef>
                <a:spcPts val="0"/>
              </a:spcBef>
              <a:buFont typeface="Arial" panose="020B0604020202020204" pitchFamily="34" charset="0"/>
              <a:buChar char="•"/>
            </a:pPr>
            <a:r>
              <a:rPr lang="en-US" sz="1600" dirty="0">
                <a:solidFill>
                  <a:schemeClr val="tx1"/>
                </a:solidFill>
              </a:rPr>
              <a:t> </a:t>
            </a:r>
            <a:r>
              <a:rPr lang="en-US" sz="1200" dirty="0">
                <a:solidFill>
                  <a:schemeClr val="bg1">
                    <a:lumMod val="65000"/>
                  </a:schemeClr>
                </a:solidFill>
              </a:rPr>
              <a:t>nothing to share today</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misc. calls: 6 over next month</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#86,  28Sep-02Oct20;  Web-meeting</a:t>
            </a:r>
          </a:p>
          <a:p>
            <a:pPr lvl="1">
              <a:spcBef>
                <a:spcPts val="0"/>
              </a:spcBef>
              <a:buFont typeface="Arial" panose="020B0604020202020204" pitchFamily="34" charset="0"/>
              <a:buChar char="•"/>
            </a:pPr>
            <a:r>
              <a:rPr lang="en-US" sz="1400" dirty="0">
                <a:solidFill>
                  <a:schemeClr val="tx1"/>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&lt;SE45&gt;</a:t>
            </a:r>
            <a:r>
              <a:rPr lang="en-US" altLang="en-US" sz="1200" b="0" dirty="0"/>
              <a:t> </a:t>
            </a:r>
            <a:r>
              <a:rPr lang="en-US" altLang="en-US" sz="1200" dirty="0"/>
              <a:t>next meeting, tbd  </a:t>
            </a:r>
            <a:endParaRPr lang="en-US" altLang="en-US" sz="1400" dirty="0"/>
          </a:p>
          <a:p>
            <a:pPr lvl="1">
              <a:spcBef>
                <a:spcPts val="0"/>
              </a:spcBef>
              <a:buFont typeface="Arial" panose="020B0604020202020204" pitchFamily="34" charset="0"/>
              <a:buChar char="•"/>
            </a:pPr>
            <a:r>
              <a:rPr lang="en-US" sz="1200" dirty="0"/>
              <a:t>SE45 back on remission.</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400" dirty="0">
                <a:solidFill>
                  <a:schemeClr val="tx1"/>
                </a:solidFill>
              </a:rPr>
              <a:t>next meeting #97, 19-23Oct20; Dublin, Ireland</a:t>
            </a:r>
            <a:endParaRPr lang="en-US" sz="1600" dirty="0"/>
          </a:p>
          <a:p>
            <a:pPr lvl="1">
              <a:spcBef>
                <a:spcPts val="0"/>
              </a:spcBef>
              <a:buFont typeface="Arial" panose="020B0604020202020204" pitchFamily="34" charset="0"/>
              <a:buChar char="•"/>
            </a:pPr>
            <a:r>
              <a:rPr lang="en-US" sz="1600" dirty="0">
                <a:solidFill>
                  <a:schemeClr val="bg1">
                    <a:lumMod val="65000"/>
                  </a:schemeClr>
                </a:solidFill>
              </a:rPr>
              <a:t> </a:t>
            </a:r>
          </a:p>
          <a:p>
            <a:pPr lvl="1">
              <a:spcBef>
                <a:spcPts val="0"/>
              </a:spcBef>
              <a:buFont typeface="Arial" panose="020B0604020202020204" pitchFamily="34" charset="0"/>
              <a:buChar char="•"/>
            </a:pPr>
            <a:r>
              <a:rPr lang="en-US" sz="1600" dirty="0">
                <a:solidFill>
                  <a:schemeClr val="bg1">
                    <a:lumMod val="65000"/>
                  </a:schemeClr>
                </a:solidFill>
              </a:rPr>
              <a:t> </a:t>
            </a:r>
          </a:p>
          <a:p>
            <a:pPr lvl="1">
              <a:spcBef>
                <a:spcPts val="0"/>
              </a:spcBef>
              <a:buFont typeface="Arial" panose="020B0604020202020204" pitchFamily="34" charset="0"/>
              <a:buChar char="•"/>
            </a:pPr>
            <a:r>
              <a:rPr lang="en-US" sz="1600" dirty="0">
                <a:solidFill>
                  <a:schemeClr val="bg1">
                    <a:lumMod val="65000"/>
                  </a:schemeClr>
                </a:solidFill>
              </a:rPr>
              <a:t> </a:t>
            </a:r>
          </a:p>
          <a:p>
            <a:pPr lvl="1">
              <a:spcBef>
                <a:spcPts val="0"/>
              </a:spcBef>
              <a:buFont typeface="Arial" panose="020B0604020202020204" pitchFamily="34" charset="0"/>
              <a:buChar char="•"/>
            </a:pPr>
            <a:r>
              <a:rPr lang="en-US" sz="1600" dirty="0">
                <a:solidFill>
                  <a:schemeClr val="bg1">
                    <a:lumMod val="65000"/>
                  </a:schemeClr>
                </a:solidFill>
              </a:rPr>
              <a:t>nothing to share today</a:t>
            </a: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Before: WG FM sent LS to WG SE to study OOB, Frequency Use, etc. in parallel with public consultation and report back to FM57 ahead of Oct 5 comment resolution meeting.</a:t>
            </a:r>
            <a:endParaRPr lang="en-US" sz="1600" dirty="0">
              <a:solidFill>
                <a:schemeClr val="tx1"/>
              </a:solidFill>
            </a:endParaRPr>
          </a:p>
          <a:p>
            <a:pPr marL="457200" lvl="1" indent="0">
              <a:spcBef>
                <a:spcPts val="0"/>
              </a:spcBef>
            </a:pPr>
            <a:endParaRPr lang="en-US" sz="14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#11, 08-10Jul20;  Web-meeting     (#12-05-07Oct20)</a:t>
            </a:r>
            <a:endParaRPr lang="en-US" sz="1400" dirty="0"/>
          </a:p>
          <a:p>
            <a:pPr lvl="1">
              <a:buFont typeface="Arial" panose="020B0604020202020204" pitchFamily="34" charset="0"/>
              <a:buChar char="•"/>
            </a:pPr>
            <a:r>
              <a:rPr lang="en-US" sz="1200" dirty="0">
                <a:solidFill>
                  <a:schemeClr val="bg1">
                    <a:lumMod val="65000"/>
                  </a:schemeClr>
                </a:solidFill>
              </a:rPr>
              <a:t>nothing to share today</a:t>
            </a:r>
          </a:p>
          <a:p>
            <a:pPr lvl="1">
              <a:buFont typeface="Arial" panose="020B0604020202020204" pitchFamily="34" charset="0"/>
              <a:buChar char="•"/>
            </a:pPr>
            <a:r>
              <a:rPr lang="en-US" sz="1600" dirty="0"/>
              <a:t> </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spcBef>
                <a:spcPts val="0"/>
              </a:spcBef>
              <a:buFont typeface="Arial" panose="020B0604020202020204" pitchFamily="34" charset="0"/>
              <a:buChar char="•"/>
            </a:pPr>
            <a:r>
              <a:rPr lang="en-US" sz="1600" dirty="0">
                <a:solidFill>
                  <a:schemeClr val="bg1">
                    <a:lumMod val="65000"/>
                  </a:schemeClr>
                </a:solidFill>
              </a:rPr>
              <a:t>nothing to share today</a:t>
            </a:r>
            <a:r>
              <a:rPr lang="en-US" sz="1600" dirty="0"/>
              <a:t>  </a:t>
            </a:r>
          </a:p>
          <a:p>
            <a:pPr lvl="0">
              <a:buFont typeface="Arial" panose="020B0604020202020204" pitchFamily="34" charset="0"/>
              <a:buChar char="•"/>
            </a:pPr>
            <a:r>
              <a:rPr lang="en-US" sz="1600" b="0" dirty="0">
                <a:solidFill>
                  <a:schemeClr val="tx1"/>
                </a:solidFill>
              </a:rPr>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4451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6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dirty="0"/>
              <a:t>Proceeding:   </a:t>
            </a:r>
            <a:r>
              <a:rPr lang="en-US" sz="1600" dirty="0">
                <a:hlinkClick r:id="rId4"/>
              </a:rPr>
              <a:t>https://www.fcc.gov/ecfs/search/filings?proceedings_name=18-295&amp;sort=date_disseminated,DESC</a:t>
            </a:r>
            <a:r>
              <a:rPr lang="en-US" sz="1600" dirty="0"/>
              <a:t> </a:t>
            </a:r>
            <a:endParaRPr lang="en-US" sz="1800" dirty="0"/>
          </a:p>
          <a:p>
            <a:pPr lvl="1">
              <a:buFont typeface="Arial" panose="020B0604020202020204" pitchFamily="34" charset="0"/>
              <a:buChar char="•"/>
            </a:pPr>
            <a:r>
              <a:rPr lang="en-US" sz="1800" b="1" u="sng" dirty="0"/>
              <a:t>R&amp;O is effective 27July20, </a:t>
            </a:r>
          </a:p>
          <a:p>
            <a:pPr marL="457200" lvl="1" indent="0"/>
            <a:r>
              <a:rPr lang="en-US" sz="1400" dirty="0">
                <a:hlinkClick r:id="rId5"/>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800" b="0" dirty="0"/>
              <a:t>APCO filed for a Stay </a:t>
            </a:r>
            <a:r>
              <a:rPr lang="en-US" sz="1800" u="sng" dirty="0"/>
              <a:t>and</a:t>
            </a:r>
            <a:r>
              <a:rPr lang="en-US" sz="1800" b="0" dirty="0"/>
              <a:t> Reconsideration</a:t>
            </a:r>
            <a:r>
              <a:rPr lang="en-US" sz="1600" b="0" dirty="0"/>
              <a:t>. See 18-295 proceeding link above for more.</a:t>
            </a:r>
          </a:p>
          <a:p>
            <a:pPr>
              <a:buFont typeface="Arial" panose="020B0604020202020204" pitchFamily="34" charset="0"/>
              <a:buChar char="•"/>
            </a:pPr>
            <a:r>
              <a:rPr lang="en-US" sz="1800" b="0" dirty="0"/>
              <a:t>30 days for FCC to rule on these.  </a:t>
            </a:r>
          </a:p>
          <a:p>
            <a:pPr lvl="1">
              <a:buFont typeface="Arial" panose="020B0604020202020204" pitchFamily="34" charset="0"/>
              <a:buChar char="•"/>
            </a:pPr>
            <a:r>
              <a:rPr lang="en-US" sz="1600" b="0" dirty="0"/>
              <a:t>Response to the Stay is first, though may tie it all together, tbd. </a:t>
            </a:r>
          </a:p>
          <a:p>
            <a:pPr>
              <a:buFont typeface="Arial" panose="020B0604020202020204" pitchFamily="34" charset="0"/>
              <a:buChar char="•"/>
            </a:pPr>
            <a:r>
              <a:rPr lang="en-US" sz="1800" b="0" dirty="0"/>
              <a:t>Several oppositions to the stay and several for the stay.   </a:t>
            </a:r>
            <a:endParaRPr lang="en-US" sz="1600" b="0" dirty="0"/>
          </a:p>
          <a:p>
            <a:pPr>
              <a:buFont typeface="Arial" panose="020B0604020202020204" pitchFamily="34" charset="0"/>
              <a:buChar char="•"/>
            </a:pPr>
            <a:r>
              <a:rPr lang="en-US" sz="1600" b="0" dirty="0"/>
              <a:t> </a:t>
            </a:r>
          </a:p>
          <a:p>
            <a:pPr>
              <a:buFont typeface="Arial" panose="020B0604020202020204" pitchFamily="34" charset="0"/>
              <a:buChar char="•"/>
            </a:pPr>
            <a:r>
              <a:rPr lang="en-US" sz="1600" b="0" dirty="0"/>
              <a:t> (FNPRM-next slides)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 standing by</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a:t>
            </a:r>
            <a:r>
              <a:rPr lang="en-US" sz="1200" dirty="0">
                <a:highlight>
                  <a:srgbClr val="00FFFF"/>
                </a:highlight>
                <a:hlinkClick r:id="rId3"/>
              </a:rPr>
              <a:t>02</a:t>
            </a:r>
            <a:r>
              <a:rPr lang="en-US" sz="1200" dirty="0">
                <a:hlinkClick r:id="rId3"/>
              </a:rPr>
              <a:t>-0000-fcc-r-o-fnprm-promoting-unlicensed-use-of-the-6ghz-band-et-18-295.docx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r>
              <a:rPr lang="en-US" sz="1400" dirty="0"/>
              <a:t>Comments due: 29June20;	</a:t>
            </a:r>
            <a:endParaRPr lang="en-US" sz="1400" b="1" dirty="0"/>
          </a:p>
          <a:p>
            <a:pPr lvl="1">
              <a:buFont typeface="Arial" panose="020B0604020202020204" pitchFamily="34" charset="0"/>
              <a:buChar char="•"/>
            </a:pPr>
            <a:r>
              <a:rPr lang="en-US" sz="1400" dirty="0"/>
              <a:t>Reply Comments due:  27July20.</a:t>
            </a:r>
          </a:p>
          <a:p>
            <a:pPr>
              <a:buFont typeface="Arial" panose="020B0604020202020204" pitchFamily="34" charset="0"/>
              <a:buChar char="•"/>
            </a:pPr>
            <a:endParaRPr lang="en-US" sz="12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b="0" dirty="0"/>
              <a:t>None today</a:t>
            </a:r>
          </a:p>
          <a:p>
            <a:pPr marL="285750" indent="-285750">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a:t>
            </a:r>
          </a:p>
          <a:p>
            <a:pPr marL="285750" indent="-285750">
              <a:buFont typeface="Arial" panose="020B0604020202020204" pitchFamily="34" charset="0"/>
              <a:buChar char="•"/>
            </a:pPr>
            <a:r>
              <a:rPr lang="en-US" sz="1800" b="0" dirty="0">
                <a:solidFill>
                  <a:schemeClr val="tx1"/>
                </a:solidFill>
              </a:rPr>
              <a:t>voters: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02Jul20–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 weekly call in starts 30july20)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a:buFont typeface="Arial" panose="020B0604020202020204" pitchFamily="34" charset="0"/>
              <a:buChar char="•"/>
            </a:pPr>
            <a:r>
              <a:rPr lang="en-US" altLang="en-US" sz="1800" b="0" dirty="0">
                <a:solidFill>
                  <a:schemeClr val="accent1">
                    <a:lumMod val="50000"/>
                  </a:schemeClr>
                </a:solidFill>
              </a:rPr>
              <a:t>Plenary on 16 &amp; 23 July has a different call-in, see back up slides. </a:t>
            </a:r>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15:___________________27et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face to face meeting is tbd.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46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25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46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46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80660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a:t>
            </a:r>
            <a:r>
              <a:rPr lang="en-US" sz="2000" dirty="0">
                <a:highlight>
                  <a:srgbClr val="00FFFF"/>
                </a:highlight>
              </a:rPr>
              <a:t>weekly </a:t>
            </a:r>
            <a:r>
              <a:rPr lang="en-US" sz="2000" dirty="0"/>
              <a:t>teleconference call-in, </a:t>
            </a:r>
            <a:r>
              <a:rPr lang="en-US" sz="2000" dirty="0">
                <a:highlight>
                  <a:srgbClr val="FF00FF"/>
                </a:highlight>
              </a:rPr>
              <a:t>not for16 &amp; 23July20 see next</a:t>
            </a:r>
          </a:p>
          <a:p>
            <a:pPr>
              <a:spcBef>
                <a:spcPts val="0"/>
              </a:spcBef>
            </a:pPr>
            <a:r>
              <a:rPr lang="en-US" sz="1400" dirty="0"/>
              <a:t>When	14May20 to </a:t>
            </a:r>
            <a:r>
              <a:rPr lang="en-US" sz="1400" dirty="0">
                <a:highlight>
                  <a:srgbClr val="00FFFF"/>
                </a:highlight>
              </a:rPr>
              <a:t>09july20</a:t>
            </a:r>
            <a:r>
              <a:rPr lang="en-US" sz="1400" dirty="0"/>
              <a:t>   noon-13:00-pt,  15:00-16:00-et</a:t>
            </a:r>
          </a:p>
          <a:p>
            <a:pPr>
              <a:spcBef>
                <a:spcPts val="0"/>
              </a:spcBef>
            </a:pPr>
            <a:r>
              <a:rPr lang="en-US" sz="1400" dirty="0"/>
              <a:t>	note:  IEEE </a:t>
            </a:r>
            <a:r>
              <a:rPr lang="en-US" sz="1400" dirty="0" err="1"/>
              <a:t>webex</a:t>
            </a:r>
            <a:r>
              <a:rPr lang="en-US" sz="1400" dirty="0"/>
              <a:t> may change mid-August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278824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25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25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25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 Jun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25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25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25 Jun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25 Jun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Jun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25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a:t>
            </a:r>
            <a:r>
              <a:rPr lang="en-US" altLang="en-US" sz="1400" dirty="0">
                <a:solidFill>
                  <a:schemeClr val="bg1">
                    <a:lumMod val="75000"/>
                  </a:schemeClr>
                </a:solidFill>
              </a:rPr>
              <a:t>, Jay</a:t>
            </a:r>
          </a:p>
          <a:p>
            <a:pPr lvl="1">
              <a:buFont typeface="Arial" panose="020B0604020202020204" pitchFamily="34" charset="0"/>
              <a:buChar char="•"/>
            </a:pPr>
            <a:r>
              <a:rPr lang="en-US" altLang="en-US" sz="1200" dirty="0">
                <a:solidFill>
                  <a:schemeClr val="tx1"/>
                </a:solidFill>
              </a:rPr>
              <a:t>Attendance and queue (</a:t>
            </a:r>
            <a:r>
              <a:rPr lang="en-US" altLang="en-US" sz="1200" b="1" dirty="0">
                <a:solidFill>
                  <a:schemeClr val="tx1"/>
                </a:solidFill>
              </a:rPr>
              <a:t>in chat window</a:t>
            </a:r>
            <a:r>
              <a:rPr lang="en-US" altLang="en-US" sz="1200" dirty="0">
                <a:solidFill>
                  <a:schemeClr val="tx1"/>
                </a:solidFill>
              </a:rPr>
              <a:t>),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Latest on  moving forward</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extension</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Tim J.</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18 June 2020 in document </a:t>
            </a:r>
            <a:r>
              <a:rPr lang="en-GB" sz="1800" b="0" dirty="0">
                <a:hlinkClick r:id="rId3"/>
              </a:rPr>
              <a:t>https://mentor.ieee.org/802.18/dcn/20/18-20-0095-00-0000-minutes-18jun20-rrtag-teleconference.</a:t>
            </a:r>
            <a:r>
              <a:rPr lang="en-GB" sz="1600" b="0" dirty="0">
                <a:hlinkClick r:id="rId3"/>
              </a:rPr>
              <a:t>docx</a:t>
            </a:r>
            <a:r>
              <a:rPr lang="en-GB" sz="1600" b="0" dirty="0"/>
              <a:t> </a:t>
            </a:r>
            <a:r>
              <a:rPr lang="en-US" sz="1600" b="0" dirty="0"/>
              <a:t>18-Jun-2020 23:38:00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marL="0" indent="0">
              <a:spcBef>
                <a:spcPts val="0"/>
              </a:spcBef>
            </a:pPr>
            <a:r>
              <a:rPr lang="en-US" altLang="en-US" sz="1600" b="0" dirty="0">
                <a:solidFill>
                  <a:schemeClr val="bg1">
                    <a:lumMod val="75000"/>
                  </a:schemeClr>
                </a:solidFill>
              </a:rPr>
              <a:t>	Seconded by:	Ben R. </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25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more</a:t>
            </a:r>
          </a:p>
        </p:txBody>
      </p:sp>
      <p:sp>
        <p:nvSpPr>
          <p:cNvPr id="16387" name="Content Placeholder 2"/>
          <p:cNvSpPr>
            <a:spLocks noGrp="1"/>
          </p:cNvSpPr>
          <p:nvPr>
            <p:ph idx="1"/>
          </p:nvPr>
        </p:nvSpPr>
        <p:spPr>
          <a:xfrm>
            <a:off x="685005" y="763587"/>
            <a:ext cx="8229602" cy="5789613"/>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Travel Survey results:  </a:t>
            </a:r>
          </a:p>
          <a:p>
            <a:pPr marL="285750" indent="-285750">
              <a:spcBef>
                <a:spcPts val="400"/>
              </a:spcBef>
              <a:buFont typeface="Arial" panose="020B0604020202020204" pitchFamily="34" charset="0"/>
              <a:buChar char="•"/>
            </a:pPr>
            <a:r>
              <a:rPr lang="en-US" altLang="en-US" sz="1400" b="0" dirty="0">
                <a:solidFill>
                  <a:schemeClr val="tx1"/>
                </a:solidFill>
                <a:hlinkClick r:id="rId3"/>
              </a:rPr>
              <a:t>https://mentor.ieee.org/802-ec/dcn/20/ec-20-0114-02-00EC-ieee-802-session-attendee-survey-results.xlsx</a:t>
            </a: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 </a:t>
            </a: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190500">
              <a:spcBef>
                <a:spcPts val="0"/>
              </a:spcBef>
              <a:spcAft>
                <a:spcPts val="0"/>
              </a:spcAft>
            </a:pPr>
            <a:r>
              <a:rPr lang="en-US" sz="1400" dirty="0">
                <a:solidFill>
                  <a:srgbClr val="000000"/>
                </a:solidFill>
                <a:effectLst/>
                <a:ea typeface="Times New Roman" panose="02020603050405020304" pitchFamily="18" charset="0"/>
                <a:cs typeface="Arial" panose="020B0604020202020204" pitchFamily="34" charset="0"/>
              </a:rPr>
              <a:t>September 13-18		</a:t>
            </a:r>
            <a:r>
              <a:rPr lang="en-US" sz="1400" strike="dblStrike" dirty="0">
                <a:solidFill>
                  <a:srgbClr val="000000"/>
                </a:solidFill>
                <a:effectLst/>
                <a:ea typeface="Times New Roman" panose="02020603050405020304" pitchFamily="18" charset="0"/>
                <a:cs typeface="Arial" panose="020B0604020202020204" pitchFamily="34" charset="0"/>
              </a:rPr>
              <a:t>Grand Hyatt Atlanta in Buckhead, Atlanta Georgia, USA</a:t>
            </a:r>
            <a:endParaRPr lang="en-US" sz="1400" strike="dblStrike" dirty="0">
              <a:effectLst/>
              <a:ea typeface="Times New Roman" panose="02020603050405020304" pitchFamily="18" charset="0"/>
            </a:endParaRPr>
          </a:p>
          <a:p>
            <a:pPr marL="190500">
              <a:spcBef>
                <a:spcPts val="0"/>
              </a:spcBef>
              <a:spcAft>
                <a:spcPts val="0"/>
              </a:spcAft>
            </a:pPr>
            <a:r>
              <a:rPr lang="en-US" sz="1400" dirty="0">
                <a:solidFill>
                  <a:srgbClr val="000000"/>
                </a:solidFill>
                <a:effectLst/>
                <a:ea typeface="Times New Roman" panose="02020603050405020304" pitchFamily="18" charset="0"/>
                <a:cs typeface="Arial" panose="020B0604020202020204" pitchFamily="34" charset="0"/>
              </a:rPr>
              <a:t>November 8-13		Marriott Marquis Queen's Park, Bangkok, Thailand</a:t>
            </a:r>
            <a:endParaRPr lang="en-US" sz="1400" dirty="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January 10-15		Hotel Irvine, Irvine, CA, USA</a:t>
            </a:r>
            <a:endParaRPr lang="en-US" sz="14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March 14-19		Hyatt Regency Denver at Colorado Convention Center</a:t>
            </a:r>
            <a:endParaRPr lang="en-US" sz="1400" dirty="0">
              <a:latin typeface="Times New Roman" panose="02020603050405020304" pitchFamily="18" charset="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May 9-14			</a:t>
            </a:r>
            <a:r>
              <a:rPr lang="en-US" sz="1400" dirty="0">
                <a:effectLst/>
                <a:latin typeface="Consolas" panose="020B0609020204030204" pitchFamily="49" charset="0"/>
                <a:ea typeface="Times New Roman" panose="02020603050405020304" pitchFamily="18" charset="0"/>
              </a:rPr>
              <a:t>Hilton Panama, Panama City, Panama</a:t>
            </a:r>
            <a:endParaRPr lang="en-US" sz="14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July 11-16		Marriott Madrid Auditorium, Madrid, Spain</a:t>
            </a:r>
            <a:endParaRPr lang="en-US" sz="14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September 12-17	Hilton Waikoloa Village, Kona, HI, USA</a:t>
            </a:r>
            <a:endParaRPr lang="en-US" sz="14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November 14-19	Hyatt Regency Vancouver, Vancouver Canada</a:t>
            </a:r>
            <a:endParaRPr lang="en-US" sz="1400" dirty="0">
              <a:effectLst/>
              <a:latin typeface="Times New Roman" panose="02020603050405020304" pitchFamily="18" charset="0"/>
              <a:ea typeface="Times New Roman" panose="02020603050405020304" pitchFamily="18" charset="0"/>
            </a:endParaRPr>
          </a:p>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Jan 2024 or first available wireless slot. </a:t>
            </a:r>
            <a:endParaRPr lang="en-US" altLang="en-US" sz="1200" dirty="0">
              <a:solidFill>
                <a:schemeClr val="tx1"/>
              </a:solidFill>
            </a:endParaRPr>
          </a:p>
          <a:p>
            <a:pPr marL="1543050" lvl="3">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07July will decide.</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25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graphicFrame>
        <p:nvGraphicFramePr>
          <p:cNvPr id="4" name="Table 3">
            <a:extLst>
              <a:ext uri="{FF2B5EF4-FFF2-40B4-BE49-F238E27FC236}">
                <a16:creationId xmlns:a16="http://schemas.microsoft.com/office/drawing/2014/main" id="{C4BC229D-2582-45C4-8590-98B50E2F116B}"/>
              </a:ext>
            </a:extLst>
          </p:cNvPr>
          <p:cNvGraphicFramePr>
            <a:graphicFrameLocks noGrp="1"/>
          </p:cNvGraphicFramePr>
          <p:nvPr>
            <p:extLst>
              <p:ext uri="{D42A27DB-BD31-4B8C-83A1-F6EECF244321}">
                <p14:modId xmlns:p14="http://schemas.microsoft.com/office/powerpoint/2010/main" val="3625856812"/>
              </p:ext>
            </p:extLst>
          </p:nvPr>
        </p:nvGraphicFramePr>
        <p:xfrm>
          <a:off x="699909" y="1600200"/>
          <a:ext cx="7770814" cy="1565961"/>
        </p:xfrm>
        <a:graphic>
          <a:graphicData uri="http://schemas.openxmlformats.org/drawingml/2006/table">
            <a:tbl>
              <a:tblPr firstRow="1" firstCol="1" bandRow="1">
                <a:tableStyleId>{5C22544A-7EE6-4342-B048-85BDC9FD1C3A}</a:tableStyleId>
              </a:tblPr>
              <a:tblGrid>
                <a:gridCol w="1829987">
                  <a:extLst>
                    <a:ext uri="{9D8B030D-6E8A-4147-A177-3AD203B41FA5}">
                      <a16:colId xmlns:a16="http://schemas.microsoft.com/office/drawing/2014/main" val="3724933465"/>
                    </a:ext>
                  </a:extLst>
                </a:gridCol>
                <a:gridCol w="981297">
                  <a:extLst>
                    <a:ext uri="{9D8B030D-6E8A-4147-A177-3AD203B41FA5}">
                      <a16:colId xmlns:a16="http://schemas.microsoft.com/office/drawing/2014/main" val="2271027805"/>
                    </a:ext>
                  </a:extLst>
                </a:gridCol>
                <a:gridCol w="981297">
                  <a:extLst>
                    <a:ext uri="{9D8B030D-6E8A-4147-A177-3AD203B41FA5}">
                      <a16:colId xmlns:a16="http://schemas.microsoft.com/office/drawing/2014/main" val="2758753952"/>
                    </a:ext>
                  </a:extLst>
                </a:gridCol>
                <a:gridCol w="1007819">
                  <a:extLst>
                    <a:ext uri="{9D8B030D-6E8A-4147-A177-3AD203B41FA5}">
                      <a16:colId xmlns:a16="http://schemas.microsoft.com/office/drawing/2014/main" val="4160730013"/>
                    </a:ext>
                  </a:extLst>
                </a:gridCol>
                <a:gridCol w="1007819">
                  <a:extLst>
                    <a:ext uri="{9D8B030D-6E8A-4147-A177-3AD203B41FA5}">
                      <a16:colId xmlns:a16="http://schemas.microsoft.com/office/drawing/2014/main" val="1302338964"/>
                    </a:ext>
                  </a:extLst>
                </a:gridCol>
                <a:gridCol w="1219991">
                  <a:extLst>
                    <a:ext uri="{9D8B030D-6E8A-4147-A177-3AD203B41FA5}">
                      <a16:colId xmlns:a16="http://schemas.microsoft.com/office/drawing/2014/main" val="28478021"/>
                    </a:ext>
                  </a:extLst>
                </a:gridCol>
                <a:gridCol w="742604">
                  <a:extLst>
                    <a:ext uri="{9D8B030D-6E8A-4147-A177-3AD203B41FA5}">
                      <a16:colId xmlns:a16="http://schemas.microsoft.com/office/drawing/2014/main" val="844806927"/>
                    </a:ext>
                  </a:extLst>
                </a:gridCol>
              </a:tblGrid>
              <a:tr h="521918">
                <a:tc>
                  <a:txBody>
                    <a:bodyPr/>
                    <a:lstStyle/>
                    <a:p>
                      <a:pPr marL="0" marR="0"/>
                      <a:br>
                        <a:rPr lang="en-US" sz="1600" dirty="0">
                          <a:effectLst/>
                        </a:rPr>
                      </a:b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2020-09</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2020-11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Q1 2021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Q2 2021</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Late 2021</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2022+</a:t>
                      </a:r>
                      <a:endParaRPr lang="en-US" sz="160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1915978905"/>
                  </a:ext>
                </a:extLst>
              </a:tr>
              <a:tr h="334027">
                <a:tc>
                  <a:txBody>
                    <a:bodyPr/>
                    <a:lstStyle/>
                    <a:p>
                      <a:pPr marL="0" marR="0"/>
                      <a:r>
                        <a:rPr lang="en-US" sz="1600">
                          <a:effectLst/>
                        </a:rPr>
                        <a:t>North America</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19%</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35%</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74%</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87%</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96%</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99%</a:t>
                      </a:r>
                      <a:endParaRPr lang="en-US" sz="160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1910041244"/>
                  </a:ext>
                </a:extLst>
              </a:tr>
              <a:tr h="334027">
                <a:tc>
                  <a:txBody>
                    <a:bodyPr/>
                    <a:lstStyle/>
                    <a:p>
                      <a:pPr marL="0" marR="0"/>
                      <a:r>
                        <a:rPr lang="en-US" sz="1600" dirty="0">
                          <a:effectLst/>
                        </a:rPr>
                        <a:t>Asia</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3%</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35%</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57%</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71%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90%</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98%</a:t>
                      </a:r>
                      <a:endParaRPr lang="en-US" sz="1600" dirty="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2544763809"/>
                  </a:ext>
                </a:extLst>
              </a:tr>
              <a:tr h="334027">
                <a:tc>
                  <a:txBody>
                    <a:bodyPr/>
                    <a:lstStyle/>
                    <a:p>
                      <a:pPr marL="0" marR="0"/>
                      <a:r>
                        <a:rPr lang="en-US" sz="1600" dirty="0">
                          <a:effectLst/>
                        </a:rPr>
                        <a:t>Europe</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16%</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30%</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60%</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77%</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94%</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99%</a:t>
                      </a:r>
                      <a:endParaRPr lang="en-US" sz="1600" dirty="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3848457452"/>
                  </a:ext>
                </a:extLst>
              </a:tr>
            </a:tbl>
          </a:graphicData>
        </a:graphic>
      </p:graphicFrame>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50012</TotalTime>
  <Words>6784</Words>
  <Application>Microsoft Office PowerPoint</Application>
  <PresentationFormat>On-screen Show (4:3)</PresentationFormat>
  <Paragraphs>773</Paragraphs>
  <Slides>33</Slides>
  <Notes>18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3"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more</vt:lpstr>
      <vt:lpstr>Administrative – July Plenary</vt:lpstr>
      <vt:lpstr>EU items to share -1  - will discuss next week</vt:lpstr>
      <vt:lpstr>EU items to share -2 will discuss next week</vt:lpstr>
      <vt:lpstr>ITU-R items to share will discuss next week</vt:lpstr>
      <vt:lpstr>FCC R&amp;O 6 GHz</vt:lpstr>
      <vt:lpstr>FCC FNPRM 6 GHz – standing by</vt:lpstr>
      <vt:lpstr>General Discussion Items</vt:lpstr>
      <vt:lpstr>Actions Required</vt:lpstr>
      <vt:lpstr>Any Other Business</vt:lpstr>
      <vt:lpstr>Adjourn</vt:lpstr>
      <vt:lpstr>PowerPoint Presentation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Working Group Officers</vt:lpstr>
      <vt:lpstr>Responsibilities of WG Chair</vt:lpstr>
      <vt:lpstr>Responsibilities of WG Vice Chair</vt:lpstr>
      <vt:lpstr>Responsibilities of WG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2932</cp:revision>
  <cp:lastPrinted>1601-01-01T00:00:00Z</cp:lastPrinted>
  <dcterms:created xsi:type="dcterms:W3CDTF">2016-03-03T14:54:45Z</dcterms:created>
  <dcterms:modified xsi:type="dcterms:W3CDTF">2020-06-24T22:02:21Z</dcterms:modified>
</cp:coreProperties>
</file>